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714" r:id="rId3"/>
    <p:sldId id="645" r:id="rId4"/>
    <p:sldId id="715" r:id="rId5"/>
    <p:sldId id="717" r:id="rId6"/>
    <p:sldId id="722" r:id="rId7"/>
    <p:sldId id="724" r:id="rId8"/>
    <p:sldId id="718" r:id="rId9"/>
    <p:sldId id="719" r:id="rId10"/>
    <p:sldId id="721" r:id="rId11"/>
    <p:sldId id="720" r:id="rId12"/>
    <p:sldId id="487" r:id="rId1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cymru/data-scien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witter.com/DocUrbs/status/100737583434737664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sm.ac.in/blog/an-introduction-to-machine-learning-its-importance-types-and-applicat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7148/IARJSET.2021.861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tsloan.mit.edu/ideas-made-to-matter/machine-learning-explained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enterpriseai/definition/machine-learning-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.getoto.net/2021/07/29/educating-young-people-in-ai-machine-learning-and-data-science-new-seminar-seri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al2home.top/ProductDetail.aspx?iid=380751683&amp;pr=39.8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Research Discussion</a:t>
            </a:r>
            <a:endParaRPr lang="en-US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Machine Learning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Discussing some diagrams and terms</a:t>
            </a:r>
            <a:endParaRPr lang="en-US" sz="32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tx2"/>
                </a:solidFill>
              </a:rPr>
              <a:t>to</a:t>
            </a:r>
            <a:r>
              <a:rPr lang="pt-BR" sz="1800" smtClean="0">
                <a:solidFill>
                  <a:schemeClr val="bg1"/>
                </a:solidFill>
              </a:rPr>
              <a:t> </a:t>
            </a:r>
            <a:r>
              <a:rPr lang="pt-BR" sz="1800" smtClean="0">
                <a:solidFill>
                  <a:schemeClr val="bg1"/>
                </a:solidFill>
              </a:rPr>
              <a:t>Adi </a:t>
            </a:r>
            <a:r>
              <a:rPr lang="pt-BR" sz="1800" smtClean="0">
                <a:solidFill>
                  <a:schemeClr val="bg1"/>
                </a:solidFill>
              </a:rPr>
              <a:t>Pancoro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r>
              <a:rPr lang="pt-BR" sz="1800" smtClean="0">
                <a:solidFill>
                  <a:schemeClr val="bg1"/>
                </a:solidFill>
              </a:rPr>
              <a:t> </a:t>
            </a:r>
            <a:r>
              <a:rPr lang="pt-BR" sz="1800" smtClean="0">
                <a:solidFill>
                  <a:schemeClr val="tx2"/>
                </a:solidFill>
              </a:rPr>
              <a:t>and</a:t>
            </a:r>
            <a:r>
              <a:rPr lang="pt-BR" sz="1800" smtClean="0">
                <a:solidFill>
                  <a:schemeClr val="bg1"/>
                </a:solidFill>
              </a:rPr>
              <a:t> </a:t>
            </a:r>
            <a:r>
              <a:rPr lang="pt-BR" sz="1800" smtClean="0">
                <a:solidFill>
                  <a:schemeClr val="bg1"/>
                </a:solidFill>
              </a:rPr>
              <a:t>Udjianna </a:t>
            </a:r>
            <a:r>
              <a:rPr lang="pt-BR" sz="1800" smtClean="0">
                <a:solidFill>
                  <a:schemeClr val="bg1"/>
                </a:solidFill>
              </a:rPr>
              <a:t>Sekteria </a:t>
            </a:r>
            <a:r>
              <a:rPr lang="pt-BR" sz="1800" smtClean="0">
                <a:solidFill>
                  <a:schemeClr val="bg1"/>
                </a:solidFill>
              </a:rPr>
              <a:t>Pasaribu</a:t>
            </a:r>
            <a:r>
              <a:rPr lang="pt-BR" sz="1800" baseline="30000" smtClean="0">
                <a:solidFill>
                  <a:schemeClr val="bg1"/>
                </a:solidFill>
              </a:rPr>
              <a:t>2</a:t>
            </a:r>
            <a:r>
              <a:rPr lang="pt-BR" sz="1800" smtClean="0">
                <a:solidFill>
                  <a:schemeClr val="bg1"/>
                </a:solidFill>
              </a:rPr>
              <a:t> </a:t>
            </a:r>
            <a:r>
              <a:rPr lang="pt-BR" sz="1800" smtClean="0">
                <a:solidFill>
                  <a:schemeClr val="tx2"/>
                </a:solidFill>
              </a:rPr>
              <a:t>from</a:t>
            </a:r>
            <a:r>
              <a:rPr lang="pt-BR" sz="1800" smtClean="0">
                <a:solidFill>
                  <a:schemeClr val="bg1"/>
                </a:solidFill>
              </a:rPr>
              <a:t> 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3</a:t>
            </a:r>
            <a:endParaRPr lang="en-US" sz="14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Genetics </a:t>
            </a:r>
            <a:r>
              <a:rPr lang="en-US" sz="1400" smtClean="0">
                <a:solidFill>
                  <a:schemeClr val="bg1"/>
                </a:solidFill>
              </a:rPr>
              <a:t>and </a:t>
            </a:r>
            <a:r>
              <a:rPr lang="en-US" sz="1400" smtClean="0">
                <a:solidFill>
                  <a:schemeClr val="bg1"/>
                </a:solidFill>
              </a:rPr>
              <a:t>Molecular Biotechnology Expertise Group, School </a:t>
            </a:r>
            <a:r>
              <a:rPr lang="en-US" sz="1400" smtClean="0">
                <a:solidFill>
                  <a:schemeClr val="bg1"/>
                </a:solidFill>
              </a:rPr>
              <a:t>of Life Sciences &amp; Technology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2</a:t>
            </a:r>
            <a:r>
              <a:rPr lang="en-US" sz="1400" smtClean="0">
                <a:solidFill>
                  <a:schemeClr val="bg1"/>
                </a:solidFill>
              </a:rPr>
              <a:t>Statistics </a:t>
            </a:r>
            <a:r>
              <a:rPr lang="en-US" sz="1400" smtClean="0">
                <a:solidFill>
                  <a:schemeClr val="bg1"/>
                </a:solidFill>
              </a:rPr>
              <a:t>Research </a:t>
            </a:r>
            <a:r>
              <a:rPr lang="en-US" sz="1400" smtClean="0">
                <a:solidFill>
                  <a:schemeClr val="bg1"/>
                </a:solidFill>
              </a:rPr>
              <a:t>Group, Faculty </a:t>
            </a:r>
            <a:r>
              <a:rPr lang="en-US" sz="1400" smtClean="0">
                <a:solidFill>
                  <a:schemeClr val="bg1"/>
                </a:solidFill>
              </a:rPr>
              <a:t>of Mathematics and Natural Sciences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3</a:t>
            </a:r>
            <a:r>
              <a:rPr lang="en-US" sz="1400" smtClean="0">
                <a:solidFill>
                  <a:schemeClr val="bg1"/>
                </a:solidFill>
              </a:rPr>
              <a:t>Nuclear 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1-3</a:t>
            </a:r>
            <a:r>
              <a:rPr lang="en-US" sz="1400" smtClean="0">
                <a:solidFill>
                  <a:schemeClr val="bg1"/>
                </a:solidFill>
              </a:rPr>
              <a:t>Institut Teknologi Bandung, Bandung </a:t>
            </a:r>
            <a:r>
              <a:rPr lang="en-US" sz="1400" smtClean="0">
                <a:solidFill>
                  <a:schemeClr val="bg1"/>
                </a:solidFill>
              </a:rPr>
              <a:t>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4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20230410-v0| </a:t>
            </a:r>
            <a:r>
              <a:rPr lang="en-US" sz="1100" smtClean="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22" name="Picture 2" descr="Data Science Venn Diagram"/>
          <p:cNvPicPr>
            <a:picLocks noChangeAspect="1" noChangeArrowheads="1"/>
          </p:cNvPicPr>
          <p:nvPr/>
        </p:nvPicPr>
        <p:blipFill>
          <a:blip r:embed="rId2"/>
          <a:srcRect t="5905" b="6690"/>
          <a:stretch>
            <a:fillRect/>
          </a:stretch>
        </p:blipFill>
        <p:spPr bwMode="auto">
          <a:xfrm>
            <a:off x="2096614" y="44142"/>
            <a:ext cx="4950772" cy="4191000"/>
          </a:xfrm>
          <a:prstGeom prst="rect">
            <a:avLst/>
          </a:prstGeom>
          <a:noFill/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Rob Pascoe, “Data science</a:t>
            </a:r>
            <a:r>
              <a:rPr lang="en-US" sz="1000" smtClean="0"/>
              <a:t>”, </a:t>
            </a:r>
            <a:r>
              <a:rPr lang="en-US" sz="1000" smtClean="0"/>
              <a:t>Data Cymru,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https://www.data.cymru/data-science</a:t>
            </a:r>
            <a:r>
              <a:rPr lang="en-US" sz="1000" smtClean="0"/>
              <a:t> [</a:t>
            </a:r>
            <a:r>
              <a:rPr lang="en-US" sz="1000" smtClean="0"/>
              <a:t>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9698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79452"/>
            <a:ext cx="7848600" cy="4097430"/>
          </a:xfrm>
          <a:prstGeom prst="rect">
            <a:avLst/>
          </a:prstGeom>
          <a:noFill/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Ryan </a:t>
            </a:r>
            <a:r>
              <a:rPr lang="en-US" sz="1000" smtClean="0"/>
              <a:t>Urbanowicz, “New proposed field/term Venn diagram for an upcoming talk</a:t>
            </a:r>
            <a:r>
              <a:rPr lang="en-US" sz="1000" smtClean="0"/>
              <a:t>”, </a:t>
            </a:r>
            <a:r>
              <a:rPr lang="en-US" sz="1000" smtClean="0"/>
              <a:t>Twitter, 15 Jun 2018,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https://twitter.com/DocUrbs/status/1007375834347376642</a:t>
            </a:r>
            <a:r>
              <a:rPr lang="en-US" sz="1000" smtClean="0"/>
              <a:t> [</a:t>
            </a:r>
            <a:r>
              <a:rPr lang="en-US" sz="1000" smtClean="0"/>
              <a:t>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Research Discussion</a:t>
            </a:r>
            <a:endParaRPr lang="en-US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2023-04-10 | 40132 | +62</a:t>
            </a:r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Diagrams and terms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Subcategories	10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Diagrams and terms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ttps://www.fsm.ac.in/blog/wp-content/uploads/2022/08/ml-e16105538267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88543"/>
            <a:ext cx="7543800" cy="4616807"/>
          </a:xfrm>
          <a:prstGeom prst="rect">
            <a:avLst/>
          </a:prstGeom>
          <a:noFill/>
        </p:spPr>
      </p:pic>
      <p:sp>
        <p:nvSpPr>
          <p:cNvPr id="9" name="Rectangle 8">
            <a:hlinkClick r:id="rId4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CCR, “An Introduction to Machine Learning, Its Importance, Types, and Applications”, FORE School of Management, New Delhi, 31 Aug 2022, url </a:t>
            </a:r>
            <a:r>
              <a:rPr lang="en-US" sz="1000" smtClean="0">
                <a:solidFill>
                  <a:srgbClr val="0070C0"/>
                </a:solidFill>
              </a:rPr>
              <a:t>https://www.fsm.ac.in/blog/an-introduction-to-machine-learning-its-importance-types-and-applications/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4578" name="Picture 2" descr="https://www.researchgate.net/publication/353939315/figure/fig1/AS:1057659167989760@1629177004291/Venn-Diagram-for-AI-ML-NLP-DL_W6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7810"/>
            <a:ext cx="4267200" cy="4165760"/>
          </a:xfrm>
          <a:prstGeom prst="rect">
            <a:avLst/>
          </a:prstGeom>
          <a:noFill/>
        </p:spPr>
      </p:pic>
      <p:sp>
        <p:nvSpPr>
          <p:cNvPr id="9" name="Rectangle 8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Rohini </a:t>
            </a:r>
            <a:r>
              <a:rPr lang="en-US" sz="1000" smtClean="0"/>
              <a:t>G. Khalkar, Adarsh </a:t>
            </a:r>
            <a:r>
              <a:rPr lang="en-US" sz="1000" smtClean="0"/>
              <a:t>Singh </a:t>
            </a:r>
            <a:r>
              <a:rPr lang="en-US" sz="1000" smtClean="0"/>
              <a:t>Dikhit, Anirudh </a:t>
            </a:r>
            <a:r>
              <a:rPr lang="en-US" sz="1000" smtClean="0"/>
              <a:t>Goel</a:t>
            </a:r>
            <a:r>
              <a:rPr lang="en-US" sz="1000" smtClean="0"/>
              <a:t>, </a:t>
            </a:r>
            <a:r>
              <a:rPr lang="en-US" sz="1000" smtClean="0"/>
              <a:t>Manisha </a:t>
            </a:r>
            <a:r>
              <a:rPr lang="en-US" sz="1000" smtClean="0"/>
              <a:t>Gupta, </a:t>
            </a:r>
            <a:r>
              <a:rPr lang="en-US" sz="1000" smtClean="0"/>
              <a:t>“Handwritten Text Recognition using Deep Learning (CNN &amp; RNN</a:t>
            </a:r>
            <a:r>
              <a:rPr lang="en-US" sz="1000" smtClean="0"/>
              <a:t>)”, </a:t>
            </a:r>
            <a:r>
              <a:rPr lang="en-US" sz="1000" smtClean="0"/>
              <a:t>IARJSET 8(6):870-881</a:t>
            </a:r>
            <a:r>
              <a:rPr lang="en-US" sz="1000" smtClean="0"/>
              <a:t>, </a:t>
            </a:r>
            <a:r>
              <a:rPr lang="en-US" sz="1000" smtClean="0"/>
              <a:t>Jun 2021,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</a:t>
            </a:r>
            <a:r>
              <a:rPr lang="en-US" sz="1000" smtClean="0">
                <a:solidFill>
                  <a:srgbClr val="0070C0"/>
                </a:solidFill>
              </a:rPr>
              <a:t>://</a:t>
            </a:r>
            <a:r>
              <a:rPr lang="en-US" sz="1000" smtClean="0">
                <a:solidFill>
                  <a:srgbClr val="0070C0"/>
                </a:solidFill>
              </a:rPr>
              <a:t>dx.doi.org/10.17148/IARJSET.2021.86148</a:t>
            </a:r>
            <a:r>
              <a:rPr lang="en-US" sz="1000" smtClean="0"/>
              <a:t>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– ML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Artificial Intelligence</a:t>
            </a:r>
            <a:r>
              <a:rPr lang="en-US" smtClean="0"/>
              <a:t> systems </a:t>
            </a:r>
            <a:r>
              <a:rPr lang="en-US" smtClean="0">
                <a:solidFill>
                  <a:srgbClr val="272727"/>
                </a:solidFill>
              </a:rPr>
              <a:t>are used to </a:t>
            </a:r>
            <a:r>
              <a:rPr lang="en-US" smtClean="0">
                <a:solidFill>
                  <a:srgbClr val="00B050"/>
                </a:solidFill>
              </a:rPr>
              <a:t>perform complex tasks</a:t>
            </a:r>
            <a:r>
              <a:rPr lang="en-US" smtClean="0">
                <a:solidFill>
                  <a:srgbClr val="272727"/>
                </a:solidFill>
              </a:rPr>
              <a:t> in a way that is </a:t>
            </a:r>
            <a:r>
              <a:rPr lang="en-US" smtClean="0">
                <a:solidFill>
                  <a:srgbClr val="00B050"/>
                </a:solidFill>
              </a:rPr>
              <a:t>similar</a:t>
            </a:r>
            <a:r>
              <a:rPr lang="en-US" smtClean="0">
                <a:solidFill>
                  <a:srgbClr val="272727"/>
                </a:solidFill>
              </a:rPr>
              <a:t> to </a:t>
            </a:r>
            <a:r>
              <a:rPr lang="en-US" smtClean="0">
                <a:solidFill>
                  <a:srgbClr val="00B050"/>
                </a:solidFill>
              </a:rPr>
              <a:t>how humans</a:t>
            </a:r>
            <a:r>
              <a:rPr lang="en-US" smtClean="0">
                <a:solidFill>
                  <a:srgbClr val="272727"/>
                </a:solidFill>
              </a:rPr>
              <a:t> solve problems.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Machine </a:t>
            </a:r>
            <a:r>
              <a:rPr lang="en-US" smtClean="0">
                <a:solidFill>
                  <a:srgbClr val="0070C0"/>
                </a:solidFill>
              </a:rPr>
              <a:t>learning</a:t>
            </a:r>
            <a:r>
              <a:rPr lang="en-US" smtClean="0"/>
              <a:t> </a:t>
            </a:r>
            <a:r>
              <a:rPr lang="en-US" smtClean="0"/>
              <a:t>is </a:t>
            </a:r>
            <a:r>
              <a:rPr lang="en-US" smtClean="0"/>
              <a:t>a </a:t>
            </a:r>
            <a:r>
              <a:rPr lang="en-US" smtClean="0"/>
              <a:t>subfield of artificial intelligence, which is broadly defined as the </a:t>
            </a:r>
            <a:r>
              <a:rPr lang="en-US" smtClean="0">
                <a:solidFill>
                  <a:srgbClr val="00B050"/>
                </a:solidFill>
              </a:rPr>
              <a:t>capability</a:t>
            </a:r>
            <a:r>
              <a:rPr lang="en-US" smtClean="0"/>
              <a:t> of a </a:t>
            </a:r>
            <a:r>
              <a:rPr lang="en-US" smtClean="0">
                <a:solidFill>
                  <a:srgbClr val="00B050"/>
                </a:solidFill>
              </a:rPr>
              <a:t>machine</a:t>
            </a:r>
            <a:r>
              <a:rPr lang="en-US" smtClean="0"/>
              <a:t> to </a:t>
            </a:r>
            <a:r>
              <a:rPr lang="en-US" smtClean="0">
                <a:solidFill>
                  <a:srgbClr val="00B050"/>
                </a:solidFill>
              </a:rPr>
              <a:t>imitate intelligent human behavior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Sara Brown, “Machine learning, explained</a:t>
            </a:r>
            <a:r>
              <a:rPr lang="en-US" sz="1000" smtClean="0"/>
              <a:t>”, </a:t>
            </a:r>
            <a:r>
              <a:rPr lang="en-US" sz="1000" smtClean="0"/>
              <a:t>MIT Management Sloan School, 21 Apr </a:t>
            </a:r>
            <a:r>
              <a:rPr lang="en-US" sz="1000" smtClean="0"/>
              <a:t>2021,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https://mitsloan.mit.edu/ideas-made-to-matter/machine-learning-explained</a:t>
            </a:r>
            <a:r>
              <a:rPr lang="en-US" sz="1000" smtClean="0"/>
              <a:t> [</a:t>
            </a:r>
            <a:r>
              <a:rPr lang="en-US" sz="1000" smtClean="0"/>
              <a:t>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 – 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Machine </a:t>
            </a:r>
            <a:r>
              <a:rPr lang="en-US" smtClean="0">
                <a:solidFill>
                  <a:srgbClr val="0070C0"/>
                </a:solidFill>
              </a:rPr>
              <a:t>learning</a:t>
            </a:r>
            <a:r>
              <a:rPr lang="en-US" smtClean="0"/>
              <a:t> (ML) is a type of </a:t>
            </a:r>
            <a:r>
              <a:rPr lang="en-US" smtClean="0">
                <a:solidFill>
                  <a:srgbClr val="0070C0"/>
                </a:solidFill>
              </a:rPr>
              <a:t>artificial intelligence</a:t>
            </a:r>
            <a:r>
              <a:rPr lang="en-US" smtClean="0"/>
              <a:t> (AI) that allows software applications to </a:t>
            </a:r>
            <a:r>
              <a:rPr lang="en-US" smtClean="0">
                <a:solidFill>
                  <a:srgbClr val="00B050"/>
                </a:solidFill>
              </a:rPr>
              <a:t>become more accurate</a:t>
            </a:r>
            <a:r>
              <a:rPr lang="en-US" smtClean="0"/>
              <a:t> at predicting outcomes </a:t>
            </a:r>
            <a:r>
              <a:rPr lang="en-US" smtClean="0">
                <a:solidFill>
                  <a:srgbClr val="00B050"/>
                </a:solidFill>
              </a:rPr>
              <a:t>without being explicitly programmed</a:t>
            </a:r>
            <a:r>
              <a:rPr lang="en-US" smtClean="0"/>
              <a:t> to </a:t>
            </a:r>
            <a:r>
              <a:rPr lang="en-US" smtClean="0"/>
              <a:t>do </a:t>
            </a:r>
            <a:r>
              <a:rPr lang="en-US" smtClean="0"/>
              <a:t>so.</a:t>
            </a:r>
          </a:p>
          <a:p>
            <a:r>
              <a:rPr lang="en-US" smtClean="0"/>
              <a:t>Machine </a:t>
            </a:r>
            <a:r>
              <a:rPr lang="en-US" smtClean="0"/>
              <a:t>learning </a:t>
            </a:r>
            <a:r>
              <a:rPr lang="en-US" smtClean="0">
                <a:solidFill>
                  <a:schemeClr val="accent6"/>
                </a:solidFill>
              </a:rPr>
              <a:t>algorithms</a:t>
            </a:r>
            <a:r>
              <a:rPr lang="en-US" smtClean="0">
                <a:solidFill>
                  <a:srgbClr val="00B050"/>
                </a:solidFill>
              </a:rPr>
              <a:t> use historical data as input</a:t>
            </a:r>
            <a:r>
              <a:rPr lang="en-US" smtClean="0"/>
              <a:t> to </a:t>
            </a:r>
            <a:r>
              <a:rPr lang="en-US" smtClean="0">
                <a:solidFill>
                  <a:srgbClr val="00B050"/>
                </a:solidFill>
              </a:rPr>
              <a:t>predict new output</a:t>
            </a:r>
            <a:r>
              <a:rPr lang="en-US" smtClean="0"/>
              <a:t> values.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Ed Burns, “</a:t>
            </a:r>
            <a:r>
              <a:rPr lang="en-US" sz="1000" smtClean="0"/>
              <a:t>Machine </a:t>
            </a:r>
            <a:r>
              <a:rPr lang="en-US" sz="1000" smtClean="0"/>
              <a:t>learning”, TechTarget, Mar 2021, url </a:t>
            </a:r>
            <a:r>
              <a:rPr lang="en-US" sz="1000" smtClean="0">
                <a:solidFill>
                  <a:srgbClr val="0070C0"/>
                </a:solidFill>
              </a:rPr>
              <a:t>https://www.techtarget.com/searchenterpriseai/definition/machine-learning-ML</a:t>
            </a:r>
            <a:r>
              <a:rPr lang="en-US" sz="1000" smtClean="0"/>
              <a:t> [</a:t>
            </a:r>
            <a:r>
              <a:rPr lang="en-US" sz="1000" smtClean="0"/>
              <a:t>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7650" name="Picture 2" descr="Venn diagram showing the overlaps between computer science, AI, machine learning, statistics, and data scienc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803"/>
            <a:ext cx="5638800" cy="3935884"/>
          </a:xfrm>
          <a:prstGeom prst="rect">
            <a:avLst/>
          </a:prstGeom>
          <a:noFill/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Sue Sentance, “Educating Young People in AI, Machine Learning, and Data Science: New Seminar Series”, Noise, 27 Jul 2021, url </a:t>
            </a:r>
            <a:r>
              <a:rPr lang="en-US" sz="1000" smtClean="0">
                <a:solidFill>
                  <a:srgbClr val="0070C0"/>
                </a:solidFill>
              </a:rPr>
              <a:t>https://</a:t>
            </a:r>
            <a:r>
              <a:rPr lang="en-US" sz="1000" smtClean="0">
                <a:solidFill>
                  <a:srgbClr val="0070C0"/>
                </a:solidFill>
              </a:rPr>
              <a:t>noise.getoto.net/2021/07/29/educating-young-people-in-ai-machine-learning-and-data-science-new-seminar-series</a:t>
            </a:r>
            <a:r>
              <a:rPr lang="en-US" sz="1000" smtClean="0">
                <a:solidFill>
                  <a:srgbClr val="0070C0"/>
                </a:solidFill>
              </a:rPr>
              <a:t>/</a:t>
            </a:r>
            <a:r>
              <a:rPr lang="en-US" sz="1000" smtClean="0"/>
              <a:t> [</a:t>
            </a:r>
            <a:r>
              <a:rPr lang="en-US" sz="1000" smtClean="0"/>
              <a:t>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8674" name="Picture 2" descr="statistics for data science and machine learning for Sale,Up To OFF 77%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289" y="57150"/>
            <a:ext cx="5041422" cy="4254500"/>
          </a:xfrm>
          <a:prstGeom prst="rect">
            <a:avLst/>
          </a:prstGeom>
          <a:noFill/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Jon-Ting, Coursera, GitHub, url </a:t>
            </a:r>
            <a:r>
              <a:rPr lang="en-US" sz="1000" smtClean="0">
                <a:solidFill>
                  <a:srgbClr val="0070C0"/>
                </a:solidFill>
              </a:rPr>
              <a:t>https://www.meal2home.top/ProductDetail.aspx?iid=380751683&amp;pr=39.88</a:t>
            </a:r>
            <a:r>
              <a:rPr lang="en-US" sz="1000" smtClean="0"/>
              <a:t> [</a:t>
            </a:r>
            <a:r>
              <a:rPr lang="en-US" sz="1000" smtClean="0"/>
              <a:t>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498</Words>
  <Application>Microsoft Office PowerPoint</Application>
  <PresentationFormat>On-screen Show (16:9)</PresentationFormat>
  <Paragraphs>67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Machine Learning Discussing some diagrams and terms</vt:lpstr>
      <vt:lpstr>Kerangka</vt:lpstr>
      <vt:lpstr>Slide 3</vt:lpstr>
      <vt:lpstr>Slide 4</vt:lpstr>
      <vt:lpstr>Slide 5</vt:lpstr>
      <vt:lpstr>AI – ML</vt:lpstr>
      <vt:lpstr>ML – AI</vt:lpstr>
      <vt:lpstr>Slide 8</vt:lpstr>
      <vt:lpstr>Slide 9</vt:lpstr>
      <vt:lpstr>Slide 10</vt:lpstr>
      <vt:lpstr>Slide 11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1164</cp:revision>
  <dcterms:created xsi:type="dcterms:W3CDTF">2012-12-06T09:55:31Z</dcterms:created>
  <dcterms:modified xsi:type="dcterms:W3CDTF">2023-04-10T13:22:21Z</dcterms:modified>
</cp:coreProperties>
</file>