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81" r:id="rId4"/>
    <p:sldId id="282" r:id="rId5"/>
    <p:sldId id="283" r:id="rId6"/>
    <p:sldId id="284" r:id="rId7"/>
    <p:sldId id="286" r:id="rId8"/>
    <p:sldId id="285" r:id="rId9"/>
    <p:sldId id="307" r:id="rId10"/>
    <p:sldId id="287" r:id="rId11"/>
    <p:sldId id="291" r:id="rId12"/>
    <p:sldId id="292" r:id="rId13"/>
    <p:sldId id="293" r:id="rId14"/>
    <p:sldId id="306" r:id="rId15"/>
    <p:sldId id="294" r:id="rId16"/>
    <p:sldId id="295" r:id="rId17"/>
    <p:sldId id="305" r:id="rId18"/>
    <p:sldId id="304" r:id="rId19"/>
    <p:sldId id="300" r:id="rId20"/>
    <p:sldId id="301" r:id="rId21"/>
    <p:sldId id="302" r:id="rId22"/>
    <p:sldId id="303" r:id="rId23"/>
    <p:sldId id="296" r:id="rId24"/>
    <p:sldId id="298" r:id="rId25"/>
    <p:sldId id="290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9" y="77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5/27/2021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065001"/>
            <a:ext cx="8063425" cy="2562192"/>
            <a:chOff x="810520" y="1586649"/>
            <a:chExt cx="8063425" cy="2562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1586649"/>
              <a:ext cx="8063425" cy="184665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부실가계 분류모델에 관한 연구</a:t>
              </a:r>
              <a:endParaRPr lang="en-US" sz="6000" dirty="0">
                <a:solidFill>
                  <a:srgbClr val="102747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altLang="ko-KR" sz="2800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1043189" y="1856436"/>
            <a:ext cx="3202734" cy="738655"/>
            <a:chOff x="739074" y="2987386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739074" y="2987386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769940" y="3135115"/>
              <a:ext cx="2891186" cy="445635"/>
              <a:chOff x="1012153" y="4877612"/>
              <a:chExt cx="2891186" cy="445635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1232710" cy="445635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4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Presented by:</a:t>
                </a:r>
                <a:br>
                  <a:rPr lang="en-US" sz="16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</a:br>
                <a:r>
                  <a:rPr lang="en-US" sz="1800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Lorem Ipsum</a:t>
                </a:r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1B0588-6C51-459D-ACC8-5C467E5B1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7633" y="4877612"/>
                <a:ext cx="0" cy="4431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153" y="4933012"/>
                <a:ext cx="1112485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dirty="0" err="1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PMSlides</a:t>
                </a:r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9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12138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000" dirty="0">
                <a:solidFill>
                  <a:srgbClr val="102747"/>
                </a:solidFill>
              </a:rPr>
              <a:t>의사결정나무</a:t>
            </a:r>
            <a:endParaRPr lang="en-US" altLang="ko-KR" sz="2000" dirty="0">
              <a:solidFill>
                <a:srgbClr val="10274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트리기반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8FF1C7-08CE-415B-854C-F39E04F5B264}"/>
              </a:ext>
            </a:extLst>
          </p:cNvPr>
          <p:cNvCxnSpPr>
            <a:cxnSpLocks/>
          </p:cNvCxnSpPr>
          <p:nvPr/>
        </p:nvCxnSpPr>
        <p:spPr>
          <a:xfrm>
            <a:off x="692147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15081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102747"/>
                </a:solidFill>
              </a:rPr>
              <a:t>LightGBM</a:t>
            </a:r>
            <a:endParaRPr lang="en-US" sz="2000" dirty="0">
              <a:solidFill>
                <a:srgbClr val="10274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트리기반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 </a:t>
            </a:r>
            <a:r>
              <a:rPr lang="en-US" altLang="ko-KR" sz="1600" dirty="0"/>
              <a:t>Machine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457AFD-505E-4D72-99C1-F75656EF049C}"/>
              </a:ext>
            </a:extLst>
          </p:cNvPr>
          <p:cNvCxnSpPr>
            <a:cxnSpLocks/>
          </p:cNvCxnSpPr>
          <p:nvPr/>
        </p:nvCxnSpPr>
        <p:spPr>
          <a:xfrm>
            <a:off x="3543793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000" dirty="0">
                <a:solidFill>
                  <a:srgbClr val="102747"/>
                </a:solidFill>
              </a:rPr>
              <a:t>로지스틱 회귀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범주형 데이터 회귀분석</a:t>
            </a:r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A5A9BA-EB9A-4E00-AE74-68D43A8DC3E5}"/>
              </a:ext>
            </a:extLst>
          </p:cNvPr>
          <p:cNvCxnSpPr>
            <a:cxnSpLocks/>
          </p:cNvCxnSpPr>
          <p:nvPr/>
        </p:nvCxnSpPr>
        <p:spPr>
          <a:xfrm>
            <a:off x="6395439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ANN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600" dirty="0"/>
              <a:t>인공신경망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33434-0BE0-4F8B-80AA-C9AF92C0BB01}"/>
              </a:ext>
            </a:extLst>
          </p:cNvPr>
          <p:cNvCxnSpPr>
            <a:cxnSpLocks/>
          </p:cNvCxnSpPr>
          <p:nvPr/>
        </p:nvCxnSpPr>
        <p:spPr>
          <a:xfrm>
            <a:off x="9247086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957CAB4-EC15-48FB-91B2-B6C2DE336363}"/>
              </a:ext>
            </a:extLst>
          </p:cNvPr>
          <p:cNvSpPr txBox="1">
            <a:spLocks/>
          </p:cNvSpPr>
          <p:nvPr/>
        </p:nvSpPr>
        <p:spPr>
          <a:xfrm>
            <a:off x="692147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B20B3F4-0654-40B6-9C0E-59F84AF36858}"/>
              </a:ext>
            </a:extLst>
          </p:cNvPr>
          <p:cNvSpPr txBox="1">
            <a:spLocks/>
          </p:cNvSpPr>
          <p:nvPr/>
        </p:nvSpPr>
        <p:spPr>
          <a:xfrm>
            <a:off x="3543793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mollis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fringilla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093FA2-EE2A-4E2E-ADF1-8D97E1513350}"/>
              </a:ext>
            </a:extLst>
          </p:cNvPr>
          <p:cNvSpPr txBox="1">
            <a:spLocks/>
          </p:cNvSpPr>
          <p:nvPr/>
        </p:nvSpPr>
        <p:spPr>
          <a:xfrm>
            <a:off x="6395439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lobortis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ultricies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EE011FE-629C-4C32-BC80-6AE310C3CBE6}"/>
              </a:ext>
            </a:extLst>
          </p:cNvPr>
          <p:cNvSpPr txBox="1">
            <a:spLocks/>
          </p:cNvSpPr>
          <p:nvPr/>
        </p:nvSpPr>
        <p:spPr>
          <a:xfrm>
            <a:off x="9247086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diam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ac nisi.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92E988-7C91-4FFA-A36D-0ECE19A4AAD9}"/>
              </a:ext>
            </a:extLst>
          </p:cNvPr>
          <p:cNvGrpSpPr/>
          <p:nvPr/>
        </p:nvGrpSpPr>
        <p:grpSpPr>
          <a:xfrm>
            <a:off x="692147" y="1417119"/>
            <a:ext cx="963224" cy="963224"/>
            <a:chOff x="692147" y="1417119"/>
            <a:chExt cx="1113650" cy="11136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4FAA6E-0FEB-4B64-9F3A-F9BF4FD10663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F7EB234-DF88-4C3F-B88F-2FE6C6FF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3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1E6530-AC8E-4A50-9179-6E1196BE3DCD}"/>
              </a:ext>
            </a:extLst>
          </p:cNvPr>
          <p:cNvGrpSpPr/>
          <p:nvPr/>
        </p:nvGrpSpPr>
        <p:grpSpPr>
          <a:xfrm>
            <a:off x="3543793" y="1417119"/>
            <a:ext cx="963224" cy="963224"/>
            <a:chOff x="3543793" y="1417119"/>
            <a:chExt cx="1113650" cy="11136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E79351-8296-47BF-8219-966B87E12DF2}"/>
                </a:ext>
              </a:extLst>
            </p:cNvPr>
            <p:cNvSpPr/>
            <p:nvPr/>
          </p:nvSpPr>
          <p:spPr>
            <a:xfrm>
              <a:off x="3543793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1778FE7-B173-4F24-B604-F927A1B60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109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160C1B-80C3-493F-9810-99E70DD7ED2C}"/>
              </a:ext>
            </a:extLst>
          </p:cNvPr>
          <p:cNvGrpSpPr/>
          <p:nvPr/>
        </p:nvGrpSpPr>
        <p:grpSpPr>
          <a:xfrm>
            <a:off x="6395439" y="1417119"/>
            <a:ext cx="963224" cy="963224"/>
            <a:chOff x="6395439" y="1417119"/>
            <a:chExt cx="1113650" cy="11136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F071BA-3039-4886-A561-017CC1AA1A27}"/>
                </a:ext>
              </a:extLst>
            </p:cNvPr>
            <p:cNvSpPr/>
            <p:nvPr/>
          </p:nvSpPr>
          <p:spPr>
            <a:xfrm>
              <a:off x="6395439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F9C63E0B-D25C-4F35-8B5F-5912C8A02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5755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CBBA4E-79CE-4967-8BF2-3DB0CDB9418F}"/>
              </a:ext>
            </a:extLst>
          </p:cNvPr>
          <p:cNvGrpSpPr/>
          <p:nvPr/>
        </p:nvGrpSpPr>
        <p:grpSpPr>
          <a:xfrm>
            <a:off x="9247086" y="1417119"/>
            <a:ext cx="963224" cy="963224"/>
            <a:chOff x="9247086" y="1417119"/>
            <a:chExt cx="1113650" cy="1113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437021-67A0-482C-B58E-81C0878EB0F8}"/>
                </a:ext>
              </a:extLst>
            </p:cNvPr>
            <p:cNvSpPr/>
            <p:nvPr/>
          </p:nvSpPr>
          <p:spPr>
            <a:xfrm>
              <a:off x="9247086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74C32980-5D4E-4445-91A9-39D75FE9F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7402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751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449789" y="2132801"/>
            <a:ext cx="3693886" cy="1405909"/>
            <a:chOff x="6284976" y="1400628"/>
            <a:chExt cx="5449824" cy="1405909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87613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800" dirty="0"/>
                <a:t>교차검증과 함께 최적의 파라미터 적용</a:t>
              </a:r>
              <a:endParaRPr lang="en-US" altLang="ko-KR" sz="1800" dirty="0"/>
            </a:p>
            <a:p>
              <a:pPr marL="0" indent="0">
                <a:buNone/>
              </a:pPr>
              <a:r>
                <a:rPr lang="ko-KR" altLang="en-US" sz="1800" dirty="0" err="1"/>
                <a:t>재현율</a:t>
              </a:r>
              <a:r>
                <a:rPr lang="en-US" altLang="ko-KR" sz="1800" dirty="0"/>
                <a:t>(Recall)</a:t>
              </a:r>
              <a:r>
                <a:rPr lang="ko-KR" altLang="en-US" sz="1800" dirty="0"/>
                <a:t>을 기준으로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 err="1">
                  <a:solidFill>
                    <a:srgbClr val="102747"/>
                  </a:solidFill>
                </a:rPr>
                <a:t>GridCVsearch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56333"/>
              </p:ext>
            </p:extLst>
          </p:nvPr>
        </p:nvGraphicFramePr>
        <p:xfrm>
          <a:off x="781049" y="1944914"/>
          <a:ext cx="5761448" cy="375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381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알고리즘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01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=4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min_samples_split</a:t>
                      </a:r>
                      <a:r>
                        <a:rPr lang="en-US" altLang="ko-KR" sz="1600" dirty="0"/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learning_rate</a:t>
                      </a:r>
                      <a:r>
                        <a:rPr lang="en-US" altLang="ko-KR" sz="1600" dirty="0"/>
                        <a:t>= 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=5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penalty='none'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epoch=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449789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 err="1"/>
              <a:t>오버샘플링</a:t>
            </a:r>
            <a:r>
              <a:rPr lang="en-US" altLang="ko-KR" sz="2800" dirty="0"/>
              <a:t>(SMOTE)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불균형한 데이터는 </a:t>
              </a:r>
              <a:r>
                <a:rPr lang="ko-KR" altLang="en-US" sz="1800" dirty="0" err="1"/>
                <a:t>과적합</a:t>
              </a:r>
              <a:r>
                <a:rPr lang="ko-KR" altLang="en-US" sz="1800" dirty="0"/>
                <a:t> 문제를 일으킨다</a:t>
              </a:r>
              <a:r>
                <a:rPr lang="en-US" altLang="ko-KR" sz="1800" dirty="0"/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현재 데이터는 </a:t>
              </a:r>
              <a:r>
                <a:rPr lang="en-US" altLang="ko-KR" sz="1800" dirty="0"/>
                <a:t>1(</a:t>
              </a:r>
              <a:r>
                <a:rPr lang="ko-KR" altLang="en-US" sz="1800" dirty="0"/>
                <a:t>부실가계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의 </a:t>
              </a:r>
              <a:r>
                <a:rPr lang="en-US" altLang="ko-KR" sz="1800" dirty="0"/>
                <a:t>class</a:t>
              </a:r>
              <a:r>
                <a:rPr lang="ko-KR" altLang="en-US" sz="1800" dirty="0"/>
                <a:t>가 </a:t>
              </a:r>
              <a:r>
                <a:rPr lang="en-US" altLang="ko-KR" sz="1800" dirty="0"/>
                <a:t>7~8%</a:t>
              </a:r>
              <a:r>
                <a:rPr lang="ko-KR" altLang="en-US" sz="1800" dirty="0"/>
                <a:t>로 </a:t>
              </a:r>
              <a:r>
                <a:rPr lang="ko-KR" altLang="en-US" sz="1800" dirty="0" err="1"/>
                <a:t>작은편</a:t>
              </a: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더 적은 표본의 데이터들을 비슷한 특징</a:t>
              </a:r>
              <a:r>
                <a:rPr lang="en-US" altLang="ko-KR" sz="1800" dirty="0"/>
                <a:t>(k-</a:t>
              </a:r>
              <a:r>
                <a:rPr lang="en-US" altLang="ko-KR" sz="1800" dirty="0" err="1"/>
                <a:t>nn</a:t>
              </a:r>
              <a:r>
                <a:rPr lang="ko-KR" altLang="en-US" sz="1800" dirty="0"/>
                <a:t>알고리즘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을 유지하며 복제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D8F98-9130-4B0F-A4EA-7366079C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64" y="1066800"/>
            <a:ext cx="5896433" cy="2958166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DCBC84-DBAC-4A8E-9CCA-D9CBB5CFFDFB}"/>
              </a:ext>
            </a:extLst>
          </p:cNvPr>
          <p:cNvSpPr/>
          <p:nvPr/>
        </p:nvSpPr>
        <p:spPr>
          <a:xfrm rot="16200000">
            <a:off x="7733160" y="4791462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F9C3E5-39D6-42A8-9609-1DE1B1EF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25" y="4715656"/>
            <a:ext cx="2153239" cy="763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A88A91-61FF-4F6B-B46E-E5EC92D39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356" y="4743200"/>
            <a:ext cx="2271862" cy="7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68935A-2200-4935-89AE-7970A4F5F07E}"/>
              </a:ext>
            </a:extLst>
          </p:cNvPr>
          <p:cNvGrpSpPr/>
          <p:nvPr/>
        </p:nvGrpSpPr>
        <p:grpSpPr>
          <a:xfrm>
            <a:off x="4183177" y="1712724"/>
            <a:ext cx="3825645" cy="3821633"/>
            <a:chOff x="4183178" y="1660397"/>
            <a:chExt cx="3825645" cy="3821633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16B0888-A3BD-4D22-AFD2-5923F6201BB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706392" y="1647275"/>
              <a:ext cx="1933100" cy="2671762"/>
            </a:xfrm>
            <a:custGeom>
              <a:avLst/>
              <a:gdLst>
                <a:gd name="T0" fmla="*/ 233 w 467"/>
                <a:gd name="T1" fmla="*/ 0 h 646"/>
                <a:gd name="T2" fmla="*/ 0 w 467"/>
                <a:gd name="T3" fmla="*/ 232 h 646"/>
                <a:gd name="T4" fmla="*/ 10 w 467"/>
                <a:gd name="T5" fmla="*/ 299 h 646"/>
                <a:gd name="T6" fmla="*/ 73 w 467"/>
                <a:gd name="T7" fmla="*/ 400 h 646"/>
                <a:gd name="T8" fmla="*/ 73 w 467"/>
                <a:gd name="T9" fmla="*/ 401 h 646"/>
                <a:gd name="T10" fmla="*/ 119 w 467"/>
                <a:gd name="T11" fmla="*/ 522 h 646"/>
                <a:gd name="T12" fmla="*/ 79 w 467"/>
                <a:gd name="T13" fmla="*/ 636 h 646"/>
                <a:gd name="T14" fmla="*/ 84 w 467"/>
                <a:gd name="T15" fmla="*/ 646 h 646"/>
                <a:gd name="T16" fmla="*/ 169 w 467"/>
                <a:gd name="T17" fmla="*/ 586 h 646"/>
                <a:gd name="T18" fmla="*/ 178 w 467"/>
                <a:gd name="T19" fmla="*/ 522 h 646"/>
                <a:gd name="T20" fmla="*/ 169 w 467"/>
                <a:gd name="T21" fmla="*/ 456 h 646"/>
                <a:gd name="T22" fmla="*/ 98 w 467"/>
                <a:gd name="T23" fmla="*/ 342 h 646"/>
                <a:gd name="T24" fmla="*/ 59 w 467"/>
                <a:gd name="T25" fmla="*/ 232 h 646"/>
                <a:gd name="T26" fmla="*/ 233 w 467"/>
                <a:gd name="T27" fmla="*/ 59 h 646"/>
                <a:gd name="T28" fmla="*/ 408 w 467"/>
                <a:gd name="T29" fmla="*/ 232 h 646"/>
                <a:gd name="T30" fmla="*/ 361 w 467"/>
                <a:gd name="T31" fmla="*/ 351 h 646"/>
                <a:gd name="T32" fmla="*/ 457 w 467"/>
                <a:gd name="T33" fmla="*/ 299 h 646"/>
                <a:gd name="T34" fmla="*/ 467 w 467"/>
                <a:gd name="T35" fmla="*/ 232 h 646"/>
                <a:gd name="T36" fmla="*/ 233 w 467"/>
                <a:gd name="T3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7" h="646">
                  <a:moveTo>
                    <a:pt x="233" y="0"/>
                  </a:moveTo>
                  <a:cubicBezTo>
                    <a:pt x="105" y="0"/>
                    <a:pt x="0" y="104"/>
                    <a:pt x="0" y="232"/>
                  </a:cubicBezTo>
                  <a:cubicBezTo>
                    <a:pt x="0" y="255"/>
                    <a:pt x="3" y="278"/>
                    <a:pt x="10" y="299"/>
                  </a:cubicBezTo>
                  <a:cubicBezTo>
                    <a:pt x="21" y="338"/>
                    <a:pt x="43" y="373"/>
                    <a:pt x="73" y="400"/>
                  </a:cubicBezTo>
                  <a:cubicBezTo>
                    <a:pt x="73" y="401"/>
                    <a:pt x="73" y="401"/>
                    <a:pt x="73" y="401"/>
                  </a:cubicBezTo>
                  <a:cubicBezTo>
                    <a:pt x="102" y="432"/>
                    <a:pt x="119" y="476"/>
                    <a:pt x="119" y="522"/>
                  </a:cubicBezTo>
                  <a:cubicBezTo>
                    <a:pt x="119" y="565"/>
                    <a:pt x="105" y="605"/>
                    <a:pt x="79" y="636"/>
                  </a:cubicBezTo>
                  <a:cubicBezTo>
                    <a:pt x="84" y="646"/>
                    <a:pt x="84" y="646"/>
                    <a:pt x="84" y="646"/>
                  </a:cubicBezTo>
                  <a:cubicBezTo>
                    <a:pt x="110" y="624"/>
                    <a:pt x="136" y="596"/>
                    <a:pt x="169" y="586"/>
                  </a:cubicBezTo>
                  <a:cubicBezTo>
                    <a:pt x="175" y="566"/>
                    <a:pt x="178" y="544"/>
                    <a:pt x="178" y="522"/>
                  </a:cubicBezTo>
                  <a:cubicBezTo>
                    <a:pt x="178" y="499"/>
                    <a:pt x="175" y="477"/>
                    <a:pt x="169" y="456"/>
                  </a:cubicBezTo>
                  <a:cubicBezTo>
                    <a:pt x="156" y="413"/>
                    <a:pt x="131" y="370"/>
                    <a:pt x="98" y="342"/>
                  </a:cubicBezTo>
                  <a:cubicBezTo>
                    <a:pt x="74" y="312"/>
                    <a:pt x="59" y="274"/>
                    <a:pt x="59" y="232"/>
                  </a:cubicBezTo>
                  <a:cubicBezTo>
                    <a:pt x="59" y="136"/>
                    <a:pt x="137" y="59"/>
                    <a:pt x="233" y="59"/>
                  </a:cubicBezTo>
                  <a:cubicBezTo>
                    <a:pt x="330" y="59"/>
                    <a:pt x="408" y="136"/>
                    <a:pt x="408" y="232"/>
                  </a:cubicBezTo>
                  <a:cubicBezTo>
                    <a:pt x="408" y="278"/>
                    <a:pt x="390" y="320"/>
                    <a:pt x="361" y="351"/>
                  </a:cubicBezTo>
                  <a:cubicBezTo>
                    <a:pt x="361" y="351"/>
                    <a:pt x="422" y="309"/>
                    <a:pt x="457" y="299"/>
                  </a:cubicBezTo>
                  <a:cubicBezTo>
                    <a:pt x="463" y="278"/>
                    <a:pt x="467" y="255"/>
                    <a:pt x="467" y="232"/>
                  </a:cubicBezTo>
                  <a:cubicBezTo>
                    <a:pt x="467" y="104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7B9D2CB1-7DED-49E8-A682-66F5F8B6CE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6968723" y="3520905"/>
              <a:ext cx="0" cy="0"/>
            </a:xfrm>
            <a:prstGeom prst="line">
              <a:avLst/>
            </a:pr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A1926C6-02D2-45DC-B45F-5B9EB51575C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537667" y="2830842"/>
              <a:ext cx="1933100" cy="2642077"/>
            </a:xfrm>
            <a:custGeom>
              <a:avLst/>
              <a:gdLst>
                <a:gd name="T0" fmla="*/ 458 w 467"/>
                <a:gd name="T1" fmla="*/ 343 h 639"/>
                <a:gd name="T2" fmla="*/ 448 w 467"/>
                <a:gd name="T3" fmla="*/ 340 h 639"/>
                <a:gd name="T4" fmla="*/ 458 w 467"/>
                <a:gd name="T5" fmla="*/ 343 h 639"/>
                <a:gd name="T6" fmla="*/ 399 w 467"/>
                <a:gd name="T7" fmla="*/ 243 h 639"/>
                <a:gd name="T8" fmla="*/ 399 w 467"/>
                <a:gd name="T9" fmla="*/ 243 h 639"/>
                <a:gd name="T10" fmla="*/ 348 w 467"/>
                <a:gd name="T11" fmla="*/ 119 h 639"/>
                <a:gd name="T12" fmla="*/ 394 w 467"/>
                <a:gd name="T13" fmla="*/ 2 h 639"/>
                <a:gd name="T14" fmla="*/ 391 w 467"/>
                <a:gd name="T15" fmla="*/ 0 h 639"/>
                <a:gd name="T16" fmla="*/ 299 w 467"/>
                <a:gd name="T17" fmla="*/ 52 h 639"/>
                <a:gd name="T18" fmla="*/ 289 w 467"/>
                <a:gd name="T19" fmla="*/ 119 h 639"/>
                <a:gd name="T20" fmla="*/ 298 w 467"/>
                <a:gd name="T21" fmla="*/ 183 h 639"/>
                <a:gd name="T22" fmla="*/ 346 w 467"/>
                <a:gd name="T23" fmla="*/ 271 h 639"/>
                <a:gd name="T24" fmla="*/ 346 w 467"/>
                <a:gd name="T25" fmla="*/ 271 h 639"/>
                <a:gd name="T26" fmla="*/ 346 w 467"/>
                <a:gd name="T27" fmla="*/ 272 h 639"/>
                <a:gd name="T28" fmla="*/ 368 w 467"/>
                <a:gd name="T29" fmla="*/ 294 h 639"/>
                <a:gd name="T30" fmla="*/ 408 w 467"/>
                <a:gd name="T31" fmla="*/ 407 h 639"/>
                <a:gd name="T32" fmla="*/ 233 w 467"/>
                <a:gd name="T33" fmla="*/ 580 h 639"/>
                <a:gd name="T34" fmla="*/ 59 w 467"/>
                <a:gd name="T35" fmla="*/ 407 h 639"/>
                <a:gd name="T36" fmla="*/ 110 w 467"/>
                <a:gd name="T37" fmla="*/ 284 h 639"/>
                <a:gd name="T38" fmla="*/ 109 w 467"/>
                <a:gd name="T39" fmla="*/ 282 h 639"/>
                <a:gd name="T40" fmla="*/ 9 w 467"/>
                <a:gd name="T41" fmla="*/ 342 h 639"/>
                <a:gd name="T42" fmla="*/ 0 w 467"/>
                <a:gd name="T43" fmla="*/ 407 h 639"/>
                <a:gd name="T44" fmla="*/ 233 w 467"/>
                <a:gd name="T45" fmla="*/ 639 h 639"/>
                <a:gd name="T46" fmla="*/ 467 w 467"/>
                <a:gd name="T47" fmla="*/ 407 h 639"/>
                <a:gd name="T48" fmla="*/ 458 w 467"/>
                <a:gd name="T49" fmla="*/ 34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7" h="639">
                  <a:moveTo>
                    <a:pt x="458" y="343"/>
                  </a:moveTo>
                  <a:cubicBezTo>
                    <a:pt x="455" y="342"/>
                    <a:pt x="452" y="341"/>
                    <a:pt x="448" y="340"/>
                  </a:cubicBezTo>
                  <a:cubicBezTo>
                    <a:pt x="452" y="341"/>
                    <a:pt x="455" y="342"/>
                    <a:pt x="458" y="343"/>
                  </a:cubicBezTo>
                  <a:cubicBezTo>
                    <a:pt x="447" y="305"/>
                    <a:pt x="426" y="271"/>
                    <a:pt x="399" y="243"/>
                  </a:cubicBezTo>
                  <a:cubicBezTo>
                    <a:pt x="399" y="243"/>
                    <a:pt x="399" y="243"/>
                    <a:pt x="399" y="243"/>
                  </a:cubicBezTo>
                  <a:cubicBezTo>
                    <a:pt x="367" y="212"/>
                    <a:pt x="348" y="168"/>
                    <a:pt x="348" y="119"/>
                  </a:cubicBezTo>
                  <a:cubicBezTo>
                    <a:pt x="348" y="74"/>
                    <a:pt x="365" y="33"/>
                    <a:pt x="394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65" y="24"/>
                    <a:pt x="333" y="42"/>
                    <a:pt x="299" y="52"/>
                  </a:cubicBezTo>
                  <a:cubicBezTo>
                    <a:pt x="292" y="74"/>
                    <a:pt x="289" y="96"/>
                    <a:pt x="289" y="119"/>
                  </a:cubicBezTo>
                  <a:cubicBezTo>
                    <a:pt x="289" y="141"/>
                    <a:pt x="292" y="163"/>
                    <a:pt x="298" y="183"/>
                  </a:cubicBezTo>
                  <a:cubicBezTo>
                    <a:pt x="307" y="216"/>
                    <a:pt x="324" y="246"/>
                    <a:pt x="346" y="271"/>
                  </a:cubicBezTo>
                  <a:cubicBezTo>
                    <a:pt x="346" y="271"/>
                    <a:pt x="346" y="271"/>
                    <a:pt x="346" y="271"/>
                  </a:cubicBezTo>
                  <a:cubicBezTo>
                    <a:pt x="346" y="271"/>
                    <a:pt x="346" y="271"/>
                    <a:pt x="346" y="272"/>
                  </a:cubicBezTo>
                  <a:cubicBezTo>
                    <a:pt x="353" y="279"/>
                    <a:pt x="360" y="287"/>
                    <a:pt x="368" y="294"/>
                  </a:cubicBezTo>
                  <a:cubicBezTo>
                    <a:pt x="393" y="324"/>
                    <a:pt x="408" y="364"/>
                    <a:pt x="408" y="407"/>
                  </a:cubicBezTo>
                  <a:cubicBezTo>
                    <a:pt x="408" y="503"/>
                    <a:pt x="330" y="580"/>
                    <a:pt x="233" y="580"/>
                  </a:cubicBezTo>
                  <a:cubicBezTo>
                    <a:pt x="137" y="580"/>
                    <a:pt x="59" y="503"/>
                    <a:pt x="59" y="407"/>
                  </a:cubicBezTo>
                  <a:cubicBezTo>
                    <a:pt x="59" y="359"/>
                    <a:pt x="78" y="315"/>
                    <a:pt x="110" y="284"/>
                  </a:cubicBezTo>
                  <a:cubicBezTo>
                    <a:pt x="109" y="282"/>
                    <a:pt x="109" y="282"/>
                    <a:pt x="109" y="282"/>
                  </a:cubicBezTo>
                  <a:cubicBezTo>
                    <a:pt x="82" y="310"/>
                    <a:pt x="47" y="331"/>
                    <a:pt x="9" y="342"/>
                  </a:cubicBezTo>
                  <a:cubicBezTo>
                    <a:pt x="3" y="363"/>
                    <a:pt x="0" y="384"/>
                    <a:pt x="0" y="407"/>
                  </a:cubicBezTo>
                  <a:cubicBezTo>
                    <a:pt x="0" y="535"/>
                    <a:pt x="105" y="639"/>
                    <a:pt x="233" y="639"/>
                  </a:cubicBezTo>
                  <a:cubicBezTo>
                    <a:pt x="362" y="639"/>
                    <a:pt x="467" y="535"/>
                    <a:pt x="467" y="407"/>
                  </a:cubicBezTo>
                  <a:cubicBezTo>
                    <a:pt x="467" y="385"/>
                    <a:pt x="464" y="363"/>
                    <a:pt x="458" y="3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E6BD20-8B0C-4627-8152-25CC17190FA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368104" y="3202300"/>
              <a:ext cx="2636838" cy="1922622"/>
            </a:xfrm>
            <a:custGeom>
              <a:avLst/>
              <a:gdLst>
                <a:gd name="T0" fmla="*/ 403 w 637"/>
                <a:gd name="T1" fmla="*/ 0 h 465"/>
                <a:gd name="T2" fmla="*/ 338 w 637"/>
                <a:gd name="T3" fmla="*/ 9 h 465"/>
                <a:gd name="T4" fmla="*/ 242 w 637"/>
                <a:gd name="T5" fmla="*/ 61 h 465"/>
                <a:gd name="T6" fmla="*/ 114 w 637"/>
                <a:gd name="T7" fmla="*/ 116 h 465"/>
                <a:gd name="T8" fmla="*/ 0 w 637"/>
                <a:gd name="T9" fmla="*/ 74 h 465"/>
                <a:gd name="T10" fmla="*/ 50 w 637"/>
                <a:gd name="T11" fmla="*/ 166 h 465"/>
                <a:gd name="T12" fmla="*/ 114 w 637"/>
                <a:gd name="T13" fmla="*/ 175 h 465"/>
                <a:gd name="T14" fmla="*/ 180 w 637"/>
                <a:gd name="T15" fmla="*/ 165 h 465"/>
                <a:gd name="T16" fmla="*/ 274 w 637"/>
                <a:gd name="T17" fmla="*/ 116 h 465"/>
                <a:gd name="T18" fmla="*/ 285 w 637"/>
                <a:gd name="T19" fmla="*/ 105 h 465"/>
                <a:gd name="T20" fmla="*/ 403 w 637"/>
                <a:gd name="T21" fmla="*/ 59 h 465"/>
                <a:gd name="T22" fmla="*/ 578 w 637"/>
                <a:gd name="T23" fmla="*/ 232 h 465"/>
                <a:gd name="T24" fmla="*/ 403 w 637"/>
                <a:gd name="T25" fmla="*/ 406 h 465"/>
                <a:gd name="T26" fmla="*/ 281 w 637"/>
                <a:gd name="T27" fmla="*/ 356 h 465"/>
                <a:gd name="T28" fmla="*/ 280 w 637"/>
                <a:gd name="T29" fmla="*/ 356 h 465"/>
                <a:gd name="T30" fmla="*/ 280 w 637"/>
                <a:gd name="T31" fmla="*/ 356 h 465"/>
                <a:gd name="T32" fmla="*/ 339 w 637"/>
                <a:gd name="T33" fmla="*/ 456 h 465"/>
                <a:gd name="T34" fmla="*/ 403 w 637"/>
                <a:gd name="T35" fmla="*/ 465 h 465"/>
                <a:gd name="T36" fmla="*/ 637 w 637"/>
                <a:gd name="T37" fmla="*/ 232 h 465"/>
                <a:gd name="T38" fmla="*/ 403 w 637"/>
                <a:gd name="T3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7" h="465">
                  <a:moveTo>
                    <a:pt x="403" y="0"/>
                  </a:moveTo>
                  <a:cubicBezTo>
                    <a:pt x="381" y="0"/>
                    <a:pt x="359" y="3"/>
                    <a:pt x="338" y="9"/>
                  </a:cubicBezTo>
                  <a:cubicBezTo>
                    <a:pt x="303" y="19"/>
                    <a:pt x="242" y="61"/>
                    <a:pt x="242" y="61"/>
                  </a:cubicBezTo>
                  <a:cubicBezTo>
                    <a:pt x="210" y="95"/>
                    <a:pt x="165" y="116"/>
                    <a:pt x="114" y="116"/>
                  </a:cubicBezTo>
                  <a:cubicBezTo>
                    <a:pt x="71" y="116"/>
                    <a:pt x="31" y="100"/>
                    <a:pt x="0" y="74"/>
                  </a:cubicBezTo>
                  <a:cubicBezTo>
                    <a:pt x="23" y="100"/>
                    <a:pt x="40" y="133"/>
                    <a:pt x="50" y="166"/>
                  </a:cubicBezTo>
                  <a:cubicBezTo>
                    <a:pt x="70" y="171"/>
                    <a:pt x="92" y="175"/>
                    <a:pt x="114" y="175"/>
                  </a:cubicBezTo>
                  <a:cubicBezTo>
                    <a:pt x="137" y="175"/>
                    <a:pt x="159" y="171"/>
                    <a:pt x="180" y="165"/>
                  </a:cubicBezTo>
                  <a:cubicBezTo>
                    <a:pt x="214" y="155"/>
                    <a:pt x="248" y="139"/>
                    <a:pt x="274" y="116"/>
                  </a:cubicBezTo>
                  <a:cubicBezTo>
                    <a:pt x="278" y="112"/>
                    <a:pt x="282" y="108"/>
                    <a:pt x="285" y="105"/>
                  </a:cubicBezTo>
                  <a:cubicBezTo>
                    <a:pt x="316" y="76"/>
                    <a:pt x="358" y="59"/>
                    <a:pt x="403" y="59"/>
                  </a:cubicBezTo>
                  <a:cubicBezTo>
                    <a:pt x="500" y="59"/>
                    <a:pt x="578" y="136"/>
                    <a:pt x="578" y="232"/>
                  </a:cubicBezTo>
                  <a:cubicBezTo>
                    <a:pt x="578" y="328"/>
                    <a:pt x="500" y="406"/>
                    <a:pt x="403" y="406"/>
                  </a:cubicBezTo>
                  <a:cubicBezTo>
                    <a:pt x="355" y="406"/>
                    <a:pt x="312" y="387"/>
                    <a:pt x="281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307" y="384"/>
                    <a:pt x="328" y="418"/>
                    <a:pt x="339" y="456"/>
                  </a:cubicBezTo>
                  <a:cubicBezTo>
                    <a:pt x="359" y="462"/>
                    <a:pt x="381" y="465"/>
                    <a:pt x="403" y="465"/>
                  </a:cubicBezTo>
                  <a:cubicBezTo>
                    <a:pt x="532" y="465"/>
                    <a:pt x="637" y="360"/>
                    <a:pt x="637" y="232"/>
                  </a:cubicBezTo>
                  <a:cubicBezTo>
                    <a:pt x="637" y="104"/>
                    <a:pt x="532" y="0"/>
                    <a:pt x="403" y="0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80FF45E-74BE-4EA7-B701-E8196B45F279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4188248" y="2007028"/>
              <a:ext cx="2615883" cy="1922622"/>
            </a:xfrm>
            <a:custGeom>
              <a:avLst/>
              <a:gdLst>
                <a:gd name="T0" fmla="*/ 586 w 632"/>
                <a:gd name="T1" fmla="*/ 304 h 465"/>
                <a:gd name="T2" fmla="*/ 584 w 632"/>
                <a:gd name="T3" fmla="*/ 297 h 465"/>
                <a:gd name="T4" fmla="*/ 519 w 632"/>
                <a:gd name="T5" fmla="*/ 288 h 465"/>
                <a:gd name="T6" fmla="*/ 453 w 632"/>
                <a:gd name="T7" fmla="*/ 298 h 465"/>
                <a:gd name="T8" fmla="*/ 340 w 632"/>
                <a:gd name="T9" fmla="*/ 373 h 465"/>
                <a:gd name="T10" fmla="*/ 234 w 632"/>
                <a:gd name="T11" fmla="*/ 406 h 465"/>
                <a:gd name="T12" fmla="*/ 59 w 632"/>
                <a:gd name="T13" fmla="*/ 233 h 465"/>
                <a:gd name="T14" fmla="*/ 234 w 632"/>
                <a:gd name="T15" fmla="*/ 59 h 465"/>
                <a:gd name="T16" fmla="*/ 357 w 632"/>
                <a:gd name="T17" fmla="*/ 110 h 465"/>
                <a:gd name="T18" fmla="*/ 357 w 632"/>
                <a:gd name="T19" fmla="*/ 110 h 465"/>
                <a:gd name="T20" fmla="*/ 357 w 632"/>
                <a:gd name="T21" fmla="*/ 110 h 465"/>
                <a:gd name="T22" fmla="*/ 296 w 632"/>
                <a:gd name="T23" fmla="*/ 10 h 465"/>
                <a:gd name="T24" fmla="*/ 295 w 632"/>
                <a:gd name="T25" fmla="*/ 9 h 465"/>
                <a:gd name="T26" fmla="*/ 234 w 632"/>
                <a:gd name="T27" fmla="*/ 0 h 465"/>
                <a:gd name="T28" fmla="*/ 0 w 632"/>
                <a:gd name="T29" fmla="*/ 233 h 465"/>
                <a:gd name="T30" fmla="*/ 234 w 632"/>
                <a:gd name="T31" fmla="*/ 465 h 465"/>
                <a:gd name="T32" fmla="*/ 299 w 632"/>
                <a:gd name="T33" fmla="*/ 456 h 465"/>
                <a:gd name="T34" fmla="*/ 300 w 632"/>
                <a:gd name="T35" fmla="*/ 455 h 465"/>
                <a:gd name="T36" fmla="*/ 396 w 632"/>
                <a:gd name="T37" fmla="*/ 396 h 465"/>
                <a:gd name="T38" fmla="*/ 395 w 632"/>
                <a:gd name="T39" fmla="*/ 396 h 465"/>
                <a:gd name="T40" fmla="*/ 396 w 632"/>
                <a:gd name="T41" fmla="*/ 398 h 465"/>
                <a:gd name="T42" fmla="*/ 519 w 632"/>
                <a:gd name="T43" fmla="*/ 347 h 465"/>
                <a:gd name="T44" fmla="*/ 632 w 632"/>
                <a:gd name="T45" fmla="*/ 385 h 465"/>
                <a:gd name="T46" fmla="*/ 632 w 632"/>
                <a:gd name="T47" fmla="*/ 385 h 465"/>
                <a:gd name="T48" fmla="*/ 586 w 632"/>
                <a:gd name="T49" fmla="*/ 304 h 465"/>
                <a:gd name="T50" fmla="*/ 406 w 632"/>
                <a:gd name="T51" fmla="*/ 385 h 465"/>
                <a:gd name="T52" fmla="*/ 399 w 632"/>
                <a:gd name="T53" fmla="*/ 392 h 465"/>
                <a:gd name="T54" fmla="*/ 406 w 632"/>
                <a:gd name="T55" fmla="*/ 385 h 465"/>
                <a:gd name="T56" fmla="*/ 449 w 632"/>
                <a:gd name="T57" fmla="*/ 312 h 465"/>
                <a:gd name="T58" fmla="*/ 447 w 632"/>
                <a:gd name="T59" fmla="*/ 316 h 465"/>
                <a:gd name="T60" fmla="*/ 449 w 632"/>
                <a:gd name="T61" fmla="*/ 312 h 465"/>
                <a:gd name="T62" fmla="*/ 444 w 632"/>
                <a:gd name="T63" fmla="*/ 325 h 465"/>
                <a:gd name="T64" fmla="*/ 441 w 632"/>
                <a:gd name="T65" fmla="*/ 330 h 465"/>
                <a:gd name="T66" fmla="*/ 444 w 632"/>
                <a:gd name="T67" fmla="*/ 325 h 465"/>
                <a:gd name="T68" fmla="*/ 437 w 632"/>
                <a:gd name="T69" fmla="*/ 338 h 465"/>
                <a:gd name="T70" fmla="*/ 435 w 632"/>
                <a:gd name="T71" fmla="*/ 343 h 465"/>
                <a:gd name="T72" fmla="*/ 437 w 632"/>
                <a:gd name="T73" fmla="*/ 338 h 465"/>
                <a:gd name="T74" fmla="*/ 431 w 632"/>
                <a:gd name="T75" fmla="*/ 351 h 465"/>
                <a:gd name="T76" fmla="*/ 427 w 632"/>
                <a:gd name="T77" fmla="*/ 356 h 465"/>
                <a:gd name="T78" fmla="*/ 431 w 632"/>
                <a:gd name="T79" fmla="*/ 351 h 465"/>
                <a:gd name="T80" fmla="*/ 423 w 632"/>
                <a:gd name="T81" fmla="*/ 363 h 465"/>
                <a:gd name="T82" fmla="*/ 419 w 632"/>
                <a:gd name="T83" fmla="*/ 369 h 465"/>
                <a:gd name="T84" fmla="*/ 423 w 632"/>
                <a:gd name="T85" fmla="*/ 363 h 465"/>
                <a:gd name="T86" fmla="*/ 415 w 632"/>
                <a:gd name="T87" fmla="*/ 374 h 465"/>
                <a:gd name="T88" fmla="*/ 409 w 632"/>
                <a:gd name="T89" fmla="*/ 381 h 465"/>
                <a:gd name="T90" fmla="*/ 415 w 632"/>
                <a:gd name="T91" fmla="*/ 37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2" h="465">
                  <a:moveTo>
                    <a:pt x="586" y="304"/>
                  </a:moveTo>
                  <a:cubicBezTo>
                    <a:pt x="585" y="302"/>
                    <a:pt x="584" y="299"/>
                    <a:pt x="584" y="297"/>
                  </a:cubicBezTo>
                  <a:cubicBezTo>
                    <a:pt x="563" y="291"/>
                    <a:pt x="542" y="288"/>
                    <a:pt x="519" y="288"/>
                  </a:cubicBezTo>
                  <a:cubicBezTo>
                    <a:pt x="496" y="288"/>
                    <a:pt x="474" y="292"/>
                    <a:pt x="453" y="298"/>
                  </a:cubicBezTo>
                  <a:cubicBezTo>
                    <a:pt x="408" y="311"/>
                    <a:pt x="369" y="337"/>
                    <a:pt x="340" y="373"/>
                  </a:cubicBezTo>
                  <a:cubicBezTo>
                    <a:pt x="310" y="394"/>
                    <a:pt x="273" y="406"/>
                    <a:pt x="234" y="406"/>
                  </a:cubicBezTo>
                  <a:cubicBezTo>
                    <a:pt x="137" y="406"/>
                    <a:pt x="59" y="329"/>
                    <a:pt x="59" y="233"/>
                  </a:cubicBezTo>
                  <a:cubicBezTo>
                    <a:pt x="59" y="137"/>
                    <a:pt x="137" y="59"/>
                    <a:pt x="234" y="59"/>
                  </a:cubicBezTo>
                  <a:cubicBezTo>
                    <a:pt x="282" y="59"/>
                    <a:pt x="325" y="79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29" y="83"/>
                    <a:pt x="307" y="48"/>
                    <a:pt x="296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76" y="3"/>
                    <a:pt x="255" y="0"/>
                    <a:pt x="234" y="0"/>
                  </a:cubicBezTo>
                  <a:cubicBezTo>
                    <a:pt x="105" y="0"/>
                    <a:pt x="0" y="105"/>
                    <a:pt x="0" y="233"/>
                  </a:cubicBezTo>
                  <a:cubicBezTo>
                    <a:pt x="0" y="361"/>
                    <a:pt x="105" y="465"/>
                    <a:pt x="234" y="465"/>
                  </a:cubicBezTo>
                  <a:cubicBezTo>
                    <a:pt x="256" y="465"/>
                    <a:pt x="279" y="462"/>
                    <a:pt x="299" y="456"/>
                  </a:cubicBezTo>
                  <a:cubicBezTo>
                    <a:pt x="300" y="455"/>
                    <a:pt x="300" y="455"/>
                    <a:pt x="300" y="455"/>
                  </a:cubicBezTo>
                  <a:cubicBezTo>
                    <a:pt x="337" y="443"/>
                    <a:pt x="370" y="423"/>
                    <a:pt x="396" y="396"/>
                  </a:cubicBezTo>
                  <a:cubicBezTo>
                    <a:pt x="396" y="396"/>
                    <a:pt x="396" y="396"/>
                    <a:pt x="395" y="396"/>
                  </a:cubicBezTo>
                  <a:cubicBezTo>
                    <a:pt x="396" y="398"/>
                    <a:pt x="396" y="398"/>
                    <a:pt x="396" y="398"/>
                  </a:cubicBezTo>
                  <a:cubicBezTo>
                    <a:pt x="428" y="367"/>
                    <a:pt x="471" y="347"/>
                    <a:pt x="519" y="347"/>
                  </a:cubicBezTo>
                  <a:cubicBezTo>
                    <a:pt x="561" y="347"/>
                    <a:pt x="601" y="360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11" y="361"/>
                    <a:pt x="596" y="334"/>
                    <a:pt x="586" y="304"/>
                  </a:cubicBezTo>
                  <a:close/>
                  <a:moveTo>
                    <a:pt x="406" y="385"/>
                  </a:moveTo>
                  <a:cubicBezTo>
                    <a:pt x="403" y="388"/>
                    <a:pt x="401" y="390"/>
                    <a:pt x="399" y="392"/>
                  </a:cubicBezTo>
                  <a:cubicBezTo>
                    <a:pt x="401" y="390"/>
                    <a:pt x="403" y="388"/>
                    <a:pt x="406" y="385"/>
                  </a:cubicBezTo>
                  <a:close/>
                  <a:moveTo>
                    <a:pt x="449" y="312"/>
                  </a:moveTo>
                  <a:cubicBezTo>
                    <a:pt x="448" y="313"/>
                    <a:pt x="448" y="314"/>
                    <a:pt x="447" y="316"/>
                  </a:cubicBezTo>
                  <a:cubicBezTo>
                    <a:pt x="448" y="314"/>
                    <a:pt x="448" y="313"/>
                    <a:pt x="449" y="312"/>
                  </a:cubicBezTo>
                  <a:close/>
                  <a:moveTo>
                    <a:pt x="444" y="325"/>
                  </a:moveTo>
                  <a:cubicBezTo>
                    <a:pt x="443" y="327"/>
                    <a:pt x="442" y="328"/>
                    <a:pt x="441" y="330"/>
                  </a:cubicBezTo>
                  <a:cubicBezTo>
                    <a:pt x="442" y="328"/>
                    <a:pt x="443" y="327"/>
                    <a:pt x="444" y="325"/>
                  </a:cubicBezTo>
                  <a:close/>
                  <a:moveTo>
                    <a:pt x="437" y="338"/>
                  </a:moveTo>
                  <a:cubicBezTo>
                    <a:pt x="437" y="340"/>
                    <a:pt x="436" y="342"/>
                    <a:pt x="435" y="343"/>
                  </a:cubicBezTo>
                  <a:cubicBezTo>
                    <a:pt x="436" y="342"/>
                    <a:pt x="437" y="340"/>
                    <a:pt x="437" y="338"/>
                  </a:cubicBezTo>
                  <a:close/>
                  <a:moveTo>
                    <a:pt x="431" y="351"/>
                  </a:moveTo>
                  <a:cubicBezTo>
                    <a:pt x="429" y="353"/>
                    <a:pt x="428" y="354"/>
                    <a:pt x="427" y="356"/>
                  </a:cubicBezTo>
                  <a:cubicBezTo>
                    <a:pt x="428" y="354"/>
                    <a:pt x="429" y="353"/>
                    <a:pt x="431" y="351"/>
                  </a:cubicBezTo>
                  <a:close/>
                  <a:moveTo>
                    <a:pt x="423" y="363"/>
                  </a:moveTo>
                  <a:cubicBezTo>
                    <a:pt x="422" y="365"/>
                    <a:pt x="420" y="367"/>
                    <a:pt x="419" y="369"/>
                  </a:cubicBezTo>
                  <a:cubicBezTo>
                    <a:pt x="420" y="367"/>
                    <a:pt x="422" y="365"/>
                    <a:pt x="423" y="363"/>
                  </a:cubicBezTo>
                  <a:close/>
                  <a:moveTo>
                    <a:pt x="415" y="374"/>
                  </a:moveTo>
                  <a:cubicBezTo>
                    <a:pt x="413" y="376"/>
                    <a:pt x="411" y="379"/>
                    <a:pt x="409" y="381"/>
                  </a:cubicBezTo>
                  <a:cubicBezTo>
                    <a:pt x="411" y="379"/>
                    <a:pt x="413" y="376"/>
                    <a:pt x="415" y="374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DFCAE6-3B4B-4099-A1A0-BC4946904F05}"/>
                </a:ext>
              </a:extLst>
            </p:cNvPr>
            <p:cNvGrpSpPr/>
            <p:nvPr/>
          </p:nvGrpSpPr>
          <p:grpSpPr>
            <a:xfrm>
              <a:off x="5023238" y="2513401"/>
              <a:ext cx="483366" cy="387542"/>
              <a:chOff x="4113213" y="1489075"/>
              <a:chExt cx="360363" cy="288925"/>
            </a:xfrm>
            <a:solidFill>
              <a:schemeClr val="bg1">
                <a:lumMod val="65000"/>
              </a:schemeClr>
            </a:solidFill>
          </p:grpSpPr>
          <p:sp>
            <p:nvSpPr>
              <p:cNvPr id="66" name="Freeform 74">
                <a:extLst>
                  <a:ext uri="{FF2B5EF4-FFF2-40B4-BE49-F238E27FC236}">
                    <a16:creationId xmlns:a16="http://schemas.microsoft.com/office/drawing/2014/main" id="{A5D37B38-39EC-4A65-9A4F-4DC84B4B0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763" y="1530351"/>
                <a:ext cx="150813" cy="244475"/>
              </a:xfrm>
              <a:custGeom>
                <a:avLst/>
                <a:gdLst>
                  <a:gd name="T0" fmla="*/ 28 w 40"/>
                  <a:gd name="T1" fmla="*/ 38 h 65"/>
                  <a:gd name="T2" fmla="*/ 22 w 40"/>
                  <a:gd name="T3" fmla="*/ 36 h 65"/>
                  <a:gd name="T4" fmla="*/ 22 w 40"/>
                  <a:gd name="T5" fmla="*/ 32 h 65"/>
                  <a:gd name="T6" fmla="*/ 26 w 40"/>
                  <a:gd name="T7" fmla="*/ 24 h 65"/>
                  <a:gd name="T8" fmla="*/ 28 w 40"/>
                  <a:gd name="T9" fmla="*/ 19 h 65"/>
                  <a:gd name="T10" fmla="*/ 27 w 40"/>
                  <a:gd name="T11" fmla="*/ 15 h 65"/>
                  <a:gd name="T12" fmla="*/ 27 w 40"/>
                  <a:gd name="T13" fmla="*/ 14 h 65"/>
                  <a:gd name="T14" fmla="*/ 28 w 40"/>
                  <a:gd name="T15" fmla="*/ 6 h 65"/>
                  <a:gd name="T16" fmla="*/ 16 w 40"/>
                  <a:gd name="T17" fmla="*/ 0 h 65"/>
                  <a:gd name="T18" fmla="*/ 5 w 40"/>
                  <a:gd name="T19" fmla="*/ 5 h 65"/>
                  <a:gd name="T20" fmla="*/ 1 w 40"/>
                  <a:gd name="T21" fmla="*/ 7 h 65"/>
                  <a:gd name="T22" fmla="*/ 2 w 40"/>
                  <a:gd name="T23" fmla="*/ 14 h 65"/>
                  <a:gd name="T24" fmla="*/ 1 w 40"/>
                  <a:gd name="T25" fmla="*/ 15 h 65"/>
                  <a:gd name="T26" fmla="*/ 0 w 40"/>
                  <a:gd name="T27" fmla="*/ 18 h 65"/>
                  <a:gd name="T28" fmla="*/ 2 w 40"/>
                  <a:gd name="T29" fmla="*/ 24 h 65"/>
                  <a:gd name="T30" fmla="*/ 6 w 40"/>
                  <a:gd name="T31" fmla="*/ 32 h 65"/>
                  <a:gd name="T32" fmla="*/ 6 w 40"/>
                  <a:gd name="T33" fmla="*/ 36 h 65"/>
                  <a:gd name="T34" fmla="*/ 5 w 40"/>
                  <a:gd name="T35" fmla="*/ 36 h 65"/>
                  <a:gd name="T36" fmla="*/ 12 w 40"/>
                  <a:gd name="T37" fmla="*/ 45 h 65"/>
                  <a:gd name="T38" fmla="*/ 12 w 40"/>
                  <a:gd name="T39" fmla="*/ 65 h 65"/>
                  <a:gd name="T40" fmla="*/ 38 w 40"/>
                  <a:gd name="T41" fmla="*/ 65 h 65"/>
                  <a:gd name="T42" fmla="*/ 40 w 40"/>
                  <a:gd name="T43" fmla="*/ 63 h 65"/>
                  <a:gd name="T44" fmla="*/ 40 w 40"/>
                  <a:gd name="T45" fmla="*/ 45 h 65"/>
                  <a:gd name="T46" fmla="*/ 28 w 40"/>
                  <a:gd name="T47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65">
                    <a:moveTo>
                      <a:pt x="28" y="38"/>
                    </a:moveTo>
                    <a:cubicBezTo>
                      <a:pt x="26" y="37"/>
                      <a:pt x="24" y="36"/>
                      <a:pt x="22" y="3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6" y="29"/>
                      <a:pt x="26" y="24"/>
                    </a:cubicBezTo>
                    <a:cubicBezTo>
                      <a:pt x="27" y="23"/>
                      <a:pt x="28" y="21"/>
                      <a:pt x="28" y="19"/>
                    </a:cubicBezTo>
                    <a:cubicBezTo>
                      <a:pt x="28" y="18"/>
                      <a:pt x="28" y="16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8" y="12"/>
                      <a:pt x="29" y="9"/>
                      <a:pt x="28" y="6"/>
                    </a:cubicBezTo>
                    <a:cubicBezTo>
                      <a:pt x="26" y="2"/>
                      <a:pt x="21" y="0"/>
                      <a:pt x="16" y="0"/>
                    </a:cubicBezTo>
                    <a:cubicBezTo>
                      <a:pt x="12" y="0"/>
                      <a:pt x="7" y="2"/>
                      <a:pt x="5" y="5"/>
                    </a:cubicBezTo>
                    <a:cubicBezTo>
                      <a:pt x="3" y="5"/>
                      <a:pt x="2" y="6"/>
                      <a:pt x="1" y="7"/>
                    </a:cubicBezTo>
                    <a:cubicBezTo>
                      <a:pt x="0" y="9"/>
                      <a:pt x="1" y="12"/>
                      <a:pt x="2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0" y="16"/>
                      <a:pt x="0" y="18"/>
                      <a:pt x="0" y="18"/>
                    </a:cubicBezTo>
                    <a:cubicBezTo>
                      <a:pt x="0" y="21"/>
                      <a:pt x="1" y="23"/>
                      <a:pt x="2" y="24"/>
                    </a:cubicBezTo>
                    <a:cubicBezTo>
                      <a:pt x="2" y="29"/>
                      <a:pt x="5" y="31"/>
                      <a:pt x="6" y="32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6"/>
                      <a:pt x="5" y="36"/>
                      <a:pt x="5" y="36"/>
                    </a:cubicBezTo>
                    <a:cubicBezTo>
                      <a:pt x="11" y="40"/>
                      <a:pt x="12" y="43"/>
                      <a:pt x="12" y="4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9" y="65"/>
                      <a:pt x="40" y="64"/>
                      <a:pt x="40" y="63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2"/>
                      <a:pt x="36" y="41"/>
                      <a:pt x="2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5">
                <a:extLst>
                  <a:ext uri="{FF2B5EF4-FFF2-40B4-BE49-F238E27FC236}">
                    <a16:creationId xmlns:a16="http://schemas.microsoft.com/office/drawing/2014/main" id="{93525BB2-DB3A-4243-B5E2-C286A2069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1489075"/>
                <a:ext cx="239713" cy="288925"/>
              </a:xfrm>
              <a:custGeom>
                <a:avLst/>
                <a:gdLst>
                  <a:gd name="T0" fmla="*/ 42 w 64"/>
                  <a:gd name="T1" fmla="*/ 43 h 77"/>
                  <a:gd name="T2" fmla="*/ 42 w 64"/>
                  <a:gd name="T3" fmla="*/ 37 h 77"/>
                  <a:gd name="T4" fmla="*/ 46 w 64"/>
                  <a:gd name="T5" fmla="*/ 27 h 77"/>
                  <a:gd name="T6" fmla="*/ 49 w 64"/>
                  <a:gd name="T7" fmla="*/ 21 h 77"/>
                  <a:gd name="T8" fmla="*/ 47 w 64"/>
                  <a:gd name="T9" fmla="*/ 17 h 77"/>
                  <a:gd name="T10" fmla="*/ 47 w 64"/>
                  <a:gd name="T11" fmla="*/ 6 h 77"/>
                  <a:gd name="T12" fmla="*/ 34 w 64"/>
                  <a:gd name="T13" fmla="*/ 0 h 77"/>
                  <a:gd name="T14" fmla="*/ 21 w 64"/>
                  <a:gd name="T15" fmla="*/ 6 h 77"/>
                  <a:gd name="T16" fmla="*/ 16 w 64"/>
                  <a:gd name="T17" fmla="*/ 8 h 77"/>
                  <a:gd name="T18" fmla="*/ 17 w 64"/>
                  <a:gd name="T19" fmla="*/ 17 h 77"/>
                  <a:gd name="T20" fmla="*/ 15 w 64"/>
                  <a:gd name="T21" fmla="*/ 21 h 77"/>
                  <a:gd name="T22" fmla="*/ 18 w 64"/>
                  <a:gd name="T23" fmla="*/ 27 h 77"/>
                  <a:gd name="T24" fmla="*/ 20 w 64"/>
                  <a:gd name="T25" fmla="*/ 34 h 77"/>
                  <a:gd name="T26" fmla="*/ 20 w 64"/>
                  <a:gd name="T27" fmla="*/ 34 h 77"/>
                  <a:gd name="T28" fmla="*/ 22 w 64"/>
                  <a:gd name="T29" fmla="*/ 37 h 77"/>
                  <a:gd name="T30" fmla="*/ 22 w 64"/>
                  <a:gd name="T31" fmla="*/ 43 h 77"/>
                  <a:gd name="T32" fmla="*/ 0 w 64"/>
                  <a:gd name="T33" fmla="*/ 55 h 77"/>
                  <a:gd name="T34" fmla="*/ 0 w 64"/>
                  <a:gd name="T35" fmla="*/ 55 h 77"/>
                  <a:gd name="T36" fmla="*/ 0 w 64"/>
                  <a:gd name="T37" fmla="*/ 56 h 77"/>
                  <a:gd name="T38" fmla="*/ 0 w 64"/>
                  <a:gd name="T39" fmla="*/ 74 h 77"/>
                  <a:gd name="T40" fmla="*/ 2 w 64"/>
                  <a:gd name="T41" fmla="*/ 76 h 77"/>
                  <a:gd name="T42" fmla="*/ 64 w 64"/>
                  <a:gd name="T43" fmla="*/ 76 h 77"/>
                  <a:gd name="T44" fmla="*/ 64 w 64"/>
                  <a:gd name="T45" fmla="*/ 74 h 77"/>
                  <a:gd name="T46" fmla="*/ 64 w 64"/>
                  <a:gd name="T47" fmla="*/ 56 h 77"/>
                  <a:gd name="T48" fmla="*/ 42 w 64"/>
                  <a:gd name="T49" fmla="*/ 4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7">
                    <a:moveTo>
                      <a:pt x="42" y="43"/>
                    </a:moveTo>
                    <a:cubicBezTo>
                      <a:pt x="42" y="3"/>
                      <a:pt x="42" y="77"/>
                      <a:pt x="42" y="37"/>
                    </a:cubicBezTo>
                    <a:cubicBezTo>
                      <a:pt x="45" y="35"/>
                      <a:pt x="46" y="31"/>
                      <a:pt x="46" y="27"/>
                    </a:cubicBezTo>
                    <a:cubicBezTo>
                      <a:pt x="48" y="26"/>
                      <a:pt x="49" y="24"/>
                      <a:pt x="49" y="21"/>
                    </a:cubicBezTo>
                    <a:cubicBezTo>
                      <a:pt x="49" y="20"/>
                      <a:pt x="48" y="18"/>
                      <a:pt x="47" y="17"/>
                    </a:cubicBezTo>
                    <a:cubicBezTo>
                      <a:pt x="49" y="12"/>
                      <a:pt x="48" y="8"/>
                      <a:pt x="47" y="6"/>
                    </a:cubicBezTo>
                    <a:cubicBezTo>
                      <a:pt x="45" y="2"/>
                      <a:pt x="39" y="0"/>
                      <a:pt x="34" y="0"/>
                    </a:cubicBezTo>
                    <a:cubicBezTo>
                      <a:pt x="29" y="0"/>
                      <a:pt x="23" y="2"/>
                      <a:pt x="21" y="6"/>
                    </a:cubicBezTo>
                    <a:cubicBezTo>
                      <a:pt x="19" y="6"/>
                      <a:pt x="17" y="6"/>
                      <a:pt x="16" y="8"/>
                    </a:cubicBezTo>
                    <a:cubicBezTo>
                      <a:pt x="15" y="10"/>
                      <a:pt x="16" y="14"/>
                      <a:pt x="17" y="17"/>
                    </a:cubicBezTo>
                    <a:cubicBezTo>
                      <a:pt x="16" y="18"/>
                      <a:pt x="15" y="20"/>
                      <a:pt x="15" y="21"/>
                    </a:cubicBezTo>
                    <a:cubicBezTo>
                      <a:pt x="15" y="24"/>
                      <a:pt x="16" y="26"/>
                      <a:pt x="18" y="27"/>
                    </a:cubicBezTo>
                    <a:cubicBezTo>
                      <a:pt x="18" y="30"/>
                      <a:pt x="19" y="32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6"/>
                      <a:pt x="21" y="37"/>
                      <a:pt x="22" y="37"/>
                    </a:cubicBezTo>
                    <a:cubicBezTo>
                      <a:pt x="22" y="50"/>
                      <a:pt x="22" y="29"/>
                      <a:pt x="22" y="43"/>
                    </a:cubicBezTo>
                    <a:cubicBezTo>
                      <a:pt x="15" y="46"/>
                      <a:pt x="2" y="51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38" y="76"/>
                      <a:pt x="64" y="76"/>
                      <a:pt x="64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46" y="44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110C0A1-66D7-4E4B-B1CC-CB9A047C9D5F}"/>
                </a:ext>
              </a:extLst>
            </p:cNvPr>
            <p:cNvGrpSpPr/>
            <p:nvPr/>
          </p:nvGrpSpPr>
          <p:grpSpPr>
            <a:xfrm>
              <a:off x="6723847" y="2427913"/>
              <a:ext cx="489754" cy="485494"/>
              <a:chOff x="4833938" y="2525713"/>
              <a:chExt cx="365125" cy="361950"/>
            </a:xfrm>
            <a:solidFill>
              <a:srgbClr val="102747"/>
            </a:solidFill>
          </p:grpSpPr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CB2445F3-BB8A-45FC-8CBA-295A6BEEA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8" y="2736850"/>
                <a:ext cx="211138" cy="150813"/>
              </a:xfrm>
              <a:custGeom>
                <a:avLst/>
                <a:gdLst>
                  <a:gd name="T0" fmla="*/ 0 w 56"/>
                  <a:gd name="T1" fmla="*/ 38 h 40"/>
                  <a:gd name="T2" fmla="*/ 1 w 56"/>
                  <a:gd name="T3" fmla="*/ 39 h 40"/>
                  <a:gd name="T4" fmla="*/ 2 w 56"/>
                  <a:gd name="T5" fmla="*/ 40 h 40"/>
                  <a:gd name="T6" fmla="*/ 54 w 56"/>
                  <a:gd name="T7" fmla="*/ 40 h 40"/>
                  <a:gd name="T8" fmla="*/ 56 w 56"/>
                  <a:gd name="T9" fmla="*/ 39 h 40"/>
                  <a:gd name="T10" fmla="*/ 56 w 56"/>
                  <a:gd name="T11" fmla="*/ 38 h 40"/>
                  <a:gd name="T12" fmla="*/ 36 w 56"/>
                  <a:gd name="T13" fmla="*/ 16 h 40"/>
                  <a:gd name="T14" fmla="*/ 36 w 56"/>
                  <a:gd name="T15" fmla="*/ 12 h 40"/>
                  <a:gd name="T16" fmla="*/ 38 w 56"/>
                  <a:gd name="T17" fmla="*/ 12 h 40"/>
                  <a:gd name="T18" fmla="*/ 40 w 56"/>
                  <a:gd name="T19" fmla="*/ 10 h 40"/>
                  <a:gd name="T20" fmla="*/ 40 w 56"/>
                  <a:gd name="T21" fmla="*/ 2 h 40"/>
                  <a:gd name="T22" fmla="*/ 38 w 56"/>
                  <a:gd name="T23" fmla="*/ 0 h 40"/>
                  <a:gd name="T24" fmla="*/ 18 w 56"/>
                  <a:gd name="T25" fmla="*/ 0 h 40"/>
                  <a:gd name="T26" fmla="*/ 16 w 56"/>
                  <a:gd name="T27" fmla="*/ 2 h 40"/>
                  <a:gd name="T28" fmla="*/ 16 w 56"/>
                  <a:gd name="T29" fmla="*/ 10 h 40"/>
                  <a:gd name="T30" fmla="*/ 18 w 56"/>
                  <a:gd name="T31" fmla="*/ 12 h 40"/>
                  <a:gd name="T32" fmla="*/ 20 w 56"/>
                  <a:gd name="T33" fmla="*/ 12 h 40"/>
                  <a:gd name="T34" fmla="*/ 20 w 56"/>
                  <a:gd name="T35" fmla="*/ 16 h 40"/>
                  <a:gd name="T36" fmla="*/ 0 w 56"/>
                  <a:gd name="T3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0">
                    <a:moveTo>
                      <a:pt x="0" y="38"/>
                    </a:moveTo>
                    <a:cubicBezTo>
                      <a:pt x="0" y="38"/>
                      <a:pt x="0" y="39"/>
                      <a:pt x="1" y="39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40"/>
                      <a:pt x="55" y="40"/>
                      <a:pt x="56" y="39"/>
                    </a:cubicBezTo>
                    <a:cubicBezTo>
                      <a:pt x="56" y="39"/>
                      <a:pt x="56" y="38"/>
                      <a:pt x="56" y="38"/>
                    </a:cubicBezTo>
                    <a:cubicBezTo>
                      <a:pt x="55" y="26"/>
                      <a:pt x="49" y="18"/>
                      <a:pt x="36" y="16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1"/>
                      <a:pt x="40" y="1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7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8" y="18"/>
                      <a:pt x="1" y="26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7DE0F0F4-3485-46B1-B727-3477C514E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925" y="2525713"/>
                <a:ext cx="211138" cy="203200"/>
              </a:xfrm>
              <a:custGeom>
                <a:avLst/>
                <a:gdLst>
                  <a:gd name="T0" fmla="*/ 52 w 56"/>
                  <a:gd name="T1" fmla="*/ 2 h 54"/>
                  <a:gd name="T2" fmla="*/ 49 w 56"/>
                  <a:gd name="T3" fmla="*/ 2 h 54"/>
                  <a:gd name="T4" fmla="*/ 39 w 56"/>
                  <a:gd name="T5" fmla="*/ 12 h 54"/>
                  <a:gd name="T6" fmla="*/ 39 w 56"/>
                  <a:gd name="T7" fmla="*/ 2 h 54"/>
                  <a:gd name="T8" fmla="*/ 38 w 56"/>
                  <a:gd name="T9" fmla="*/ 0 h 54"/>
                  <a:gd name="T10" fmla="*/ 36 w 56"/>
                  <a:gd name="T11" fmla="*/ 0 h 54"/>
                  <a:gd name="T12" fmla="*/ 19 w 56"/>
                  <a:gd name="T13" fmla="*/ 13 h 54"/>
                  <a:gd name="T14" fmla="*/ 6 w 56"/>
                  <a:gd name="T15" fmla="*/ 45 h 54"/>
                  <a:gd name="T16" fmla="*/ 1 w 56"/>
                  <a:gd name="T17" fmla="*/ 50 h 54"/>
                  <a:gd name="T18" fmla="*/ 1 w 56"/>
                  <a:gd name="T19" fmla="*/ 53 h 54"/>
                  <a:gd name="T20" fmla="*/ 4 w 56"/>
                  <a:gd name="T21" fmla="*/ 53 h 54"/>
                  <a:gd name="T22" fmla="*/ 9 w 56"/>
                  <a:gd name="T23" fmla="*/ 48 h 54"/>
                  <a:gd name="T24" fmla="*/ 16 w 56"/>
                  <a:gd name="T25" fmla="*/ 50 h 54"/>
                  <a:gd name="T26" fmla="*/ 38 w 56"/>
                  <a:gd name="T27" fmla="*/ 39 h 54"/>
                  <a:gd name="T28" fmla="*/ 39 w 56"/>
                  <a:gd name="T29" fmla="*/ 37 h 54"/>
                  <a:gd name="T30" fmla="*/ 37 w 56"/>
                  <a:gd name="T31" fmla="*/ 36 h 54"/>
                  <a:gd name="T32" fmla="*/ 21 w 56"/>
                  <a:gd name="T33" fmla="*/ 36 h 54"/>
                  <a:gd name="T34" fmla="*/ 25 w 56"/>
                  <a:gd name="T35" fmla="*/ 32 h 54"/>
                  <a:gd name="T36" fmla="*/ 43 w 56"/>
                  <a:gd name="T37" fmla="*/ 32 h 54"/>
                  <a:gd name="T38" fmla="*/ 45 w 56"/>
                  <a:gd name="T39" fmla="*/ 30 h 54"/>
                  <a:gd name="T40" fmla="*/ 43 w 56"/>
                  <a:gd name="T41" fmla="*/ 28 h 54"/>
                  <a:gd name="T42" fmla="*/ 29 w 56"/>
                  <a:gd name="T43" fmla="*/ 28 h 54"/>
                  <a:gd name="T44" fmla="*/ 33 w 56"/>
                  <a:gd name="T45" fmla="*/ 24 h 54"/>
                  <a:gd name="T46" fmla="*/ 49 w 56"/>
                  <a:gd name="T47" fmla="*/ 24 h 54"/>
                  <a:gd name="T48" fmla="*/ 51 w 56"/>
                  <a:gd name="T49" fmla="*/ 23 h 54"/>
                  <a:gd name="T50" fmla="*/ 52 w 56"/>
                  <a:gd name="T51" fmla="*/ 2 h 54"/>
                  <a:gd name="T52" fmla="*/ 52 w 56"/>
                  <a:gd name="T5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54">
                    <a:moveTo>
                      <a:pt x="52" y="2"/>
                    </a:moveTo>
                    <a:cubicBezTo>
                      <a:pt x="51" y="1"/>
                      <a:pt x="50" y="1"/>
                      <a:pt x="49" y="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1"/>
                      <a:pt x="39" y="1"/>
                      <a:pt x="38" y="0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32" y="2"/>
                      <a:pt x="25" y="7"/>
                      <a:pt x="19" y="13"/>
                    </a:cubicBezTo>
                    <a:cubicBezTo>
                      <a:pt x="7" y="25"/>
                      <a:pt x="2" y="38"/>
                      <a:pt x="6" y="45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2" y="54"/>
                      <a:pt x="3" y="54"/>
                      <a:pt x="4" y="53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9"/>
                      <a:pt x="13" y="50"/>
                      <a:pt x="16" y="50"/>
                    </a:cubicBezTo>
                    <a:cubicBezTo>
                      <a:pt x="23" y="50"/>
                      <a:pt x="31" y="46"/>
                      <a:pt x="38" y="39"/>
                    </a:cubicBezTo>
                    <a:cubicBezTo>
                      <a:pt x="39" y="39"/>
                      <a:pt x="39" y="38"/>
                      <a:pt x="39" y="37"/>
                    </a:cubicBezTo>
                    <a:cubicBezTo>
                      <a:pt x="39" y="37"/>
                      <a:pt x="38" y="36"/>
                      <a:pt x="3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4" y="32"/>
                      <a:pt x="45" y="31"/>
                      <a:pt x="45" y="30"/>
                    </a:cubicBezTo>
                    <a:cubicBezTo>
                      <a:pt x="45" y="29"/>
                      <a:pt x="44" y="28"/>
                      <a:pt x="43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50" y="24"/>
                      <a:pt x="50" y="24"/>
                      <a:pt x="51" y="23"/>
                    </a:cubicBezTo>
                    <a:cubicBezTo>
                      <a:pt x="56" y="14"/>
                      <a:pt x="56" y="6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15E0BE-D2F7-407D-98C6-81EDCBC05A98}"/>
                </a:ext>
              </a:extLst>
            </p:cNvPr>
            <p:cNvGrpSpPr/>
            <p:nvPr/>
          </p:nvGrpSpPr>
          <p:grpSpPr>
            <a:xfrm>
              <a:off x="5023238" y="4163311"/>
              <a:ext cx="483364" cy="485494"/>
              <a:chOff x="5554663" y="3971925"/>
              <a:chExt cx="360362" cy="361951"/>
            </a:xfrm>
            <a:solidFill>
              <a:srgbClr val="102747"/>
            </a:solidFill>
          </p:grpSpPr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8DDD7699-4F42-44C3-9E7C-997FB2069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8">
                <a:extLst>
                  <a:ext uri="{FF2B5EF4-FFF2-40B4-BE49-F238E27FC236}">
                    <a16:creationId xmlns:a16="http://schemas.microsoft.com/office/drawing/2014/main" id="{E3E11E80-E3C4-4E82-A307-CE495B3B70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61C7A8-F88A-4E37-850A-497555962338}"/>
                </a:ext>
              </a:extLst>
            </p:cNvPr>
            <p:cNvGrpSpPr/>
            <p:nvPr/>
          </p:nvGrpSpPr>
          <p:grpSpPr>
            <a:xfrm>
              <a:off x="6727041" y="4184605"/>
              <a:ext cx="483366" cy="442906"/>
              <a:chOff x="8440738" y="19050"/>
              <a:chExt cx="360363" cy="330201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7CD0812C-6590-4452-A243-E36DED6F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9050"/>
                <a:ext cx="300038" cy="254000"/>
              </a:xfrm>
              <a:custGeom>
                <a:avLst/>
                <a:gdLst>
                  <a:gd name="T0" fmla="*/ 80 w 80"/>
                  <a:gd name="T1" fmla="*/ 2 h 68"/>
                  <a:gd name="T2" fmla="*/ 78 w 80"/>
                  <a:gd name="T3" fmla="*/ 0 h 68"/>
                  <a:gd name="T4" fmla="*/ 2 w 80"/>
                  <a:gd name="T5" fmla="*/ 0 h 68"/>
                  <a:gd name="T6" fmla="*/ 0 w 80"/>
                  <a:gd name="T7" fmla="*/ 2 h 68"/>
                  <a:gd name="T8" fmla="*/ 0 w 80"/>
                  <a:gd name="T9" fmla="*/ 50 h 68"/>
                  <a:gd name="T10" fmla="*/ 2 w 80"/>
                  <a:gd name="T11" fmla="*/ 52 h 68"/>
                  <a:gd name="T12" fmla="*/ 12 w 80"/>
                  <a:gd name="T13" fmla="*/ 52 h 68"/>
                  <a:gd name="T14" fmla="*/ 12 w 80"/>
                  <a:gd name="T15" fmla="*/ 66 h 68"/>
                  <a:gd name="T16" fmla="*/ 13 w 80"/>
                  <a:gd name="T17" fmla="*/ 68 h 68"/>
                  <a:gd name="T18" fmla="*/ 14 w 80"/>
                  <a:gd name="T19" fmla="*/ 68 h 68"/>
                  <a:gd name="T20" fmla="*/ 15 w 80"/>
                  <a:gd name="T21" fmla="*/ 67 h 68"/>
                  <a:gd name="T22" fmla="*/ 31 w 80"/>
                  <a:gd name="T23" fmla="*/ 52 h 68"/>
                  <a:gd name="T24" fmla="*/ 40 w 80"/>
                  <a:gd name="T25" fmla="*/ 52 h 68"/>
                  <a:gd name="T26" fmla="*/ 40 w 80"/>
                  <a:gd name="T27" fmla="*/ 34 h 68"/>
                  <a:gd name="T28" fmla="*/ 42 w 80"/>
                  <a:gd name="T29" fmla="*/ 32 h 68"/>
                  <a:gd name="T30" fmla="*/ 80 w 80"/>
                  <a:gd name="T31" fmla="*/ 32 h 68"/>
                  <a:gd name="T32" fmla="*/ 80 w 80"/>
                  <a:gd name="T33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68">
                    <a:moveTo>
                      <a:pt x="80" y="2"/>
                    </a:moveTo>
                    <a:cubicBezTo>
                      <a:pt x="80" y="1"/>
                      <a:pt x="79" y="0"/>
                      <a:pt x="7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67"/>
                      <a:pt x="12" y="68"/>
                      <a:pt x="13" y="68"/>
                    </a:cubicBezTo>
                    <a:cubicBezTo>
                      <a:pt x="13" y="68"/>
                      <a:pt x="14" y="68"/>
                      <a:pt x="14" y="68"/>
                    </a:cubicBezTo>
                    <a:cubicBezTo>
                      <a:pt x="15" y="68"/>
                      <a:pt x="15" y="68"/>
                      <a:pt x="15" y="6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41" y="32"/>
                      <a:pt x="42" y="32"/>
                    </a:cubicBezTo>
                    <a:cubicBezTo>
                      <a:pt x="80" y="32"/>
                      <a:pt x="80" y="32"/>
                      <a:pt x="80" y="32"/>
                    </a:cubicBezTo>
                    <a:lnTo>
                      <a:pt x="8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72">
                <a:extLst>
                  <a:ext uri="{FF2B5EF4-FFF2-40B4-BE49-F238E27FC236}">
                    <a16:creationId xmlns:a16="http://schemas.microsoft.com/office/drawing/2014/main" id="{454CE9E1-0552-4CAB-885F-47E6AFBD5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5838" y="153988"/>
                <a:ext cx="195263" cy="195263"/>
              </a:xfrm>
              <a:custGeom>
                <a:avLst/>
                <a:gdLst>
                  <a:gd name="T0" fmla="*/ 50 w 52"/>
                  <a:gd name="T1" fmla="*/ 0 h 52"/>
                  <a:gd name="T2" fmla="*/ 2 w 52"/>
                  <a:gd name="T3" fmla="*/ 0 h 52"/>
                  <a:gd name="T4" fmla="*/ 0 w 52"/>
                  <a:gd name="T5" fmla="*/ 0 h 52"/>
                  <a:gd name="T6" fmla="*/ 0 w 52"/>
                  <a:gd name="T7" fmla="*/ 2 h 52"/>
                  <a:gd name="T8" fmla="*/ 0 w 52"/>
                  <a:gd name="T9" fmla="*/ 34 h 52"/>
                  <a:gd name="T10" fmla="*/ 2 w 52"/>
                  <a:gd name="T11" fmla="*/ 36 h 52"/>
                  <a:gd name="T12" fmla="*/ 22 w 52"/>
                  <a:gd name="T13" fmla="*/ 36 h 52"/>
                  <a:gd name="T14" fmla="*/ 23 w 52"/>
                  <a:gd name="T15" fmla="*/ 36 h 52"/>
                  <a:gd name="T16" fmla="*/ 24 w 52"/>
                  <a:gd name="T17" fmla="*/ 37 h 52"/>
                  <a:gd name="T18" fmla="*/ 24 w 52"/>
                  <a:gd name="T19" fmla="*/ 37 h 52"/>
                  <a:gd name="T20" fmla="*/ 41 w 52"/>
                  <a:gd name="T21" fmla="*/ 51 h 52"/>
                  <a:gd name="T22" fmla="*/ 42 w 52"/>
                  <a:gd name="T23" fmla="*/ 52 h 52"/>
                  <a:gd name="T24" fmla="*/ 43 w 52"/>
                  <a:gd name="T25" fmla="*/ 52 h 52"/>
                  <a:gd name="T26" fmla="*/ 44 w 52"/>
                  <a:gd name="T27" fmla="*/ 50 h 52"/>
                  <a:gd name="T28" fmla="*/ 44 w 52"/>
                  <a:gd name="T29" fmla="*/ 38 h 52"/>
                  <a:gd name="T30" fmla="*/ 44 w 52"/>
                  <a:gd name="T31" fmla="*/ 36 h 52"/>
                  <a:gd name="T32" fmla="*/ 46 w 52"/>
                  <a:gd name="T33" fmla="*/ 36 h 52"/>
                  <a:gd name="T34" fmla="*/ 50 w 52"/>
                  <a:gd name="T35" fmla="*/ 36 h 52"/>
                  <a:gd name="T36" fmla="*/ 52 w 52"/>
                  <a:gd name="T37" fmla="*/ 34 h 52"/>
                  <a:gd name="T38" fmla="*/ 52 w 52"/>
                  <a:gd name="T39" fmla="*/ 2 h 52"/>
                  <a:gd name="T40" fmla="*/ 50 w 52"/>
                  <a:gd name="T4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52">
                    <a:moveTo>
                      <a:pt x="5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2"/>
                      <a:pt x="42" y="52"/>
                      <a:pt x="42" y="52"/>
                    </a:cubicBezTo>
                    <a:cubicBezTo>
                      <a:pt x="42" y="52"/>
                      <a:pt x="43" y="52"/>
                      <a:pt x="43" y="52"/>
                    </a:cubicBezTo>
                    <a:cubicBezTo>
                      <a:pt x="44" y="52"/>
                      <a:pt x="44" y="51"/>
                      <a:pt x="44" y="50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1" y="36"/>
                      <a:pt x="52" y="35"/>
                      <a:pt x="52" y="34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477152"/>
            <a:chOff x="476251" y="1416892"/>
            <a:chExt cx="3551464" cy="1477152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ROC-AUC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7152"/>
            <a:chOff x="476251" y="1416892"/>
            <a:chExt cx="3551464" cy="1477152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정밀도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(Precision)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4C4487D1-E58E-43C3-B745-FF82FE64A4A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2"/>
            <a:ext cx="3326493" cy="1477152"/>
            <a:chOff x="476251" y="1416892"/>
            <a:chExt cx="3551464" cy="147715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정확도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(Accuracy)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56D5D116-9E43-4A4E-8A46-747CBDBF2CFF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477152"/>
            <a:chOff x="476251" y="1416892"/>
            <a:chExt cx="3551464" cy="1477152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 err="1">
                  <a:solidFill>
                    <a:srgbClr val="102747"/>
                  </a:solidFill>
                </a:rPr>
                <a:t>재현율</a:t>
              </a:r>
              <a:r>
                <a:rPr lang="en-US" altLang="ko-KR" sz="1800" dirty="0">
                  <a:solidFill>
                    <a:srgbClr val="102747"/>
                  </a:solidFill>
                </a:rPr>
                <a:t>(Recall)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1ED84E68-33E4-4157-A55F-02304A978996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BBD72491-7EC9-451E-8483-4848A324EEEB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CE004D-AE9F-49DD-87FF-9789A951ABD4}"/>
              </a:ext>
            </a:extLst>
          </p:cNvPr>
          <p:cNvSpPr txBox="1"/>
          <p:nvPr/>
        </p:nvSpPr>
        <p:spPr>
          <a:xfrm>
            <a:off x="609600" y="1482636"/>
            <a:ext cx="8626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재현율에 초점을 맞췄다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부실가계를 부실가계로 정확하게 분류해내는 것이 중요하기 때문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23543"/>
              </p:ext>
            </p:extLst>
          </p:nvPr>
        </p:nvGraphicFramePr>
        <p:xfrm>
          <a:off x="275771" y="1226325"/>
          <a:ext cx="10938330" cy="476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2187666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88.65%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83.14%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91.09%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82.77%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92.14%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84.24%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92.42%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80.52%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28.51%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27.10%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37.97%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26.65%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46.32%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29.23%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54.00%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26.00%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31.03%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69.93%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24..11%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70.17%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10.50%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73.03%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12.89%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82.34%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62.26%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77.09%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77.00%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54.74%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79.11%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55.98% </a:t>
                      </a:r>
                      <a:r>
                        <a:rPr lang="ko-KR" altLang="en-US" dirty="0"/>
                        <a:t>→  </a:t>
                      </a:r>
                      <a:r>
                        <a:rPr lang="en-US" altLang="ko-KR" dirty="0"/>
                        <a:t>81.35%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84219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24519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2000" dirty="0"/>
              <a:t>SMOTE</a:t>
            </a:r>
            <a:r>
              <a:rPr lang="ko-KR" altLang="en-US" sz="2000" dirty="0"/>
              <a:t>적용결과</a:t>
            </a:r>
          </a:p>
          <a:p>
            <a:r>
              <a:rPr lang="ko-KR" altLang="en-US" sz="2000" dirty="0"/>
              <a:t>정확도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Acurracy</a:t>
            </a:r>
            <a:r>
              <a:rPr lang="en-US" altLang="ko-KR" sz="2000" dirty="0"/>
              <a:t>) </a:t>
            </a:r>
            <a:r>
              <a:rPr lang="ko-KR" altLang="en-US" sz="2000" dirty="0"/>
              <a:t>하락</a:t>
            </a:r>
            <a:r>
              <a:rPr lang="en-US" altLang="ko-KR" sz="2000" dirty="0"/>
              <a:t>(</a:t>
            </a:r>
            <a:r>
              <a:rPr lang="ko-KR" altLang="en-US" sz="2000" dirty="0"/>
              <a:t>로지스틱 회귀 대폭 하락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정밀도</a:t>
            </a:r>
            <a:r>
              <a:rPr lang="en-US" altLang="ko-KR" sz="2000" dirty="0"/>
              <a:t>(Precision) </a:t>
            </a:r>
            <a:r>
              <a:rPr lang="ko-KR" altLang="en-US" sz="2000" dirty="0"/>
              <a:t>대폭 하락</a:t>
            </a:r>
          </a:p>
          <a:p>
            <a:r>
              <a:rPr lang="ko-KR" altLang="en-US" sz="2000" dirty="0" err="1"/>
              <a:t>재현율</a:t>
            </a:r>
            <a:r>
              <a:rPr lang="en-US" altLang="ko-KR" sz="2000" dirty="0"/>
              <a:t>(Recall) </a:t>
            </a:r>
            <a:r>
              <a:rPr lang="ko-KR" altLang="en-US" sz="2000" dirty="0"/>
              <a:t>상당히 상승</a:t>
            </a:r>
          </a:p>
          <a:p>
            <a:r>
              <a:rPr lang="en-US" altLang="ko-KR" sz="2000" dirty="0"/>
              <a:t>AUC </a:t>
            </a:r>
            <a:r>
              <a:rPr lang="ko-KR" altLang="en-US" sz="2000" dirty="0"/>
              <a:t>전체적으로 상승</a:t>
            </a:r>
            <a:r>
              <a:rPr lang="en-US" altLang="ko-KR" sz="2000" dirty="0"/>
              <a:t>(</a:t>
            </a:r>
            <a:r>
              <a:rPr lang="ko-KR" altLang="en-US" sz="2000" dirty="0"/>
              <a:t>로지스틱 회귀 </a:t>
            </a:r>
            <a:r>
              <a:rPr lang="en-US" altLang="ko-KR" sz="2000" dirty="0"/>
              <a:t>60%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1201" y="2864536"/>
            <a:ext cx="4405086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SMOTE</a:t>
            </a:r>
            <a:r>
              <a:rPr lang="ko-KR" altLang="en-US" sz="1800" dirty="0"/>
              <a:t>를 통해 비대칭적 데이터로 인한 </a:t>
            </a:r>
            <a:r>
              <a:rPr lang="ko-KR" altLang="en-US" sz="1800" dirty="0" err="1"/>
              <a:t>오버피팅</a:t>
            </a:r>
            <a:r>
              <a:rPr lang="ko-KR" altLang="en-US" sz="1800" dirty="0"/>
              <a:t> 완화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중요한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(Recall)</a:t>
            </a:r>
            <a:r>
              <a:rPr lang="ko-KR" altLang="en-US" sz="1800" dirty="0"/>
              <a:t>상승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로지스틱 회귀가 </a:t>
            </a:r>
            <a:r>
              <a:rPr lang="ko-KR" altLang="en-US" sz="1800" dirty="0" err="1"/>
              <a:t>오버샘플링에</a:t>
            </a:r>
            <a:r>
              <a:rPr lang="ko-KR" altLang="en-US" sz="1800" dirty="0"/>
              <a:t> 가장 민감하게 반응함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7" y="1399830"/>
            <a:ext cx="2142153" cy="67828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73FCB28-6F6E-4B55-ABEF-9AA753FF9A8A}"/>
              </a:ext>
            </a:extLst>
          </p:cNvPr>
          <p:cNvSpPr/>
          <p:nvPr/>
        </p:nvSpPr>
        <p:spPr>
          <a:xfrm>
            <a:off x="6770832" y="1356955"/>
            <a:ext cx="2142153" cy="67828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477817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524001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7" y="1199363"/>
            <a:ext cx="2142153" cy="51853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C6C868-A2DC-42B2-8020-6DBA665B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71240"/>
            <a:ext cx="5174343" cy="32791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2F001B-71EF-442C-9A1F-D4A8566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66" y="1973549"/>
            <a:ext cx="5171033" cy="31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9" y="1532078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459347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피처중요도 비교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7" y="1241853"/>
            <a:ext cx="2142153" cy="411387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165734F-5B80-49E5-B247-946A0955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8" y="1986271"/>
            <a:ext cx="5174346" cy="3259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C62E-A306-496E-A914-5EBA58A6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56" y="1986271"/>
            <a:ext cx="5174343" cy="32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69704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연구결과</a:t>
            </a:r>
            <a:r>
              <a:rPr lang="en-US" altLang="ko-KR" sz="2800" dirty="0"/>
              <a:t>| </a:t>
            </a:r>
            <a:r>
              <a:rPr lang="ko-KR" altLang="en-US" sz="2800" dirty="0"/>
              <a:t>종합</a:t>
            </a:r>
            <a:endParaRPr lang="en-US" altLang="ko-K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24519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2000" dirty="0"/>
              <a:t>SMOTE</a:t>
            </a:r>
            <a:r>
              <a:rPr lang="ko-KR" altLang="en-US" sz="2000" dirty="0"/>
              <a:t>적용결과</a:t>
            </a:r>
          </a:p>
          <a:p>
            <a:r>
              <a:rPr lang="ko-KR" altLang="en-US" sz="2000" dirty="0"/>
              <a:t>정확도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Acurracy</a:t>
            </a:r>
            <a:r>
              <a:rPr lang="en-US" altLang="ko-KR" sz="2000" dirty="0"/>
              <a:t>) </a:t>
            </a:r>
            <a:r>
              <a:rPr lang="ko-KR" altLang="en-US" sz="2000" dirty="0"/>
              <a:t>하락</a:t>
            </a:r>
            <a:r>
              <a:rPr lang="en-US" altLang="ko-KR" sz="2000" dirty="0"/>
              <a:t>(</a:t>
            </a:r>
            <a:r>
              <a:rPr lang="ko-KR" altLang="en-US" sz="2000" dirty="0"/>
              <a:t>로지스틱 회귀 대폭 하락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정밀도</a:t>
            </a:r>
            <a:r>
              <a:rPr lang="en-US" altLang="ko-KR" sz="2000" dirty="0"/>
              <a:t>(Precision) </a:t>
            </a:r>
            <a:r>
              <a:rPr lang="ko-KR" altLang="en-US" sz="2000" dirty="0"/>
              <a:t>대폭 하락</a:t>
            </a:r>
          </a:p>
          <a:p>
            <a:r>
              <a:rPr lang="ko-KR" altLang="en-US" sz="2000" dirty="0" err="1"/>
              <a:t>재현율</a:t>
            </a:r>
            <a:r>
              <a:rPr lang="en-US" altLang="ko-KR" sz="2000" dirty="0"/>
              <a:t>(Recall) </a:t>
            </a:r>
            <a:r>
              <a:rPr lang="ko-KR" altLang="en-US" sz="2000" dirty="0"/>
              <a:t>상당히 상승</a:t>
            </a:r>
          </a:p>
          <a:p>
            <a:r>
              <a:rPr lang="en-US" altLang="ko-KR" sz="2000" dirty="0"/>
              <a:t>AUC </a:t>
            </a:r>
            <a:r>
              <a:rPr lang="ko-KR" altLang="en-US" sz="2000" dirty="0"/>
              <a:t>전체적으로 상승</a:t>
            </a:r>
            <a:r>
              <a:rPr lang="en-US" altLang="ko-KR" sz="2000" dirty="0"/>
              <a:t>(</a:t>
            </a:r>
            <a:r>
              <a:rPr lang="ko-KR" altLang="en-US" sz="2000" dirty="0"/>
              <a:t>로지스틱 회귀 </a:t>
            </a:r>
            <a:r>
              <a:rPr lang="en-US" altLang="ko-KR" sz="2000" dirty="0"/>
              <a:t>60%</a:t>
            </a:r>
            <a:r>
              <a:rPr lang="ko-KR" altLang="en-US" sz="2000" dirty="0"/>
              <a:t>이상</a:t>
            </a:r>
            <a:r>
              <a:rPr lang="en-US" altLang="ko-KR" sz="20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7028212" y="2069603"/>
            <a:ext cx="4405086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SMOTE</a:t>
            </a:r>
            <a:r>
              <a:rPr lang="ko-KR" altLang="en-US" sz="1800" dirty="0"/>
              <a:t>를 통해 비대칭적 데이터로 인한 </a:t>
            </a:r>
            <a:r>
              <a:rPr lang="ko-KR" altLang="en-US" sz="1800" dirty="0" err="1"/>
              <a:t>오버피팅</a:t>
            </a:r>
            <a:r>
              <a:rPr lang="ko-KR" altLang="en-US" sz="1800" dirty="0"/>
              <a:t> 완화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중요한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(Recall)</a:t>
            </a:r>
            <a:r>
              <a:rPr lang="ko-KR" altLang="en-US" sz="1800" dirty="0"/>
              <a:t>상승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로지스틱 회귀가 </a:t>
            </a:r>
            <a:r>
              <a:rPr lang="ko-KR" altLang="en-US" sz="1800" dirty="0" err="1"/>
              <a:t>오버샘플링에</a:t>
            </a:r>
            <a:r>
              <a:rPr lang="ko-KR" altLang="en-US" sz="1800" dirty="0"/>
              <a:t> 가장 민감하게 반응함</a:t>
            </a:r>
          </a:p>
        </p:txBody>
      </p:sp>
    </p:spTree>
    <p:extLst>
      <p:ext uri="{BB962C8B-B14F-4D97-AF65-F5344CB8AC3E}">
        <p14:creationId xmlns:p14="http://schemas.microsoft.com/office/powerpoint/2010/main" val="29141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2D04C75-9D7E-4858-925A-F3C1C5D41E53}"/>
              </a:ext>
            </a:extLst>
          </p:cNvPr>
          <p:cNvSpPr txBox="1">
            <a:spLocks/>
          </p:cNvSpPr>
          <p:nvPr/>
        </p:nvSpPr>
        <p:spPr>
          <a:xfrm>
            <a:off x="476251" y="2071197"/>
            <a:ext cx="3326493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901968-E3F2-41E5-B3E4-A470FC50A969}"/>
              </a:ext>
            </a:extLst>
          </p:cNvPr>
          <p:cNvSpPr txBox="1">
            <a:spLocks/>
          </p:cNvSpPr>
          <p:nvPr/>
        </p:nvSpPr>
        <p:spPr>
          <a:xfrm>
            <a:off x="4442279" y="4503964"/>
            <a:ext cx="3326493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33BD8D8-FF37-481C-B927-C7BF7B52F92A}"/>
              </a:ext>
            </a:extLst>
          </p:cNvPr>
          <p:cNvSpPr txBox="1">
            <a:spLocks/>
          </p:cNvSpPr>
          <p:nvPr/>
        </p:nvSpPr>
        <p:spPr>
          <a:xfrm>
            <a:off x="8408307" y="4503964"/>
            <a:ext cx="3326493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7289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31374" y="1424968"/>
              <a:ext cx="221435" cy="5668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42279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833395"/>
            <a:ext cx="520890" cy="520890"/>
            <a:chOff x="8408307" y="3659224"/>
            <a:chExt cx="599622" cy="5996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611938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3A0E96-C7EC-423D-BDA9-E71944981B5D}"/>
              </a:ext>
            </a:extLst>
          </p:cNvPr>
          <p:cNvSpPr txBox="1"/>
          <p:nvPr/>
        </p:nvSpPr>
        <p:spPr>
          <a:xfrm>
            <a:off x="997141" y="14610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E41FA-9F39-435A-A14F-6BB334D4978F}"/>
              </a:ext>
            </a:extLst>
          </p:cNvPr>
          <p:cNvSpPr txBox="1"/>
          <p:nvPr/>
        </p:nvSpPr>
        <p:spPr>
          <a:xfrm>
            <a:off x="4953933" y="146333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데이터 및 연구문제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02BB7B-005F-4C77-B789-084DC4C27AE3}"/>
              </a:ext>
            </a:extLst>
          </p:cNvPr>
          <p:cNvSpPr txBox="1"/>
          <p:nvPr/>
        </p:nvSpPr>
        <p:spPr>
          <a:xfrm>
            <a:off x="8929197" y="145954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4CD97-A22E-4254-9237-9A56DBD0E6A3}"/>
              </a:ext>
            </a:extLst>
          </p:cNvPr>
          <p:cNvSpPr txBox="1"/>
          <p:nvPr/>
        </p:nvSpPr>
        <p:spPr>
          <a:xfrm>
            <a:off x="911842" y="389378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연구결과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7BDED-1D05-4427-84FD-5B1F78132208}"/>
              </a:ext>
            </a:extLst>
          </p:cNvPr>
          <p:cNvSpPr txBox="1"/>
          <p:nvPr/>
        </p:nvSpPr>
        <p:spPr>
          <a:xfrm>
            <a:off x="4953932" y="390070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56DC4-404F-48FB-8A42-AFD2C305A728}"/>
              </a:ext>
            </a:extLst>
          </p:cNvPr>
          <p:cNvSpPr txBox="1"/>
          <p:nvPr/>
        </p:nvSpPr>
        <p:spPr>
          <a:xfrm>
            <a:off x="8929197" y="3886868"/>
            <a:ext cx="213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한계</a:t>
            </a:r>
            <a:r>
              <a:rPr lang="en-US" altLang="ko-KR" sz="2000" dirty="0"/>
              <a:t>,  </a:t>
            </a:r>
            <a:r>
              <a:rPr lang="ko-KR" altLang="en-US" sz="2000" dirty="0"/>
              <a:t>고려사항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642176"/>
            <a:ext cx="5174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결론</a:t>
            </a:r>
            <a:r>
              <a:rPr lang="en-US" altLang="ko-KR" sz="2800" dirty="0"/>
              <a:t>, </a:t>
            </a:r>
            <a:r>
              <a:rPr lang="ko-KR" altLang="en-US" sz="2800" dirty="0"/>
              <a:t>제언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3708708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 sz="2000" dirty="0"/>
              <a:t>로지스틱 회귀가 </a:t>
            </a:r>
            <a:r>
              <a:rPr lang="en-US" altLang="ko-KR" sz="2000" dirty="0"/>
              <a:t>oversampling</a:t>
            </a:r>
            <a:r>
              <a:rPr lang="ko-KR" altLang="en-US" sz="2000" dirty="0"/>
              <a:t>에 가장 민감하게 반응했다</a:t>
            </a:r>
          </a:p>
          <a:p>
            <a:r>
              <a:rPr lang="ko-KR" altLang="en-US" sz="2000" dirty="0" err="1"/>
              <a:t>재현율</a:t>
            </a:r>
            <a:r>
              <a:rPr lang="ko-KR" altLang="en-US" sz="2000" dirty="0"/>
              <a:t> </a:t>
            </a:r>
            <a:r>
              <a:rPr lang="en-US" altLang="ko-KR" sz="2000" dirty="0"/>
              <a:t>AUC</a:t>
            </a:r>
            <a:r>
              <a:rPr lang="ko-KR" altLang="en-US" sz="2000" dirty="0"/>
              <a:t>가장 </a:t>
            </a:r>
            <a:r>
              <a:rPr lang="ko-KR" altLang="en-US" sz="2000" dirty="0" err="1"/>
              <a:t>크게증가하여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균형잡힌</a:t>
            </a:r>
            <a:r>
              <a:rPr lang="ko-KR" altLang="en-US" sz="2000" dirty="0"/>
              <a:t> 모델</a:t>
            </a:r>
          </a:p>
          <a:p>
            <a:r>
              <a:rPr lang="ko-KR" altLang="en-US" sz="2000" dirty="0"/>
              <a:t>특징중요도 비교 결과 담보대출기관</a:t>
            </a:r>
            <a:r>
              <a:rPr lang="en-US" altLang="ko-KR" sz="2000" dirty="0"/>
              <a:t>_</a:t>
            </a:r>
            <a:r>
              <a:rPr lang="ko-KR" altLang="en-US" sz="2000" dirty="0"/>
              <a:t>은행</a:t>
            </a:r>
            <a:r>
              <a:rPr lang="en-US" altLang="ko-KR" sz="2000" dirty="0"/>
              <a:t>, </a:t>
            </a:r>
            <a:r>
              <a:rPr lang="ko-KR" altLang="en-US" sz="2000" dirty="0"/>
              <a:t>담보대출용도</a:t>
            </a:r>
            <a:r>
              <a:rPr lang="en-US" altLang="ko-KR" sz="2000" dirty="0"/>
              <a:t>_</a:t>
            </a:r>
            <a:r>
              <a:rPr lang="ko-KR" altLang="en-US" sz="2000" dirty="0"/>
              <a:t>거주주택구입은 년도와 알고리즘에 무관하게 중요한 </a:t>
            </a:r>
            <a:r>
              <a:rPr lang="ko-KR" altLang="en-US" sz="2000" dirty="0" err="1"/>
              <a:t>특징값</a:t>
            </a:r>
            <a:endParaRPr lang="ko-KR" altLang="en-US" sz="2000" dirty="0"/>
          </a:p>
          <a:p>
            <a:r>
              <a:rPr lang="ko-KR" altLang="en-US" sz="2000" dirty="0"/>
              <a:t>비은행금융기관에서 담보대출을 받았는지 여부가 </a:t>
            </a:r>
            <a:r>
              <a:rPr lang="en-US" altLang="ko-KR" sz="2000" dirty="0"/>
              <a:t>2019</a:t>
            </a:r>
            <a:r>
              <a:rPr lang="ko-KR" altLang="en-US" sz="2000" dirty="0"/>
              <a:t>년에 비해 </a:t>
            </a:r>
            <a:r>
              <a:rPr lang="en-US" altLang="ko-KR" sz="2000" dirty="0"/>
              <a:t>2020</a:t>
            </a:r>
            <a:r>
              <a:rPr lang="ko-KR" altLang="en-US" sz="2000" dirty="0"/>
              <a:t>년에 </a:t>
            </a:r>
            <a:r>
              <a:rPr lang="ko-KR" altLang="en-US" sz="2000" dirty="0" err="1"/>
              <a:t>중요해졌다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1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642176"/>
            <a:ext cx="5174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한계</a:t>
            </a:r>
            <a:r>
              <a:rPr lang="en-US" altLang="ko-KR" sz="2800" dirty="0"/>
              <a:t>, </a:t>
            </a:r>
            <a:r>
              <a:rPr lang="ko-KR" altLang="en-US" sz="2800" dirty="0"/>
              <a:t>고려사항</a:t>
            </a:r>
            <a:r>
              <a:rPr lang="en-US" altLang="ko-KR" sz="2800" dirty="0"/>
              <a:t>|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203023"/>
            <a:ext cx="4405086" cy="1900713"/>
          </a:xfrm>
        </p:spPr>
        <p:txBody>
          <a:bodyPr wrap="square" lIns="0" tIns="0" rIns="0" bIns="0" anchor="t">
            <a:spAutoFit/>
          </a:bodyPr>
          <a:lstStyle/>
          <a:p>
            <a:r>
              <a:rPr lang="ko-KR" altLang="en-US" sz="2000" dirty="0"/>
              <a:t>정밀도와 </a:t>
            </a:r>
            <a:r>
              <a:rPr lang="en-US" altLang="ko-KR" sz="2000" dirty="0"/>
              <a:t>F1 Score</a:t>
            </a:r>
            <a:r>
              <a:rPr lang="ko-KR" altLang="en-US" sz="2000" dirty="0"/>
              <a:t>가 너무 낮다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연구 설계가 정확한가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5085" y="1674155"/>
            <a:ext cx="4405086" cy="35702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 err="1"/>
              <a:t>전처리</a:t>
            </a:r>
            <a:r>
              <a:rPr lang="ko-KR" altLang="en-US" sz="1800" dirty="0"/>
              <a:t> 데이터구조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피처 중요도에 따른 </a:t>
            </a:r>
            <a:r>
              <a:rPr lang="ko-KR" altLang="en-US" sz="1800" dirty="0" err="1"/>
              <a:t>특징값들에</a:t>
            </a:r>
            <a:r>
              <a:rPr lang="ko-KR" altLang="en-US" sz="1800" dirty="0"/>
              <a:t> 가중치 적용하여 학습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 err="1"/>
              <a:t>특징값들</a:t>
            </a:r>
            <a:r>
              <a:rPr lang="ko-KR" altLang="en-US" sz="1800" dirty="0"/>
              <a:t> 다양한 방식으로 적용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ko-KR" alt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PCA</a:t>
            </a:r>
            <a:r>
              <a:rPr lang="ko-KR" altLang="en-US" sz="18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06726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PPTmoa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and Company </a:t>
              </a:r>
              <a:r>
                <a:rPr lang="en-US" sz="2800" dirty="0" err="1">
                  <a:solidFill>
                    <a:schemeClr val="bg1"/>
                  </a:solidFill>
                  <a:latin typeface="Garamond" panose="02020404030301010803" pitchFamily="18" charset="0"/>
                </a:rPr>
                <a:t>Powerpoint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387705" y="3133694"/>
            <a:ext cx="2996983" cy="445635"/>
            <a:chOff x="906356" y="4877612"/>
            <a:chExt cx="2996983" cy="445635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1232710" cy="445635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br>
                <a:rPr lang="en-US" sz="16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</a:br>
              <a:r>
                <a:rPr lang="en-US" sz="1800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Lorem Ipsum</a:t>
              </a:r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906356" y="4933012"/>
              <a:ext cx="1218282" cy="33566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 err="1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PPTSlides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218C-781B-4534-8D60-DAD4B0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DCC7-9C67-4FFF-B33C-8EC72CFD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C4FC5-FBF4-45F8-A1DC-420D9E40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F4C7B-2760-44B9-983D-527770C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B66AC-51D2-4031-A07E-A3D28BA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30CDB-8F28-4670-AEEA-D8048099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24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6364F2-022D-48AD-9E87-38804E7F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3" y="387638"/>
            <a:ext cx="6700701" cy="3279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8043BD-10A0-45EE-B92B-AE62989C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07" y="2687348"/>
            <a:ext cx="6056446" cy="35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7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8A094-D084-481C-8AFB-521060E8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86F68-5146-44CE-895B-59800E75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70B05-B70A-471A-8D29-8D59AAB2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" y="0"/>
            <a:ext cx="7245275" cy="35425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84B462-056D-4DC7-A7E3-5A0F930F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07" y="2543969"/>
            <a:ext cx="6416892" cy="33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C569CE-AFD4-47E4-9CA4-59538496BE0C}"/>
              </a:ext>
            </a:extLst>
          </p:cNvPr>
          <p:cNvSpPr/>
          <p:nvPr/>
        </p:nvSpPr>
        <p:spPr>
          <a:xfrm>
            <a:off x="5541818" y="0"/>
            <a:ext cx="6650184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71102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47138" y="589147"/>
            <a:ext cx="4173024" cy="3916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연구배경</a:t>
            </a:r>
            <a:endParaRPr lang="en-US" sz="2800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6129832" y="1131373"/>
            <a:ext cx="5604968" cy="4595238"/>
            <a:chOff x="5805715" y="911463"/>
            <a:chExt cx="5604968" cy="45952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099"/>
              <a:chOff x="5805715" y="650768"/>
              <a:chExt cx="5604968" cy="9540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650768"/>
                <a:ext cx="4958366" cy="61555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>
                    <a:solidFill>
                      <a:schemeClr val="bg1"/>
                    </a:solidFill>
                  </a:rPr>
                  <a:t>코로나 사태 와 더불어 가계 부채 증가율 상승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099"/>
              <a:chOff x="5805715" y="2110400"/>
              <a:chExt cx="5604968" cy="9540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110400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>
                    <a:solidFill>
                      <a:schemeClr val="bg1"/>
                    </a:solidFill>
                  </a:rPr>
                  <a:t>생계형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dirty="0" err="1">
                    <a:solidFill>
                      <a:schemeClr val="bg1"/>
                    </a:solidFill>
                  </a:rPr>
                  <a:t>영끌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000" dirty="0" err="1">
                    <a:solidFill>
                      <a:schemeClr val="bg1"/>
                    </a:solidFill>
                  </a:rPr>
                  <a:t>빛투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2000" dirty="0" err="1">
                    <a:solidFill>
                      <a:schemeClr val="bg1"/>
                    </a:solidFill>
                  </a:rPr>
                  <a:t>etc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099"/>
              <a:chOff x="5805715" y="3570032"/>
              <a:chExt cx="5604968" cy="9540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570032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dirty="0">
                    <a:solidFill>
                      <a:schemeClr val="bg1"/>
                    </a:solidFill>
                  </a:rPr>
                  <a:t>GDP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대비 가계부채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100% 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돌파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083029-9EC7-44CF-8218-CD57084E4087}"/>
                </a:ext>
              </a:extLst>
            </p:cNvPr>
            <p:cNvGrpSpPr/>
            <p:nvPr/>
          </p:nvGrpSpPr>
          <p:grpSpPr>
            <a:xfrm>
              <a:off x="5805715" y="4552602"/>
              <a:ext cx="5604968" cy="954099"/>
              <a:chOff x="5805715" y="5029664"/>
              <a:chExt cx="5604968" cy="95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9AF6CE-00D9-47F7-9514-44B022729968}"/>
                  </a:ext>
                </a:extLst>
              </p:cNvPr>
              <p:cNvSpPr/>
              <p:nvPr/>
            </p:nvSpPr>
            <p:spPr>
              <a:xfrm>
                <a:off x="5805715" y="5029664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4</a:t>
                </a: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A79EB94-58A2-4233-B470-1E9689239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5029664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9B669B-0BBE-49E6-87BD-824603344ADE}"/>
              </a:ext>
            </a:extLst>
          </p:cNvPr>
          <p:cNvGrpSpPr/>
          <p:nvPr/>
        </p:nvGrpSpPr>
        <p:grpSpPr>
          <a:xfrm>
            <a:off x="323636" y="1044567"/>
            <a:ext cx="4924175" cy="5028463"/>
            <a:chOff x="5865091" y="1225639"/>
            <a:chExt cx="5837382" cy="44067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056F56-7D07-4DE1-995E-01BB2B7A1E9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30" name="Text Box 1">
              <a:extLst>
                <a:ext uri="{FF2B5EF4-FFF2-40B4-BE49-F238E27FC236}">
                  <a16:creationId xmlns:a16="http://schemas.microsoft.com/office/drawing/2014/main" id="{B9F92F6D-087D-45DC-8EE2-C82449D02271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122C76B9-B2B8-4699-B0A6-CF4DCB72F242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16A4B4-7234-4FC3-AA86-2A8A259F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5" y="1533237"/>
            <a:ext cx="7211344" cy="492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49" y="1400628"/>
            <a:ext cx="4465205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76944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>
                  <a:solidFill>
                    <a:srgbClr val="102747"/>
                  </a:solidFill>
                </a:rPr>
                <a:t>가계금융복지조사 데이터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ko-KR" altLang="en-US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ko-KR" sz="1800" dirty="0"/>
                <a:t>153</a:t>
              </a:r>
              <a:r>
                <a:rPr lang="ko-KR" altLang="en-US" sz="1800" dirty="0"/>
                <a:t>개의 다양한 특징</a:t>
              </a:r>
              <a:r>
                <a:rPr lang="en-US" altLang="ko-KR" sz="1800" dirty="0"/>
                <a:t>(column)</a:t>
              </a:r>
              <a:r>
                <a:rPr lang="ko-KR" altLang="en-US" sz="1800" dirty="0"/>
                <a:t>값들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인구사회학적 변수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자산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부채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지출 </a:t>
              </a:r>
              <a:r>
                <a:rPr lang="en-US" altLang="ko-KR" sz="1800" dirty="0" err="1"/>
                <a:t>etc</a:t>
              </a:r>
              <a:r>
                <a:rPr lang="en-US" altLang="ko-KR" sz="1800" dirty="0"/>
                <a:t>)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ko-KR" sz="1800" dirty="0"/>
                <a:t>18046</a:t>
              </a:r>
              <a:r>
                <a:rPr lang="ko-KR" altLang="en-US" sz="1800" dirty="0"/>
                <a:t>개의 개별가구</a:t>
              </a:r>
              <a:r>
                <a:rPr lang="en-US" altLang="ko-KR" sz="1800" dirty="0"/>
                <a:t>(row)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통계청</a:t>
              </a:r>
              <a:r>
                <a:rPr lang="en-US" altLang="ko-KR" sz="1800" dirty="0"/>
                <a:t>, </a:t>
              </a:r>
              <a:r>
                <a:rPr lang="ko-KR" altLang="en-US" sz="1800" dirty="0" err="1"/>
                <a:t>금감원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한국은행 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 – </a:t>
            </a:r>
            <a:r>
              <a:rPr lang="ko-KR" altLang="en-US" sz="2800" dirty="0"/>
              <a:t>설명변수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132801"/>
            <a:ext cx="3693886" cy="1945544"/>
            <a:chOff x="6284976" y="1400628"/>
            <a:chExt cx="5449824" cy="194554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1415772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특정 기준에 따라서 </a:t>
              </a:r>
              <a:r>
                <a:rPr lang="en-US" altLang="ko-KR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 하였다</a:t>
              </a:r>
              <a:r>
                <a:rPr lang="en-US" altLang="ko-KR" sz="1800" dirty="0"/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가구원수는 </a:t>
              </a:r>
              <a:r>
                <a:rPr lang="ko-KR" altLang="en-US" sz="1800" dirty="0" err="1"/>
                <a:t>연속형변수</a:t>
              </a:r>
              <a:r>
                <a:rPr lang="ko-KR" altLang="en-US" sz="1800" dirty="0"/>
                <a:t> 그대로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>
                  <a:solidFill>
                    <a:srgbClr val="102747"/>
                  </a:solidFill>
                </a:rPr>
                <a:t>전처리방법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E66346-EF63-49AB-81FC-435EBB94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42770"/>
              </p:ext>
            </p:extLst>
          </p:nvPr>
        </p:nvGraphicFramePr>
        <p:xfrm>
          <a:off x="1208643" y="1591725"/>
          <a:ext cx="4631377" cy="43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77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인구통계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가구주 성별 </a:t>
                      </a:r>
                      <a:r>
                        <a:rPr lang="en-US" altLang="ko-KR" sz="1600" dirty="0"/>
                        <a:t>(0: </a:t>
                      </a:r>
                      <a:r>
                        <a:rPr lang="ko-KR" altLang="en-US" sz="1600" dirty="0"/>
                        <a:t>남자</a:t>
                      </a:r>
                      <a:r>
                        <a:rPr lang="en-US" altLang="ko-KR" sz="1600" dirty="0"/>
                        <a:t>, 1: </a:t>
                      </a:r>
                      <a:r>
                        <a:rPr lang="ko-KR" altLang="en-US" sz="1600" dirty="0"/>
                        <a:t>여자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이상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28567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혼인상태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없음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있음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311266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입주형태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 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직업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단순노무 종사자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단순노무 종사자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종사상지위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 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가구원수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 </a:t>
            </a:r>
            <a:r>
              <a:rPr lang="en-US" altLang="ko-KR" sz="2800" dirty="0"/>
              <a:t>– </a:t>
            </a:r>
            <a:r>
              <a:rPr lang="ko-KR" altLang="en-US" sz="2800" dirty="0"/>
              <a:t>설명변수 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132801"/>
            <a:ext cx="3693886" cy="1360769"/>
            <a:chOff x="6284976" y="1400628"/>
            <a:chExt cx="5449824" cy="1360769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83099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담보대출 및 신용대출의 출처와 용도에 따라서 해당되는 사항 있으면 </a:t>
              </a:r>
              <a:r>
                <a:rPr lang="en-US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>
                  <a:solidFill>
                    <a:srgbClr val="102747"/>
                  </a:solidFill>
                </a:rPr>
                <a:t>전처리방법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95735"/>
              </p:ext>
            </p:extLst>
          </p:nvPr>
        </p:nvGraphicFramePr>
        <p:xfrm>
          <a:off x="383884" y="2013474"/>
          <a:ext cx="7120632" cy="32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10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82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371601"/>
            <a:ext cx="3529693" cy="417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371602"/>
            <a:ext cx="3529693" cy="417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371602"/>
            <a:ext cx="3529693" cy="417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99667" y="3918190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DTA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금융부채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금융자산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DTA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 </a:t>
              </a:r>
              <a:r>
                <a:rPr lang="en-US" altLang="ko-KR" sz="1400" dirty="0">
                  <a:solidFill>
                    <a:prstClr val="black"/>
                  </a:solidFill>
                </a:rPr>
                <a:t>100%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넘으면 부실가계 기준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dirty="0">
                  <a:solidFill>
                    <a:srgbClr val="102747"/>
                  </a:solidFill>
                </a:rPr>
                <a:t>자산대비 부채비율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918190"/>
            <a:ext cx="2992666" cy="1626267"/>
            <a:chOff x="8183336" y="1447670"/>
            <a:chExt cx="3551464" cy="1626267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F400E055-C8A5-4855-AE48-9EA1CD5B05DF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HDRI = [(1+(DSR-0.4))+(1+(DTA-1))]*100  </a:t>
              </a: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HDRI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 </a:t>
              </a:r>
              <a:r>
                <a:rPr lang="en-US" altLang="ko-KR" sz="1400" dirty="0">
                  <a:solidFill>
                    <a:prstClr val="black"/>
                  </a:solidFill>
                </a:rPr>
                <a:t>100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넘으면 부실가계 기준</a:t>
              </a: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ko-KR" altLang="en-US" sz="1400" dirty="0">
                  <a:solidFill>
                    <a:prstClr val="black"/>
                  </a:solidFill>
                </a:rPr>
                <a:t>		</a:t>
              </a:r>
              <a:r>
                <a:rPr lang="en-US" altLang="ko-KR" sz="1400" dirty="0">
                  <a:solidFill>
                    <a:prstClr val="black"/>
                  </a:solidFill>
                </a:rPr>
                <a:t>				</a:t>
              </a: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		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dirty="0">
                  <a:solidFill>
                    <a:srgbClr val="102747"/>
                  </a:solidFill>
                </a:rPr>
                <a:t>가계부실 위험지수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44762" y="3918190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dirty="0" err="1">
                  <a:solidFill>
                    <a:srgbClr val="102747"/>
                  </a:solidFill>
                </a:rPr>
                <a:t>총부채원리금상환비율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endParaRPr lang="en-US" altLang="ko-KR" sz="1400" dirty="0">
                <a:solidFill>
                  <a:prstClr val="black"/>
                </a:solidFill>
              </a:endParaRPr>
            </a:p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altLang="ko-KR" sz="1400" dirty="0">
                  <a:solidFill>
                    <a:prstClr val="black"/>
                  </a:solidFill>
                </a:rPr>
                <a:t>DSR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</a:rPr>
                <a:t>40%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넘으면 부실가계 기준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379732"/>
              </p:ext>
            </p:extLst>
          </p:nvPr>
        </p:nvGraphicFramePr>
        <p:xfrm>
          <a:off x="457197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AF159048-F016-4957-ADB2-222DB341E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641456"/>
              </p:ext>
            </p:extLst>
          </p:nvPr>
        </p:nvGraphicFramePr>
        <p:xfrm>
          <a:off x="4331154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F34BC598-8DF6-45D1-A5CA-E293B517B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220086"/>
              </p:ext>
            </p:extLst>
          </p:nvPr>
        </p:nvGraphicFramePr>
        <p:xfrm>
          <a:off x="8205110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1215733" y="2387589"/>
            <a:ext cx="100219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DSR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53ED25-81D8-47BC-8DFB-F810046E8BFD}"/>
              </a:ext>
            </a:extLst>
          </p:cNvPr>
          <p:cNvSpPr txBox="1"/>
          <p:nvPr/>
        </p:nvSpPr>
        <p:spPr>
          <a:xfrm>
            <a:off x="5058617" y="2387589"/>
            <a:ext cx="10262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DTA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7095C3-96E3-4F70-9DC1-DB96F3ABA7EE}"/>
              </a:ext>
            </a:extLst>
          </p:cNvPr>
          <p:cNvSpPr txBox="1"/>
          <p:nvPr/>
        </p:nvSpPr>
        <p:spPr>
          <a:xfrm>
            <a:off x="8791509" y="2387589"/>
            <a:ext cx="13083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HDRI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  </a:t>
            </a:r>
            <a:r>
              <a:rPr lang="en-US" altLang="ko-KR" sz="2800" dirty="0"/>
              <a:t>-  </a:t>
            </a:r>
            <a:r>
              <a:rPr lang="ko-KR" altLang="en-US" sz="2800" dirty="0"/>
              <a:t>종속변수</a:t>
            </a:r>
            <a:r>
              <a:rPr lang="en-US" altLang="ko-KR" sz="2800" dirty="0"/>
              <a:t>(label)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F8C32-2A5A-45EC-8591-3E714731FD18}"/>
              </a:ext>
            </a:extLst>
          </p:cNvPr>
          <p:cNvSpPr txBox="1"/>
          <p:nvPr/>
        </p:nvSpPr>
        <p:spPr>
          <a:xfrm>
            <a:off x="2654756" y="572525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DSR &gt;40%, DTA&gt;100%, HDRI&gt;100 </a:t>
            </a:r>
            <a:r>
              <a:rPr lang="ko-KR" altLang="en-US" dirty="0"/>
              <a:t>인 가구 부실가계로 정의</a:t>
            </a:r>
          </a:p>
        </p:txBody>
      </p:sp>
    </p:spTree>
    <p:extLst>
      <p:ext uri="{BB962C8B-B14F-4D97-AF65-F5344CB8AC3E}">
        <p14:creationId xmlns:p14="http://schemas.microsoft.com/office/powerpoint/2010/main" val="25365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07483"/>
            <a:ext cx="5174343" cy="4233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729343" y="1781319"/>
            <a:ext cx="5174343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71" y="2804216"/>
            <a:ext cx="4405086" cy="830997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DSR &gt;40%, DTA&gt;100%, HDRI&gt;100 </a:t>
            </a:r>
            <a:r>
              <a:rPr lang="ko-KR" altLang="en-US" sz="2000" dirty="0"/>
              <a:t>인 가구 부실가계로 정의하고 파생변수로 저장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1201" y="2688645"/>
            <a:ext cx="4405086" cy="25545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ko-KR" altLang="en-US" sz="1800" dirty="0"/>
              <a:t>부실가계는  총 </a:t>
            </a:r>
            <a:r>
              <a:rPr lang="en-US" altLang="ko-KR" sz="1800" dirty="0"/>
              <a:t>18064</a:t>
            </a:r>
            <a:r>
              <a:rPr lang="ko-KR" altLang="en-US" sz="1800" dirty="0"/>
              <a:t>가계 중에서 </a:t>
            </a:r>
            <a:r>
              <a:rPr lang="en-US" altLang="ko-KR" sz="1800" dirty="0"/>
              <a:t>1395</a:t>
            </a:r>
            <a:r>
              <a:rPr lang="ko-KR" altLang="en-US" sz="1800" dirty="0"/>
              <a:t>가계로 약 </a:t>
            </a:r>
            <a:r>
              <a:rPr lang="en-US" altLang="ko-KR" sz="1800" dirty="0"/>
              <a:t>7.72%</a:t>
            </a:r>
            <a:r>
              <a:rPr lang="ko-KR" altLang="en-US" sz="1800" dirty="0"/>
              <a:t>차지</a:t>
            </a:r>
            <a:endParaRPr lang="en-US" altLang="ko-KR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 err="1"/>
              <a:t>MinMaxScaler</a:t>
            </a:r>
            <a:r>
              <a:rPr lang="ko-KR" altLang="en-US" sz="1800" dirty="0"/>
              <a:t>활용하여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dirty="0"/>
              <a:t>1</a:t>
            </a:r>
            <a:r>
              <a:rPr lang="ko-KR" altLang="en-US" sz="1800" dirty="0"/>
              <a:t>사이의 값으로 표준화</a:t>
            </a:r>
            <a:endParaRPr lang="en-US" altLang="ko-KR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altLang="ko-KR" sz="1800" dirty="0"/>
              <a:t>train set, test set </a:t>
            </a:r>
            <a:r>
              <a:rPr lang="ko-KR" altLang="en-US" sz="1800" dirty="0"/>
              <a:t>비율 </a:t>
            </a:r>
            <a:r>
              <a:rPr lang="en-US" altLang="ko-KR" sz="1800" dirty="0"/>
              <a:t>7:3</a:t>
            </a:r>
            <a:r>
              <a:rPr lang="ko-KR" altLang="en-US" sz="1800" dirty="0"/>
              <a:t>으로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7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729343" y="1781319"/>
            <a:ext cx="10616944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연구문제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70" y="2804216"/>
            <a:ext cx="7614393" cy="1900713"/>
          </a:xfrm>
        </p:spPr>
        <p:txBody>
          <a:bodyPr wrap="square" lIns="0" tIns="0" rIns="0" bIns="0" anchor="t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 부실가계 분류모델 개발 및 성능 비교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2019</a:t>
            </a:r>
            <a:r>
              <a:rPr lang="ko-KR" altLang="en-US" sz="2000" dirty="0"/>
              <a:t>년과 </a:t>
            </a:r>
            <a:r>
              <a:rPr lang="en-US" altLang="ko-KR" sz="2000" dirty="0"/>
              <a:t>2020</a:t>
            </a:r>
            <a:r>
              <a:rPr lang="ko-KR" altLang="en-US" sz="2000" dirty="0"/>
              <a:t>년의 트리기반 중요 특징 값 추출하여 비교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와이드스크린</PresentationFormat>
  <Paragraphs>280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Wingdings</vt:lpstr>
      <vt:lpstr>맑은 고딕</vt:lpstr>
      <vt:lpstr>Garamond</vt:lpstr>
      <vt:lpstr>Calibri</vt:lpstr>
      <vt:lpstr>Office Theme</vt:lpstr>
      <vt:lpstr>PowerPoint 프레젠테이션</vt:lpstr>
      <vt:lpstr>Contents</vt:lpstr>
      <vt:lpstr>PowerPoint 프레젠테이션</vt:lpstr>
      <vt:lpstr>데이터 및 연구문제|데이터</vt:lpstr>
      <vt:lpstr>데이터 및 연구문제 |데이터 – 설명변수1</vt:lpstr>
      <vt:lpstr>데이터 및 연구문제 |데이터 – 설명변수 2</vt:lpstr>
      <vt:lpstr>데이터 및 연구문제 |데이터  -  종속변수(label)</vt:lpstr>
      <vt:lpstr>데이터 및 연구문제 |데이터</vt:lpstr>
      <vt:lpstr>데이터 및 연구문제 |연구문제</vt:lpstr>
      <vt:lpstr>연구방법|분류 알고리즘</vt:lpstr>
      <vt:lpstr>연구방법|분류 알고리즘</vt:lpstr>
      <vt:lpstr>연구방법|오버샘플링(SMOTE)</vt:lpstr>
      <vt:lpstr>연구방법|성능 평가 지표</vt:lpstr>
      <vt:lpstr>연구방법|성능 평가 지표</vt:lpstr>
      <vt:lpstr>연구결과|모델 성능평가</vt:lpstr>
      <vt:lpstr>연구결과|모델 성능평가</vt:lpstr>
      <vt:lpstr>연구결과|피처중요도 비교</vt:lpstr>
      <vt:lpstr>연구결과|피처중요도 비교</vt:lpstr>
      <vt:lpstr>연구결과| 종합</vt:lpstr>
      <vt:lpstr>결론, 제언</vt:lpstr>
      <vt:lpstr>한계, 고려사항|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2021-05-27T09:49:23Z</dcterms:modified>
</cp:coreProperties>
</file>