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80" r:id="rId4"/>
    <p:sldId id="260" r:id="rId5"/>
    <p:sldId id="261" r:id="rId6"/>
    <p:sldId id="272" r:id="rId7"/>
    <p:sldId id="262" r:id="rId8"/>
    <p:sldId id="264" r:id="rId9"/>
    <p:sldId id="270" r:id="rId10"/>
    <p:sldId id="289" r:id="rId11"/>
    <p:sldId id="269" r:id="rId12"/>
    <p:sldId id="271" r:id="rId13"/>
    <p:sldId id="273" r:id="rId14"/>
    <p:sldId id="274" r:id="rId15"/>
    <p:sldId id="277" r:id="rId16"/>
    <p:sldId id="278" r:id="rId17"/>
    <p:sldId id="287" r:id="rId18"/>
    <p:sldId id="290" r:id="rId19"/>
    <p:sldId id="291" r:id="rId20"/>
    <p:sldId id="292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5285" autoAdjust="0"/>
  </p:normalViewPr>
  <p:slideViewPr>
    <p:cSldViewPr snapToGrid="0">
      <p:cViewPr>
        <p:scale>
          <a:sx n="66" d="100"/>
          <a:sy n="66" d="100"/>
        </p:scale>
        <p:origin x="102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2880-FDA3-4694-B81F-C1F85F829F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A1C8-CC03-4276-AF71-35415E9F5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1CAF-2BF5-4C45-A66C-DB9A48BD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23BB1-217C-4BBE-9FC5-2FB1D6E9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D343-52AB-481A-B62E-4A24FF2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CFA23-103A-4932-A5A1-511D088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BD857-90B9-437F-A3BA-5B44B4D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4A01-EE26-47F2-B1BA-ECB2791C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21F23-BA68-4359-8994-7912A71D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4F601-FE17-4D6C-A8DF-80B28C16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BF04F-894B-48E6-A72C-38FF942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376E0-035B-4499-8B4D-B5518F4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AB9D9-42AC-43A2-8CDE-352E211E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D8CD6-4930-4E15-89D7-FF208483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13C9-363C-4D95-A684-5AFBCC3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7394F-2AF4-43BF-9978-AD696E89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FA1E-FFF8-4433-98C7-B83244B1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4764-9186-4F51-8949-449E300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90C2-E0E0-4D46-A295-F37F51F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39D5-C3DC-401F-AC08-B0EBCFE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0B89-0BDC-4B7B-9DBE-1F3B450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AB84C-94C1-4B5C-94AA-F4FB7DE0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8F7F-051D-42D1-AB8B-84F325DB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9786-3373-4668-B863-02BA2B1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BD62-760D-47B5-B675-CC3A88D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A18C-A290-4038-B341-A4E379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787-BC2B-452D-AE56-37D13B9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2BFE-0DCB-4BEF-AB0F-F69727F3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A7532-CEBB-4BDE-B2F2-1EE8F42F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65BE-6099-4B45-8399-6C7F6D5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E0EC5-B997-40FC-AC5C-21CAFA98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0279A-96B2-40B4-A6F1-93F6046D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67F5-67B0-49DC-A003-4345B3B5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62AE9-E771-422A-AA34-96F09DE0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D66E2-4BF4-4FCA-8612-F008EA40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75ECA-1F58-457A-A0DF-DDEE9641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7FF41-8C55-4815-BE31-B3D7AB7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15018-6570-4F1E-AC3F-738C590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FFDB8-6D06-4233-87D0-362F0C5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8C972-234B-4FD3-A2A7-1ACB379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54B7-ABC9-4D8A-A5B4-9F09190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91439-B328-4BCD-B24B-58A5E919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6A994-8DA8-4DA9-A434-779C5618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8337-C277-4A94-9BB3-278D271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B26E9-BF5B-4977-BD69-A5D92D5E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4ECE9-C25C-4041-ADA1-94A8F79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397E2-D919-48D0-9F68-80142F5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2404-2FE2-4119-B505-4701047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76F2C-6D31-4938-A771-B9B45A1A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A9912-F175-4B72-86D5-E36B47CF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74E6-23C4-4A36-9AFA-9A61FB6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C9009-AB38-4D5C-902A-BFD7CA8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DDADF-45BE-4478-85DF-922D8E7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8557-7121-44AD-877F-39284AAC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47D-568B-4113-AA7F-96E7FC37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5364D-D25F-4E2A-AF9B-61E2AEDE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B95D2-F69B-4C0B-A3FC-6B36128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2BAE-40DB-4B63-A774-7302179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DAC3-C5C0-4257-8EAA-9122427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9D616-E413-4746-BE7C-BB17206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6885E-5D4B-4EFE-A25A-CE40B4E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1CDE-1B74-4ACA-8902-006E6930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6A78-2C8A-4F39-AD27-BD8CA3EA2A0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D2566-AA14-4272-ACFD-45C4A8CC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F930-5C83-4586-A210-C62874B0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oogle Shape;56;gc44dcee17b_2_10">
            <a:extLst>
              <a:ext uri="{FF2B5EF4-FFF2-40B4-BE49-F238E27FC236}">
                <a16:creationId xmlns:a16="http://schemas.microsoft.com/office/drawing/2014/main" id="{1D5D7374-04EC-440B-B6DD-24E5B75C4A2D}"/>
              </a:ext>
            </a:extLst>
          </p:cNvPr>
          <p:cNvGrpSpPr/>
          <p:nvPr userDrawn="1"/>
        </p:nvGrpSpPr>
        <p:grpSpPr>
          <a:xfrm>
            <a:off x="10293096" y="0"/>
            <a:ext cx="1443039" cy="202298"/>
            <a:chOff x="3023419" y="1430594"/>
            <a:chExt cx="2164450" cy="2156700"/>
          </a:xfrm>
        </p:grpSpPr>
        <p:sp>
          <p:nvSpPr>
            <p:cNvPr id="8" name="Google Shape;57;gc44dcee17b_2_10">
              <a:extLst>
                <a:ext uri="{FF2B5EF4-FFF2-40B4-BE49-F238E27FC236}">
                  <a16:creationId xmlns:a16="http://schemas.microsoft.com/office/drawing/2014/main" id="{C7241D94-29AA-49C7-8768-C623C00DD9D1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8;gc44dcee17b_2_10">
              <a:extLst>
                <a:ext uri="{FF2B5EF4-FFF2-40B4-BE49-F238E27FC236}">
                  <a16:creationId xmlns:a16="http://schemas.microsoft.com/office/drawing/2014/main" id="{50A4C773-2497-4324-BB3D-48341543139E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9;gc44dcee17b_2_10">
              <a:extLst>
                <a:ext uri="{FF2B5EF4-FFF2-40B4-BE49-F238E27FC236}">
                  <a16:creationId xmlns:a16="http://schemas.microsoft.com/office/drawing/2014/main" id="{721A6578-7DF1-4473-9F0C-680AFA47F6EF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7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63273C-F7B6-4F23-A0E5-2F870E1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85" y="1273655"/>
            <a:ext cx="5830730" cy="3009581"/>
          </a:xfrm>
        </p:spPr>
        <p:txBody>
          <a:bodyPr anchor="t">
            <a:normAutofit/>
          </a:bodyPr>
          <a:lstStyle/>
          <a:p>
            <a:br>
              <a:rPr lang="en-US" altLang="ko-KR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440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부실가계 분류모델에 관한 연구</a:t>
            </a:r>
            <a:endParaRPr lang="ko-KR" altLang="en-US" sz="5400" dirty="0">
              <a:solidFill>
                <a:srgbClr val="000000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39BF8-8B54-4A9C-8F58-792C4C70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449" y="3159194"/>
            <a:ext cx="4672280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머신러닝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알고리즘 기반으로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국내은행, 1분기 부실채권 소폭상승 했지만 '코로나19'여파 피했다">
            <a:extLst>
              <a:ext uri="{FF2B5EF4-FFF2-40B4-BE49-F238E27FC236}">
                <a16:creationId xmlns:a16="http://schemas.microsoft.com/office/drawing/2014/main" id="{E3A96E7B-242B-462A-BC6A-62901EA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9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GridCVsearch</a:t>
            </a:r>
            <a:r>
              <a:rPr lang="ko-KR" altLang="en-US" sz="2400" dirty="0"/>
              <a:t>를 통해 교차검증과 함께 최적의 파라미터 적용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재현율</a:t>
            </a:r>
            <a:r>
              <a:rPr lang="en-US" altLang="ko-KR" sz="2400" dirty="0"/>
              <a:t>(Recall)</a:t>
            </a:r>
            <a:r>
              <a:rPr lang="ko-KR" altLang="en-US" sz="2400" dirty="0"/>
              <a:t>을 기준으로</a:t>
            </a:r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분류 알고리즘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920D5E3-6EAC-4E13-9E62-585917C8E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5793"/>
              </p:ext>
            </p:extLst>
          </p:nvPr>
        </p:nvGraphicFramePr>
        <p:xfrm>
          <a:off x="838200" y="3151188"/>
          <a:ext cx="10181898" cy="3274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0949">
                  <a:extLst>
                    <a:ext uri="{9D8B030D-6E8A-4147-A177-3AD203B41FA5}">
                      <a16:colId xmlns:a16="http://schemas.microsoft.com/office/drawing/2014/main" val="3406147259"/>
                    </a:ext>
                  </a:extLst>
                </a:gridCol>
                <a:gridCol w="5090949">
                  <a:extLst>
                    <a:ext uri="{9D8B030D-6E8A-4147-A177-3AD203B41FA5}">
                      <a16:colId xmlns:a16="http://schemas.microsoft.com/office/drawing/2014/main" val="742473535"/>
                    </a:ext>
                  </a:extLst>
                </a:gridCol>
              </a:tblGrid>
              <a:tr h="27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하이퍼파라미터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876347"/>
                  </a:ext>
                </a:extLst>
              </a:tr>
              <a:tr h="653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1. </a:t>
                      </a:r>
                      <a:r>
                        <a:rPr lang="ko-KR" altLang="en-US" sz="1800" dirty="0"/>
                        <a:t>의사결정나무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=4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min_samples_split</a:t>
                      </a:r>
                      <a:r>
                        <a:rPr lang="en-US" altLang="ko-KR" dirty="0"/>
                        <a:t>=2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1554"/>
                  </a:ext>
                </a:extLst>
              </a:tr>
              <a:tr h="770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2. </a:t>
                      </a:r>
                      <a:r>
                        <a:rPr lang="en-US" altLang="ko-KR" sz="1800" dirty="0" err="1"/>
                        <a:t>LightGBM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learning_rate</a:t>
                      </a:r>
                      <a:r>
                        <a:rPr lang="en-US" altLang="ko-KR" dirty="0"/>
                        <a:t>= 0.01</a:t>
                      </a:r>
                    </a:p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9120155"/>
                  </a:ext>
                </a:extLst>
              </a:tr>
              <a:tr h="844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3. </a:t>
                      </a:r>
                      <a:r>
                        <a:rPr lang="ko-KR" altLang="en-US" sz="1800" dirty="0"/>
                        <a:t>로지스틱 회귀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C=0.01</a:t>
                      </a:r>
                    </a:p>
                    <a:p>
                      <a:pPr algn="ctr" latinLnBrk="1"/>
                      <a:r>
                        <a:rPr lang="en-US" altLang="ko-KR" dirty="0"/>
                        <a:t>penalty='none'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5561"/>
                  </a:ext>
                </a:extLst>
              </a:tr>
              <a:tr h="606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4. K-</a:t>
                      </a:r>
                      <a:r>
                        <a:rPr lang="en-US" altLang="ko-KR" sz="1800" dirty="0" err="1"/>
                        <a:t>nn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n_neighbors</a:t>
                      </a:r>
                      <a:r>
                        <a:rPr lang="en-US" altLang="ko-KR" dirty="0"/>
                        <a:t>=9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46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6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4" y="19891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더 적은 표본의 데이터들을 비슷한 특징</a:t>
            </a:r>
            <a:r>
              <a:rPr lang="en-US" altLang="ko-KR" sz="2000" dirty="0"/>
              <a:t>(k-</a:t>
            </a:r>
            <a:r>
              <a:rPr lang="en-US" altLang="ko-KR" sz="2000" dirty="0" err="1"/>
              <a:t>nn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)</a:t>
            </a:r>
            <a:r>
              <a:rPr lang="ko-KR" altLang="en-US" sz="2000" dirty="0"/>
              <a:t>을 유지하며 복제</a:t>
            </a:r>
            <a:endParaRPr lang="en-US" altLang="ko-KR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 err="1">
                <a:solidFill>
                  <a:srgbClr val="757070"/>
                </a:solidFill>
              </a:rPr>
              <a:t>오버샘플링</a:t>
            </a:r>
            <a:r>
              <a:rPr lang="en-US" altLang="ko-KR" sz="3200" b="1" dirty="0">
                <a:solidFill>
                  <a:srgbClr val="757070"/>
                </a:solidFill>
              </a:rPr>
              <a:t>(SMOTE)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D24AD-002C-4564-BB23-891922F7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723128"/>
            <a:ext cx="6561427" cy="329178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0207BA-3561-4D30-A0B3-3DAF75CA96E2}"/>
              </a:ext>
            </a:extLst>
          </p:cNvPr>
          <p:cNvSpPr/>
          <p:nvPr/>
        </p:nvSpPr>
        <p:spPr>
          <a:xfrm>
            <a:off x="8968509" y="3369020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0DEAE-0ACD-4FA8-9119-322051E8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43" y="1891865"/>
            <a:ext cx="3035616" cy="1076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FC6E8A-08F4-4B25-8FD7-BF131AC7E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143" y="4126922"/>
            <a:ext cx="3181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모델 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52532"/>
              </p:ext>
            </p:extLst>
          </p:nvPr>
        </p:nvGraphicFramePr>
        <p:xfrm>
          <a:off x="685800" y="1709125"/>
          <a:ext cx="9788238" cy="4000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373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378631378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전</a:t>
                      </a:r>
                      <a:endParaRPr lang="en-US" altLang="ko-K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K-NN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85.17%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87.81%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89.93%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90.07%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18.97%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20.87%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/>
                        <a:t>39.13%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47.06%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15.22%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8.30%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3.11%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2.77%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54.04%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52.42%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51.29%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51.21%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모델 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9694"/>
              </p:ext>
            </p:extLst>
          </p:nvPr>
        </p:nvGraphicFramePr>
        <p:xfrm>
          <a:off x="685800" y="1709125"/>
          <a:ext cx="9945258" cy="4000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543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2367638158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K-NN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31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68.83%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77.12%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65.17%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67.33%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3520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15.21%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16.93%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15.13%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12.93%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47.40%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33.56%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54.67%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40.14%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59.18%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57.74%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60.50%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55.23%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7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모델 성능평가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03D6F-DA8B-4773-A34B-BBDB41854D2B}"/>
              </a:ext>
            </a:extLst>
          </p:cNvPr>
          <p:cNvSpPr txBox="1"/>
          <p:nvPr/>
        </p:nvSpPr>
        <p:spPr>
          <a:xfrm>
            <a:off x="990600" y="1843088"/>
            <a:ext cx="93564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SMOTE</a:t>
            </a:r>
            <a:r>
              <a:rPr lang="ko-KR" altLang="en-US" dirty="0"/>
              <a:t>적용결과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en-US" altLang="ko-KR" dirty="0" err="1"/>
              <a:t>Acurracy</a:t>
            </a:r>
            <a:r>
              <a:rPr lang="en-US" altLang="ko-KR" dirty="0"/>
              <a:t>)</a:t>
            </a:r>
            <a:r>
              <a:rPr lang="ko-KR" altLang="en-US" dirty="0"/>
              <a:t> 하락</a:t>
            </a:r>
            <a:r>
              <a:rPr lang="en-US" altLang="ko-KR" dirty="0"/>
              <a:t>(</a:t>
            </a:r>
            <a:r>
              <a:rPr lang="ko-KR" altLang="en-US" dirty="0"/>
              <a:t>로지스틱 회귀 대폭 하락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 대폭 하락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 상당히 상승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AUC </a:t>
            </a:r>
            <a:r>
              <a:rPr lang="ko-KR" altLang="en-US" dirty="0"/>
              <a:t>전체적으로 상승</a:t>
            </a:r>
            <a:r>
              <a:rPr lang="en-US" altLang="ko-KR" dirty="0"/>
              <a:t>(</a:t>
            </a:r>
            <a:r>
              <a:rPr lang="ko-KR" altLang="en-US" dirty="0"/>
              <a:t>로지스틱 회귀 </a:t>
            </a:r>
            <a:r>
              <a:rPr lang="en-US" altLang="ko-KR" dirty="0"/>
              <a:t>60%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SMOTE</a:t>
            </a:r>
            <a:r>
              <a:rPr lang="ko-KR" altLang="en-US" dirty="0"/>
              <a:t>를 통해 비대칭적 데이터로 인한 </a:t>
            </a:r>
            <a:r>
              <a:rPr lang="ko-KR" altLang="en-US" dirty="0" err="1"/>
              <a:t>오버피팅</a:t>
            </a:r>
            <a:r>
              <a:rPr lang="ko-KR" altLang="en-US" dirty="0"/>
              <a:t>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상승</a:t>
            </a:r>
            <a:endParaRPr lang="en-US" altLang="ko-KR" dirty="0"/>
          </a:p>
          <a:p>
            <a:r>
              <a:rPr lang="ko-KR" altLang="en-US" dirty="0"/>
              <a:t>로지스틱 회귀가 </a:t>
            </a:r>
            <a:r>
              <a:rPr lang="ko-KR" altLang="en-US" dirty="0" err="1"/>
              <a:t>오버샘플링에</a:t>
            </a:r>
            <a:r>
              <a:rPr lang="ko-KR" altLang="en-US" dirty="0"/>
              <a:t> 가장 민감하게 반응함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5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특징 중요도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ko-KR" altLang="en-US" sz="3200" b="1" dirty="0">
                <a:solidFill>
                  <a:srgbClr val="757070"/>
                </a:solidFill>
              </a:rPr>
              <a:t>의사결정나무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B6275D-E70E-4E96-BACD-CCAB7A1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9" y="1843088"/>
            <a:ext cx="5656331" cy="4913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3AA73B-6701-4BF7-BC8A-4ED6F961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43" y="1843088"/>
            <a:ext cx="5735112" cy="4913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8931E-1129-4FD1-9F54-4233690BA448}"/>
              </a:ext>
            </a:extLst>
          </p:cNvPr>
          <p:cNvSpPr txBox="1"/>
          <p:nvPr/>
        </p:nvSpPr>
        <p:spPr>
          <a:xfrm>
            <a:off x="3103418" y="159789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2019</a:t>
            </a:r>
            <a:r>
              <a:rPr lang="ko-KR" altLang="en-US" sz="1400" dirty="0"/>
              <a:t>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5809C-15A1-4D5E-B928-E899D02029C3}"/>
              </a:ext>
            </a:extLst>
          </p:cNvPr>
          <p:cNvSpPr txBox="1"/>
          <p:nvPr/>
        </p:nvSpPr>
        <p:spPr>
          <a:xfrm>
            <a:off x="9028545" y="156660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</a:p>
        </p:txBody>
      </p:sp>
    </p:spTree>
    <p:extLst>
      <p:ext uri="{BB962C8B-B14F-4D97-AF65-F5344CB8AC3E}">
        <p14:creationId xmlns:p14="http://schemas.microsoft.com/office/powerpoint/2010/main" val="86395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특징 중요도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ko-KR" altLang="en-US" sz="3200" b="1" dirty="0">
                <a:solidFill>
                  <a:srgbClr val="757070"/>
                </a:solidFill>
              </a:rPr>
              <a:t>의사결정나무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기관의 중요도가 상승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297"/>
              </p:ext>
            </p:extLst>
          </p:nvPr>
        </p:nvGraphicFramePr>
        <p:xfrm>
          <a:off x="1239982" y="2177256"/>
          <a:ext cx="8128000" cy="246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가구주의 교육정도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담보대출용도 거주주택 구입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입주형태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신용대출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은행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-&gt;1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/>
                      <a:endParaRPr lang="ko-KR" altLang="en-US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비은행금융기관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-&gt; 6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3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r>
              <a:rPr lang="ko-KR" altLang="en-US" sz="3200" b="1" dirty="0">
                <a:solidFill>
                  <a:srgbClr val="757070"/>
                </a:solidFill>
              </a:rPr>
              <a:t>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en-US" altLang="ko-KR" sz="3200" b="1" dirty="0" err="1">
                <a:solidFill>
                  <a:srgbClr val="757070"/>
                </a:solidFill>
              </a:rPr>
              <a:t>LightGBM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E27D7F39-BB98-4AED-83AF-8A1776CD5F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892" y="1843088"/>
            <a:ext cx="4647072" cy="484059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A8E70507-F363-4565-86F9-9CF919F194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36935" y="1924946"/>
            <a:ext cx="5171210" cy="4739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50665-553A-4CFC-8E4C-6A0C3638F0CE}"/>
              </a:ext>
            </a:extLst>
          </p:cNvPr>
          <p:cNvSpPr txBox="1"/>
          <p:nvPr/>
        </p:nvSpPr>
        <p:spPr>
          <a:xfrm>
            <a:off x="3103418" y="159789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2019</a:t>
            </a:r>
            <a:r>
              <a:rPr lang="ko-KR" altLang="en-US" sz="1400" dirty="0"/>
              <a:t>년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8537D-E50D-4310-B3BA-0FFACFC2A715}"/>
              </a:ext>
            </a:extLst>
          </p:cNvPr>
          <p:cNvSpPr txBox="1"/>
          <p:nvPr/>
        </p:nvSpPr>
        <p:spPr>
          <a:xfrm>
            <a:off x="9028545" y="156660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</a:p>
        </p:txBody>
      </p:sp>
    </p:spTree>
    <p:extLst>
      <p:ext uri="{BB962C8B-B14F-4D97-AF65-F5344CB8AC3E}">
        <p14:creationId xmlns:p14="http://schemas.microsoft.com/office/powerpoint/2010/main" val="263207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특징 중요도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en-US" altLang="ko-KR" sz="3200" b="1" dirty="0" err="1">
                <a:solidFill>
                  <a:srgbClr val="757070"/>
                </a:solidFill>
              </a:rPr>
              <a:t>LightGBM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199" y="1582340"/>
            <a:ext cx="9100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기관이 비은행금융기관인지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05837"/>
              </p:ext>
            </p:extLst>
          </p:nvPr>
        </p:nvGraphicFramePr>
        <p:xfrm>
          <a:off x="1239982" y="2177256"/>
          <a:ext cx="8128000" cy="2187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담보대출기관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담보대출용도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거주주택구입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신용대출이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공통적으로 가장 높은 피처 중요도를 보였다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담보대출기관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비은행금융기관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담보대출용도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사업자금마련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담보대출용도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부동산구입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교육정도가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5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결론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601980" y="1843088"/>
            <a:ext cx="7254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로지스틱 회귀가 </a:t>
            </a:r>
            <a:r>
              <a:rPr lang="en-US" altLang="ko-KR" dirty="0"/>
              <a:t>oversampling</a:t>
            </a:r>
            <a:r>
              <a:rPr lang="ko-KR" altLang="en-US" dirty="0"/>
              <a:t>에 가장 민감하게 반응했다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특징중요도 비교 결과 담보대출기관</a:t>
            </a:r>
            <a:r>
              <a:rPr lang="en-US" altLang="ko-KR" dirty="0">
                <a:sym typeface="Wingdings" panose="05000000000000000000" pitchFamily="2" charset="2"/>
              </a:rPr>
              <a:t>_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담보대출용도</a:t>
            </a:r>
            <a:r>
              <a:rPr lang="en-US" altLang="ko-KR" dirty="0">
                <a:sym typeface="Wingdings" panose="05000000000000000000" pitchFamily="2" charset="2"/>
              </a:rPr>
              <a:t>_</a:t>
            </a:r>
            <a:r>
              <a:rPr lang="ko-KR" altLang="en-US" dirty="0">
                <a:sym typeface="Wingdings" panose="05000000000000000000" pitchFamily="2" charset="2"/>
              </a:rPr>
              <a:t>거주주택구입은 년도와 알고리즘에 무관하게 중요한 </a:t>
            </a:r>
            <a:r>
              <a:rPr lang="ko-KR" altLang="en-US" dirty="0" err="1">
                <a:sym typeface="Wingdings" panose="05000000000000000000" pitchFamily="2" charset="2"/>
              </a:rPr>
              <a:t>특징값</a:t>
            </a:r>
            <a:endParaRPr lang="ko-KR" altLang="en-US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비은행금융기관에서 담보대출을 받았는지 여부가 </a:t>
            </a:r>
            <a:r>
              <a:rPr lang="en-US" altLang="ko-KR" dirty="0">
                <a:sym typeface="Wingdings" panose="05000000000000000000" pitchFamily="2" charset="2"/>
              </a:rPr>
              <a:t>2019</a:t>
            </a:r>
            <a:r>
              <a:rPr lang="ko-KR" altLang="en-US" dirty="0">
                <a:sym typeface="Wingdings" panose="05000000000000000000" pitchFamily="2" charset="2"/>
              </a:rPr>
              <a:t>년에 비해 </a:t>
            </a:r>
            <a:r>
              <a:rPr lang="en-US" altLang="ko-KR" dirty="0">
                <a:sym typeface="Wingdings" panose="05000000000000000000" pitchFamily="2" charset="2"/>
              </a:rPr>
              <a:t>2020</a:t>
            </a:r>
            <a:r>
              <a:rPr lang="ko-KR" altLang="en-US" dirty="0">
                <a:sym typeface="Wingdings" panose="05000000000000000000" pitchFamily="2" charset="2"/>
              </a:rPr>
              <a:t>년에 </a:t>
            </a:r>
            <a:r>
              <a:rPr lang="ko-KR" altLang="en-US" dirty="0" err="1">
                <a:sym typeface="Wingdings" panose="05000000000000000000" pitchFamily="2" charset="2"/>
              </a:rPr>
              <a:t>중요해졌다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19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90"/>
            <a:ext cx="10515600" cy="497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연구배경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연구방법  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연구결과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결론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한계</a:t>
            </a:r>
            <a:r>
              <a:rPr lang="en-US" altLang="ko-KR" sz="2000" dirty="0"/>
              <a:t>, </a:t>
            </a:r>
            <a:r>
              <a:rPr lang="ko-KR" altLang="en-US" sz="2000" dirty="0"/>
              <a:t>고려사항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" sz="3200" b="1" dirty="0">
                <a:solidFill>
                  <a:srgbClr val="757070"/>
                </a:solidFill>
                <a:latin typeface="+mj-ea"/>
                <a:cs typeface="Arial" panose="020B0604020202020204" pitchFamily="34" charset="0"/>
              </a:rPr>
              <a:t>Contents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13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한계점</a:t>
            </a:r>
            <a:r>
              <a:rPr lang="en-US" altLang="ko-KR" sz="3200" dirty="0"/>
              <a:t>, </a:t>
            </a:r>
            <a:r>
              <a:rPr lang="ko-KR" altLang="en-US" sz="3200" dirty="0"/>
              <a:t>고려사항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B489E-F4E0-4B24-83CA-0CA9C0FF47E6}"/>
              </a:ext>
            </a:extLst>
          </p:cNvPr>
          <p:cNvSpPr txBox="1"/>
          <p:nvPr/>
        </p:nvSpPr>
        <p:spPr>
          <a:xfrm>
            <a:off x="990600" y="2095017"/>
            <a:ext cx="64519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정밀도와 </a:t>
            </a:r>
            <a:r>
              <a:rPr lang="en-US" altLang="ko-KR" dirty="0"/>
              <a:t>F1 Score</a:t>
            </a:r>
            <a:r>
              <a:rPr lang="ko-KR" altLang="en-US" dirty="0"/>
              <a:t>가 너무 낮다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데이터구조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피처 중요도에 따른 </a:t>
            </a:r>
            <a:r>
              <a:rPr lang="ko-KR" altLang="en-US" dirty="0" err="1"/>
              <a:t>특징값들에</a:t>
            </a:r>
            <a:r>
              <a:rPr lang="ko-KR" altLang="en-US" dirty="0"/>
              <a:t> 가중치 적용하여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특징값들</a:t>
            </a:r>
            <a:r>
              <a:rPr lang="ko-KR" altLang="en-US" dirty="0"/>
              <a:t> 다양한 방식으로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PCA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364086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28F676-1813-4BAA-B2E1-E3BBEAE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1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88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연구배경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FFC4-C6C7-4793-9726-CBC106394AF5}"/>
              </a:ext>
            </a:extLst>
          </p:cNvPr>
          <p:cNvSpPr txBox="1"/>
          <p:nvPr/>
        </p:nvSpPr>
        <p:spPr>
          <a:xfrm>
            <a:off x="966932" y="2063592"/>
            <a:ext cx="4160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코로나 사태 와 더불어 가계 부채 증가율 상승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생계형</a:t>
            </a:r>
            <a:r>
              <a:rPr lang="en-US" altLang="ko-KR" dirty="0"/>
              <a:t>, </a:t>
            </a:r>
            <a:r>
              <a:rPr lang="ko-KR" altLang="en-US" dirty="0" err="1"/>
              <a:t>영끌</a:t>
            </a:r>
            <a:r>
              <a:rPr lang="en-US" altLang="ko-KR" dirty="0"/>
              <a:t>, </a:t>
            </a:r>
            <a:r>
              <a:rPr lang="ko-KR" altLang="en-US" dirty="0" err="1"/>
              <a:t>빛투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GDP</a:t>
            </a:r>
            <a:r>
              <a:rPr lang="ko-KR" altLang="en-US" dirty="0"/>
              <a:t>대비 가계부채 </a:t>
            </a:r>
            <a:r>
              <a:rPr lang="en-US" altLang="ko-KR" dirty="0"/>
              <a:t>100% </a:t>
            </a:r>
            <a:r>
              <a:rPr lang="ko-KR" altLang="en-US" dirty="0"/>
              <a:t>돌파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6DA9B4-C898-4BD2-8032-7D3441D94439}"/>
              </a:ext>
            </a:extLst>
          </p:cNvPr>
          <p:cNvGrpSpPr/>
          <p:nvPr/>
        </p:nvGrpSpPr>
        <p:grpSpPr>
          <a:xfrm>
            <a:off x="5855854" y="1225639"/>
            <a:ext cx="5837382" cy="4406722"/>
            <a:chOff x="5865091" y="1225639"/>
            <a:chExt cx="5837382" cy="440672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008A7F-DFBE-4F95-ADFA-08F37BA4DFA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10" name="Text Box 1">
              <a:extLst>
                <a:ext uri="{FF2B5EF4-FFF2-40B4-BE49-F238E27FC236}">
                  <a16:creationId xmlns:a16="http://schemas.microsoft.com/office/drawing/2014/main" id="{01443F36-1787-43A9-9C63-503F815D7E17}"/>
                </a:ext>
              </a:extLst>
            </p:cNvPr>
            <p:cNvSpPr txBox="1"/>
            <p:nvPr/>
          </p:nvSpPr>
          <p:spPr>
            <a:xfrm>
              <a:off x="8872191" y="5473343"/>
              <a:ext cx="2830282" cy="15901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97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부실가계 분류모델 개발 및 성능 비교</a:t>
            </a: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2020</a:t>
            </a:r>
            <a:r>
              <a:rPr lang="ko-KR" altLang="en-US" sz="2000" dirty="0"/>
              <a:t>년 가계 부채 주요 특징 값 추출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연구문제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D44B17-A959-44CC-893D-70F4BE9B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67" y="3275635"/>
            <a:ext cx="7557743" cy="347240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C65F-1D27-4DED-948E-94FBAF5E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가계금융복지조사 데이터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153</a:t>
            </a:r>
            <a:r>
              <a:rPr lang="ko-KR" altLang="en-US" sz="2000" dirty="0"/>
              <a:t>개의 다양한 특징</a:t>
            </a:r>
            <a:r>
              <a:rPr lang="en-US" altLang="ko-KR" sz="2000" dirty="0"/>
              <a:t>(column)</a:t>
            </a:r>
            <a:r>
              <a:rPr lang="ko-KR" altLang="en-US" sz="2000" dirty="0"/>
              <a:t>값들</a:t>
            </a:r>
            <a:r>
              <a:rPr lang="en-US" altLang="ko-KR" sz="2000" dirty="0"/>
              <a:t>(</a:t>
            </a:r>
            <a:r>
              <a:rPr lang="ko-KR" altLang="en-US" sz="2000" dirty="0"/>
              <a:t>인구사회학적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자산</a:t>
            </a:r>
            <a:r>
              <a:rPr lang="en-US" altLang="ko-KR" sz="2000" dirty="0"/>
              <a:t>, </a:t>
            </a:r>
            <a:r>
              <a:rPr lang="ko-KR" altLang="en-US" sz="2000" dirty="0"/>
              <a:t>부채</a:t>
            </a:r>
            <a:r>
              <a:rPr lang="en-US" altLang="ko-KR" sz="2000" dirty="0"/>
              <a:t>, </a:t>
            </a:r>
            <a:r>
              <a:rPr lang="ko-KR" altLang="en-US" sz="2000" dirty="0"/>
              <a:t>지출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18000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row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통계청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금감원</a:t>
            </a:r>
            <a:r>
              <a:rPr lang="en-US" altLang="ko-KR" sz="2000" dirty="0"/>
              <a:t>, </a:t>
            </a:r>
            <a:r>
              <a:rPr lang="ko-KR" altLang="en-US" sz="2000" dirty="0"/>
              <a:t>한국은행 제작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4DC21D8-0468-463D-B4D2-82137B7A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51688"/>
              </p:ext>
            </p:extLst>
          </p:nvPr>
        </p:nvGraphicFramePr>
        <p:xfrm>
          <a:off x="323270" y="1981430"/>
          <a:ext cx="11720946" cy="32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330875285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44972643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8193692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76902892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3464474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4031278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01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담보대출용도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신용대출용도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인구통계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라벨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494295"/>
                  </a:ext>
                </a:extLst>
              </a:tr>
              <a:tr h="2486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7169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CE2BBB-B607-4337-9A3F-0362292D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9" y="2840391"/>
            <a:ext cx="1893457" cy="23586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252E71-73E7-4D3F-92F4-6970CC2A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5" y="2924892"/>
            <a:ext cx="1727202" cy="1829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DA340E-55CC-4D5C-AD63-D11819FB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59" y="2820332"/>
            <a:ext cx="1634839" cy="2171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9C8BE-AC4F-4380-A3F0-9C78466C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20" y="3030170"/>
            <a:ext cx="1779151" cy="1409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89C3D3-CD4D-43BB-9226-2B9E5368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024" y="3001812"/>
            <a:ext cx="1634839" cy="1600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60846C-0E73-443D-93CC-508D72CFC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936" y="3687612"/>
            <a:ext cx="828675" cy="2286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EDB53C1-26D2-4FB3-9B60-0897C93C94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79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DA31-43BE-4742-B055-D1E3A374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pPr marL="0" indent="0">
              <a:buNone/>
            </a:pP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전처리</a:t>
            </a:r>
            <a:r>
              <a:rPr lang="en-US" altLang="ko-KR" sz="1800" dirty="0">
                <a:solidFill>
                  <a:srgbClr val="000000"/>
                </a:solidFill>
                <a:latin typeface="Helvetica Neue"/>
              </a:rPr>
              <a:t>1</a:t>
            </a:r>
            <a:endParaRPr lang="en-US" altLang="ko-KR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원리금 연체 여부 미응답자 </a:t>
            </a:r>
            <a:r>
              <a:rPr lang="en-US" altLang="ko-KR" sz="2000" dirty="0"/>
              <a:t>drop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1600" dirty="0"/>
              <a:t>Row(</a:t>
            </a:r>
            <a:r>
              <a:rPr lang="ko-KR" altLang="en-US" sz="1600" dirty="0"/>
              <a:t>개별 가계</a:t>
            </a:r>
            <a:r>
              <a:rPr lang="en-US" altLang="ko-KR" sz="1600" dirty="0"/>
              <a:t>) </a:t>
            </a:r>
            <a:r>
              <a:rPr lang="ko-KR" altLang="en-US" sz="1600" dirty="0"/>
              <a:t>값 </a:t>
            </a:r>
            <a:r>
              <a:rPr lang="en-US" altLang="ko-KR" sz="1600" dirty="0"/>
              <a:t>18063 -&gt; 9733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인구통계 </a:t>
            </a:r>
            <a:r>
              <a:rPr lang="ko-KR" altLang="en-US" sz="2000" dirty="0" err="1"/>
              <a:t>특징값들</a:t>
            </a:r>
            <a:r>
              <a:rPr lang="ko-KR" altLang="en-US" sz="2000" dirty="0"/>
              <a:t>  </a:t>
            </a:r>
            <a:r>
              <a:rPr lang="en-US" altLang="ko-KR" sz="2000" dirty="0"/>
              <a:t>label encoding(</a:t>
            </a:r>
            <a:r>
              <a:rPr lang="ko-KR" altLang="en-US" sz="2000" dirty="0"/>
              <a:t>특정 기준에 따라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으로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ko-KR" altLang="en-US" sz="1600" dirty="0"/>
              <a:t>가구주 직업</a:t>
            </a:r>
            <a:r>
              <a:rPr lang="en-US" altLang="ko-KR" sz="1600" dirty="0"/>
              <a:t>(</a:t>
            </a:r>
            <a:r>
              <a:rPr lang="ko-KR" altLang="en-US" sz="1600" dirty="0"/>
              <a:t>단순노무 종사자 </a:t>
            </a:r>
            <a:r>
              <a:rPr lang="en-US" altLang="ko-KR" sz="1600" dirty="0"/>
              <a:t>or not), </a:t>
            </a:r>
            <a:r>
              <a:rPr lang="ko-KR" altLang="en-US" sz="1600" dirty="0"/>
              <a:t>입주형태</a:t>
            </a:r>
            <a:r>
              <a:rPr lang="en-US" altLang="ko-KR" sz="1600" dirty="0"/>
              <a:t>(</a:t>
            </a:r>
            <a:r>
              <a:rPr lang="ko-KR" altLang="en-US" sz="1600" dirty="0"/>
              <a:t>자기집 </a:t>
            </a:r>
            <a:r>
              <a:rPr lang="en-US" altLang="ko-KR" sz="1600" dirty="0"/>
              <a:t>or not), </a:t>
            </a:r>
            <a:r>
              <a:rPr lang="ko-KR" altLang="en-US" sz="1600" dirty="0"/>
              <a:t>가구주 혼인상태</a:t>
            </a:r>
            <a:r>
              <a:rPr lang="en-US" altLang="ko-KR" sz="1600" dirty="0"/>
              <a:t>(</a:t>
            </a:r>
            <a:r>
              <a:rPr lang="ko-KR" altLang="en-US" sz="1600" dirty="0"/>
              <a:t>배우자 있음 </a:t>
            </a:r>
            <a:r>
              <a:rPr lang="en-US" altLang="ko-KR" sz="1600" dirty="0"/>
              <a:t>or not), </a:t>
            </a:r>
            <a:r>
              <a:rPr lang="ko-KR" altLang="en-US" sz="1600" dirty="0"/>
              <a:t>가구주교육정도</a:t>
            </a:r>
            <a:r>
              <a:rPr lang="en-US" altLang="ko-KR" sz="1600" dirty="0"/>
              <a:t>(</a:t>
            </a:r>
            <a:r>
              <a:rPr lang="ko-KR" altLang="en-US" sz="1600" dirty="0"/>
              <a:t>대졸이상 </a:t>
            </a:r>
            <a:r>
              <a:rPr lang="en-US" altLang="ko-KR" sz="1600" dirty="0"/>
              <a:t>or not),</a:t>
            </a:r>
            <a:r>
              <a:rPr lang="ko-KR" altLang="en-US" sz="1600" dirty="0"/>
              <a:t> 수도권 여부</a:t>
            </a:r>
            <a:r>
              <a:rPr lang="en-US" altLang="ko-KR" sz="1600" dirty="0"/>
              <a:t>(</a:t>
            </a:r>
            <a:r>
              <a:rPr lang="ko-KR" altLang="en-US" sz="1600" dirty="0"/>
              <a:t>수도권 </a:t>
            </a:r>
            <a:r>
              <a:rPr lang="en-US" altLang="ko-KR" sz="1600" dirty="0"/>
              <a:t>or </a:t>
            </a:r>
            <a:r>
              <a:rPr lang="ko-KR" altLang="en-US" sz="1600" dirty="0"/>
              <a:t>비수도권</a:t>
            </a:r>
            <a:r>
              <a:rPr lang="en-US" altLang="ko-KR" sz="1600" dirty="0"/>
              <a:t>), </a:t>
            </a:r>
            <a:r>
              <a:rPr lang="ko-KR" altLang="en-US" sz="1600" dirty="0"/>
              <a:t>가구주 성별</a:t>
            </a:r>
            <a:r>
              <a:rPr lang="en-US" altLang="ko-KR" sz="1600" dirty="0"/>
              <a:t>(</a:t>
            </a:r>
            <a:r>
              <a:rPr lang="ko-KR" altLang="en-US" sz="1600" dirty="0"/>
              <a:t>남자 </a:t>
            </a:r>
            <a:r>
              <a:rPr lang="en-US" altLang="ko-KR" sz="1600" dirty="0"/>
              <a:t>or </a:t>
            </a:r>
            <a:r>
              <a:rPr lang="ko-KR" altLang="en-US" sz="1600" dirty="0"/>
              <a:t>여자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51C6C7-CBEC-41A0-9BE3-C65B8DF909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1F8A1-484B-4FFC-BE56-C7FAB837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 err="1"/>
              <a:t>전처리</a:t>
            </a:r>
            <a:r>
              <a:rPr lang="en-US" altLang="ko-KR" sz="2200" dirty="0"/>
              <a:t>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/>
              <a:t>부실가계</a:t>
            </a:r>
            <a:r>
              <a:rPr lang="en-US" altLang="ko-KR" sz="2200" dirty="0"/>
              <a:t>: HDRI</a:t>
            </a:r>
            <a:r>
              <a:rPr lang="ko-KR" altLang="en-US" sz="2200" dirty="0"/>
              <a:t>가 </a:t>
            </a:r>
            <a:r>
              <a:rPr lang="en-US" altLang="ko-KR" sz="2200" dirty="0"/>
              <a:t>100 </a:t>
            </a:r>
            <a:r>
              <a:rPr lang="ko-KR" altLang="en-US" sz="2200" dirty="0"/>
              <a:t>이상 </a:t>
            </a:r>
            <a:r>
              <a:rPr lang="en-US" altLang="ko-KR" sz="2200" dirty="0"/>
              <a:t>+ </a:t>
            </a:r>
            <a:r>
              <a:rPr lang="ko-KR" altLang="en-US" sz="2200" dirty="0"/>
              <a:t>원리금 연체된 </a:t>
            </a:r>
            <a:r>
              <a:rPr lang="ko-KR" altLang="en-US" sz="2200" dirty="0" err="1"/>
              <a:t>경험있는</a:t>
            </a:r>
            <a:r>
              <a:rPr lang="ko-KR" altLang="en-US" sz="2200" dirty="0"/>
              <a:t> 가계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Helvetica Neue"/>
              </a:rPr>
              <a:t> 	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HDRI = [(1+(DSR-0.4))+(1+(DTA-1))]*100 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Helvetica Neue"/>
              </a:rPr>
              <a:t>파생변수 생성</a:t>
            </a:r>
            <a:endParaRPr lang="en-US" altLang="ko-KR" sz="19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DSR(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Helvetica Neue"/>
              </a:rPr>
              <a:t>총부채원리금상환비율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		DTA(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부채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자산 비율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가계위험부실지수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이 넘으면 부실가계 기준</a:t>
            </a: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900" dirty="0"/>
              <a:t>부실가계</a:t>
            </a:r>
            <a:r>
              <a:rPr lang="en-US" altLang="ko-KR" sz="1900" dirty="0"/>
              <a:t>: 944</a:t>
            </a:r>
            <a:r>
              <a:rPr lang="ko-KR" altLang="en-US" sz="1900" dirty="0"/>
              <a:t>가구 </a:t>
            </a:r>
            <a:r>
              <a:rPr lang="en-US" altLang="ko-KR" sz="1900" dirty="0">
                <a:sym typeface="Wingdings" panose="05000000000000000000" pitchFamily="2" charset="2"/>
              </a:rPr>
              <a:t> </a:t>
            </a:r>
            <a:r>
              <a:rPr lang="ko-KR" altLang="en-US" sz="1900" dirty="0"/>
              <a:t>전체 데이터</a:t>
            </a:r>
            <a:r>
              <a:rPr lang="en-US" altLang="ko-KR" sz="1900" dirty="0"/>
              <a:t>(9733</a:t>
            </a:r>
            <a:r>
              <a:rPr lang="ko-KR" altLang="en-US" sz="1900" dirty="0"/>
              <a:t>가구</a:t>
            </a:r>
            <a:r>
              <a:rPr lang="en-US" altLang="ko-KR" sz="1900" dirty="0"/>
              <a:t>)</a:t>
            </a:r>
            <a:r>
              <a:rPr lang="ko-KR" altLang="en-US" sz="1900" dirty="0"/>
              <a:t>의 약 </a:t>
            </a:r>
            <a:r>
              <a:rPr lang="en-US" altLang="ko-KR" sz="1900" dirty="0"/>
              <a:t>10%</a:t>
            </a:r>
            <a:r>
              <a:rPr lang="ko-KR" altLang="en-US" sz="1900" dirty="0"/>
              <a:t>로 비대칭적임</a:t>
            </a:r>
            <a:endParaRPr lang="en-US" altLang="ko-KR" sz="19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0F0F2B-9A68-4906-86C4-692FBDEA6B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8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의사결정나무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LightGBM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로지스틱 회귀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K-</a:t>
            </a:r>
            <a:r>
              <a:rPr lang="en-US" altLang="ko-KR" sz="2000" dirty="0" err="1"/>
              <a:t>nn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Train set: 70%, Test set: 30%</a:t>
            </a:r>
            <a:r>
              <a:rPr lang="ko-KR" altLang="en-US" sz="2000" dirty="0"/>
              <a:t>로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MinMax</a:t>
            </a:r>
            <a:r>
              <a:rPr lang="en-US" altLang="ko-KR" sz="2000" dirty="0"/>
              <a:t> Scaling</a:t>
            </a:r>
            <a:r>
              <a:rPr lang="ko-KR" altLang="en-US" sz="2000" dirty="0"/>
              <a:t>으로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사이의 값으로 표준화</a:t>
            </a: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분류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2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744</Words>
  <Application>Microsoft Office PowerPoint</Application>
  <PresentationFormat>와이드스크린</PresentationFormat>
  <Paragraphs>341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Helvetica Neue</vt:lpstr>
      <vt:lpstr>맑은 고딕</vt:lpstr>
      <vt:lpstr>Arial</vt:lpstr>
      <vt:lpstr>Wingdings</vt:lpstr>
      <vt:lpstr>Office 테마</vt:lpstr>
      <vt:lpstr> 부실가계 분류모델에 관한 연구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80</cp:revision>
  <dcterms:created xsi:type="dcterms:W3CDTF">2021-04-29T21:14:12Z</dcterms:created>
  <dcterms:modified xsi:type="dcterms:W3CDTF">2021-05-24T08:41:36Z</dcterms:modified>
</cp:coreProperties>
</file>