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4"/>
  </p:notesMasterIdLst>
  <p:sldIdLst>
    <p:sldId id="720" r:id="rId2"/>
    <p:sldId id="674" r:id="rId3"/>
    <p:sldId id="666" r:id="rId4"/>
    <p:sldId id="677" r:id="rId5"/>
    <p:sldId id="681" r:id="rId6"/>
    <p:sldId id="683" r:id="rId7"/>
    <p:sldId id="687" r:id="rId8"/>
    <p:sldId id="705" r:id="rId9"/>
    <p:sldId id="721" r:id="rId10"/>
    <p:sldId id="709" r:id="rId11"/>
    <p:sldId id="708" r:id="rId12"/>
    <p:sldId id="706" r:id="rId13"/>
    <p:sldId id="707" r:id="rId14"/>
    <p:sldId id="712" r:id="rId15"/>
    <p:sldId id="713" r:id="rId16"/>
    <p:sldId id="715" r:id="rId17"/>
    <p:sldId id="722" r:id="rId18"/>
    <p:sldId id="717" r:id="rId19"/>
    <p:sldId id="718" r:id="rId20"/>
    <p:sldId id="303" r:id="rId21"/>
    <p:sldId id="312" r:id="rId22"/>
    <p:sldId id="72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Garamond" panose="02020404030301010803" pitchFamily="18" charset="0"/>
      <p:regular r:id="rId30"/>
      <p:bold r:id="rId31"/>
      <p: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DA6"/>
    <a:srgbClr val="1F4E79"/>
    <a:srgbClr val="A6A6A6"/>
    <a:srgbClr val="291828"/>
    <a:srgbClr val="FFFFFF"/>
    <a:srgbClr val="000000"/>
    <a:srgbClr val="5DECFF"/>
    <a:srgbClr val="00BDD5"/>
    <a:srgbClr val="F2F2F2"/>
    <a:srgbClr val="E4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78" d="100"/>
          <a:sy n="78" d="100"/>
        </p:scale>
        <p:origin x="1042" y="62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활용한 데이터 설정한 연구문제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분류모델    알고리즘</a:t>
            </a:r>
            <a:endParaRPr lang="en-US" altLang="ko-KR" dirty="0"/>
          </a:p>
          <a:p>
            <a:r>
              <a:rPr lang="ko-KR" altLang="en-US" dirty="0"/>
              <a:t>어떠한 결과가</a:t>
            </a:r>
            <a:endParaRPr lang="en-US" altLang="ko-KR" dirty="0"/>
          </a:p>
          <a:p>
            <a:r>
              <a:rPr lang="ko-KR" altLang="en-US" dirty="0"/>
              <a:t>비교적 </a:t>
            </a:r>
            <a:r>
              <a:rPr lang="ko-KR" altLang="en-US" dirty="0" err="1"/>
              <a:t>심플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과적합문제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사잉킷런</a:t>
            </a:r>
            <a:endParaRPr lang="en-US" altLang="ko-KR" dirty="0"/>
          </a:p>
          <a:p>
            <a:r>
              <a:rPr lang="ko-KR" altLang="en-US" dirty="0"/>
              <a:t>주요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r>
              <a:rPr lang="en-US" altLang="ko-KR" dirty="0"/>
              <a:t>C: </a:t>
            </a:r>
            <a:r>
              <a:rPr lang="ko-KR" altLang="en-US" dirty="0"/>
              <a:t>규제 강도  </a:t>
            </a:r>
            <a:r>
              <a:rPr lang="en-US" altLang="ko-KR" dirty="0"/>
              <a:t>penalty= </a:t>
            </a:r>
            <a:r>
              <a:rPr lang="ko-KR" altLang="en-US" dirty="0"/>
              <a:t>규제종류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요소들 종합적으로 적용하여 다음과 같은 결과 </a:t>
            </a:r>
            <a:endParaRPr lang="en-US" altLang="ko-KR" dirty="0"/>
          </a:p>
          <a:p>
            <a:r>
              <a:rPr lang="ko-KR" altLang="en-US" dirty="0" err="1"/>
              <a:t>오버샘플링</a:t>
            </a:r>
            <a:r>
              <a:rPr lang="ko-KR" altLang="en-US" dirty="0"/>
              <a:t> 전후 비교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r>
              <a:rPr lang="ko-KR" altLang="en-US" dirty="0"/>
              <a:t> 우수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종합적으로 결과 정리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r>
              <a:rPr lang="ko-KR" altLang="en-US" dirty="0"/>
              <a:t> 가장적절한 알고리즘으로 판단 내가 설정한 문제에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특징중요도를 </a:t>
            </a:r>
            <a:r>
              <a:rPr lang="en-US" altLang="ko-KR" dirty="0"/>
              <a:t>2019</a:t>
            </a:r>
            <a:r>
              <a:rPr lang="ko-KR" altLang="en-US" dirty="0"/>
              <a:t>년 데이터와 </a:t>
            </a:r>
            <a:r>
              <a:rPr lang="en-US" altLang="ko-KR" dirty="0"/>
              <a:t>2020</a:t>
            </a:r>
            <a:r>
              <a:rPr lang="ko-KR" altLang="en-US" dirty="0"/>
              <a:t>년의 데이터에서 </a:t>
            </a:r>
            <a:r>
              <a:rPr lang="en-US" altLang="ko-KR" dirty="0"/>
              <a:t>c</a:t>
            </a:r>
            <a:r>
              <a:rPr lang="ko-KR" altLang="en-US" dirty="0"/>
              <a:t>출하여 </a:t>
            </a:r>
            <a:r>
              <a:rPr lang="en-US" altLang="ko-KR" dirty="0" err="1"/>
              <a:t>qlry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비은행대출의 경우에 은행 대출보다 더 높은 이자를 지불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신용등급이 낮은 가계일 것이라고 예상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코로나 사태 거치면서 부동산시장의 과열로 내 집 마련을 위해 비은행 금융기관에서까지 주택담보대출을 받으려는 수요가 증가했음을 유추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이러한 상황과 제 연구의 결론을 종합적으로 판단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장기적으로 금리가 상승하고 집값이 하락한다면 부채 상환능력이 떨어지는 가계는 더욱 위기에 취약해질 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그렇기 때문에 정책당국은 </a:t>
            </a:r>
            <a:r>
              <a:rPr lang="en-US" altLang="ko-KR" dirty="0">
                <a:solidFill>
                  <a:schemeClr val="tx1"/>
                </a:solidFill>
              </a:rPr>
              <a:t>LTV, DSR </a:t>
            </a:r>
            <a:r>
              <a:rPr lang="ko-KR" altLang="en-US" dirty="0">
                <a:solidFill>
                  <a:schemeClr val="tx1"/>
                </a:solidFill>
              </a:rPr>
              <a:t>과 같은 관리지표를 통해 정교한 부동산 관련 정책 및 비은행금융기관 관련 가이드라인을 구축할 필요가 있다 원론적인 정책적 제언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연구하며느꼈던</a:t>
            </a:r>
            <a:r>
              <a:rPr lang="ko-KR" altLang="en-US" dirty="0"/>
              <a:t> 부족한부분과 추가적 고려사항</a:t>
            </a:r>
            <a:endParaRPr lang="en-US" altLang="ko-KR" dirty="0"/>
          </a:p>
          <a:p>
            <a:r>
              <a:rPr lang="en-US" altLang="ko-KR" dirty="0"/>
              <a:t>20~30% </a:t>
            </a:r>
            <a:r>
              <a:rPr lang="ko-KR" altLang="en-US" dirty="0"/>
              <a:t>정밀도 낮게</a:t>
            </a:r>
            <a:endParaRPr lang="en-US" altLang="ko-KR" dirty="0"/>
          </a:p>
          <a:p>
            <a:r>
              <a:rPr lang="ko-KR" altLang="en-US" dirty="0"/>
              <a:t>모델링에 </a:t>
            </a:r>
            <a:r>
              <a:rPr lang="ko-KR" altLang="en-US" dirty="0" err="1"/>
              <a:t>초점맞추다보니</a:t>
            </a:r>
            <a:endParaRPr lang="en-US" altLang="ko-KR" dirty="0"/>
          </a:p>
          <a:p>
            <a:r>
              <a:rPr lang="ko-KR" altLang="en-US" dirty="0" err="1"/>
              <a:t>설명변수간의</a:t>
            </a:r>
            <a:r>
              <a:rPr lang="ko-KR" altLang="en-US" dirty="0"/>
              <a:t> 특징</a:t>
            </a:r>
            <a:endParaRPr lang="en-US" altLang="ko-KR" dirty="0"/>
          </a:p>
          <a:p>
            <a:r>
              <a:rPr lang="ko-KR" altLang="en-US" dirty="0"/>
              <a:t>설명변수 데이터들 희소한 경향 </a:t>
            </a:r>
            <a:r>
              <a:rPr lang="en-US" altLang="ko-KR" dirty="0"/>
              <a:t>-&gt; </a:t>
            </a:r>
            <a:r>
              <a:rPr lang="ko-KR" altLang="en-US" dirty="0"/>
              <a:t>차원축소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하는데 이러한 문제의식을 가지고 부실가계 분류해내는 모델 연구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에대한</a:t>
            </a:r>
            <a:r>
              <a:rPr lang="ko-KR" altLang="en-US" dirty="0"/>
              <a:t> 정보를 담고있다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선행연국</a:t>
            </a:r>
            <a:r>
              <a:rPr lang="ko-KR" altLang="en-US" dirty="0"/>
              <a:t> 유의하다고 생각되는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설명변수에 </a:t>
            </a:r>
            <a:r>
              <a:rPr lang="ko-KR" altLang="en-US" dirty="0" err="1"/>
              <a:t>해당되는사항이</a:t>
            </a:r>
            <a:r>
              <a:rPr lang="ko-KR" altLang="en-US" dirty="0"/>
              <a:t> 있다면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부채관리지표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적절한알고리즘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코로나영향 </a:t>
            </a:r>
            <a:r>
              <a:rPr lang="en-US" altLang="ko-KR" dirty="0"/>
              <a:t>2020 </a:t>
            </a:r>
            <a:r>
              <a:rPr lang="ko-KR" altLang="en-US" dirty="0"/>
              <a:t>중요 분류 특징에 대해 유추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1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혼동행렬 다양한 성능지표 도출</a:t>
            </a:r>
          </a:p>
          <a:p>
            <a:endParaRPr lang="en-US" altLang="ko-KR" dirty="0"/>
          </a:p>
          <a:p>
            <a:r>
              <a:rPr lang="ko-KR" altLang="en-US" dirty="0"/>
              <a:t>재현율에 </a:t>
            </a:r>
            <a:r>
              <a:rPr lang="ko-KR" altLang="en-US" dirty="0" err="1"/>
              <a:t>초점맞추어</a:t>
            </a:r>
            <a:r>
              <a:rPr lang="ko-KR" altLang="en-US" dirty="0"/>
              <a:t> 모델링 및 성능평가 진행</a:t>
            </a:r>
            <a:endParaRPr lang="en-US" altLang="ko-KR" dirty="0"/>
          </a:p>
          <a:p>
            <a:r>
              <a:rPr lang="ko-KR" altLang="en-US" dirty="0"/>
              <a:t>실제데이터를 얼마나 잘 예측하는지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비대칭적 데이터 </a:t>
            </a:r>
            <a:endParaRPr lang="en-US" altLang="ko-KR" dirty="0"/>
          </a:p>
          <a:p>
            <a:r>
              <a:rPr lang="ko-KR" altLang="en-US" dirty="0" err="1"/>
              <a:t>균형맞추기</a:t>
            </a:r>
            <a:r>
              <a:rPr lang="en-US" altLang="ko-KR" dirty="0"/>
              <a:t>( </a:t>
            </a:r>
            <a:r>
              <a:rPr lang="ko-KR" altLang="en-US" dirty="0" err="1"/>
              <a:t>오버샘플링</a:t>
            </a:r>
            <a:r>
              <a:rPr lang="en-US" altLang="ko-KR" dirty="0"/>
              <a:t>, d</a:t>
            </a:r>
            <a:r>
              <a:rPr lang="ko-KR" altLang="en-US" dirty="0" err="1"/>
              <a:t>언더샘플링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결과</a:t>
            </a:r>
            <a:r>
              <a:rPr lang="en-US" altLang="ko-KR" dirty="0"/>
              <a:t>~~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18388D-7049-4A58-ADEF-069566DE167C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6A9BD-FB71-48D4-9715-A1838906E93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6700E-BABF-48D7-91ED-16FA9F56B942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4ED3D-CB9B-48CA-9D94-084D6089EB93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5689B3-530D-4855-BCB9-DEB09A7CF906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0FEFAF-07A3-4695-BB79-64B21819070B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283797-4250-4407-9785-E305430B2792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207AB-517D-4491-9172-EBFFC880A0F5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940FA8-FD76-4777-81F3-EA849AAF49D9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968D-F649-4BB4-A9DF-559D2CA7055F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38">
            <a:extLst>
              <a:ext uri="{FF2B5EF4-FFF2-40B4-BE49-F238E27FC236}">
                <a16:creationId xmlns:a16="http://schemas.microsoft.com/office/drawing/2014/main" id="{08D7CE9D-A096-4D6D-BEE6-97171AB1A5F6}"/>
              </a:ext>
            </a:extLst>
          </p:cNvPr>
          <p:cNvSpPr/>
          <p:nvPr/>
        </p:nvSpPr>
        <p:spPr>
          <a:xfrm>
            <a:off x="4051299" y="1811710"/>
            <a:ext cx="8159751" cy="287521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EC85D-627E-4CCB-BBCE-61261553C7BE}"/>
              </a:ext>
            </a:extLst>
          </p:cNvPr>
          <p:cNvSpPr txBox="1"/>
          <p:nvPr/>
        </p:nvSpPr>
        <p:spPr>
          <a:xfrm>
            <a:off x="4331554" y="2787386"/>
            <a:ext cx="7860445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부실가계 분류모델에 관한 연구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83EB8A-DC9C-4B93-9168-A23B3C43F6A6}"/>
              </a:ext>
            </a:extLst>
          </p:cNvPr>
          <p:cNvSpPr txBox="1"/>
          <p:nvPr/>
        </p:nvSpPr>
        <p:spPr>
          <a:xfrm>
            <a:off x="4827229" y="3652856"/>
            <a:ext cx="4874914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발표자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정재현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B08FA-74A8-43C2-ACE8-5B21B0E7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710"/>
            <a:ext cx="4312819" cy="28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11">
            <a:extLst>
              <a:ext uri="{FF2B5EF4-FFF2-40B4-BE49-F238E27FC236}">
                <a16:creationId xmlns:a16="http://schemas.microsoft.com/office/drawing/2014/main" id="{D4F4D4CE-0A63-4E5B-AB0C-BF8EC2D3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2690"/>
              </p:ext>
            </p:extLst>
          </p:nvPr>
        </p:nvGraphicFramePr>
        <p:xfrm>
          <a:off x="780850" y="1545320"/>
          <a:ext cx="3886196" cy="194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37935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(Actual)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402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(Pre-</a:t>
                      </a: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cision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402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5681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Negitaive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C3CE14-AEEB-4646-AC77-F299DDCBF641}"/>
              </a:ext>
            </a:extLst>
          </p:cNvPr>
          <p:cNvSpPr/>
          <p:nvPr/>
        </p:nvSpPr>
        <p:spPr>
          <a:xfrm>
            <a:off x="5486399" y="0"/>
            <a:ext cx="67055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C3C3F6-A874-4FD3-AF21-742E25C050B1}"/>
              </a:ext>
            </a:extLst>
          </p:cNvPr>
          <p:cNvSpPr/>
          <p:nvPr/>
        </p:nvSpPr>
        <p:spPr>
          <a:xfrm>
            <a:off x="5600700" y="2222799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895022-4171-439F-90C5-D38BDA6E39CF}"/>
              </a:ext>
            </a:extLst>
          </p:cNvPr>
          <p:cNvSpPr/>
          <p:nvPr/>
        </p:nvSpPr>
        <p:spPr>
          <a:xfrm>
            <a:off x="5600700" y="990680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45F78B4-375E-4A19-ACC2-9E8C9DA31604}"/>
              </a:ext>
            </a:extLst>
          </p:cNvPr>
          <p:cNvSpPr/>
          <p:nvPr/>
        </p:nvSpPr>
        <p:spPr>
          <a:xfrm>
            <a:off x="5600700" y="4688632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361B81-9715-413D-A15E-47A08E05A028}"/>
              </a:ext>
            </a:extLst>
          </p:cNvPr>
          <p:cNvSpPr/>
          <p:nvPr/>
        </p:nvSpPr>
        <p:spPr>
          <a:xfrm>
            <a:off x="5600700" y="3456513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84AFD7-41B7-4BC4-9B2E-A9CEA2FF71E1}"/>
              </a:ext>
            </a:extLst>
          </p:cNvPr>
          <p:cNvSpPr/>
          <p:nvPr/>
        </p:nvSpPr>
        <p:spPr>
          <a:xfrm>
            <a:off x="5600469" y="148771"/>
            <a:ext cx="6472741" cy="65604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336619E-478B-4FDD-9C5D-DD2F8B7C730D}"/>
              </a:ext>
            </a:extLst>
          </p:cNvPr>
          <p:cNvSpPr txBox="1">
            <a:spLocks/>
          </p:cNvSpPr>
          <p:nvPr/>
        </p:nvSpPr>
        <p:spPr>
          <a:xfrm>
            <a:off x="6172178" y="1283431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(Accuracy)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6957E7E3-9728-474B-BE42-E7B2DD26C6F8}"/>
              </a:ext>
            </a:extLst>
          </p:cNvPr>
          <p:cNvSpPr txBox="1">
            <a:spLocks/>
          </p:cNvSpPr>
          <p:nvPr/>
        </p:nvSpPr>
        <p:spPr>
          <a:xfrm>
            <a:off x="6172178" y="2577107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b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4F6CE3F-C42C-49E5-BFEC-79F9B67C1827}"/>
              </a:ext>
            </a:extLst>
          </p:cNvPr>
          <p:cNvSpPr txBox="1">
            <a:spLocks/>
          </p:cNvSpPr>
          <p:nvPr/>
        </p:nvSpPr>
        <p:spPr>
          <a:xfrm>
            <a:off x="6172178" y="3749264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b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FEF3118-B853-47FD-B39D-2AB72D5A6878}"/>
              </a:ext>
            </a:extLst>
          </p:cNvPr>
          <p:cNvSpPr txBox="1">
            <a:spLocks/>
          </p:cNvSpPr>
          <p:nvPr/>
        </p:nvSpPr>
        <p:spPr>
          <a:xfrm>
            <a:off x="6172178" y="4843824"/>
            <a:ext cx="1404902" cy="92333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AUC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(area under curve)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F5C41FD9-CD0B-425A-96B0-4E1BECA3B9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378" y="2408937"/>
                <a:ext cx="4442995" cy="1150058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기계가 예측한 값들이 얼마나 정확한가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F5C41FD9-CD0B-425A-96B0-4E1BECA3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378" y="2408937"/>
                <a:ext cx="4442995" cy="1150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EA26F72F-0C7C-4C86-962A-5E89E488AB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1312" y="3530896"/>
                <a:ext cx="4951125" cy="151932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실제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positive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값을 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기계가 얼마나 잘 예측하였는가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EA26F72F-0C7C-4C86-962A-5E89E488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312" y="3530896"/>
                <a:ext cx="4951125" cy="1519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8AFE421A-0BFC-446F-B455-C6A645CA668E}"/>
              </a:ext>
            </a:extLst>
          </p:cNvPr>
          <p:cNvSpPr txBox="1">
            <a:spLocks/>
          </p:cNvSpPr>
          <p:nvPr/>
        </p:nvSpPr>
        <p:spPr>
          <a:xfrm>
            <a:off x="8836839" y="4933557"/>
            <a:ext cx="2823512" cy="8002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진분류에 많이 활용되는 지표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AUC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높을수록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잘 예측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BFD727-DD7E-49C0-9BD6-D486B04FCC5C}"/>
              </a:ext>
            </a:extLst>
          </p:cNvPr>
          <p:cNvCxnSpPr>
            <a:cxnSpLocks/>
          </p:cNvCxnSpPr>
          <p:nvPr/>
        </p:nvCxnSpPr>
        <p:spPr>
          <a:xfrm>
            <a:off x="8267700" y="1145574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D5E67CC-9D7D-4F0E-A8E6-5B31E68FCB45}"/>
              </a:ext>
            </a:extLst>
          </p:cNvPr>
          <p:cNvCxnSpPr>
            <a:cxnSpLocks/>
          </p:cNvCxnSpPr>
          <p:nvPr/>
        </p:nvCxnSpPr>
        <p:spPr>
          <a:xfrm>
            <a:off x="8267700" y="2357423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904189D-327E-4B96-B79F-D952B69A79D1}"/>
              </a:ext>
            </a:extLst>
          </p:cNvPr>
          <p:cNvCxnSpPr>
            <a:cxnSpLocks/>
          </p:cNvCxnSpPr>
          <p:nvPr/>
        </p:nvCxnSpPr>
        <p:spPr>
          <a:xfrm>
            <a:off x="8267700" y="3670897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0C1D539-4374-47DE-BA3A-FC539B2667FE}"/>
              </a:ext>
            </a:extLst>
          </p:cNvPr>
          <p:cNvCxnSpPr>
            <a:cxnSpLocks/>
          </p:cNvCxnSpPr>
          <p:nvPr/>
        </p:nvCxnSpPr>
        <p:spPr>
          <a:xfrm>
            <a:off x="8267700" y="4879936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AA14B5BA-D32C-4BDD-804E-97E37F44E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7210" y="1199737"/>
                <a:ext cx="4119333" cy="1150058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𝑇𝑁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𝐹𝑃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𝐹𝑁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 데이터 중 제대로 분류된 데이터 비율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AA14B5BA-D32C-4BDD-804E-97E37F44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210" y="1199737"/>
                <a:ext cx="4119333" cy="1150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A7DF3023-144A-47DD-8A9D-D75942504263}"/>
              </a:ext>
            </a:extLst>
          </p:cNvPr>
          <p:cNvSpPr txBox="1"/>
          <p:nvPr/>
        </p:nvSpPr>
        <p:spPr>
          <a:xfrm>
            <a:off x="5590948" y="178815"/>
            <a:ext cx="6536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C931A8E-BFF6-4C37-99EA-F4BC6A519800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C704AAD-EDAD-4266-B087-2BBEA4FE6D06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0BE72C5E-EA64-4BC8-A7FA-F534B8B9BEB5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46602DB-E963-43C8-806C-F485B2DEA599}"/>
                </a:ext>
              </a:extLst>
            </p:cNvPr>
            <p:cNvCxnSpPr>
              <a:stCxn id="89" idx="4"/>
              <a:endCxn id="89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D8D955B-1319-400D-A5D2-E27F3DC179DE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A5FE485C-3354-4A67-82E8-A98B5B3E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B26EDE26-D482-47EA-87EC-A7A4045F714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670B316-A3DA-4194-81E0-89F00F823233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C99402-93BF-41B4-8182-35C27C0D1FA7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성능평가지표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3BF4F-864C-428C-9C59-CC81A5D7285A}"/>
              </a:ext>
            </a:extLst>
          </p:cNvPr>
          <p:cNvSpPr txBox="1"/>
          <p:nvPr/>
        </p:nvSpPr>
        <p:spPr>
          <a:xfrm>
            <a:off x="1997067" y="1133237"/>
            <a:ext cx="20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혼동행렬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7B723D-874F-4A4F-9534-C62525CCACD3}"/>
              </a:ext>
            </a:extLst>
          </p:cNvPr>
          <p:cNvSpPr txBox="1"/>
          <p:nvPr/>
        </p:nvSpPr>
        <p:spPr>
          <a:xfrm>
            <a:off x="918082" y="4821336"/>
            <a:ext cx="3611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부실가계를 부실가계로 정확하게 분류해내는 것이 중요  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초점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4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9D4083-9025-416B-9FF0-564B4CAA2080}"/>
              </a:ext>
            </a:extLst>
          </p:cNvPr>
          <p:cNvSpPr/>
          <p:nvPr/>
        </p:nvSpPr>
        <p:spPr>
          <a:xfrm>
            <a:off x="5486399" y="0"/>
            <a:ext cx="67055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9B42B3-EEDC-4B96-A170-80036D7154F7}"/>
              </a:ext>
            </a:extLst>
          </p:cNvPr>
          <p:cNvSpPr/>
          <p:nvPr/>
        </p:nvSpPr>
        <p:spPr>
          <a:xfrm>
            <a:off x="5600701" y="5136462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C750F2-D466-4777-B884-2347CBA507D0}"/>
              </a:ext>
            </a:extLst>
          </p:cNvPr>
          <p:cNvSpPr/>
          <p:nvPr/>
        </p:nvSpPr>
        <p:spPr>
          <a:xfrm>
            <a:off x="5600701" y="3904343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ABC665-F2DE-4529-8BDC-A62877DCF26F}"/>
              </a:ext>
            </a:extLst>
          </p:cNvPr>
          <p:cNvGrpSpPr/>
          <p:nvPr/>
        </p:nvGrpSpPr>
        <p:grpSpPr>
          <a:xfrm>
            <a:off x="519535" y="993408"/>
            <a:ext cx="1976836" cy="1976836"/>
            <a:chOff x="292361" y="1233497"/>
            <a:chExt cx="1976836" cy="197683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3CD46BB-9458-4253-9F2F-5AC61032931B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A33CEF87-9857-4C66-A8B3-618B62567FBE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DC06089-2ACA-464C-BC40-C40C0F56A0CB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rgbClr val="FF7954"/>
                  </a:solidFill>
                </a:rPr>
                <a:t>SMOTE</a:t>
              </a:r>
              <a:endParaRPr lang="ko-KR" altLang="en-US" sz="2000" b="1" dirty="0">
                <a:solidFill>
                  <a:srgbClr val="FF7954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1AD3CF82-F252-4F09-AFBE-6FFCF8B194DD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AF52C52-D067-4BC0-8286-D0DE607561AD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1234BB-CC91-4F96-BB9E-7EB5FA33F73F}"/>
              </a:ext>
            </a:extLst>
          </p:cNvPr>
          <p:cNvSpPr txBox="1">
            <a:spLocks/>
          </p:cNvSpPr>
          <p:nvPr/>
        </p:nvSpPr>
        <p:spPr>
          <a:xfrm>
            <a:off x="286200" y="3399750"/>
            <a:ext cx="5410677" cy="38937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데이터는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클래스가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7~8%</a:t>
            </a:r>
          </a:p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비대칭적 데이터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과적합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(overfitting)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SMOTE: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적은 클래스에 해당하는 데이터들을 비슷한 특징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(K-NN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유지하며 증식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19112C7-9B69-4814-98F1-ABC6E6AF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53" y="541041"/>
            <a:ext cx="5896433" cy="295816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95F13EE-DD8D-4F1A-9C99-5EF8206D38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6871" y="4046095"/>
            <a:ext cx="3076575" cy="9239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EF704F7-3A45-47DF-9BC8-B6D2E661BA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6396" y="5305645"/>
            <a:ext cx="306705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A3AAE-6D20-41E1-8F14-C1822BFB5508}"/>
              </a:ext>
            </a:extLst>
          </p:cNvPr>
          <p:cNvSpPr txBox="1"/>
          <p:nvPr/>
        </p:nvSpPr>
        <p:spPr>
          <a:xfrm>
            <a:off x="6286249" y="4252298"/>
            <a:ext cx="1465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Before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38DC44-63F5-4073-95E2-3C4BB443214A}"/>
              </a:ext>
            </a:extLst>
          </p:cNvPr>
          <p:cNvSpPr txBox="1"/>
          <p:nvPr/>
        </p:nvSpPr>
        <p:spPr>
          <a:xfrm>
            <a:off x="6375191" y="5549832"/>
            <a:ext cx="117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endParaRPr lang="ko-KR" altLang="en-US" sz="2400" b="1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26E7E5-62EC-4ECA-B652-523B9121B037}"/>
              </a:ext>
            </a:extLst>
          </p:cNvPr>
          <p:cNvSpPr/>
          <p:nvPr/>
        </p:nvSpPr>
        <p:spPr>
          <a:xfrm>
            <a:off x="5600469" y="148771"/>
            <a:ext cx="6472741" cy="65604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4049B9-2806-44AB-A17D-16965122B3C3}"/>
              </a:ext>
            </a:extLst>
          </p:cNvPr>
          <p:cNvCxnSpPr/>
          <p:nvPr/>
        </p:nvCxnSpPr>
        <p:spPr>
          <a:xfrm>
            <a:off x="8039100" y="4046095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B2B901-3573-495B-B6F9-75CF015FB82F}"/>
              </a:ext>
            </a:extLst>
          </p:cNvPr>
          <p:cNvCxnSpPr/>
          <p:nvPr/>
        </p:nvCxnSpPr>
        <p:spPr>
          <a:xfrm>
            <a:off x="8039100" y="5380256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1F5BF9-55CF-409A-A7FB-3D79A551638E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98FEB4F-1898-4E1D-BD53-EAA098B463F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F8277E8E-E4F9-4D0B-8833-EB5EEEF78252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2413740-1EA0-44DE-86AA-0C3E3C626BE0}"/>
                </a:ext>
              </a:extLst>
            </p:cNvPr>
            <p:cNvCxnSpPr>
              <a:stCxn id="54" idx="4"/>
              <a:endCxn id="54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3DA4FA5-9480-4B46-BA5C-1852DF9250DB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1BFC664-1FD6-4AE3-A5B3-72FEE98D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65A206E-E3C6-4A50-ADA5-B20885AC9ACA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6BF9C65-C190-44FA-AA8B-EAB0EEC7C480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4E5029-F647-46CF-87B8-A4BAEBCE6C45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오버샘플링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(SMOTE)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9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0D9C6B-1B85-42C8-8A9E-D242FE7CE6B0}"/>
              </a:ext>
            </a:extLst>
          </p:cNvPr>
          <p:cNvGrpSpPr/>
          <p:nvPr/>
        </p:nvGrpSpPr>
        <p:grpSpPr>
          <a:xfrm>
            <a:off x="503661" y="1325433"/>
            <a:ext cx="2619829" cy="4749812"/>
            <a:chOff x="503661" y="1325433"/>
            <a:chExt cx="2619829" cy="47498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C0F520-4AC2-451D-AFCE-CF5730C5A6AD}"/>
                </a:ext>
              </a:extLst>
            </p:cNvPr>
            <p:cNvSpPr/>
            <p:nvPr/>
          </p:nvSpPr>
          <p:spPr>
            <a:xfrm>
              <a:off x="503661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DC05870C-6581-4F79-B2F2-30484E866714}"/>
                </a:ext>
              </a:extLst>
            </p:cNvPr>
            <p:cNvSpPr txBox="1">
              <a:spLocks/>
            </p:cNvSpPr>
            <p:nvPr/>
          </p:nvSpPr>
          <p:spPr>
            <a:xfrm>
              <a:off x="700388" y="2657097"/>
              <a:ext cx="2233714" cy="224676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트리기반모델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추론과정 이해 용이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과적합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F8EEA281-ED96-4237-A66A-792AC9C29CAB}"/>
                </a:ext>
              </a:extLst>
            </p:cNvPr>
            <p:cNvSpPr/>
            <p:nvPr/>
          </p:nvSpPr>
          <p:spPr>
            <a:xfrm>
              <a:off x="731970" y="1325433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의사결정나무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D26EC7-7C55-4EF7-AFAB-BE55176A58CD}"/>
              </a:ext>
            </a:extLst>
          </p:cNvPr>
          <p:cNvGrpSpPr/>
          <p:nvPr/>
        </p:nvGrpSpPr>
        <p:grpSpPr>
          <a:xfrm>
            <a:off x="3450843" y="1311857"/>
            <a:ext cx="2619829" cy="4763388"/>
            <a:chOff x="3450843" y="1311857"/>
            <a:chExt cx="2619829" cy="476338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9A8C3F0-45C9-4D3C-ABD2-294BEC7ECF0C}"/>
                </a:ext>
              </a:extLst>
            </p:cNvPr>
            <p:cNvSpPr/>
            <p:nvPr/>
          </p:nvSpPr>
          <p:spPr>
            <a:xfrm>
              <a:off x="345084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998A7B53-65EC-474A-997B-25937E9E7B5B}"/>
                </a:ext>
              </a:extLst>
            </p:cNvPr>
            <p:cNvSpPr txBox="1">
              <a:spLocks/>
            </p:cNvSpPr>
            <p:nvPr/>
          </p:nvSpPr>
          <p:spPr>
            <a:xfrm>
              <a:off x="3647570" y="2657097"/>
              <a:ext cx="2233714" cy="129266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트리기반모델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앙상블 모델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과적합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문제 완화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39DA034E-D8A5-44C4-B076-7124F1F6D8E7}"/>
                </a:ext>
              </a:extLst>
            </p:cNvPr>
            <p:cNvSpPr/>
            <p:nvPr/>
          </p:nvSpPr>
          <p:spPr>
            <a:xfrm>
              <a:off x="3692738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LightGBM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15A4CA-764D-460D-B6AB-ACB9846BC56A}"/>
              </a:ext>
            </a:extLst>
          </p:cNvPr>
          <p:cNvGrpSpPr/>
          <p:nvPr/>
        </p:nvGrpSpPr>
        <p:grpSpPr>
          <a:xfrm>
            <a:off x="6339263" y="1311857"/>
            <a:ext cx="2619829" cy="4763388"/>
            <a:chOff x="6339263" y="1311857"/>
            <a:chExt cx="2619829" cy="476338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3AC21B5-C37B-4E57-81C4-8EB9837A4E87}"/>
                </a:ext>
              </a:extLst>
            </p:cNvPr>
            <p:cNvSpPr/>
            <p:nvPr/>
          </p:nvSpPr>
          <p:spPr>
            <a:xfrm>
              <a:off x="633926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6A35408C-B2F6-4031-82E3-EA4A0C3318F2}"/>
                </a:ext>
              </a:extLst>
            </p:cNvPr>
            <p:cNvSpPr txBox="1">
              <a:spLocks/>
            </p:cNvSpPr>
            <p:nvPr/>
          </p:nvSpPr>
          <p:spPr>
            <a:xfrm>
              <a:off x="6535990" y="2657097"/>
              <a:ext cx="2233714" cy="129266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문제 회귀분석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설명변수의 선형성 가정</a:t>
              </a:r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6C5FAA0-3B3A-4FC1-96C9-EBED04579BA5}"/>
                </a:ext>
              </a:extLst>
            </p:cNvPr>
            <p:cNvSpPr/>
            <p:nvPr/>
          </p:nvSpPr>
          <p:spPr>
            <a:xfrm>
              <a:off x="6575167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로지스틱회귀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0868C9-C567-4B86-9FB6-9BF89636BF49}"/>
              </a:ext>
            </a:extLst>
          </p:cNvPr>
          <p:cNvGrpSpPr/>
          <p:nvPr/>
        </p:nvGrpSpPr>
        <p:grpSpPr>
          <a:xfrm>
            <a:off x="9227683" y="1311857"/>
            <a:ext cx="2619829" cy="4763388"/>
            <a:chOff x="9227683" y="1311857"/>
            <a:chExt cx="2619829" cy="47633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1DAFEF4-D31D-4EED-B2AB-4B7769D5967D}"/>
                </a:ext>
              </a:extLst>
            </p:cNvPr>
            <p:cNvSpPr/>
            <p:nvPr/>
          </p:nvSpPr>
          <p:spPr>
            <a:xfrm>
              <a:off x="922768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C743EB5D-9212-4442-A6C2-F35F63C77791}"/>
                </a:ext>
              </a:extLst>
            </p:cNvPr>
            <p:cNvSpPr txBox="1">
              <a:spLocks/>
            </p:cNvSpPr>
            <p:nvPr/>
          </p:nvSpPr>
          <p:spPr>
            <a:xfrm>
              <a:off x="9424410" y="2657097"/>
              <a:ext cx="2233714" cy="104644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복잡한문제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좋은 성능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추론과정 설명력 약함</a:t>
              </a:r>
            </a:p>
          </p:txBody>
        </p:sp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D2CC0DDF-A3BF-488F-A792-B5B1E825D3CE}"/>
                </a:ext>
              </a:extLst>
            </p:cNvPr>
            <p:cNvSpPr/>
            <p:nvPr/>
          </p:nvSpPr>
          <p:spPr>
            <a:xfrm>
              <a:off x="9498124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인공신경망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B9111D-187F-43B2-A846-D0DEF21CAFBA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BE9BC45-3EB6-4B59-8D9B-4F4A346BA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35C06C9-3651-4BDB-9D56-7FBFD13768FC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D40F60E-05E8-4A16-B95D-F452A005E88C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01F4FA-ECD7-4F91-8334-C43CA85D7353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분류 알고리즘</a:t>
            </a:r>
          </a:p>
        </p:txBody>
      </p:sp>
    </p:spTree>
    <p:extLst>
      <p:ext uri="{BB962C8B-B14F-4D97-AF65-F5344CB8AC3E}">
        <p14:creationId xmlns:p14="http://schemas.microsoft.com/office/powerpoint/2010/main" val="51138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71B480-FFE4-43C0-914F-5A5B7C10B14E}"/>
              </a:ext>
            </a:extLst>
          </p:cNvPr>
          <p:cNvGrpSpPr/>
          <p:nvPr/>
        </p:nvGrpSpPr>
        <p:grpSpPr>
          <a:xfrm>
            <a:off x="472601" y="1717710"/>
            <a:ext cx="4631375" cy="4187581"/>
            <a:chOff x="302133" y="877824"/>
            <a:chExt cx="11585448" cy="5779008"/>
          </a:xfrm>
        </p:grpSpPr>
        <p:sp>
          <p:nvSpPr>
            <p:cNvPr id="20" name="모서리가 둥근 직사각형 7">
              <a:extLst>
                <a:ext uri="{FF2B5EF4-FFF2-40B4-BE49-F238E27FC236}">
                  <a16:creationId xmlns:a16="http://schemas.microsoft.com/office/drawing/2014/main" id="{0E94145C-0F33-4AAA-B4E9-0AB9CD618FA1}"/>
                </a:ext>
              </a:extLst>
            </p:cNvPr>
            <p:cNvSpPr/>
            <p:nvPr/>
          </p:nvSpPr>
          <p:spPr>
            <a:xfrm>
              <a:off x="302133" y="877824"/>
              <a:ext cx="11585448" cy="5779008"/>
            </a:xfrm>
            <a:prstGeom prst="roundRect">
              <a:avLst>
                <a:gd name="adj" fmla="val 655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21" name="자유형 26">
              <a:extLst>
                <a:ext uri="{FF2B5EF4-FFF2-40B4-BE49-F238E27FC236}">
                  <a16:creationId xmlns:a16="http://schemas.microsoft.com/office/drawing/2014/main" id="{4D9E0F92-359A-4DE4-9022-A05592485CF5}"/>
                </a:ext>
              </a:extLst>
            </p:cNvPr>
            <p:cNvSpPr/>
            <p:nvPr/>
          </p:nvSpPr>
          <p:spPr>
            <a:xfrm rot="10800000">
              <a:off x="10159250" y="5782400"/>
              <a:ext cx="1728328" cy="874430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FFE1510-F47D-446F-ACBE-F16EDF8132B1}"/>
              </a:ext>
            </a:extLst>
          </p:cNvPr>
          <p:cNvSpPr/>
          <p:nvPr/>
        </p:nvSpPr>
        <p:spPr>
          <a:xfrm>
            <a:off x="5083264" y="2787240"/>
            <a:ext cx="1110508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DB6A6C2-F146-4E9C-8A74-E9C4B5714501}"/>
              </a:ext>
            </a:extLst>
          </p:cNvPr>
          <p:cNvGrpSpPr/>
          <p:nvPr/>
        </p:nvGrpSpPr>
        <p:grpSpPr>
          <a:xfrm rot="5400000">
            <a:off x="2419119" y="311712"/>
            <a:ext cx="738337" cy="3035113"/>
            <a:chOff x="297542" y="882952"/>
            <a:chExt cx="945660" cy="443077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7E4212-0DF9-4691-8DA4-75B51CA20627}"/>
                </a:ext>
              </a:extLst>
            </p:cNvPr>
            <p:cNvSpPr/>
            <p:nvPr/>
          </p:nvSpPr>
          <p:spPr>
            <a:xfrm rot="21259363">
              <a:off x="303015" y="5081582"/>
              <a:ext cx="940187" cy="232141"/>
            </a:xfrm>
            <a:prstGeom prst="ellipse">
              <a:avLst/>
            </a:prstGeom>
            <a:gradFill flip="none" rotWithShape="1">
              <a:gsLst>
                <a:gs pos="0">
                  <a:srgbClr val="A20000">
                    <a:shade val="30000"/>
                    <a:satMod val="115000"/>
                  </a:srgbClr>
                </a:gs>
                <a:gs pos="50000">
                  <a:srgbClr val="A20000">
                    <a:shade val="67500"/>
                    <a:satMod val="115000"/>
                  </a:srgbClr>
                </a:gs>
                <a:gs pos="100000">
                  <a:srgbClr val="A2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76CB6F9-33F7-4BE1-8810-ED2C13FFAF20}"/>
                </a:ext>
              </a:extLst>
            </p:cNvPr>
            <p:cNvGrpSpPr/>
            <p:nvPr/>
          </p:nvGrpSpPr>
          <p:grpSpPr>
            <a:xfrm>
              <a:off x="297542" y="882952"/>
              <a:ext cx="943429" cy="4355886"/>
              <a:chOff x="783771" y="468125"/>
              <a:chExt cx="943429" cy="2797589"/>
            </a:xfrm>
          </p:grpSpPr>
          <p:sp>
            <p:nvSpPr>
              <p:cNvPr id="33" name="직사각형 5">
                <a:extLst>
                  <a:ext uri="{FF2B5EF4-FFF2-40B4-BE49-F238E27FC236}">
                    <a16:creationId xmlns:a16="http://schemas.microsoft.com/office/drawing/2014/main" id="{5230409C-462F-4A93-BDAA-9BB8A618545D}"/>
                  </a:ext>
                </a:extLst>
              </p:cNvPr>
              <p:cNvSpPr/>
              <p:nvPr/>
            </p:nvSpPr>
            <p:spPr>
              <a:xfrm>
                <a:off x="783771" y="468125"/>
                <a:ext cx="943429" cy="2797589"/>
              </a:xfrm>
              <a:custGeom>
                <a:avLst/>
                <a:gdLst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67733 h 4355886"/>
                  <a:gd name="connsiteX1" fmla="*/ 943429 w 943429"/>
                  <a:gd name="connsiteY1" fmla="*/ 67733 h 4355886"/>
                  <a:gd name="connsiteX2" fmla="*/ 943429 w 943429"/>
                  <a:gd name="connsiteY2" fmla="*/ 4355886 h 4355886"/>
                  <a:gd name="connsiteX3" fmla="*/ 0 w 943429"/>
                  <a:gd name="connsiteY3" fmla="*/ 4355886 h 4355886"/>
                  <a:gd name="connsiteX4" fmla="*/ 0 w 943429"/>
                  <a:gd name="connsiteY4" fmla="*/ 67733 h 435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429" h="4355886">
                    <a:moveTo>
                      <a:pt x="0" y="67733"/>
                    </a:moveTo>
                    <a:cubicBezTo>
                      <a:pt x="285901" y="-84667"/>
                      <a:pt x="628953" y="67733"/>
                      <a:pt x="943429" y="67733"/>
                    </a:cubicBezTo>
                    <a:lnTo>
                      <a:pt x="943429" y="4355886"/>
                    </a:lnTo>
                    <a:cubicBezTo>
                      <a:pt x="628953" y="4355886"/>
                      <a:pt x="263676" y="4235236"/>
                      <a:pt x="0" y="4355886"/>
                    </a:cubicBezTo>
                    <a:lnTo>
                      <a:pt x="0" y="677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00000">
                      <a:lumMod val="78000"/>
                    </a:srgbClr>
                  </a:gs>
                  <a:gs pos="26000">
                    <a:srgbClr val="C00000">
                      <a:shade val="30000"/>
                      <a:satMod val="115000"/>
                    </a:srgbClr>
                  </a:gs>
                  <a:gs pos="84000">
                    <a:srgbClr val="A20000">
                      <a:lumMod val="98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8D0E9D0-E992-4E6F-8FB7-8D7B6EF1C7C2}"/>
                  </a:ext>
                </a:extLst>
              </p:cNvPr>
              <p:cNvCxnSpPr/>
              <p:nvPr/>
            </p:nvCxnSpPr>
            <p:spPr>
              <a:xfrm rot="5400000">
                <a:off x="275029" y="1859370"/>
                <a:ext cx="2556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9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508D4DD-E713-40EB-BC80-5BA90206F22C}"/>
                </a:ext>
              </a:extLst>
            </p:cNvPr>
            <p:cNvSpPr/>
            <p:nvPr/>
          </p:nvSpPr>
          <p:spPr>
            <a:xfrm rot="16200000">
              <a:off x="-1111397" y="2777782"/>
              <a:ext cx="3555204" cy="6333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GridSearchCV</a:t>
              </a:r>
              <a:endPara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F74F2FA-DC35-4C8D-8C8F-CC5F816FCD7B}"/>
              </a:ext>
            </a:extLst>
          </p:cNvPr>
          <p:cNvCxnSpPr>
            <a:cxnSpLocks/>
          </p:cNvCxnSpPr>
          <p:nvPr/>
        </p:nvCxnSpPr>
        <p:spPr>
          <a:xfrm>
            <a:off x="941345" y="3361561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1">
            <a:extLst>
              <a:ext uri="{FF2B5EF4-FFF2-40B4-BE49-F238E27FC236}">
                <a16:creationId xmlns:a16="http://schemas.microsoft.com/office/drawing/2014/main" id="{FBFD89E5-A6EA-433F-9829-461D6E0DC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49477"/>
              </p:ext>
            </p:extLst>
          </p:nvPr>
        </p:nvGraphicFramePr>
        <p:xfrm>
          <a:off x="6193772" y="1636686"/>
          <a:ext cx="5761448" cy="424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24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880724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</a:tblGrid>
              <a:tr h="62138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ᅟ</a:t>
                      </a:r>
                      <a:r>
                        <a:rPr lang="ko-KR" altLang="en-US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en-US" altLang="ko-KR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파라미터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69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의사결정나무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=6</a:t>
                      </a:r>
                    </a:p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min_samples_split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LightGBM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learning_rate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0.1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=7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07042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로지스틱 회귀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C=0.01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penalty='none'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88603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인공신경망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hidden layer 1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batch=10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epoch=8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5476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76F3F4-2806-4C15-87D8-CB1B935A516A}"/>
              </a:ext>
            </a:extLst>
          </p:cNvPr>
          <p:cNvSpPr txBox="1"/>
          <p:nvPr/>
        </p:nvSpPr>
        <p:spPr>
          <a:xfrm>
            <a:off x="1052429" y="2581939"/>
            <a:ext cx="347171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교차검증과 함께 최적의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탐색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CV(cross validation)=10</a:t>
            </a:r>
          </a:p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764A968-49DE-4DA6-8F6C-5107F3A60CF4}"/>
              </a:ext>
            </a:extLst>
          </p:cNvPr>
          <p:cNvCxnSpPr>
            <a:cxnSpLocks/>
          </p:cNvCxnSpPr>
          <p:nvPr/>
        </p:nvCxnSpPr>
        <p:spPr>
          <a:xfrm>
            <a:off x="941345" y="4261447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E4A366-81F3-461F-B32D-BFDBEEBD3282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82ADDD5-0700-42E9-A006-958C7E972E3C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A7E93C7F-8B25-41DA-9F3E-98336C43331F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6F3E9DB-3D90-425D-86F8-69E066DFF2D8}"/>
                </a:ext>
              </a:extLst>
            </p:cNvPr>
            <p:cNvCxnSpPr>
              <a:stCxn id="53" idx="4"/>
              <a:endCxn id="53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5E098EC-D7CF-4D72-8B58-39B1A34335D9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89B715C-A596-40A5-B014-BC03D6C64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BA92088E-B21D-4977-B5E0-A149375461DB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4BA7728-4AB5-44C2-B1EB-3961CFE16862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E9BB0D-5104-4A86-82CC-36760C71F43E}"/>
              </a:ext>
            </a:extLst>
          </p:cNvPr>
          <p:cNvSpPr/>
          <p:nvPr/>
        </p:nvSpPr>
        <p:spPr>
          <a:xfrm>
            <a:off x="1023999" y="214565"/>
            <a:ext cx="8005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분류 알고리즘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하이퍼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파라미터 튜닝</a:t>
            </a:r>
          </a:p>
        </p:txBody>
      </p:sp>
    </p:spTree>
    <p:extLst>
      <p:ext uri="{BB962C8B-B14F-4D97-AF65-F5344CB8AC3E}">
        <p14:creationId xmlns:p14="http://schemas.microsoft.com/office/powerpoint/2010/main" val="176940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89D84D-BBD0-44CF-AEB4-EB48A4028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11553"/>
              </p:ext>
            </p:extLst>
          </p:nvPr>
        </p:nvGraphicFramePr>
        <p:xfrm>
          <a:off x="656144" y="1325365"/>
          <a:ext cx="10938330" cy="476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6">
                  <a:extLst>
                    <a:ext uri="{9D8B030D-6E8A-4147-A177-3AD203B41FA5}">
                      <a16:colId xmlns:a16="http://schemas.microsoft.com/office/drawing/2014/main" val="6947774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702887369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578994671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49187466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181301540"/>
                    </a:ext>
                  </a:extLst>
                </a:gridCol>
              </a:tblGrid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인공신경망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정확도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(Accuracy)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88.65%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82.69%</a:t>
                      </a:r>
                    </a:p>
                    <a:p>
                      <a:pPr algn="ctr" latinLnBrk="1"/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91.09%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81.18%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92.14%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80.85%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92.21%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(Precision)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28.51%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25.40%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37.97%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24.73%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46.32%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26.03%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48.10%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(Recall)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31.03%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63.96%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70.17%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80.19%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9.07%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73.75%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62.26%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74.11%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60.50%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76.14%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54.74%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54.12%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76.74%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CFC2F65-BCB5-443A-AC17-46A3C723F45A}"/>
              </a:ext>
            </a:extLst>
          </p:cNvPr>
          <p:cNvSpPr/>
          <p:nvPr/>
        </p:nvSpPr>
        <p:spPr>
          <a:xfrm>
            <a:off x="3844010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6374DBF-5A64-4C51-9EA5-BF75110D22C7}"/>
              </a:ext>
            </a:extLst>
          </p:cNvPr>
          <p:cNvSpPr/>
          <p:nvPr/>
        </p:nvSpPr>
        <p:spPr>
          <a:xfrm>
            <a:off x="3844010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46AAC66-F1E2-4EF7-AE7D-047786B7D922}"/>
              </a:ext>
            </a:extLst>
          </p:cNvPr>
          <p:cNvSpPr/>
          <p:nvPr/>
        </p:nvSpPr>
        <p:spPr>
          <a:xfrm>
            <a:off x="3844010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02AA6D-3E1E-47EA-ACDD-8E855B8506C5}"/>
              </a:ext>
            </a:extLst>
          </p:cNvPr>
          <p:cNvSpPr/>
          <p:nvPr/>
        </p:nvSpPr>
        <p:spPr>
          <a:xfrm>
            <a:off x="3844011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E83D920-5C97-48B9-907E-A867516BE682}"/>
              </a:ext>
            </a:extLst>
          </p:cNvPr>
          <p:cNvSpPr/>
          <p:nvPr/>
        </p:nvSpPr>
        <p:spPr>
          <a:xfrm>
            <a:off x="6037646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33E66D4-6396-444E-8B42-7A9BBB044237}"/>
              </a:ext>
            </a:extLst>
          </p:cNvPr>
          <p:cNvSpPr/>
          <p:nvPr/>
        </p:nvSpPr>
        <p:spPr>
          <a:xfrm>
            <a:off x="6037646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8F5A775-848C-48C0-A338-CF37E6375CF9}"/>
              </a:ext>
            </a:extLst>
          </p:cNvPr>
          <p:cNvSpPr/>
          <p:nvPr/>
        </p:nvSpPr>
        <p:spPr>
          <a:xfrm>
            <a:off x="6037646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61D44D6-7C1B-48E7-97B7-5E3589D46517}"/>
              </a:ext>
            </a:extLst>
          </p:cNvPr>
          <p:cNvSpPr/>
          <p:nvPr/>
        </p:nvSpPr>
        <p:spPr>
          <a:xfrm>
            <a:off x="6037647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598A185-5FE8-4CA8-8178-4B1940590DD6}"/>
              </a:ext>
            </a:extLst>
          </p:cNvPr>
          <p:cNvSpPr/>
          <p:nvPr/>
        </p:nvSpPr>
        <p:spPr>
          <a:xfrm>
            <a:off x="8198956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364DD5-529D-4E44-97C4-897CB52C17F9}"/>
              </a:ext>
            </a:extLst>
          </p:cNvPr>
          <p:cNvSpPr/>
          <p:nvPr/>
        </p:nvSpPr>
        <p:spPr>
          <a:xfrm>
            <a:off x="8198956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FD934ED-0CED-449D-BC47-E82F991DFE40}"/>
              </a:ext>
            </a:extLst>
          </p:cNvPr>
          <p:cNvSpPr/>
          <p:nvPr/>
        </p:nvSpPr>
        <p:spPr>
          <a:xfrm>
            <a:off x="8198956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28ADD64-373D-42F4-998E-AC06CC4A2A4F}"/>
              </a:ext>
            </a:extLst>
          </p:cNvPr>
          <p:cNvSpPr/>
          <p:nvPr/>
        </p:nvSpPr>
        <p:spPr>
          <a:xfrm>
            <a:off x="8198957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2F5B050-2C7C-45AA-99B2-A7B89DDB1A30}"/>
              </a:ext>
            </a:extLst>
          </p:cNvPr>
          <p:cNvSpPr/>
          <p:nvPr/>
        </p:nvSpPr>
        <p:spPr>
          <a:xfrm>
            <a:off x="10360266" y="2617895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1D363F5-4291-4E19-A095-E7DC72E850F0}"/>
              </a:ext>
            </a:extLst>
          </p:cNvPr>
          <p:cNvSpPr/>
          <p:nvPr/>
        </p:nvSpPr>
        <p:spPr>
          <a:xfrm>
            <a:off x="10360266" y="3591275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77E7ECD-1884-4DED-9A5E-CE69AF60781B}"/>
              </a:ext>
            </a:extLst>
          </p:cNvPr>
          <p:cNvSpPr/>
          <p:nvPr/>
        </p:nvSpPr>
        <p:spPr>
          <a:xfrm>
            <a:off x="10360266" y="454440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CA479A7-484E-4917-A3C0-2CCA709E7A1A}"/>
              </a:ext>
            </a:extLst>
          </p:cNvPr>
          <p:cNvSpPr/>
          <p:nvPr/>
        </p:nvSpPr>
        <p:spPr>
          <a:xfrm>
            <a:off x="10360267" y="5481334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7925C2-2B1A-4224-898A-E432001B5EA8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78810-82BB-43DD-A6D2-6B5045CB0A05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8FDA10C9-7D1F-4E3B-A32F-73189F9A87AA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7895851-5238-4A0C-8BB5-B62C9BC6A8E7}"/>
                </a:ext>
              </a:extLst>
            </p:cNvPr>
            <p:cNvCxnSpPr>
              <a:stCxn id="39" idx="4"/>
              <a:endCxn id="39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EABAAC1-D6A3-4620-BDE8-AB65C38BC538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073B373-0C18-449C-92A6-C48AF5670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FF562E2B-A12C-4647-8D02-B56BC2C8C9C4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0BA838-30BF-4937-AA83-91BEAD3D7254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모델 성능 평가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66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B16A18E-66F5-4DA5-BAA1-CC72012A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559" y="1322193"/>
            <a:ext cx="4405086" cy="1998496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SMOTE(oversampling)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적용이후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Acurracy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하락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하락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(Recall)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대폭 상승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AUC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6D0718D-ADE4-404E-855D-3B6480BD3274}"/>
              </a:ext>
            </a:extLst>
          </p:cNvPr>
          <p:cNvGrpSpPr/>
          <p:nvPr/>
        </p:nvGrpSpPr>
        <p:grpSpPr>
          <a:xfrm>
            <a:off x="292361" y="1233497"/>
            <a:ext cx="1976836" cy="1976836"/>
            <a:chOff x="292361" y="1233497"/>
            <a:chExt cx="1976836" cy="1976836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61D1A1-AEFD-477A-AB17-A3798D5394CE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AE5A6342-AB12-4456-89B1-6B0569B05898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BD3B29-DE29-4B66-91C4-DC5F802EA5BC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endParaRPr lang="en-US" altLang="ko-KR" sz="2400" b="1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ko-KR" altLang="en-US" sz="2000" b="1" dirty="0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3DBC50C9-6B53-4B14-8701-A9D766D973F2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54D2A1D-0DFD-49AF-ADC7-1FB9DE370D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10D2043-B471-468C-846A-B6A44074EC25}"/>
              </a:ext>
            </a:extLst>
          </p:cNvPr>
          <p:cNvSpPr txBox="1">
            <a:spLocks/>
          </p:cNvSpPr>
          <p:nvPr/>
        </p:nvSpPr>
        <p:spPr>
          <a:xfrm>
            <a:off x="6096000" y="4169888"/>
            <a:ext cx="4882941" cy="150297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SMOTE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비대칭적 데이터로 인한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오버피팅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완화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중요한 </a:t>
            </a:r>
            <a:r>
              <a:rPr lang="ko-KR" altLang="en-US" sz="1800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(Recall) 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상승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 </a:t>
            </a:r>
            <a:r>
              <a:rPr lang="ko-KR" altLang="en-US" sz="1800" dirty="0" err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오버샘플링에</a:t>
            </a:r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민감하게 반응 및 좋은 성능 보임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964B2E9-32AF-4146-879E-3B9E1AD22AE5}"/>
              </a:ext>
            </a:extLst>
          </p:cNvPr>
          <p:cNvGrpSpPr/>
          <p:nvPr/>
        </p:nvGrpSpPr>
        <p:grpSpPr>
          <a:xfrm>
            <a:off x="3581661" y="3871008"/>
            <a:ext cx="1976836" cy="1976836"/>
            <a:chOff x="292361" y="1233497"/>
            <a:chExt cx="1976836" cy="19768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4A5463-BD08-491C-971C-AFBDEB13DCA3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BC18AED5-DE17-4587-B76F-C3C7192E56F0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3006003-0CFE-4B0E-B2A9-74FE9DCEC8E4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의의</a:t>
              </a:r>
              <a:endParaRPr lang="ko-KR" altLang="en-US" sz="2000" b="1" dirty="0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B96DC553-DCC5-4BD9-8F5E-3B4A061DEFBE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2C9460-8B5C-46C9-9E7C-79BF14D292F5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3139DD2-3FAF-4242-B0F7-F53B67CE37AC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565CAE1-CD80-4A56-8A57-CC58E0B78DB7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50189BF-5D14-4BCA-A91D-916DF320ADFE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35E1B99C-7647-43F3-83EF-1814A9F6F1A9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F866A2A-37E8-43B1-BAC8-9DA2616D8ACC}"/>
                </a:ext>
              </a:extLst>
            </p:cNvPr>
            <p:cNvCxnSpPr>
              <a:stCxn id="60" idx="4"/>
              <a:endCxn id="60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9724963-3DAB-49C6-959E-1E4AA6281292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8E9E726-F0A4-4101-B6FF-344175054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CCA9F567-04C1-447A-9E86-3586E30D52E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EA444B-16F8-4CEB-A1F2-EEB4F91DC411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모델 성능 평가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77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3516F-505E-435F-A0BF-FDC2D0296282}"/>
              </a:ext>
            </a:extLst>
          </p:cNvPr>
          <p:cNvSpPr/>
          <p:nvPr/>
        </p:nvSpPr>
        <p:spPr>
          <a:xfrm>
            <a:off x="-1" y="1536662"/>
            <a:ext cx="12192000" cy="532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D6968-8FEF-4AB4-BC26-20C2672C4973}"/>
              </a:ext>
            </a:extLst>
          </p:cNvPr>
          <p:cNvSpPr/>
          <p:nvPr/>
        </p:nvSpPr>
        <p:spPr>
          <a:xfrm>
            <a:off x="-1" y="927614"/>
            <a:ext cx="12192001" cy="773203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3436602-C455-4048-9529-42FF22AB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4" y="2536322"/>
            <a:ext cx="5777344" cy="36613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F5EB99-98E0-4FFB-8636-2D129B288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8" y="2622804"/>
            <a:ext cx="5542845" cy="36590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5FBE98-3FE1-470A-B9F9-EE647AC245D8}"/>
              </a:ext>
            </a:extLst>
          </p:cNvPr>
          <p:cNvSpPr txBox="1"/>
          <p:nvPr/>
        </p:nvSpPr>
        <p:spPr>
          <a:xfrm>
            <a:off x="980648" y="1067750"/>
            <a:ext cx="10531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담보대출기관이 은행인지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비은행금융기관인지의 여부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(1,2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공통적으로 가장 중요한 특징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담보대출용도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구입, 가구주 종사상 지위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년에 크게 중요해짐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F2F590-6AE9-4D75-8269-8A856C0F2E47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1EF77F-48C2-42D4-B32B-DC218BFA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2CBFC5D-3D13-463C-A15C-A65D102238E7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EA6A14-7345-4D11-84FD-C475227769F2}"/>
              </a:ext>
            </a:extLst>
          </p:cNvPr>
          <p:cNvSpPr/>
          <p:nvPr/>
        </p:nvSpPr>
        <p:spPr>
          <a:xfrm>
            <a:off x="1023999" y="214565"/>
            <a:ext cx="6462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특징중요도 비교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의사결정나무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19F7-286B-4EB3-8CEC-0BDA4D11C63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34FADCED-7B49-4181-A7B7-3A45C02A71E1}"/>
              </a:ext>
            </a:extLst>
          </p:cNvPr>
          <p:cNvSpPr/>
          <p:nvPr/>
        </p:nvSpPr>
        <p:spPr>
          <a:xfrm>
            <a:off x="344413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343B53AE-DF11-4409-9521-9AA083C2E4DC}"/>
              </a:ext>
            </a:extLst>
          </p:cNvPr>
          <p:cNvSpPr/>
          <p:nvPr/>
        </p:nvSpPr>
        <p:spPr>
          <a:xfrm>
            <a:off x="6472557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67104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3516F-505E-435F-A0BF-FDC2D0296282}"/>
              </a:ext>
            </a:extLst>
          </p:cNvPr>
          <p:cNvSpPr/>
          <p:nvPr/>
        </p:nvSpPr>
        <p:spPr>
          <a:xfrm>
            <a:off x="-1" y="1536662"/>
            <a:ext cx="12192000" cy="532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D6968-8FEF-4AB4-BC26-20C2672C4973}"/>
              </a:ext>
            </a:extLst>
          </p:cNvPr>
          <p:cNvSpPr/>
          <p:nvPr/>
        </p:nvSpPr>
        <p:spPr>
          <a:xfrm>
            <a:off x="-1" y="927613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FBE98-3FE1-470A-B9F9-EE647AC245D8}"/>
              </a:ext>
            </a:extLst>
          </p:cNvPr>
          <p:cNvSpPr txBox="1"/>
          <p:nvPr/>
        </p:nvSpPr>
        <p:spPr>
          <a:xfrm>
            <a:off x="980648" y="1084812"/>
            <a:ext cx="10531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담보대출용도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마련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담보대출기관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은행여부 크게 상승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가구주 혼인상태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 또한 크게 상승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F2F590-6AE9-4D75-8269-8A856C0F2E47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1EF77F-48C2-42D4-B32B-DC218BFA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2CBFC5D-3D13-463C-A15C-A65D102238E7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EA6A14-7345-4D11-84FD-C475227769F2}"/>
              </a:ext>
            </a:extLst>
          </p:cNvPr>
          <p:cNvSpPr/>
          <p:nvPr/>
        </p:nvSpPr>
        <p:spPr>
          <a:xfrm>
            <a:off x="1023999" y="214565"/>
            <a:ext cx="6462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특징중요도 비교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LightGBM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19F7-286B-4EB3-8CEC-0BDA4D11C63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내용 개체 틀 14">
            <a:extLst>
              <a:ext uri="{FF2B5EF4-FFF2-40B4-BE49-F238E27FC236}">
                <a16:creationId xmlns:a16="http://schemas.microsoft.com/office/drawing/2014/main" id="{BF5BFE9C-1BFF-4F28-B83D-897F004F6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3660" y="2404727"/>
            <a:ext cx="5814954" cy="36635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A3918D-BB71-4ADA-9279-31EFAE262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7" y="2438440"/>
            <a:ext cx="5511524" cy="3629873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366E9201-1ADF-439E-A5DE-4D249E88E521}"/>
              </a:ext>
            </a:extLst>
          </p:cNvPr>
          <p:cNvSpPr/>
          <p:nvPr/>
        </p:nvSpPr>
        <p:spPr>
          <a:xfrm>
            <a:off x="344413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03C623A-081D-447B-9AB7-5E91E6EA536D}"/>
              </a:ext>
            </a:extLst>
          </p:cNvPr>
          <p:cNvSpPr/>
          <p:nvPr/>
        </p:nvSpPr>
        <p:spPr>
          <a:xfrm>
            <a:off x="6472557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5573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3" y="935624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1068953"/>
            <a:ext cx="5032524" cy="51317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0551B2B-3D6D-4D11-B616-BFE79BB3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7" y="2326281"/>
            <a:ext cx="4405086" cy="3390672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 모델링 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회귀가 가장 적절한 알고리즘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특징중요도 비교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담보대출을 은행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비은행금융기관에서 받았는지 여부 일반적으로 중요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구입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여부가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2020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중요해짐</a:t>
            </a:r>
          </a:p>
          <a:p>
            <a:pPr marL="0" indent="0" algn="ctr"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F4107E2-4499-4329-A5D4-36671B392F02}"/>
              </a:ext>
            </a:extLst>
          </p:cNvPr>
          <p:cNvSpPr/>
          <p:nvPr/>
        </p:nvSpPr>
        <p:spPr>
          <a:xfrm>
            <a:off x="6282447" y="935624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6">
            <a:extLst>
              <a:ext uri="{FF2B5EF4-FFF2-40B4-BE49-F238E27FC236}">
                <a16:creationId xmlns:a16="http://schemas.microsoft.com/office/drawing/2014/main" id="{3D5294FC-8E4A-433D-A836-C999B4BA4EEE}"/>
              </a:ext>
            </a:extLst>
          </p:cNvPr>
          <p:cNvSpPr/>
          <p:nvPr/>
        </p:nvSpPr>
        <p:spPr>
          <a:xfrm>
            <a:off x="6436282" y="1068953"/>
            <a:ext cx="5032524" cy="51317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6F2CBE-20D2-4C0F-9536-485BAB117DFA}"/>
              </a:ext>
            </a:extLst>
          </p:cNvPr>
          <p:cNvSpPr txBox="1"/>
          <p:nvPr/>
        </p:nvSpPr>
        <p:spPr>
          <a:xfrm>
            <a:off x="6605240" y="2557319"/>
            <a:ext cx="4863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비은행대출을 받는 가계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신용등급 예상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 사태 이후 부동산시장 과열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수요 급증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정교한 부동산 관련 정책 수립 및 비은행 금융기관 관련 가이드라인 구축 필요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904D8D-3EB5-4D09-A848-7D0E3BB14800}"/>
              </a:ext>
            </a:extLst>
          </p:cNvPr>
          <p:cNvGrpSpPr/>
          <p:nvPr/>
        </p:nvGrpSpPr>
        <p:grpSpPr>
          <a:xfrm>
            <a:off x="423995" y="881873"/>
            <a:ext cx="2077705" cy="937308"/>
            <a:chOff x="423996" y="599392"/>
            <a:chExt cx="1268154" cy="572098"/>
          </a:xfrm>
        </p:grpSpPr>
        <p:sp>
          <p:nvSpPr>
            <p:cNvPr id="117" name="직사각형 3">
              <a:extLst>
                <a:ext uri="{FF2B5EF4-FFF2-40B4-BE49-F238E27FC236}">
                  <a16:creationId xmlns:a16="http://schemas.microsoft.com/office/drawing/2014/main" id="{EF481FFE-ABD2-428B-9894-362E5AD0C5DE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3">
              <a:extLst>
                <a:ext uri="{FF2B5EF4-FFF2-40B4-BE49-F238E27FC236}">
                  <a16:creationId xmlns:a16="http://schemas.microsoft.com/office/drawing/2014/main" id="{26C66636-80A1-402C-817F-DE97AB162BC0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  론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1959F4E-0A78-4D26-B8B6-64F3F80A95D3}"/>
              </a:ext>
            </a:extLst>
          </p:cNvPr>
          <p:cNvGrpSpPr/>
          <p:nvPr/>
        </p:nvGrpSpPr>
        <p:grpSpPr>
          <a:xfrm>
            <a:off x="6225631" y="903801"/>
            <a:ext cx="2077705" cy="937308"/>
            <a:chOff x="423996" y="599392"/>
            <a:chExt cx="1268154" cy="572098"/>
          </a:xfrm>
        </p:grpSpPr>
        <p:sp>
          <p:nvSpPr>
            <p:cNvPr id="123" name="직사각형 3">
              <a:extLst>
                <a:ext uri="{FF2B5EF4-FFF2-40B4-BE49-F238E27FC236}">
                  <a16:creationId xmlns:a16="http://schemas.microsoft.com/office/drawing/2014/main" id="{661DA146-9786-46AD-B14A-A7D9F988B016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3">
              <a:extLst>
                <a:ext uri="{FF2B5EF4-FFF2-40B4-BE49-F238E27FC236}">
                  <a16:creationId xmlns:a16="http://schemas.microsoft.com/office/drawing/2014/main" id="{A9942EEE-EEB1-4390-B990-769CB8E4F3B6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  언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84CAD0FA-C3DB-4BC1-8E3A-15CC49C9CBB4}"/>
              </a:ext>
            </a:extLst>
          </p:cNvPr>
          <p:cNvSpPr txBox="1"/>
          <p:nvPr/>
        </p:nvSpPr>
        <p:spPr>
          <a:xfrm>
            <a:off x="480667" y="367569"/>
            <a:ext cx="612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62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3" y="916031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1049360"/>
            <a:ext cx="5032524" cy="52460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F4107E2-4499-4329-A5D4-36671B392F02}"/>
              </a:ext>
            </a:extLst>
          </p:cNvPr>
          <p:cNvSpPr/>
          <p:nvPr/>
        </p:nvSpPr>
        <p:spPr>
          <a:xfrm>
            <a:off x="6282447" y="916031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6">
            <a:extLst>
              <a:ext uri="{FF2B5EF4-FFF2-40B4-BE49-F238E27FC236}">
                <a16:creationId xmlns:a16="http://schemas.microsoft.com/office/drawing/2014/main" id="{3D5294FC-8E4A-433D-A836-C999B4BA4EEE}"/>
              </a:ext>
            </a:extLst>
          </p:cNvPr>
          <p:cNvSpPr/>
          <p:nvPr/>
        </p:nvSpPr>
        <p:spPr>
          <a:xfrm>
            <a:off x="6436282" y="1049360"/>
            <a:ext cx="5032524" cy="52460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0663DD8-16CD-46EF-9AD6-DAA143C7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94" y="2553107"/>
            <a:ext cx="4405086" cy="2947474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낮음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알고리즘에 대한 이해 부족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B46E7F3-17EA-44D0-95C5-99CF0B02D6EE}"/>
              </a:ext>
            </a:extLst>
          </p:cNvPr>
          <p:cNvSpPr txBox="1">
            <a:spLocks/>
          </p:cNvSpPr>
          <p:nvPr/>
        </p:nvSpPr>
        <p:spPr>
          <a:xfrm>
            <a:off x="6750001" y="2553107"/>
            <a:ext cx="4405086" cy="22775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피처 중요도에 따라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특징값들에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 적용하여 학습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오버샘플링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언더샘플링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다양하게 적용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차원축소 적용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2FE617-84A6-43F6-B25C-EFAB311311F7}"/>
              </a:ext>
            </a:extLst>
          </p:cNvPr>
          <p:cNvGrpSpPr/>
          <p:nvPr/>
        </p:nvGrpSpPr>
        <p:grpSpPr>
          <a:xfrm>
            <a:off x="423995" y="862280"/>
            <a:ext cx="2077705" cy="937308"/>
            <a:chOff x="423996" y="599392"/>
            <a:chExt cx="1268154" cy="572098"/>
          </a:xfrm>
        </p:grpSpPr>
        <p:sp>
          <p:nvSpPr>
            <p:cNvPr id="31" name="직사각형 3">
              <a:extLst>
                <a:ext uri="{FF2B5EF4-FFF2-40B4-BE49-F238E27FC236}">
                  <a16:creationId xmlns:a16="http://schemas.microsoft.com/office/drawing/2014/main" id="{0D69C59A-CCC0-4C2F-9535-19D7B1B0777C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">
              <a:extLst>
                <a:ext uri="{FF2B5EF4-FFF2-40B4-BE49-F238E27FC236}">
                  <a16:creationId xmlns:a16="http://schemas.microsoft.com/office/drawing/2014/main" id="{70A84AC1-1864-44F4-BF16-A8BBBEC974F0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 계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49A47D5-AE30-4C9D-B617-3C132BAE86CB}"/>
              </a:ext>
            </a:extLst>
          </p:cNvPr>
          <p:cNvGrpSpPr/>
          <p:nvPr/>
        </p:nvGrpSpPr>
        <p:grpSpPr>
          <a:xfrm>
            <a:off x="6225631" y="884208"/>
            <a:ext cx="2077705" cy="937308"/>
            <a:chOff x="423996" y="599392"/>
            <a:chExt cx="1268154" cy="572098"/>
          </a:xfrm>
        </p:grpSpPr>
        <p:sp>
          <p:nvSpPr>
            <p:cNvPr id="34" name="직사각형 3">
              <a:extLst>
                <a:ext uri="{FF2B5EF4-FFF2-40B4-BE49-F238E27FC236}">
                  <a16:creationId xmlns:a16="http://schemas.microsoft.com/office/drawing/2014/main" id="{30AC5DC0-3942-496D-A744-103D95FDF888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">
              <a:extLst>
                <a:ext uri="{FF2B5EF4-FFF2-40B4-BE49-F238E27FC236}">
                  <a16:creationId xmlns:a16="http://schemas.microsoft.com/office/drawing/2014/main" id="{872FDD76-4B15-4E78-A73D-380C0E61A681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고려사항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57BC77-72A4-4233-AEBE-992499E813C7}"/>
              </a:ext>
            </a:extLst>
          </p:cNvPr>
          <p:cNvSpPr txBox="1"/>
          <p:nvPr/>
        </p:nvSpPr>
        <p:spPr>
          <a:xfrm>
            <a:off x="480667" y="367569"/>
            <a:ext cx="612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2" y="653143"/>
            <a:ext cx="11444511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786472"/>
            <a:ext cx="11199898" cy="57159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52AD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02FB60-CB1D-4C9B-9976-77221196812C}"/>
              </a:ext>
            </a:extLst>
          </p:cNvPr>
          <p:cNvSpPr txBox="1"/>
          <p:nvPr/>
        </p:nvSpPr>
        <p:spPr>
          <a:xfrm>
            <a:off x="3284014" y="1834939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연구배경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D84CF4E-B55D-4E03-81EA-FFAA990016E4}"/>
              </a:ext>
            </a:extLst>
          </p:cNvPr>
          <p:cNvSpPr txBox="1">
            <a:spLocks/>
          </p:cNvSpPr>
          <p:nvPr/>
        </p:nvSpPr>
        <p:spPr>
          <a:xfrm>
            <a:off x="3219475" y="3605254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ACA2FA-42CD-4429-8346-BD37172E2FD4}"/>
              </a:ext>
            </a:extLst>
          </p:cNvPr>
          <p:cNvSpPr txBox="1"/>
          <p:nvPr/>
        </p:nvSpPr>
        <p:spPr>
          <a:xfrm>
            <a:off x="3219475" y="3191402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및 연구문제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F1344C8-3C4F-4C77-A76B-25552C4DEDF0}"/>
              </a:ext>
            </a:extLst>
          </p:cNvPr>
          <p:cNvSpPr txBox="1">
            <a:spLocks/>
          </p:cNvSpPr>
          <p:nvPr/>
        </p:nvSpPr>
        <p:spPr>
          <a:xfrm>
            <a:off x="3219475" y="5380413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13A141-E6C6-4406-B67B-63A7E659E7B0}"/>
              </a:ext>
            </a:extLst>
          </p:cNvPr>
          <p:cNvSpPr txBox="1"/>
          <p:nvPr/>
        </p:nvSpPr>
        <p:spPr>
          <a:xfrm>
            <a:off x="3219475" y="4917075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연구방법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987C62-46BE-4A92-A0B7-CC83519EFE1B}"/>
              </a:ext>
            </a:extLst>
          </p:cNvPr>
          <p:cNvSpPr txBox="1"/>
          <p:nvPr/>
        </p:nvSpPr>
        <p:spPr>
          <a:xfrm>
            <a:off x="7464076" y="1740518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연구결과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C7029A3F-ADB2-4719-959B-06CA6FD83D7A}"/>
              </a:ext>
            </a:extLst>
          </p:cNvPr>
          <p:cNvSpPr txBox="1">
            <a:spLocks/>
          </p:cNvSpPr>
          <p:nvPr/>
        </p:nvSpPr>
        <p:spPr>
          <a:xfrm>
            <a:off x="7344280" y="2176604"/>
            <a:ext cx="4559397" cy="5073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20A74C-4E34-42DC-A57E-4E75329877C7}"/>
              </a:ext>
            </a:extLst>
          </p:cNvPr>
          <p:cNvSpPr txBox="1"/>
          <p:nvPr/>
        </p:nvSpPr>
        <p:spPr>
          <a:xfrm>
            <a:off x="7468072" y="3144191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3CADC7-569B-4984-9386-B5A74E8E5A00}"/>
              </a:ext>
            </a:extLst>
          </p:cNvPr>
          <p:cNvSpPr txBox="1"/>
          <p:nvPr/>
        </p:nvSpPr>
        <p:spPr>
          <a:xfrm>
            <a:off x="7464076" y="4845827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고려사항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8E1262-F42E-418E-86F3-BC19B8D577E5}"/>
              </a:ext>
            </a:extLst>
          </p:cNvPr>
          <p:cNvGrpSpPr/>
          <p:nvPr/>
        </p:nvGrpSpPr>
        <p:grpSpPr>
          <a:xfrm>
            <a:off x="2165039" y="1567316"/>
            <a:ext cx="1063630" cy="1116606"/>
            <a:chOff x="1383964" y="1526132"/>
            <a:chExt cx="1063630" cy="111660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7298D8D-7943-407E-B2D2-64AF369F25B4}"/>
                </a:ext>
              </a:extLst>
            </p:cNvPr>
            <p:cNvGrpSpPr/>
            <p:nvPr/>
          </p:nvGrpSpPr>
          <p:grpSpPr>
            <a:xfrm>
              <a:off x="1383964" y="1526132"/>
              <a:ext cx="1063630" cy="1116606"/>
              <a:chOff x="3524250" y="3790950"/>
              <a:chExt cx="7360569" cy="111660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3575FB4-53D9-43B8-B0A4-08EB161A9C2E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A45DC3B4-10C5-411B-B3E8-7FDEE8C4988C}"/>
                  </a:ext>
                </a:extLst>
              </p:cNvPr>
              <p:cNvSpPr/>
              <p:nvPr/>
            </p:nvSpPr>
            <p:spPr>
              <a:xfrm rot="5400000">
                <a:off x="9894254" y="3916991"/>
                <a:ext cx="1116606" cy="864524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09C94DA-52CD-4546-875D-CA2F006C247D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5DE86E5-7A4D-458C-807B-8EF9EFEC253C}"/>
              </a:ext>
            </a:extLst>
          </p:cNvPr>
          <p:cNvGrpSpPr/>
          <p:nvPr/>
        </p:nvGrpSpPr>
        <p:grpSpPr>
          <a:xfrm>
            <a:off x="2165039" y="3191402"/>
            <a:ext cx="1054436" cy="1116000"/>
            <a:chOff x="1383964" y="1526132"/>
            <a:chExt cx="1054436" cy="111600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3E29289-5DDE-45C2-AC72-F807FDAF4F90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7997125-4A1F-453F-B802-8CD87B1616FA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5810B770-5B48-449E-B324-4159606022F4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DDC0EB0-79CD-46E1-821E-A5C66CC9FD8E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84D2448-D957-413E-9A22-B83BDF0DF183}"/>
              </a:ext>
            </a:extLst>
          </p:cNvPr>
          <p:cNvGrpSpPr/>
          <p:nvPr/>
        </p:nvGrpSpPr>
        <p:grpSpPr>
          <a:xfrm>
            <a:off x="2165039" y="4877551"/>
            <a:ext cx="1054436" cy="1116000"/>
            <a:chOff x="1383964" y="1526132"/>
            <a:chExt cx="1054436" cy="111600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8AE9106-0D1B-4C23-B630-4D70F6D9FC2D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E3FA566-CF46-4FC8-8510-7D3D3ECE6451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0255AF4A-68FA-4559-9D89-AFDB36BAF026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0B1FB16-D450-43CE-96A6-29FD7A538753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DA57652-7DC8-42AC-81BE-20F27EB1CD4C}"/>
              </a:ext>
            </a:extLst>
          </p:cNvPr>
          <p:cNvGrpSpPr/>
          <p:nvPr/>
        </p:nvGrpSpPr>
        <p:grpSpPr>
          <a:xfrm>
            <a:off x="6284713" y="1567316"/>
            <a:ext cx="1054436" cy="1116000"/>
            <a:chOff x="1383964" y="1526132"/>
            <a:chExt cx="1054436" cy="111600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616F4F3-7A96-4B74-98F8-A5F63AB1239F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CAF8C4C0-C35B-4978-83E6-B8B289891547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7C9448B4-995D-4455-8969-B5D52CD17196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0705DA1-E378-4EB1-B14E-03A0AEB83C06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731183F-E10E-42B6-806A-5E1204B9E807}"/>
              </a:ext>
            </a:extLst>
          </p:cNvPr>
          <p:cNvGrpSpPr/>
          <p:nvPr/>
        </p:nvGrpSpPr>
        <p:grpSpPr>
          <a:xfrm>
            <a:off x="6284713" y="3191402"/>
            <a:ext cx="1054436" cy="1116000"/>
            <a:chOff x="1383964" y="1526132"/>
            <a:chExt cx="1054436" cy="1116000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B347482-8C8D-4ED4-A519-73369EA77313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D060471-ECED-49D1-A604-C06B507CEB34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0491803B-31B8-49D7-9B0D-6EFB19C69FDE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92CCBE7-11F9-47B9-93CC-570AB075A030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CD6698C-2CB0-4FF2-89D2-12F9DF608DF8}"/>
              </a:ext>
            </a:extLst>
          </p:cNvPr>
          <p:cNvGrpSpPr/>
          <p:nvPr/>
        </p:nvGrpSpPr>
        <p:grpSpPr>
          <a:xfrm>
            <a:off x="6284713" y="4877551"/>
            <a:ext cx="1054436" cy="1116000"/>
            <a:chOff x="1383964" y="1526132"/>
            <a:chExt cx="1054436" cy="1116000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73D3CA7-594A-4914-8DF4-5F9A65938B76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EFFFBAA-DA9C-4FAA-9F5A-2D7A8BDC46D6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FDA629E2-8BDE-40F4-8F99-E5816BE625B1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04C2229-DC63-4423-871A-467776E1AC98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114" name="Rectangle 1038">
            <a:extLst>
              <a:ext uri="{FF2B5EF4-FFF2-40B4-BE49-F238E27FC236}">
                <a16:creationId xmlns:a16="http://schemas.microsoft.com/office/drawing/2014/main" id="{7B942A04-5160-49CD-9429-C188ECC994E1}"/>
              </a:ext>
            </a:extLst>
          </p:cNvPr>
          <p:cNvSpPr/>
          <p:nvPr/>
        </p:nvSpPr>
        <p:spPr>
          <a:xfrm>
            <a:off x="2948522" y="444240"/>
            <a:ext cx="6445230" cy="67442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Contents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08B9215-A58A-4D9D-AE54-3619384EE0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36" y="4560411"/>
            <a:ext cx="2822886" cy="18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8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2800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692275" y="3133694"/>
            <a:ext cx="1459768" cy="443198"/>
            <a:chOff x="1210926" y="4877612"/>
            <a:chExt cx="1459768" cy="443198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670629" y="4877612"/>
              <a:ext cx="65" cy="2237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1B0588-6C51-459D-ACC8-5C467E5B1F7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633" y="4877612"/>
              <a:ext cx="0" cy="4431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1210926" y="4933012"/>
              <a:ext cx="913712" cy="3323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한경</a:t>
              </a:r>
              <a:r>
                <a:rPr lang="en-US" altLang="ko-KR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IT</a:t>
              </a:r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8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BF4794-2747-42DE-A408-6E8545353BD4}"/>
              </a:ext>
            </a:extLst>
          </p:cNvPr>
          <p:cNvSpPr/>
          <p:nvPr/>
        </p:nvSpPr>
        <p:spPr>
          <a:xfrm>
            <a:off x="-1" y="292800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292801"/>
            <a:ext cx="285750" cy="774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382732" y="1299390"/>
            <a:ext cx="114265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김재진</a:t>
            </a:r>
            <a:r>
              <a:rPr lang="en-US" altLang="ko-KR" dirty="0"/>
              <a:t>, </a:t>
            </a:r>
            <a:r>
              <a:rPr lang="ko-KR" altLang="en-US" dirty="0"/>
              <a:t>전성아</a:t>
            </a:r>
            <a:r>
              <a:rPr lang="en-US" altLang="ko-KR" dirty="0"/>
              <a:t>, </a:t>
            </a:r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(2015).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소득 수준별 가계부채총액 </a:t>
            </a:r>
            <a:r>
              <a:rPr lang="en-US" altLang="ko-KR" dirty="0"/>
              <a:t>	</a:t>
            </a:r>
            <a:r>
              <a:rPr lang="ko-KR" altLang="en-US" dirty="0"/>
              <a:t>예측모형 구축</a:t>
            </a:r>
            <a:r>
              <a:rPr lang="en-US" altLang="ko-KR" dirty="0"/>
              <a:t>. Journal of The Korean Data Analysis Society, 17(6), 3035- 3046. </a:t>
            </a:r>
          </a:p>
          <a:p>
            <a:r>
              <a:rPr lang="ko-KR" altLang="en-US"/>
              <a:t>고윤석</a:t>
            </a:r>
            <a:r>
              <a:rPr lang="en-US" altLang="ko-KR" dirty="0"/>
              <a:t>. (2011). CART </a:t>
            </a:r>
            <a:r>
              <a:rPr lang="ko-KR" altLang="en-US" dirty="0"/>
              <a:t>알고리즘 기반의 </a:t>
            </a:r>
            <a:r>
              <a:rPr lang="ko-KR" altLang="en-US" dirty="0" err="1"/>
              <a:t>의사결정트리</a:t>
            </a:r>
            <a:r>
              <a:rPr lang="ko-KR" altLang="en-US" dirty="0"/>
              <a:t> 기법을 이용한 규칙기반 전문가 시스템 구축 방법론</a:t>
            </a:r>
            <a:r>
              <a:rPr lang="en-US" altLang="ko-KR"/>
              <a:t>. </a:t>
            </a:r>
            <a:r>
              <a:rPr lang="ko-KR" altLang="en-US"/>
              <a:t>한국전자통신학회 </a:t>
            </a:r>
            <a:r>
              <a:rPr lang="ko-KR" altLang="en-US" dirty="0" err="1"/>
              <a:t>논문지</a:t>
            </a:r>
            <a:r>
              <a:rPr lang="en-US" altLang="ko-KR" dirty="0"/>
              <a:t>, 6, 849-854. </a:t>
            </a:r>
          </a:p>
          <a:p>
            <a:r>
              <a:rPr lang="ko-KR" altLang="en-US"/>
              <a:t>남영운 </a:t>
            </a:r>
            <a:r>
              <a:rPr lang="en-US" altLang="ko-KR" dirty="0"/>
              <a:t>(2020) </a:t>
            </a:r>
            <a:r>
              <a:rPr lang="ko-KR" altLang="en-US" dirty="0"/>
              <a:t>의사결정나무를 활용한 금융소비자의 </a:t>
            </a:r>
            <a:r>
              <a:rPr lang="ko-KR" altLang="en-US" dirty="0" err="1"/>
              <a:t>저축ㆍ투자</a:t>
            </a:r>
            <a:r>
              <a:rPr lang="ko-KR" altLang="en-US" dirty="0"/>
              <a:t> 관련 정보탐색 결정요인에 대한 연구</a:t>
            </a:r>
            <a:r>
              <a:rPr lang="en-US" altLang="ko-KR" dirty="0"/>
              <a:t>, 	</a:t>
            </a:r>
            <a:r>
              <a:rPr lang="ko-KR" altLang="en-US" dirty="0"/>
              <a:t>소비자정책 교육연구</a:t>
            </a:r>
            <a:r>
              <a:rPr lang="en-US" altLang="ko-KR" dirty="0"/>
              <a:t>, 16:3, 105-130 </a:t>
            </a:r>
          </a:p>
          <a:p>
            <a:r>
              <a:rPr lang="ko-KR" altLang="en-US"/>
              <a:t>이종희</a:t>
            </a:r>
            <a:r>
              <a:rPr lang="en-US" altLang="ko-KR" dirty="0"/>
              <a:t>. (2019). </a:t>
            </a:r>
            <a:r>
              <a:rPr lang="ko-KR" altLang="en-US" dirty="0"/>
              <a:t>불균형 데이터 환경에서 가계부채 상환연체 분류를 위한 </a:t>
            </a:r>
            <a:r>
              <a:rPr lang="ko-KR" altLang="en-US" dirty="0" err="1"/>
              <a:t>머신러닝의</a:t>
            </a:r>
            <a:r>
              <a:rPr lang="ko-KR" altLang="en-US" dirty="0"/>
              <a:t> 활용</a:t>
            </a:r>
            <a:r>
              <a:rPr lang="en-US" altLang="ko-KR" dirty="0"/>
              <a:t>. </a:t>
            </a:r>
            <a:r>
              <a:rPr lang="ko-KR" altLang="en-US" dirty="0"/>
              <a:t>소비자학연구</a:t>
            </a:r>
            <a:r>
              <a:rPr lang="en-US" altLang="ko-KR" dirty="0"/>
              <a:t>, 30(6), 97-	118. </a:t>
            </a:r>
          </a:p>
          <a:p>
            <a:r>
              <a:rPr lang="ko-KR" altLang="en-US"/>
              <a:t>이종희</a:t>
            </a:r>
            <a:r>
              <a:rPr lang="en-US" altLang="ko-KR" dirty="0"/>
              <a:t>(2020),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중년층의 가계부채 연체 가능성 분류 연구</a:t>
            </a:r>
            <a:r>
              <a:rPr lang="en-US" altLang="ko-KR" dirty="0"/>
              <a:t>, Journal of Families and Better 	Life - Vol. 38, No. 3, pp.1-16 </a:t>
            </a:r>
          </a:p>
          <a:p>
            <a:r>
              <a:rPr lang="ko-KR" altLang="en-US"/>
              <a:t>이준상</a:t>
            </a:r>
            <a:r>
              <a:rPr lang="en-US" altLang="ko-KR" dirty="0"/>
              <a:t>, </a:t>
            </a:r>
            <a:r>
              <a:rPr lang="ko-KR" altLang="en-US" dirty="0"/>
              <a:t>신혜원</a:t>
            </a:r>
            <a:r>
              <a:rPr lang="en-US" altLang="ko-KR" dirty="0"/>
              <a:t>, </a:t>
            </a:r>
            <a:r>
              <a:rPr lang="ko-KR" altLang="en-US" dirty="0" err="1"/>
              <a:t>이태직</a:t>
            </a:r>
            <a:r>
              <a:rPr lang="en-US" altLang="ko-KR" dirty="0"/>
              <a:t>(2019), </a:t>
            </a:r>
            <a:r>
              <a:rPr lang="ko-KR" altLang="en-US" dirty="0" err="1"/>
              <a:t>가계금융복지조사자료를</a:t>
            </a:r>
            <a:r>
              <a:rPr lang="ko-KR" altLang="en-US" dirty="0"/>
              <a:t> 이용한 가구의 부채 건전성 분석</a:t>
            </a:r>
            <a:r>
              <a:rPr lang="en-US" altLang="ko-KR" dirty="0"/>
              <a:t>, </a:t>
            </a:r>
            <a:r>
              <a:rPr lang="ko-KR" altLang="en-US" dirty="0"/>
              <a:t>통계청</a:t>
            </a:r>
            <a:r>
              <a:rPr lang="en-US" altLang="ko-KR" dirty="0"/>
              <a:t>, 68-78 </a:t>
            </a:r>
          </a:p>
          <a:p>
            <a:r>
              <a:rPr lang="ko-KR" altLang="en-US"/>
              <a:t>윤병우</a:t>
            </a:r>
            <a:r>
              <a:rPr lang="en-US" altLang="ko-KR" dirty="0"/>
              <a:t>, &amp; </a:t>
            </a:r>
            <a:r>
              <a:rPr lang="ko-KR" altLang="en-US" dirty="0" err="1"/>
              <a:t>최경욱</a:t>
            </a:r>
            <a:r>
              <a:rPr lang="en-US" altLang="ko-KR" dirty="0"/>
              <a:t>. (2021). </a:t>
            </a:r>
            <a:r>
              <a:rPr lang="ko-KR" altLang="en-US" dirty="0"/>
              <a:t>부채상환에 대한 잠재 위험가구의 특성 분석</a:t>
            </a:r>
            <a:r>
              <a:rPr lang="en-US" altLang="ko-KR" dirty="0"/>
              <a:t>. </a:t>
            </a:r>
            <a:r>
              <a:rPr lang="ko-KR" altLang="en-US" dirty="0"/>
              <a:t>시장경제연구</a:t>
            </a:r>
            <a:r>
              <a:rPr lang="en-US" altLang="ko-KR" dirty="0"/>
              <a:t>, 50(1), 41-69. </a:t>
            </a:r>
          </a:p>
          <a:p>
            <a:r>
              <a:rPr lang="ko-KR" altLang="en-US"/>
              <a:t>오규만</a:t>
            </a:r>
            <a:r>
              <a:rPr lang="en-US" altLang="ko-KR" dirty="0"/>
              <a:t>, &amp; </a:t>
            </a:r>
            <a:r>
              <a:rPr lang="ko-KR" altLang="en-US" dirty="0"/>
              <a:t>이명훈</a:t>
            </a:r>
            <a:r>
              <a:rPr lang="en-US" altLang="ko-KR" dirty="0"/>
              <a:t>. (2019). </a:t>
            </a:r>
            <a:r>
              <a:rPr lang="ko-KR" altLang="en-US" dirty="0"/>
              <a:t>가계부채 연체율에 영향을 주는 요인 연구</a:t>
            </a:r>
            <a:r>
              <a:rPr lang="en-US" altLang="ko-KR" dirty="0"/>
              <a:t>-</a:t>
            </a:r>
            <a:r>
              <a:rPr lang="ko-KR" altLang="en-US" dirty="0"/>
              <a:t>의사결정나무를 활용한 변수 중요도를 </a:t>
            </a:r>
            <a:r>
              <a:rPr lang="en-US" altLang="ko-KR" dirty="0"/>
              <a:t>	</a:t>
            </a:r>
            <a:r>
              <a:rPr lang="ko-KR" altLang="en-US" dirty="0"/>
              <a:t>이용하여</a:t>
            </a:r>
            <a:r>
              <a:rPr lang="en-US" altLang="ko-KR" dirty="0"/>
              <a:t>. </a:t>
            </a:r>
            <a:r>
              <a:rPr lang="ko-KR" altLang="en-US" dirty="0"/>
              <a:t>주거환경</a:t>
            </a:r>
            <a:r>
              <a:rPr lang="en-US" altLang="ko-KR" dirty="0"/>
              <a:t>, 17(3), 149-162. </a:t>
            </a:r>
          </a:p>
          <a:p>
            <a:r>
              <a:rPr lang="ko-KR" altLang="en-US"/>
              <a:t>정용규</a:t>
            </a:r>
            <a:r>
              <a:rPr lang="en-US" altLang="ko-KR" dirty="0"/>
              <a:t>, </a:t>
            </a:r>
            <a:r>
              <a:rPr lang="ko-KR" altLang="en-US" dirty="0"/>
              <a:t>권나연</a:t>
            </a:r>
            <a:r>
              <a:rPr lang="en-US" altLang="ko-KR" dirty="0"/>
              <a:t>, &amp; </a:t>
            </a:r>
            <a:r>
              <a:rPr lang="ko-KR" altLang="en-US" dirty="0"/>
              <a:t>이영호</a:t>
            </a:r>
            <a:r>
              <a:rPr lang="en-US" altLang="ko-KR" dirty="0"/>
              <a:t>. (2013). CART</a:t>
            </a:r>
            <a:r>
              <a:rPr lang="ko-KR" altLang="en-US" dirty="0"/>
              <a:t>를 이용한 </a:t>
            </a:r>
            <a:r>
              <a:rPr lang="en-US" altLang="ko-KR" dirty="0"/>
              <a:t>Tree Model</a:t>
            </a:r>
            <a:r>
              <a:rPr lang="ko-KR" altLang="en-US" dirty="0"/>
              <a:t>의 성능평가</a:t>
            </a:r>
            <a:r>
              <a:rPr lang="en-US" altLang="ko-KR" dirty="0"/>
              <a:t>. </a:t>
            </a:r>
            <a:r>
              <a:rPr lang="ko-KR" altLang="en-US" dirty="0"/>
              <a:t>서비스연구</a:t>
            </a:r>
            <a:r>
              <a:rPr lang="en-US" altLang="ko-KR" dirty="0"/>
              <a:t>, 3(1), 9- 16. </a:t>
            </a:r>
          </a:p>
          <a:p>
            <a:r>
              <a:rPr lang="ko-KR" altLang="en-US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(2017). </a:t>
            </a:r>
            <a:r>
              <a:rPr lang="ko-KR" altLang="en-US" dirty="0"/>
              <a:t>가계부채총액 분류 및 예측의 연도별 변화양상</a:t>
            </a:r>
            <a:r>
              <a:rPr lang="en-US" altLang="ko-KR" dirty="0"/>
              <a:t>- 16 - </a:t>
            </a:r>
            <a:r>
              <a:rPr lang="ko-KR" altLang="en-US" dirty="0"/>
              <a:t>탐구</a:t>
            </a:r>
            <a:r>
              <a:rPr lang="en-US" altLang="ko-KR" dirty="0"/>
              <a:t>. Journal of The Korean 	Data Analysis Society, </a:t>
            </a:r>
            <a:r>
              <a:rPr lang="en-US" altLang="ko-KR"/>
              <a:t>19(2), 733-742.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35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BF4794-2747-42DE-A408-6E8545353BD4}"/>
              </a:ext>
            </a:extLst>
          </p:cNvPr>
          <p:cNvSpPr/>
          <p:nvPr/>
        </p:nvSpPr>
        <p:spPr>
          <a:xfrm>
            <a:off x="-1" y="292800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292801"/>
            <a:ext cx="285750" cy="774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44F457-053E-46DD-B319-DC82717EE095}"/>
              </a:ext>
            </a:extLst>
          </p:cNvPr>
          <p:cNvSpPr txBox="1"/>
          <p:nvPr/>
        </p:nvSpPr>
        <p:spPr>
          <a:xfrm>
            <a:off x="476250" y="1175565"/>
            <a:ext cx="11426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한국은행</a:t>
            </a:r>
            <a:r>
              <a:rPr lang="en-US" altLang="ko-KR" dirty="0"/>
              <a:t>(2019),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ko-KR" altLang="en-US" dirty="0"/>
              <a:t>한국은행</a:t>
            </a:r>
            <a:r>
              <a:rPr lang="en-US" altLang="ko-KR" dirty="0"/>
              <a:t>(2020),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en-US" altLang="ko-KR" dirty="0"/>
              <a:t>Shovan, S. M., Hasan, M. A. M., &amp; Islam, M. R. (2021, February). Improved Prediction of </a:t>
            </a:r>
            <a:r>
              <a:rPr lang="en-US" altLang="ko-KR" dirty="0" err="1"/>
              <a:t>Glutarylation</a:t>
            </a:r>
            <a:r>
              <a:rPr lang="en-US" altLang="ko-KR" dirty="0"/>
              <a:t> PTM Site using 	Evolutionary Features with </a:t>
            </a:r>
            <a:r>
              <a:rPr lang="en-US" altLang="ko-KR" dirty="0" err="1"/>
              <a:t>LightGBM</a:t>
            </a:r>
            <a:r>
              <a:rPr lang="en-US" altLang="ko-KR" dirty="0"/>
              <a:t> Resolving Data Imbalance Issue. In 2021 International Conference on 	Information and Communication Technology for Sustainable Development (ICICT4SD) (pp. 141-145). IEEE. </a:t>
            </a:r>
          </a:p>
          <a:p>
            <a:r>
              <a:rPr lang="en-US" altLang="ko-KR" dirty="0"/>
              <a:t>Liu, Y., Yu, Z., Chen, C., Han, Y., &amp; Yu, B. (2020). Prediction of protein crotonylation sites through </a:t>
            </a:r>
            <a:r>
              <a:rPr lang="en-US" altLang="ko-KR" dirty="0" err="1"/>
              <a:t>LightGBM</a:t>
            </a:r>
            <a:r>
              <a:rPr lang="en-US" altLang="ko-KR" dirty="0"/>
              <a:t> classifier based 	on SMOTE and elastic net. Analytical Biochemistry, 609, 113903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1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829D089-2A5D-44BD-9D8B-1FF33F708A3B}"/>
              </a:ext>
            </a:extLst>
          </p:cNvPr>
          <p:cNvGrpSpPr/>
          <p:nvPr/>
        </p:nvGrpSpPr>
        <p:grpSpPr>
          <a:xfrm>
            <a:off x="392112" y="272177"/>
            <a:ext cx="11407775" cy="6313646"/>
            <a:chOff x="394281" y="311084"/>
            <a:chExt cx="11407775" cy="6313646"/>
          </a:xfrm>
        </p:grpSpPr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AC295964-C947-40D0-811E-7ED27F571686}"/>
                </a:ext>
              </a:extLst>
            </p:cNvPr>
            <p:cNvSpPr/>
            <p:nvPr/>
          </p:nvSpPr>
          <p:spPr>
            <a:xfrm>
              <a:off x="394281" y="1060479"/>
              <a:ext cx="11407775" cy="5564251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C27DB168-8111-4D95-B23E-11E70FA8C5A4}"/>
                </a:ext>
              </a:extLst>
            </p:cNvPr>
            <p:cNvSpPr/>
            <p:nvPr/>
          </p:nvSpPr>
          <p:spPr>
            <a:xfrm>
              <a:off x="394281" y="1054224"/>
              <a:ext cx="11407775" cy="5501468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586B31FB-DDD5-4045-8D42-F5BE489A81F5}"/>
                </a:ext>
              </a:extLst>
            </p:cNvPr>
            <p:cNvSpPr/>
            <p:nvPr/>
          </p:nvSpPr>
          <p:spPr>
            <a:xfrm>
              <a:off x="394281" y="311084"/>
              <a:ext cx="11407775" cy="755650"/>
            </a:xfrm>
            <a:prstGeom prst="round2Same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>
                  <a:solidFill>
                    <a:prstClr val="white"/>
                  </a:solidFill>
                  <a:latin typeface="Garamond"/>
                  <a:cs typeface="Arial" panose="020B0604020202020204" pitchFamily="34" charset="0"/>
                </a:rPr>
                <a:t>연   구   배   경</a:t>
              </a: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[ </a:t>
              </a:r>
              <a:r>
                <a:rPr kumimoji="0" lang="ko-KR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부실가계 분류모델에 관한 연구 </a:t>
              </a:r>
              <a:r>
                <a: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]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359B92C4-515E-4D30-B6C3-9D61A3FAD7CA}"/>
                </a:ext>
              </a:extLst>
            </p:cNvPr>
            <p:cNvSpPr/>
            <p:nvPr/>
          </p:nvSpPr>
          <p:spPr>
            <a:xfrm>
              <a:off x="394281" y="1066734"/>
              <a:ext cx="11407775" cy="5422900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621B2D1-8171-4727-939A-C6C79822ACFA}"/>
                </a:ext>
              </a:extLst>
            </p:cNvPr>
            <p:cNvGrpSpPr/>
            <p:nvPr/>
          </p:nvGrpSpPr>
          <p:grpSpPr>
            <a:xfrm>
              <a:off x="731670" y="893399"/>
              <a:ext cx="144630" cy="353220"/>
              <a:chOff x="731670" y="893399"/>
              <a:chExt cx="144630" cy="353220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49D9E76-C2B2-4FDB-9C80-9BA139853B75}"/>
                  </a:ext>
                </a:extLst>
              </p:cNvPr>
              <p:cNvSpPr/>
              <p:nvPr/>
            </p:nvSpPr>
            <p:spPr>
              <a:xfrm>
                <a:off x="731670" y="893399"/>
                <a:ext cx="144630" cy="1446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A4AFDB9-CFDB-49A9-9F40-27343FB07963}"/>
                  </a:ext>
                </a:extLst>
              </p:cNvPr>
              <p:cNvSpPr/>
              <p:nvPr/>
            </p:nvSpPr>
            <p:spPr>
              <a:xfrm>
                <a:off x="731670" y="11019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02695A5A-C91F-4FEA-B4DF-DF43ED0E6F8D}"/>
                  </a:ext>
                </a:extLst>
              </p:cNvPr>
              <p:cNvSpPr/>
              <p:nvPr/>
            </p:nvSpPr>
            <p:spPr>
              <a:xfrm>
                <a:off x="764695" y="954021"/>
                <a:ext cx="78581" cy="2254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8790C87-931B-4951-84DC-FC7AFBB5D3E7}"/>
                </a:ext>
              </a:extLst>
            </p:cNvPr>
            <p:cNvGrpSpPr/>
            <p:nvPr/>
          </p:nvGrpSpPr>
          <p:grpSpPr>
            <a:xfrm>
              <a:off x="11282675" y="887144"/>
              <a:ext cx="144630" cy="353220"/>
              <a:chOff x="884070" y="1045799"/>
              <a:chExt cx="144630" cy="353220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D5206E0-DB68-4025-9EBB-EC03522965B2}"/>
                  </a:ext>
                </a:extLst>
              </p:cNvPr>
              <p:cNvSpPr/>
              <p:nvPr/>
            </p:nvSpPr>
            <p:spPr>
              <a:xfrm>
                <a:off x="884070" y="104579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7778D1C-4132-4E6A-BA46-5F8ADF581068}"/>
                  </a:ext>
                </a:extLst>
              </p:cNvPr>
              <p:cNvSpPr/>
              <p:nvPr/>
            </p:nvSpPr>
            <p:spPr>
              <a:xfrm>
                <a:off x="884070" y="12543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8BA41FD9-7FE8-41C8-B4EA-736230DAC062}"/>
                  </a:ext>
                </a:extLst>
              </p:cNvPr>
              <p:cNvSpPr/>
              <p:nvPr/>
            </p:nvSpPr>
            <p:spPr>
              <a:xfrm>
                <a:off x="917095" y="1106421"/>
                <a:ext cx="78581" cy="2254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35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F28413E-A29C-41B1-80B7-5A8645859B5C}"/>
              </a:ext>
            </a:extLst>
          </p:cNvPr>
          <p:cNvGrpSpPr/>
          <p:nvPr/>
        </p:nvGrpSpPr>
        <p:grpSpPr>
          <a:xfrm>
            <a:off x="1172277" y="1611299"/>
            <a:ext cx="3872897" cy="4023659"/>
            <a:chOff x="5865091" y="1225639"/>
            <a:chExt cx="4987636" cy="4406722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2181D9A6-77E0-49DE-987A-4B58799A66E4}"/>
                </a:ext>
              </a:extLst>
            </p:cNvPr>
            <p:cNvPicPr/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126" name="Text Box 1">
              <a:extLst>
                <a:ext uri="{FF2B5EF4-FFF2-40B4-BE49-F238E27FC236}">
                  <a16:creationId xmlns:a16="http://schemas.microsoft.com/office/drawing/2014/main" id="{6B35D1D5-2504-48FF-8453-0E60CCCDDB46}"/>
                </a:ext>
              </a:extLst>
            </p:cNvPr>
            <p:cNvSpPr txBox="1"/>
            <p:nvPr/>
          </p:nvSpPr>
          <p:spPr>
            <a:xfrm>
              <a:off x="7881803" y="5418141"/>
              <a:ext cx="2830282" cy="159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7" name="직사각형 3">
            <a:extLst>
              <a:ext uri="{FF2B5EF4-FFF2-40B4-BE49-F238E27FC236}">
                <a16:creationId xmlns:a16="http://schemas.microsoft.com/office/drawing/2014/main" id="{D745BFFE-783E-47C4-A5EF-3CAFA8199EAC}"/>
              </a:ext>
            </a:extLst>
          </p:cNvPr>
          <p:cNvSpPr/>
          <p:nvPr/>
        </p:nvSpPr>
        <p:spPr>
          <a:xfrm flipH="1">
            <a:off x="5817835" y="2047418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No.1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6176058-E1EE-497F-B1FF-1AEA96B6E347}"/>
              </a:ext>
            </a:extLst>
          </p:cNvPr>
          <p:cNvSpPr/>
          <p:nvPr/>
        </p:nvSpPr>
        <p:spPr>
          <a:xfrm>
            <a:off x="7096181" y="2047418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코로나 사태 와 더불어 가계 부채 증가율 상승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9" name="직사각형 3">
            <a:extLst>
              <a:ext uri="{FF2B5EF4-FFF2-40B4-BE49-F238E27FC236}">
                <a16:creationId xmlns:a16="http://schemas.microsoft.com/office/drawing/2014/main" id="{B8FA4D79-C393-411E-AD37-C30053B64314}"/>
              </a:ext>
            </a:extLst>
          </p:cNvPr>
          <p:cNvSpPr/>
          <p:nvPr/>
        </p:nvSpPr>
        <p:spPr>
          <a:xfrm flipH="1">
            <a:off x="5817835" y="3445482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No.2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4681A5F-083D-438D-89B2-A233F67D5E34}"/>
              </a:ext>
            </a:extLst>
          </p:cNvPr>
          <p:cNvSpPr/>
          <p:nvPr/>
        </p:nvSpPr>
        <p:spPr>
          <a:xfrm>
            <a:off x="7096181" y="3445482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생계형 대출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빛투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etc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1" name="직사각형 3">
            <a:extLst>
              <a:ext uri="{FF2B5EF4-FFF2-40B4-BE49-F238E27FC236}">
                <a16:creationId xmlns:a16="http://schemas.microsoft.com/office/drawing/2014/main" id="{AE8D450E-D20B-427E-BE94-B7AAB700CA3C}"/>
              </a:ext>
            </a:extLst>
          </p:cNvPr>
          <p:cNvSpPr/>
          <p:nvPr/>
        </p:nvSpPr>
        <p:spPr>
          <a:xfrm flipH="1">
            <a:off x="5817835" y="4838834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No.3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C9455D6-0F5C-4C68-B203-0AA00303E860}"/>
              </a:ext>
            </a:extLst>
          </p:cNvPr>
          <p:cNvSpPr/>
          <p:nvPr/>
        </p:nvSpPr>
        <p:spPr>
          <a:xfrm>
            <a:off x="7096181" y="4838834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GDP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대비 가계부채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100%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이상돌파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BFB02-E7FC-42F3-BC5B-C3DD07719744}"/>
              </a:ext>
            </a:extLst>
          </p:cNvPr>
          <p:cNvGrpSpPr/>
          <p:nvPr/>
        </p:nvGrpSpPr>
        <p:grpSpPr>
          <a:xfrm>
            <a:off x="729501" y="371620"/>
            <a:ext cx="995939" cy="640570"/>
            <a:chOff x="630551" y="115887"/>
            <a:chExt cx="1575219" cy="101315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46A7BC-AEB4-40F1-91A8-416739F0B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5B72F2A-6383-452D-9A7A-69D25954812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82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829D089-2A5D-44BD-9D8B-1FF33F708A3B}"/>
              </a:ext>
            </a:extLst>
          </p:cNvPr>
          <p:cNvGrpSpPr/>
          <p:nvPr/>
        </p:nvGrpSpPr>
        <p:grpSpPr>
          <a:xfrm>
            <a:off x="394281" y="311084"/>
            <a:ext cx="11407775" cy="6313646"/>
            <a:chOff x="394281" y="311084"/>
            <a:chExt cx="11407775" cy="6313646"/>
          </a:xfrm>
        </p:grpSpPr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AC295964-C947-40D0-811E-7ED27F571686}"/>
                </a:ext>
              </a:extLst>
            </p:cNvPr>
            <p:cNvSpPr/>
            <p:nvPr/>
          </p:nvSpPr>
          <p:spPr>
            <a:xfrm>
              <a:off x="394281" y="1060479"/>
              <a:ext cx="11407775" cy="5564251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C27DB168-8111-4D95-B23E-11E70FA8C5A4}"/>
                </a:ext>
              </a:extLst>
            </p:cNvPr>
            <p:cNvSpPr/>
            <p:nvPr/>
          </p:nvSpPr>
          <p:spPr>
            <a:xfrm>
              <a:off x="394281" y="1054224"/>
              <a:ext cx="11407775" cy="5501468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586B31FB-DDD5-4045-8D42-F5BE489A81F5}"/>
                </a:ext>
              </a:extLst>
            </p:cNvPr>
            <p:cNvSpPr/>
            <p:nvPr/>
          </p:nvSpPr>
          <p:spPr>
            <a:xfrm>
              <a:off x="394281" y="311084"/>
              <a:ext cx="11407775" cy="755650"/>
            </a:xfrm>
            <a:prstGeom prst="round2Same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/>
            <a:p>
              <a:pPr algn="ctr"/>
              <a:r>
                <a:rPr lang="ko-KR" altLang="en-US" sz="2000" b="1">
                  <a:solidFill>
                    <a:schemeClr val="bg1"/>
                  </a:solidFill>
                  <a:cs typeface="Arial" panose="020B0604020202020204" pitchFamily="34" charset="0"/>
                </a:rPr>
                <a:t>데이터 및 연구 문제</a:t>
              </a:r>
              <a:r>
                <a:rPr lang="en-US" altLang="ko-KR" sz="2000" b="1">
                  <a:solidFill>
                    <a:schemeClr val="bg1"/>
                  </a:solidFill>
                  <a:cs typeface="Arial" panose="020B0604020202020204" pitchFamily="34" charset="0"/>
                </a:rPr>
                <a:t> - </a:t>
              </a:r>
              <a:r>
                <a:rPr lang="ko-KR" altLang="en-US" sz="2000" b="1">
                  <a:solidFill>
                    <a:schemeClr val="bg1"/>
                  </a:solidFill>
                  <a:cs typeface="Arial" panose="020B0604020202020204" pitchFamily="34" charset="0"/>
                </a:rPr>
                <a:t>데이터</a:t>
              </a:r>
            </a:p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[ </a:t>
              </a:r>
              <a:r>
                <a:rPr lang="ko-KR" altLang="en-US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부실가계 분류모델에 관한 연구 </a:t>
              </a:r>
              <a:r>
                <a:rPr lang="en-US" altLang="ko-KR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]</a:t>
              </a:r>
              <a:endParaRPr lang="en-US" altLang="ko-KR" sz="1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359B92C4-515E-4D30-B6C3-9D61A3FAD7CA}"/>
                </a:ext>
              </a:extLst>
            </p:cNvPr>
            <p:cNvSpPr/>
            <p:nvPr/>
          </p:nvSpPr>
          <p:spPr>
            <a:xfrm>
              <a:off x="394281" y="1066734"/>
              <a:ext cx="11407775" cy="5422900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621B2D1-8171-4727-939A-C6C79822ACFA}"/>
                </a:ext>
              </a:extLst>
            </p:cNvPr>
            <p:cNvGrpSpPr/>
            <p:nvPr/>
          </p:nvGrpSpPr>
          <p:grpSpPr>
            <a:xfrm>
              <a:off x="731670" y="893399"/>
              <a:ext cx="144630" cy="353220"/>
              <a:chOff x="731670" y="893399"/>
              <a:chExt cx="144630" cy="353220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49D9E76-C2B2-4FDB-9C80-9BA139853B75}"/>
                  </a:ext>
                </a:extLst>
              </p:cNvPr>
              <p:cNvSpPr/>
              <p:nvPr/>
            </p:nvSpPr>
            <p:spPr>
              <a:xfrm>
                <a:off x="731670" y="893399"/>
                <a:ext cx="144630" cy="1446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A4AFDB9-CFDB-49A9-9F40-27343FB07963}"/>
                  </a:ext>
                </a:extLst>
              </p:cNvPr>
              <p:cNvSpPr/>
              <p:nvPr/>
            </p:nvSpPr>
            <p:spPr>
              <a:xfrm>
                <a:off x="731670" y="11019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02695A5A-C91F-4FEA-B4DF-DF43ED0E6F8D}"/>
                  </a:ext>
                </a:extLst>
              </p:cNvPr>
              <p:cNvSpPr/>
              <p:nvPr/>
            </p:nvSpPr>
            <p:spPr>
              <a:xfrm>
                <a:off x="764695" y="954021"/>
                <a:ext cx="78581" cy="2254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8790C87-931B-4951-84DC-FC7AFBB5D3E7}"/>
                </a:ext>
              </a:extLst>
            </p:cNvPr>
            <p:cNvGrpSpPr/>
            <p:nvPr/>
          </p:nvGrpSpPr>
          <p:grpSpPr>
            <a:xfrm>
              <a:off x="11282675" y="887144"/>
              <a:ext cx="144630" cy="353220"/>
              <a:chOff x="884070" y="1045799"/>
              <a:chExt cx="144630" cy="353220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D5206E0-DB68-4025-9EBB-EC03522965B2}"/>
                  </a:ext>
                </a:extLst>
              </p:cNvPr>
              <p:cNvSpPr/>
              <p:nvPr/>
            </p:nvSpPr>
            <p:spPr>
              <a:xfrm>
                <a:off x="884070" y="104579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7778D1C-4132-4E6A-BA46-5F8ADF581068}"/>
                  </a:ext>
                </a:extLst>
              </p:cNvPr>
              <p:cNvSpPr/>
              <p:nvPr/>
            </p:nvSpPr>
            <p:spPr>
              <a:xfrm>
                <a:off x="884070" y="12543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8BA41FD9-7FE8-41C8-B4EA-736230DAC062}"/>
                  </a:ext>
                </a:extLst>
              </p:cNvPr>
              <p:cNvSpPr/>
              <p:nvPr/>
            </p:nvSpPr>
            <p:spPr>
              <a:xfrm>
                <a:off x="917095" y="1106421"/>
                <a:ext cx="78581" cy="2254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35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4" name="Group 19">
            <a:extLst>
              <a:ext uri="{FF2B5EF4-FFF2-40B4-BE49-F238E27FC236}">
                <a16:creationId xmlns:a16="http://schemas.microsoft.com/office/drawing/2014/main" id="{F85EAE64-70C3-41F3-9150-DC31568D4D9A}"/>
              </a:ext>
            </a:extLst>
          </p:cNvPr>
          <p:cNvGrpSpPr/>
          <p:nvPr/>
        </p:nvGrpSpPr>
        <p:grpSpPr>
          <a:xfrm>
            <a:off x="993058" y="1384111"/>
            <a:ext cx="10739560" cy="5096246"/>
            <a:chOff x="-3084813" y="-3280017"/>
            <a:chExt cx="9379459" cy="5096246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2518CAC-2A41-4579-B1CD-6B99A5271A0F}"/>
                </a:ext>
              </a:extLst>
            </p:cNvPr>
            <p:cNvSpPr txBox="1">
              <a:spLocks/>
            </p:cNvSpPr>
            <p:nvPr/>
          </p:nvSpPr>
          <p:spPr>
            <a:xfrm>
              <a:off x="-3084813" y="-3280017"/>
              <a:ext cx="2595002" cy="61555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2020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가계금융 </a:t>
              </a: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b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복지조사</a:t>
              </a:r>
              <a:endParaRPr lang="en-US" sz="20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Straight Connector 21">
              <a:extLst>
                <a:ext uri="{FF2B5EF4-FFF2-40B4-BE49-F238E27FC236}">
                  <a16:creationId xmlns:a16="http://schemas.microsoft.com/office/drawing/2014/main" id="{F7A80BD9-6B98-4256-8A0B-9879A016778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2F1DB9C-3422-4860-BD56-F3C586700D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695" y="2487311"/>
            <a:ext cx="10551005" cy="3354641"/>
          </a:xfrm>
          <a:prstGeom prst="rect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35E49FF-2BF4-4696-82EA-7E8463B93152}"/>
              </a:ext>
            </a:extLst>
          </p:cNvPr>
          <p:cNvSpPr txBox="1">
            <a:spLocks/>
          </p:cNvSpPr>
          <p:nvPr/>
        </p:nvSpPr>
        <p:spPr>
          <a:xfrm>
            <a:off x="3925507" y="1306067"/>
            <a:ext cx="7915399" cy="13548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가계자산조사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금융감독원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가계신용조사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가구패널조사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다양한 특징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(column)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인구통계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18046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개별가구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(row)</a:t>
            </a:r>
          </a:p>
        </p:txBody>
      </p:sp>
      <p:sp>
        <p:nvSpPr>
          <p:cNvPr id="32" name="화살표: 위쪽 36">
            <a:extLst>
              <a:ext uri="{FF2B5EF4-FFF2-40B4-BE49-F238E27FC236}">
                <a16:creationId xmlns:a16="http://schemas.microsoft.com/office/drawing/2014/main" id="{296734B6-A659-47A6-9D0C-8B5052619FE1}"/>
              </a:ext>
            </a:extLst>
          </p:cNvPr>
          <p:cNvSpPr/>
          <p:nvPr/>
        </p:nvSpPr>
        <p:spPr>
          <a:xfrm rot="2132279">
            <a:off x="743153" y="1329638"/>
            <a:ext cx="499811" cy="613664"/>
          </a:xfrm>
          <a:prstGeom prst="upArrow">
            <a:avLst>
              <a:gd name="adj1" fmla="val 36620"/>
              <a:gd name="adj2" fmla="val 86695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B2746-3B2F-4448-A2B7-DC3EDC1C91A3}"/>
              </a:ext>
            </a:extLst>
          </p:cNvPr>
          <p:cNvGrpSpPr/>
          <p:nvPr/>
        </p:nvGrpSpPr>
        <p:grpSpPr>
          <a:xfrm>
            <a:off x="729501" y="371620"/>
            <a:ext cx="995939" cy="640570"/>
            <a:chOff x="630551" y="115887"/>
            <a:chExt cx="1575219" cy="101315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C808B63-C40E-44EA-96D1-38FA6BD6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02A6A04-9200-4745-B22D-6E25EAAF2D1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0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5489A7-958D-41E4-B1F9-DBBFEFF509DE}"/>
              </a:ext>
            </a:extLst>
          </p:cNvPr>
          <p:cNvGrpSpPr/>
          <p:nvPr/>
        </p:nvGrpSpPr>
        <p:grpSpPr>
          <a:xfrm>
            <a:off x="6976671" y="1620962"/>
            <a:ext cx="4631375" cy="4187581"/>
            <a:chOff x="302133" y="877824"/>
            <a:chExt cx="11585448" cy="5779008"/>
          </a:xfrm>
        </p:grpSpPr>
        <p:sp>
          <p:nvSpPr>
            <p:cNvPr id="44" name="모서리가 둥근 직사각형 7">
              <a:extLst>
                <a:ext uri="{FF2B5EF4-FFF2-40B4-BE49-F238E27FC236}">
                  <a16:creationId xmlns:a16="http://schemas.microsoft.com/office/drawing/2014/main" id="{BFDE8D64-ADD4-4416-A726-DC86B90FB4CA}"/>
                </a:ext>
              </a:extLst>
            </p:cNvPr>
            <p:cNvSpPr/>
            <p:nvPr/>
          </p:nvSpPr>
          <p:spPr>
            <a:xfrm>
              <a:off x="302133" y="877824"/>
              <a:ext cx="11585448" cy="5779008"/>
            </a:xfrm>
            <a:prstGeom prst="roundRect">
              <a:avLst>
                <a:gd name="adj" fmla="val 655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45" name="자유형 26">
              <a:extLst>
                <a:ext uri="{FF2B5EF4-FFF2-40B4-BE49-F238E27FC236}">
                  <a16:creationId xmlns:a16="http://schemas.microsoft.com/office/drawing/2014/main" id="{1F703B86-6AB3-4B2F-87F5-83194086A2EB}"/>
                </a:ext>
              </a:extLst>
            </p:cNvPr>
            <p:cNvSpPr/>
            <p:nvPr/>
          </p:nvSpPr>
          <p:spPr>
            <a:xfrm rot="10800000">
              <a:off x="10159250" y="5782400"/>
              <a:ext cx="1728328" cy="874430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5774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3D84DC2-A83D-4DC5-878C-320541295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31427"/>
              </p:ext>
            </p:extLst>
          </p:nvPr>
        </p:nvGraphicFramePr>
        <p:xfrm>
          <a:off x="502930" y="1509475"/>
          <a:ext cx="5270492" cy="44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625">
                  <a:extLst>
                    <a:ext uri="{9D8B030D-6E8A-4147-A177-3AD203B41FA5}">
                      <a16:colId xmlns:a16="http://schemas.microsoft.com/office/drawing/2014/main" val="4037695940"/>
                    </a:ext>
                  </a:extLst>
                </a:gridCol>
                <a:gridCol w="3301867">
                  <a:extLst>
                    <a:ext uri="{9D8B030D-6E8A-4147-A177-3AD203B41FA5}">
                      <a16:colId xmlns:a16="http://schemas.microsoft.com/office/drawing/2014/main" val="2075303223"/>
                    </a:ext>
                  </a:extLst>
                </a:gridCol>
              </a:tblGrid>
              <a:tr h="509825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구 통 계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4934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가구주 성별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ko-KR" altLang="en-US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</a:t>
                      </a:r>
                      <a:r>
                        <a:rPr lang="en-US" altLang="ko-KR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30882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교육정도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 졸업 이하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 졸업 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283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혼인상태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배우자 없음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배우자 있음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7516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입주형태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자기집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자기집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008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 여부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비수도권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608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가구주 은퇴여부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 </a:t>
                      </a:r>
                      <a:r>
                        <a:rPr lang="ko-KR" altLang="en-US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은퇴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O,  1:</a:t>
                      </a:r>
                      <a:r>
                        <a:rPr lang="ko-KR" altLang="en-US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은퇴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84504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종사상지위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상용근로자 외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상용근로자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59911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가구원수</a:t>
                      </a:r>
                      <a:endParaRPr lang="en-US" altLang="ko-KR" sz="1500" b="1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500" b="1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3379"/>
                  </a:ext>
                </a:extLst>
              </a:tr>
            </a:tbl>
          </a:graphicData>
        </a:graphic>
      </p:graphicFrame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2E976E5-5577-4907-81B5-8C9765798E4B}"/>
              </a:ext>
            </a:extLst>
          </p:cNvPr>
          <p:cNvSpPr txBox="1">
            <a:spLocks/>
          </p:cNvSpPr>
          <p:nvPr/>
        </p:nvSpPr>
        <p:spPr>
          <a:xfrm>
            <a:off x="7445415" y="2729867"/>
            <a:ext cx="3693886" cy="141577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설명변수들 특정 기준에 따라서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가구원수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연속형 변수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3184BA5-5F18-4001-BC09-9957371FFEF7}"/>
              </a:ext>
            </a:extLst>
          </p:cNvPr>
          <p:cNvSpPr/>
          <p:nvPr/>
        </p:nvSpPr>
        <p:spPr>
          <a:xfrm>
            <a:off x="5886450" y="2404740"/>
            <a:ext cx="997852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EC24F5F-ABD7-47DE-89A4-C722907E67F4}"/>
              </a:ext>
            </a:extLst>
          </p:cNvPr>
          <p:cNvGrpSpPr/>
          <p:nvPr/>
        </p:nvGrpSpPr>
        <p:grpSpPr>
          <a:xfrm rot="5400000">
            <a:off x="8923189" y="214964"/>
            <a:ext cx="738337" cy="3035113"/>
            <a:chOff x="297542" y="882952"/>
            <a:chExt cx="945660" cy="4430771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4AF8D85-5894-45F2-AAC5-2CFD7DE6CDB6}"/>
                </a:ext>
              </a:extLst>
            </p:cNvPr>
            <p:cNvSpPr/>
            <p:nvPr/>
          </p:nvSpPr>
          <p:spPr>
            <a:xfrm rot="21259363">
              <a:off x="303015" y="5081582"/>
              <a:ext cx="940187" cy="232141"/>
            </a:xfrm>
            <a:prstGeom prst="ellipse">
              <a:avLst/>
            </a:prstGeom>
            <a:gradFill flip="none" rotWithShape="1">
              <a:gsLst>
                <a:gs pos="0">
                  <a:srgbClr val="A20000">
                    <a:shade val="30000"/>
                    <a:satMod val="115000"/>
                  </a:srgbClr>
                </a:gs>
                <a:gs pos="50000">
                  <a:srgbClr val="A20000">
                    <a:shade val="67500"/>
                    <a:satMod val="115000"/>
                  </a:srgbClr>
                </a:gs>
                <a:gs pos="100000">
                  <a:srgbClr val="A2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335DD90-C8D4-4791-A0F1-9E85A0EE0516}"/>
                </a:ext>
              </a:extLst>
            </p:cNvPr>
            <p:cNvGrpSpPr/>
            <p:nvPr/>
          </p:nvGrpSpPr>
          <p:grpSpPr>
            <a:xfrm>
              <a:off x="297542" y="882952"/>
              <a:ext cx="943429" cy="4355886"/>
              <a:chOff x="783771" y="468125"/>
              <a:chExt cx="943429" cy="2797589"/>
            </a:xfrm>
          </p:grpSpPr>
          <p:sp>
            <p:nvSpPr>
              <p:cNvPr id="41" name="직사각형 5">
                <a:extLst>
                  <a:ext uri="{FF2B5EF4-FFF2-40B4-BE49-F238E27FC236}">
                    <a16:creationId xmlns:a16="http://schemas.microsoft.com/office/drawing/2014/main" id="{C45EFC77-3587-4576-976B-4B04D1FD834C}"/>
                  </a:ext>
                </a:extLst>
              </p:cNvPr>
              <p:cNvSpPr/>
              <p:nvPr/>
            </p:nvSpPr>
            <p:spPr>
              <a:xfrm>
                <a:off x="783771" y="468125"/>
                <a:ext cx="943429" cy="2797589"/>
              </a:xfrm>
              <a:custGeom>
                <a:avLst/>
                <a:gdLst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67733 h 4355886"/>
                  <a:gd name="connsiteX1" fmla="*/ 943429 w 943429"/>
                  <a:gd name="connsiteY1" fmla="*/ 67733 h 4355886"/>
                  <a:gd name="connsiteX2" fmla="*/ 943429 w 943429"/>
                  <a:gd name="connsiteY2" fmla="*/ 4355886 h 4355886"/>
                  <a:gd name="connsiteX3" fmla="*/ 0 w 943429"/>
                  <a:gd name="connsiteY3" fmla="*/ 4355886 h 4355886"/>
                  <a:gd name="connsiteX4" fmla="*/ 0 w 943429"/>
                  <a:gd name="connsiteY4" fmla="*/ 67733 h 435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429" h="4355886">
                    <a:moveTo>
                      <a:pt x="0" y="67733"/>
                    </a:moveTo>
                    <a:cubicBezTo>
                      <a:pt x="285901" y="-84667"/>
                      <a:pt x="628953" y="67733"/>
                      <a:pt x="943429" y="67733"/>
                    </a:cubicBezTo>
                    <a:lnTo>
                      <a:pt x="943429" y="4355886"/>
                    </a:lnTo>
                    <a:cubicBezTo>
                      <a:pt x="628953" y="4355886"/>
                      <a:pt x="263676" y="4235236"/>
                      <a:pt x="0" y="4355886"/>
                    </a:cubicBezTo>
                    <a:lnTo>
                      <a:pt x="0" y="677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00000">
                      <a:lumMod val="78000"/>
                    </a:srgbClr>
                  </a:gs>
                  <a:gs pos="26000">
                    <a:srgbClr val="C00000">
                      <a:shade val="30000"/>
                      <a:satMod val="115000"/>
                    </a:srgbClr>
                  </a:gs>
                  <a:gs pos="84000">
                    <a:srgbClr val="A20000">
                      <a:lumMod val="98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864C47A-B0BA-403A-B67E-F8BCA3C46BF4}"/>
                  </a:ext>
                </a:extLst>
              </p:cNvPr>
              <p:cNvCxnSpPr/>
              <p:nvPr/>
            </p:nvCxnSpPr>
            <p:spPr>
              <a:xfrm rot="5400000">
                <a:off x="275029" y="1859370"/>
                <a:ext cx="2556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9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E563D4A-AACE-47AD-BCBF-A955BC0FDDB6}"/>
                </a:ext>
              </a:extLst>
            </p:cNvPr>
            <p:cNvSpPr/>
            <p:nvPr/>
          </p:nvSpPr>
          <p:spPr>
            <a:xfrm rot="16200000">
              <a:off x="-1111397" y="2777782"/>
              <a:ext cx="3555204" cy="6333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2E2B6C-AB07-4096-BA19-6715D382AA96}"/>
              </a:ext>
            </a:extLst>
          </p:cNvPr>
          <p:cNvCxnSpPr>
            <a:cxnSpLocks/>
          </p:cNvCxnSpPr>
          <p:nvPr/>
        </p:nvCxnSpPr>
        <p:spPr>
          <a:xfrm>
            <a:off x="7445415" y="3584127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B326951-FE81-4F9B-8AD0-C24E80FA055C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2D7C166-9216-4E4A-8A49-1F97BC68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46F9010-D021-47A3-8660-3C2AB83EF9B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0AF5594-7645-443C-8661-60282A61530E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EFA933-0AC7-4F73-A34F-53AC4E0AE6E6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-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설명변수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21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9154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21A0B8-CA49-46B1-95E1-DB873C60C19A}"/>
              </a:ext>
            </a:extLst>
          </p:cNvPr>
          <p:cNvSpPr/>
          <p:nvPr/>
        </p:nvSpPr>
        <p:spPr>
          <a:xfrm>
            <a:off x="7512603" y="2556578"/>
            <a:ext cx="809890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CCAC0E64-054C-4619-9FF2-9E0863434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44281"/>
              </p:ext>
            </p:extLst>
          </p:nvPr>
        </p:nvGraphicFramePr>
        <p:xfrm>
          <a:off x="305732" y="1697183"/>
          <a:ext cx="7120632" cy="376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58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62788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은행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저축은행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저축은행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보증금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금융기관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 보증금 마련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금융기관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사업자금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사업자금 마련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생활비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생활비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279C507-47DB-4EAC-B2EF-E645F71373A4}"/>
              </a:ext>
            </a:extLst>
          </p:cNvPr>
          <p:cNvGrpSpPr/>
          <p:nvPr/>
        </p:nvGrpSpPr>
        <p:grpSpPr>
          <a:xfrm>
            <a:off x="8322497" y="1698171"/>
            <a:ext cx="3494326" cy="3766321"/>
            <a:chOff x="6814624" y="1363352"/>
            <a:chExt cx="4631375" cy="444519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2FB300-3ABC-4A2C-9819-2C1AFCD81C83}"/>
                </a:ext>
              </a:extLst>
            </p:cNvPr>
            <p:cNvGrpSpPr/>
            <p:nvPr/>
          </p:nvGrpSpPr>
          <p:grpSpPr>
            <a:xfrm>
              <a:off x="6814624" y="1620962"/>
              <a:ext cx="4631375" cy="4187581"/>
              <a:chOff x="302133" y="877824"/>
              <a:chExt cx="11585448" cy="5779008"/>
            </a:xfrm>
          </p:grpSpPr>
          <p:sp>
            <p:nvSpPr>
              <p:cNvPr id="23" name="모서리가 둥근 직사각형 7">
                <a:extLst>
                  <a:ext uri="{FF2B5EF4-FFF2-40B4-BE49-F238E27FC236}">
                    <a16:creationId xmlns:a16="http://schemas.microsoft.com/office/drawing/2014/main" id="{598DE3D8-84EF-4A4F-9B1C-B886F15C297C}"/>
                  </a:ext>
                </a:extLst>
              </p:cNvPr>
              <p:cNvSpPr/>
              <p:nvPr/>
            </p:nvSpPr>
            <p:spPr>
              <a:xfrm>
                <a:off x="302133" y="877824"/>
                <a:ext cx="11585448" cy="5779008"/>
              </a:xfrm>
              <a:prstGeom prst="roundRect">
                <a:avLst>
                  <a:gd name="adj" fmla="val 655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600" b="1" dirty="0">
                  <a:solidFill>
                    <a:srgbClr val="00BDD5"/>
                  </a:solidFill>
                </a:endParaRPr>
              </a:p>
            </p:txBody>
          </p:sp>
          <p:sp>
            <p:nvSpPr>
              <p:cNvPr id="33" name="자유형 26">
                <a:extLst>
                  <a:ext uri="{FF2B5EF4-FFF2-40B4-BE49-F238E27FC236}">
                    <a16:creationId xmlns:a16="http://schemas.microsoft.com/office/drawing/2014/main" id="{92C15757-A0B8-4843-A560-185E82282712}"/>
                  </a:ext>
                </a:extLst>
              </p:cNvPr>
              <p:cNvSpPr/>
              <p:nvPr/>
            </p:nvSpPr>
            <p:spPr>
              <a:xfrm rot="10800000">
                <a:off x="10159250" y="5782400"/>
                <a:ext cx="1728328" cy="874430"/>
              </a:xfrm>
              <a:custGeom>
                <a:avLst/>
                <a:gdLst>
                  <a:gd name="connsiteX0" fmla="*/ 94648 w 344388"/>
                  <a:gd name="connsiteY0" fmla="*/ 0 h 344388"/>
                  <a:gd name="connsiteX1" fmla="*/ 344388 w 344388"/>
                  <a:gd name="connsiteY1" fmla="*/ 0 h 344388"/>
                  <a:gd name="connsiteX2" fmla="*/ 0 w 344388"/>
                  <a:gd name="connsiteY2" fmla="*/ 344388 h 344388"/>
                  <a:gd name="connsiteX3" fmla="*/ 0 w 344388"/>
                  <a:gd name="connsiteY3" fmla="*/ 94648 h 344388"/>
                  <a:gd name="connsiteX4" fmla="*/ 94648 w 344388"/>
                  <a:gd name="connsiteY4" fmla="*/ 0 h 34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88" h="344388">
                    <a:moveTo>
                      <a:pt x="94648" y="0"/>
                    </a:moveTo>
                    <a:lnTo>
                      <a:pt x="344388" y="0"/>
                    </a:lnTo>
                    <a:lnTo>
                      <a:pt x="0" y="344388"/>
                    </a:lnTo>
                    <a:lnTo>
                      <a:pt x="0" y="94648"/>
                    </a:lnTo>
                    <a:cubicBezTo>
                      <a:pt x="0" y="42375"/>
                      <a:pt x="42375" y="0"/>
                      <a:pt x="9464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BDD5"/>
                  </a:solidFill>
                </a:endParaRPr>
              </a:p>
            </p:txBody>
          </p:sp>
        </p:grp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9E8038F-EB0F-44D5-AED4-C9D46B7BB1CE}"/>
                </a:ext>
              </a:extLst>
            </p:cNvPr>
            <p:cNvSpPr txBox="1">
              <a:spLocks/>
            </p:cNvSpPr>
            <p:nvPr/>
          </p:nvSpPr>
          <p:spPr>
            <a:xfrm>
              <a:off x="7321842" y="2901170"/>
              <a:ext cx="3693886" cy="2143190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담보대출과 신용대출 그리고 출처와 용도에 따라서 변수 선택</a:t>
              </a:r>
              <a:endPara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해당되는 사항 있으면</a:t>
              </a:r>
              <a:b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아니라면 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인코딩</a:t>
              </a:r>
              <a:endParaRPr 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B5A42C-D406-481B-8700-BAC78114644B}"/>
                </a:ext>
              </a:extLst>
            </p:cNvPr>
            <p:cNvGrpSpPr/>
            <p:nvPr/>
          </p:nvGrpSpPr>
          <p:grpSpPr>
            <a:xfrm rot="5400000">
              <a:off x="8761142" y="214964"/>
              <a:ext cx="738337" cy="3035113"/>
              <a:chOff x="297542" y="882952"/>
              <a:chExt cx="945660" cy="4430771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92166D50-1D32-4A86-88A5-E198C255C35D}"/>
                  </a:ext>
                </a:extLst>
              </p:cNvPr>
              <p:cNvSpPr/>
              <p:nvPr/>
            </p:nvSpPr>
            <p:spPr>
              <a:xfrm rot="21259363">
                <a:off x="303015" y="5081582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rgbClr val="A20000">
                      <a:shade val="30000"/>
                      <a:satMod val="115000"/>
                    </a:srgbClr>
                  </a:gs>
                  <a:gs pos="50000">
                    <a:srgbClr val="A20000">
                      <a:shade val="67500"/>
                      <a:satMod val="115000"/>
                    </a:srgbClr>
                  </a:gs>
                  <a:gs pos="100000">
                    <a:srgbClr val="A2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38C130B7-81A5-41D2-A27A-D488765C2168}"/>
                  </a:ext>
                </a:extLst>
              </p:cNvPr>
              <p:cNvGrpSpPr/>
              <p:nvPr/>
            </p:nvGrpSpPr>
            <p:grpSpPr>
              <a:xfrm>
                <a:off x="297542" y="882952"/>
                <a:ext cx="943429" cy="4355886"/>
                <a:chOff x="783771" y="468125"/>
                <a:chExt cx="943429" cy="2797589"/>
              </a:xfrm>
            </p:grpSpPr>
            <p:sp>
              <p:nvSpPr>
                <p:cNvPr id="46" name="직사각형 5">
                  <a:extLst>
                    <a:ext uri="{FF2B5EF4-FFF2-40B4-BE49-F238E27FC236}">
                      <a16:creationId xmlns:a16="http://schemas.microsoft.com/office/drawing/2014/main" id="{922A7540-E4AD-4805-AEAF-DCC38E576C86}"/>
                    </a:ext>
                  </a:extLst>
                </p:cNvPr>
                <p:cNvSpPr/>
                <p:nvPr/>
              </p:nvSpPr>
              <p:spPr>
                <a:xfrm>
                  <a:off x="7837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00000">
                        <a:lumMod val="78000"/>
                      </a:srgbClr>
                    </a:gs>
                    <a:gs pos="26000">
                      <a:srgbClr val="C00000">
                        <a:shade val="30000"/>
                        <a:satMod val="115000"/>
                      </a:srgbClr>
                    </a:gs>
                    <a:gs pos="84000">
                      <a:srgbClr val="A20000">
                        <a:lumMod val="98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E8D44C-D729-4AD2-B9DA-58064E8B4DED}"/>
                    </a:ext>
                  </a:extLst>
                </p:cNvPr>
                <p:cNvCxnSpPr/>
                <p:nvPr/>
              </p:nvCxnSpPr>
              <p:spPr>
                <a:xfrm rot="5400000">
                  <a:off x="275029" y="1859370"/>
                  <a:ext cx="2556000" cy="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9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DB8E4FB-31EE-4D9C-A858-EEB92FCC35E6}"/>
                  </a:ext>
                </a:extLst>
              </p:cNvPr>
              <p:cNvSpPr/>
              <p:nvPr/>
            </p:nvSpPr>
            <p:spPr>
              <a:xfrm rot="16200000">
                <a:off x="-1111397" y="2777782"/>
                <a:ext cx="3555204" cy="633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20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en-US" altLang="ko-KR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EA8C252-D80B-4C74-AB94-EEAB857BDB5B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992CDF0E-2A0D-46A5-808A-151F84BF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00B0E63-C572-4151-ADB8-9EF1D18138A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AC38E46-99E6-4569-ACB3-3FDF60445970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54C70A-4764-48FA-BD09-FE191268CF17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설명변수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45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BBBE161-837D-41F6-931B-FD10B7841037}"/>
              </a:ext>
            </a:extLst>
          </p:cNvPr>
          <p:cNvGrpSpPr/>
          <p:nvPr/>
        </p:nvGrpSpPr>
        <p:grpSpPr>
          <a:xfrm rot="5400000" flipH="1">
            <a:off x="15774" y="-19154"/>
            <a:ext cx="1550507" cy="1582055"/>
            <a:chOff x="0" y="666878"/>
            <a:chExt cx="2002261" cy="198000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C263285-D4F1-4253-BB6F-8530B35C6DAF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6312EB9B-3B29-4B81-B2E1-B12A6D23BBAB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5124F2F-767F-492B-B278-7B6C75614119}"/>
                </a:ext>
              </a:extLst>
            </p:cNvPr>
            <p:cNvCxnSpPr>
              <a:stCxn id="82" idx="4"/>
              <a:endCxn id="82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08D56CB-F867-477E-B285-A4236151D858}"/>
              </a:ext>
            </a:extLst>
          </p:cNvPr>
          <p:cNvGrpSpPr/>
          <p:nvPr/>
        </p:nvGrpSpPr>
        <p:grpSpPr>
          <a:xfrm>
            <a:off x="503661" y="3176975"/>
            <a:ext cx="3331243" cy="307197"/>
            <a:chOff x="503661" y="3176976"/>
            <a:chExt cx="4644008" cy="28802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4D90686-F3D1-4EEC-9086-5AC915E7379E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7739DC-C8BD-40EE-B104-3D1436A6AD16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F77D593-9378-4A35-8B56-47503DF48609}"/>
              </a:ext>
            </a:extLst>
          </p:cNvPr>
          <p:cNvGrpSpPr/>
          <p:nvPr/>
        </p:nvGrpSpPr>
        <p:grpSpPr>
          <a:xfrm>
            <a:off x="503662" y="2266805"/>
            <a:ext cx="3331243" cy="1006571"/>
            <a:chOff x="2263636" y="1828034"/>
            <a:chExt cx="1732300" cy="38368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23B1EEA-24AB-442A-8CC7-5AF1C59B0FB0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E0C686-654B-4324-9C9E-1AEE55E94A96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DSR</a:t>
              </a:r>
            </a:p>
            <a:p>
              <a:pPr algn="ctr"/>
              <a:r>
                <a:rPr lang="ko-KR" altLang="en-US" sz="20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원리금 상환비율</a:t>
              </a:r>
              <a:endParaRPr lang="ko-KR" altLang="en-US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38179C-F11D-4AE9-8251-607421FA0835}"/>
              </a:ext>
            </a:extLst>
          </p:cNvPr>
          <p:cNvGrpSpPr/>
          <p:nvPr/>
        </p:nvGrpSpPr>
        <p:grpSpPr>
          <a:xfrm>
            <a:off x="4458634" y="3176975"/>
            <a:ext cx="3331243" cy="307197"/>
            <a:chOff x="503661" y="3176976"/>
            <a:chExt cx="4644008" cy="28802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BF7AB6A-AFAB-44F2-AEBB-C1C1A79B633F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B0C5444-0872-4C47-B1B9-FDE257725EA4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04AD78D-AB73-4B89-BAE5-7055CB27A4C0}"/>
              </a:ext>
            </a:extLst>
          </p:cNvPr>
          <p:cNvGrpSpPr/>
          <p:nvPr/>
        </p:nvGrpSpPr>
        <p:grpSpPr>
          <a:xfrm>
            <a:off x="4458635" y="2266807"/>
            <a:ext cx="3331243" cy="1006571"/>
            <a:chOff x="2263636" y="1828035"/>
            <a:chExt cx="1732300" cy="38368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072B7E-D3FF-4BA4-84D6-A55B1AD16D5C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B01B82E-ADDF-45EA-97FB-852A1FDF2547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DTA</a:t>
              </a:r>
              <a:r>
                <a:rPr lang="ko-KR" altLang="en-US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자산대비부채율</a:t>
              </a:r>
              <a:endParaRPr lang="ko-KR" altLang="en-US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E783007-8D6F-4DC2-A4D1-8C9132A6DC4D}"/>
              </a:ext>
            </a:extLst>
          </p:cNvPr>
          <p:cNvGrpSpPr/>
          <p:nvPr/>
        </p:nvGrpSpPr>
        <p:grpSpPr>
          <a:xfrm>
            <a:off x="8213642" y="3176975"/>
            <a:ext cx="3331243" cy="307197"/>
            <a:chOff x="503661" y="3176976"/>
            <a:chExt cx="4644008" cy="28802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EB1BCD2-0F49-45D6-AE35-6208E48B73C3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C95074-E62E-4446-AE75-361F56A1099F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7EE02E9-53C9-4D6C-BA5F-892D2E32FC3D}"/>
              </a:ext>
            </a:extLst>
          </p:cNvPr>
          <p:cNvGrpSpPr/>
          <p:nvPr/>
        </p:nvGrpSpPr>
        <p:grpSpPr>
          <a:xfrm>
            <a:off x="8213643" y="2266807"/>
            <a:ext cx="3331243" cy="1006571"/>
            <a:chOff x="2263636" y="1828035"/>
            <a:chExt cx="1732300" cy="38368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D32989-3808-4D7E-A9C6-0854C522DD84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6E5AF65-BC49-4554-8300-26C08DE16FEC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HDRI</a:t>
              </a:r>
              <a:r>
                <a:rPr lang="ko-KR" altLang="en-US" sz="20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가계부채위험지수</a:t>
              </a:r>
            </a:p>
          </p:txBody>
        </p:sp>
      </p:grp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60DAD8F-9D71-4F3F-8FBE-4297FAD2041C}"/>
              </a:ext>
            </a:extLst>
          </p:cNvPr>
          <p:cNvSpPr txBox="1">
            <a:spLocks/>
          </p:cNvSpPr>
          <p:nvPr/>
        </p:nvSpPr>
        <p:spPr>
          <a:xfrm>
            <a:off x="4836247" y="3719980"/>
            <a:ext cx="2815444" cy="1187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DTA =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금융부채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금융자산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자산측면 지표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기준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DTA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ECCDDB4E-4CD2-423C-A2A3-3A131535A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5585" y="3695733"/>
                <a:ext cx="2815444" cy="1187079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HDRI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[(1+(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DSR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−0.4))+(1+(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DTA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−1))]∗100</m:t>
                    </m:r>
                  </m:oMath>
                </a14:m>
                <a:endPara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부실가계 기준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HDRI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이상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endPara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ECCDDB4E-4CD2-423C-A2A3-3A131535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85" y="3695733"/>
                <a:ext cx="2815444" cy="1187079"/>
              </a:xfrm>
              <a:prstGeom prst="rect">
                <a:avLst/>
              </a:prstGeom>
              <a:blipFill>
                <a:blip r:embed="rId4"/>
                <a:stretch>
                  <a:fillRect l="-3463" t="-3077" r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57">
            <a:extLst>
              <a:ext uri="{FF2B5EF4-FFF2-40B4-BE49-F238E27FC236}">
                <a16:creationId xmlns:a16="http://schemas.microsoft.com/office/drawing/2014/main" id="{45A8C182-A610-407B-9A33-8248A9C47287}"/>
              </a:ext>
            </a:extLst>
          </p:cNvPr>
          <p:cNvGrpSpPr/>
          <p:nvPr/>
        </p:nvGrpSpPr>
        <p:grpSpPr>
          <a:xfrm>
            <a:off x="811684" y="3335974"/>
            <a:ext cx="2902824" cy="1571085"/>
            <a:chOff x="649493" y="1502852"/>
            <a:chExt cx="3661687" cy="1571085"/>
          </a:xfrm>
        </p:grpSpPr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8DEB21A6-9A7A-4EBF-AFD6-283E405A9BB4}"/>
                </a:ext>
              </a:extLst>
            </p:cNvPr>
            <p:cNvSpPr txBox="1">
              <a:spLocks/>
            </p:cNvSpPr>
            <p:nvPr/>
          </p:nvSpPr>
          <p:spPr>
            <a:xfrm>
              <a:off x="759716" y="1502852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endParaRPr lang="en-US" sz="16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AE3045F9-3ED9-4DA8-B9C8-9EE3AB8E7E51}"/>
                </a:ext>
              </a:extLst>
            </p:cNvPr>
            <p:cNvSpPr txBox="1">
              <a:spLocks/>
            </p:cNvSpPr>
            <p:nvPr/>
          </p:nvSpPr>
          <p:spPr>
            <a:xfrm>
              <a:off x="649493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DSR = 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원리금상환액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가처분소득</a:t>
              </a:r>
              <a:endPara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소득측면 지표</a:t>
              </a:r>
              <a:endPara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DSR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40% 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449BF2-4B2D-442B-A8E3-1068A0FE9412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8EE31C91-3C3F-4A4E-A27F-5049ABE0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219ACB8-80D8-43BC-955D-B8DB34086A05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1D3B2AE-FDA3-40B0-8253-EFA2420F6215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B191F1-EECF-4A3E-BA8D-475C5E4ABD0F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종속변수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29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C0F520-4AC2-451D-AFCE-CF5730C5A6AD}"/>
              </a:ext>
            </a:extLst>
          </p:cNvPr>
          <p:cNvSpPr/>
          <p:nvPr/>
        </p:nvSpPr>
        <p:spPr>
          <a:xfrm>
            <a:off x="791028" y="1334800"/>
            <a:ext cx="10609944" cy="456577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9601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A7E0F01-2937-46DD-BFD2-6F80567F6F88}"/>
              </a:ext>
            </a:extLst>
          </p:cNvPr>
          <p:cNvSpPr txBox="1">
            <a:spLocks/>
          </p:cNvSpPr>
          <p:nvPr/>
        </p:nvSpPr>
        <p:spPr>
          <a:xfrm>
            <a:off x="1712531" y="1971080"/>
            <a:ext cx="7162726" cy="3293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DSR &gt; 40% &amp; DTA &gt;100%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가구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(= HDRI&gt;100)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부실가계는  총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18064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 중에서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1395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가계로 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7.72%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 set, test set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비율 유지하며 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7:3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19F587D-C8B3-4FCD-ADA8-6A83C6BF3227}"/>
              </a:ext>
            </a:extLst>
          </p:cNvPr>
          <p:cNvGrpSpPr/>
          <p:nvPr/>
        </p:nvGrpSpPr>
        <p:grpSpPr>
          <a:xfrm>
            <a:off x="609485" y="1334800"/>
            <a:ext cx="493562" cy="4565770"/>
            <a:chOff x="2991757" y="1084942"/>
            <a:chExt cx="603286" cy="4662682"/>
          </a:xfrm>
        </p:grpSpPr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44C7C043-692F-4967-AD3A-9CD663BEDD2C}"/>
                </a:ext>
              </a:extLst>
            </p:cNvPr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7578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15EAFD1-D95F-4A73-92FF-27805B1B16E0}"/>
                </a:ext>
              </a:extLst>
            </p:cNvPr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9525" cap="rnd">
              <a:solidFill>
                <a:schemeClr val="tx2">
                  <a:lumMod val="75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F8B26-CED7-4C10-BCA3-FC335BA723C0}"/>
              </a:ext>
            </a:extLst>
          </p:cNvPr>
          <p:cNvGrpSpPr/>
          <p:nvPr/>
        </p:nvGrpSpPr>
        <p:grpSpPr>
          <a:xfrm>
            <a:off x="904662" y="2423886"/>
            <a:ext cx="627198" cy="1832429"/>
            <a:chOff x="904661" y="2423886"/>
            <a:chExt cx="1228939" cy="183242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E17876F-6DF5-49CB-93D2-9B3951B12188}"/>
                </a:ext>
              </a:extLst>
            </p:cNvPr>
            <p:cNvCxnSpPr/>
            <p:nvPr/>
          </p:nvCxnSpPr>
          <p:spPr>
            <a:xfrm>
              <a:off x="904661" y="2423886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BEACCD3-A1BE-4B59-87FC-5C4962A679D9}"/>
                </a:ext>
              </a:extLst>
            </p:cNvPr>
            <p:cNvCxnSpPr/>
            <p:nvPr/>
          </p:nvCxnSpPr>
          <p:spPr>
            <a:xfrm>
              <a:off x="904661" y="3399972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7EF393D-5090-4265-8254-315DF1380CEC}"/>
                </a:ext>
              </a:extLst>
            </p:cNvPr>
            <p:cNvCxnSpPr/>
            <p:nvPr/>
          </p:nvCxnSpPr>
          <p:spPr>
            <a:xfrm>
              <a:off x="904661" y="4256315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375536C-EDB7-4935-B251-539AFF5C8BC8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6D40E48-8BED-490E-BAE7-E9998E997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BAE5BA2-3667-4AF9-8F67-44A8A172A143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C9211A1-3B1A-4B55-8630-F543AC2A4A0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8B50024-95B8-480F-B376-145C52C94758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6435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38">
            <a:extLst>
              <a:ext uri="{FF2B5EF4-FFF2-40B4-BE49-F238E27FC236}">
                <a16:creationId xmlns:a16="http://schemas.microsoft.com/office/drawing/2014/main" id="{08D7CE9D-A096-4D6D-BEE6-97171AB1A5F6}"/>
              </a:ext>
            </a:extLst>
          </p:cNvPr>
          <p:cNvSpPr/>
          <p:nvPr/>
        </p:nvSpPr>
        <p:spPr>
          <a:xfrm>
            <a:off x="4051299" y="0"/>
            <a:ext cx="8140699" cy="287521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EC85D-627E-4CCB-BBCE-61261553C7BE}"/>
              </a:ext>
            </a:extLst>
          </p:cNvPr>
          <p:cNvSpPr txBox="1"/>
          <p:nvPr/>
        </p:nvSpPr>
        <p:spPr>
          <a:xfrm>
            <a:off x="4331554" y="975676"/>
            <a:ext cx="7860445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데이터 및 연구문제 </a:t>
            </a:r>
            <a:r>
              <a:rPr lang="en-US" altLang="ko-KR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|</a:t>
            </a:r>
            <a:r>
              <a:rPr lang="ko-KR" altLang="en-US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연구문제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B08FA-74A8-43C2-ACE8-5B21B0E7C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2819" cy="2875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F714C-51C8-4468-B4C8-8190AD5ED6C2}"/>
              </a:ext>
            </a:extLst>
          </p:cNvPr>
          <p:cNvSpPr txBox="1"/>
          <p:nvPr/>
        </p:nvSpPr>
        <p:spPr>
          <a:xfrm>
            <a:off x="4816896" y="714066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36A1E5-763E-43DC-B259-CE8E228E9681}"/>
              </a:ext>
            </a:extLst>
          </p:cNvPr>
          <p:cNvSpPr txBox="1">
            <a:spLocks/>
          </p:cNvSpPr>
          <p:nvPr/>
        </p:nvSpPr>
        <p:spPr>
          <a:xfrm>
            <a:off x="1189596" y="3664699"/>
            <a:ext cx="10097529" cy="14578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romanU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분류모델 개발 및 성능 비교</a:t>
            </a:r>
            <a:b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트리기반 알고리즘으로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특징 중요도를 추출하여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년과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년의 주요 분류 특징 비교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Microsoft Office PowerPoint</Application>
  <PresentationFormat>와이드스크린</PresentationFormat>
  <Paragraphs>375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Wingdings</vt:lpstr>
      <vt:lpstr>Garamond</vt:lpstr>
      <vt:lpstr>Arial</vt:lpstr>
      <vt:lpstr>Calibri</vt:lpstr>
      <vt:lpstr>맑은 고딕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2021-05-31T11:52:36Z</dcterms:modified>
</cp:coreProperties>
</file>