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261" r:id="rId3"/>
    <p:sldId id="281" r:id="rId4"/>
    <p:sldId id="282" r:id="rId5"/>
    <p:sldId id="283" r:id="rId6"/>
    <p:sldId id="284" r:id="rId7"/>
    <p:sldId id="286" r:id="rId8"/>
    <p:sldId id="285" r:id="rId9"/>
    <p:sldId id="307" r:id="rId10"/>
    <p:sldId id="293" r:id="rId11"/>
    <p:sldId id="306" r:id="rId12"/>
    <p:sldId id="292" r:id="rId13"/>
    <p:sldId id="287" r:id="rId14"/>
    <p:sldId id="291" r:id="rId15"/>
    <p:sldId id="294" r:id="rId16"/>
    <p:sldId id="295" r:id="rId17"/>
    <p:sldId id="305" r:id="rId18"/>
    <p:sldId id="311" r:id="rId19"/>
    <p:sldId id="304" r:id="rId20"/>
    <p:sldId id="310" r:id="rId21"/>
    <p:sldId id="301" r:id="rId22"/>
    <p:sldId id="302" r:id="rId23"/>
    <p:sldId id="303" r:id="rId24"/>
    <p:sldId id="312" r:id="rId25"/>
    <p:sldId id="313" r:id="rId26"/>
    <p:sldId id="296" r:id="rId27"/>
    <p:sldId id="298" r:id="rId28"/>
    <p:sldId id="290" r:id="rId29"/>
    <p:sldId id="308" r:id="rId30"/>
    <p:sldId id="309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Garamond" panose="02020404030301010803" pitchFamily="18" charset="0"/>
      <p:regular r:id="rId38"/>
      <p:bold r:id="rId39"/>
      <p:italic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7392" userDrawn="1">
          <p15:clr>
            <a:srgbClr val="A4A3A4"/>
          </p15:clr>
        </p15:guide>
        <p15:guide id="4" orient="horz" pos="67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5" autoAdjust="0"/>
    <p:restoredTop sz="88213" autoAdjust="0"/>
  </p:normalViewPr>
  <p:slideViewPr>
    <p:cSldViewPr snapToGrid="0">
      <p:cViewPr varScale="1">
        <p:scale>
          <a:sx n="73" d="100"/>
          <a:sy n="73" d="100"/>
        </p:scale>
        <p:origin x="1243" y="67"/>
      </p:cViewPr>
      <p:guideLst>
        <p:guide orient="horz" pos="864"/>
        <p:guide pos="288"/>
        <p:guide pos="7392"/>
        <p:guide orient="horz" pos="672"/>
        <p:guide orient="horz" pos="216"/>
        <p:guide orient="horz" pos="38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bg1">
                <a:lumMod val="8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25-4A09-AC6E-B48CA79D481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25-4A09-AC6E-B48CA79D481B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34</c:v>
                </c:pt>
                <c:pt idx="1">
                  <c:v>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1st Qtr</c:v>
                      </c:pt>
                      <c:pt idx="1">
                        <c:v>2nd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7F25-4A09-AC6E-B48CA79D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bg1">
                <a:lumMod val="8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F67-4AF1-8EF0-5532DEE2C32D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F67-4AF1-8EF0-5532DEE2C32D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34</c:v>
                </c:pt>
                <c:pt idx="1">
                  <c:v>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1st Qtr</c:v>
                      </c:pt>
                      <c:pt idx="1">
                        <c:v>2nd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1F67-4AF1-8EF0-5532DEE2C3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bg1">
                <a:lumMod val="8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BC-4F7B-A5E0-30727CEAA6D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BC-4F7B-A5E0-30727CEAA6D2}"/>
              </c:ext>
            </c:extLst>
          </c:dPt>
          <c:val>
            <c:numRef>
              <c:f>Sheet1!$B$2:$B$3</c:f>
              <c:numCache>
                <c:formatCode>General</c:formatCode>
                <c:ptCount val="2"/>
                <c:pt idx="0">
                  <c:v>34</c:v>
                </c:pt>
                <c:pt idx="1">
                  <c:v>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1st Qtr</c:v>
                      </c:pt>
                      <c:pt idx="1">
                        <c:v>2nd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77BC-4F7B-A5E0-30727CEAA6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594D7-89D9-44DF-8EC4-339EC9FF5C1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9EED-C460-4751-8E52-D18C6054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7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코로나영향 </a:t>
            </a:r>
            <a:r>
              <a:rPr lang="en-US" altLang="ko-KR" dirty="0"/>
              <a:t>2020 </a:t>
            </a:r>
            <a:r>
              <a:rPr lang="ko-KR" altLang="en-US" dirty="0"/>
              <a:t>중요 분류 특징에 대해 유추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74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2019 2020 </a:t>
            </a:r>
            <a:r>
              <a:rPr lang="ko-KR" altLang="en-US" dirty="0"/>
              <a:t>공통적</a:t>
            </a:r>
            <a:endParaRPr lang="en-US" altLang="ko-KR" dirty="0"/>
          </a:p>
          <a:p>
            <a:r>
              <a:rPr lang="ko-KR" altLang="en-US" dirty="0"/>
              <a:t>비교적 </a:t>
            </a:r>
            <a:r>
              <a:rPr lang="en-US" altLang="ko-KR" dirty="0"/>
              <a:t>2020</a:t>
            </a:r>
            <a:r>
              <a:rPr lang="ko-KR" altLang="en-US" dirty="0"/>
              <a:t>년 중요해진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81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동일한 방식의 분석을 </a:t>
            </a:r>
            <a:r>
              <a:rPr lang="en-US" altLang="ko-KR" dirty="0" err="1"/>
              <a:t>lightgbm</a:t>
            </a:r>
            <a:r>
              <a:rPr lang="ko-KR" altLang="en-US" dirty="0"/>
              <a:t>에도 적용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79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비은행대출의 경우에 은행 대출보다 더 높은 이자를 지불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신용등급이 낮은 가계일 것이라고 예상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코로나 사태 거치면서 부동산시장의 과열로 내 집 마련을 위해 비은행 금융기관에서까지 주택담보대출을 받으려는 수요가 증가했음을 유추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이러한 상황과 제 연구의 결론을 종합적으로 판단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장기적으로 금리가 상승하고 집값이 하락한다면 부채 상환능력이 떨어지는 가계는 더욱 위기에 취약해질 것이다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그렇기 때문에 정책당국은 </a:t>
            </a:r>
            <a:r>
              <a:rPr lang="en-US" altLang="ko-KR" dirty="0">
                <a:solidFill>
                  <a:schemeClr val="tx1"/>
                </a:solidFill>
              </a:rPr>
              <a:t>LTV, DSR </a:t>
            </a:r>
            <a:r>
              <a:rPr lang="ko-KR" altLang="en-US" dirty="0">
                <a:solidFill>
                  <a:schemeClr val="tx1"/>
                </a:solidFill>
              </a:rPr>
              <a:t>과 같은 관리지표를 통해 정교한 부동산 관련 정책 및 비은행금융기관 관련 가이드라인을 구축할 필요가 있다 원론적인 정책적 제언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74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연구하며느꼈던</a:t>
            </a:r>
            <a:r>
              <a:rPr lang="ko-KR" altLang="en-US" dirty="0"/>
              <a:t> 부족한부분과 추가적 고려사항</a:t>
            </a:r>
            <a:endParaRPr lang="en-US" altLang="ko-KR" dirty="0"/>
          </a:p>
          <a:p>
            <a:r>
              <a:rPr lang="en-US" altLang="ko-KR" dirty="0"/>
              <a:t>20~30% </a:t>
            </a:r>
            <a:r>
              <a:rPr lang="ko-KR" altLang="en-US" dirty="0"/>
              <a:t>정밀도 낮게</a:t>
            </a:r>
            <a:endParaRPr lang="en-US" altLang="ko-KR" dirty="0"/>
          </a:p>
          <a:p>
            <a:r>
              <a:rPr lang="ko-KR" altLang="en-US" dirty="0" err="1"/>
              <a:t>모델링에초점맞추다보니</a:t>
            </a:r>
            <a:endParaRPr lang="en-US" altLang="ko-KR" dirty="0"/>
          </a:p>
          <a:p>
            <a:r>
              <a:rPr lang="ko-KR" altLang="en-US" dirty="0"/>
              <a:t>설명변수 데이터들 희소한 경향 </a:t>
            </a:r>
            <a:r>
              <a:rPr lang="en-US" altLang="ko-KR" dirty="0"/>
              <a:t>-&gt; </a:t>
            </a:r>
            <a:r>
              <a:rPr lang="ko-KR" altLang="en-US" dirty="0"/>
              <a:t>차원축소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7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가운데 혼동행렬 실제 예측데이터 관계  </a:t>
            </a:r>
            <a:r>
              <a:rPr lang="ko-KR" altLang="en-US" dirty="0" err="1"/>
              <a:t>이를바탕으로</a:t>
            </a:r>
            <a:r>
              <a:rPr lang="ko-KR" altLang="en-US" dirty="0"/>
              <a:t> 다양한 성능지표 도출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4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재현율에 </a:t>
            </a:r>
            <a:r>
              <a:rPr lang="ko-KR" altLang="en-US" dirty="0" err="1"/>
              <a:t>초점맞추어</a:t>
            </a:r>
            <a:r>
              <a:rPr lang="ko-KR" altLang="en-US" dirty="0"/>
              <a:t> 모델링 및 성능평가 진행</a:t>
            </a:r>
            <a:endParaRPr lang="en-US" altLang="ko-KR" dirty="0"/>
          </a:p>
          <a:p>
            <a:r>
              <a:rPr lang="ko-KR" altLang="en-US" dirty="0"/>
              <a:t>실제데이터를 얼마나 잘 예측하는지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2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비대칭적 데이터 </a:t>
            </a:r>
            <a:endParaRPr lang="en-US" altLang="ko-KR" dirty="0"/>
          </a:p>
          <a:p>
            <a:r>
              <a:rPr lang="ko-KR" altLang="en-US" dirty="0" err="1"/>
              <a:t>균형맞추기</a:t>
            </a:r>
            <a:r>
              <a:rPr lang="en-US" altLang="ko-KR" dirty="0"/>
              <a:t>( </a:t>
            </a:r>
            <a:r>
              <a:rPr lang="ko-KR" altLang="en-US" dirty="0" err="1"/>
              <a:t>오버샘플링</a:t>
            </a:r>
            <a:r>
              <a:rPr lang="en-US" altLang="ko-KR" dirty="0"/>
              <a:t>, d</a:t>
            </a:r>
            <a:r>
              <a:rPr lang="ko-KR" altLang="en-US" dirty="0" err="1"/>
              <a:t>언더샘플링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결과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35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분류모델    알고리즘</a:t>
            </a:r>
            <a:endParaRPr lang="en-US" altLang="ko-KR" dirty="0"/>
          </a:p>
          <a:p>
            <a:r>
              <a:rPr lang="ko-KR" altLang="en-US" dirty="0"/>
              <a:t>어떠한 결과가</a:t>
            </a:r>
            <a:endParaRPr lang="en-US" altLang="ko-KR" dirty="0"/>
          </a:p>
          <a:p>
            <a:r>
              <a:rPr lang="ko-KR" altLang="en-US" dirty="0"/>
              <a:t>비교적 </a:t>
            </a:r>
            <a:r>
              <a:rPr lang="ko-KR" altLang="en-US" dirty="0" err="1"/>
              <a:t>심플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과적합문제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</a:t>
            </a:r>
            <a:endParaRPr lang="en-US" altLang="ko-KR" dirty="0"/>
          </a:p>
          <a:p>
            <a:r>
              <a:rPr lang="en-US" altLang="ko-KR" dirty="0"/>
              <a:t>C: </a:t>
            </a:r>
            <a:r>
              <a:rPr lang="ko-KR" altLang="en-US" dirty="0"/>
              <a:t>규제 강도  </a:t>
            </a:r>
            <a:r>
              <a:rPr lang="en-US" altLang="ko-KR" dirty="0"/>
              <a:t>penalty= </a:t>
            </a:r>
            <a:r>
              <a:rPr lang="ko-KR" altLang="en-US" dirty="0"/>
              <a:t>규제종류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요소들 종합적으로 적용하여 다음과 같은 결과 </a:t>
            </a:r>
            <a:endParaRPr lang="en-US" altLang="ko-KR" dirty="0"/>
          </a:p>
          <a:p>
            <a:r>
              <a:rPr lang="ko-KR" altLang="en-US" dirty="0" err="1"/>
              <a:t>오버샘플링</a:t>
            </a:r>
            <a:r>
              <a:rPr lang="ko-KR" altLang="en-US" dirty="0"/>
              <a:t> 전후 비교</a:t>
            </a:r>
            <a:endParaRPr lang="en-US" altLang="ko-KR" dirty="0"/>
          </a:p>
          <a:p>
            <a:r>
              <a:rPr lang="ko-KR" altLang="en-US" dirty="0" err="1"/>
              <a:t>로지스틱회귀</a:t>
            </a:r>
            <a:r>
              <a:rPr lang="ko-KR" altLang="en-US" dirty="0"/>
              <a:t> 우수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4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종합적 정리</a:t>
            </a:r>
            <a:endParaRPr lang="en-US" altLang="ko-KR" dirty="0"/>
          </a:p>
          <a:p>
            <a:r>
              <a:rPr lang="ko-KR" altLang="en-US" dirty="0" err="1"/>
              <a:t>로지스틱회귀</a:t>
            </a:r>
            <a:r>
              <a:rPr lang="ko-KR" altLang="en-US" dirty="0"/>
              <a:t> 가장 적절한 </a:t>
            </a:r>
            <a:r>
              <a:rPr lang="ko-KR" altLang="en-US" dirty="0" err="1"/>
              <a:t>알고리즴이라고</a:t>
            </a:r>
            <a:r>
              <a:rPr lang="ko-KR" altLang="en-US" dirty="0"/>
              <a:t> 판단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28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트리기반모형에서 도출되는 특징중요도를</a:t>
            </a:r>
            <a:endParaRPr lang="en-US" altLang="ko-KR" dirty="0"/>
          </a:p>
          <a:p>
            <a:r>
              <a:rPr lang="en-US" altLang="ko-KR" dirty="0"/>
              <a:t>2020</a:t>
            </a:r>
            <a:r>
              <a:rPr lang="ko-KR" altLang="en-US" dirty="0"/>
              <a:t>데이터 동일반식 </a:t>
            </a:r>
            <a:r>
              <a:rPr lang="en-US" altLang="ko-KR" dirty="0"/>
              <a:t>2019</a:t>
            </a:r>
            <a:r>
              <a:rPr lang="ko-KR" altLang="en-US" dirty="0"/>
              <a:t>에도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9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A8D2-7801-4C1A-8174-6461E62C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CCA18-2CDE-4DFC-BD38-534A78EBE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63E8-84B5-4771-B306-9BD537BB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388D-7049-4A58-ADEF-069566DE167C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AFE3-1E93-4F0F-9D33-8FC7EBD0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B345-F763-43E1-9677-9C8B4679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EB78-F0A3-4057-B8C5-D4FB73D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F6B5E-9BC2-47EC-9A21-4DF177161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AB22-76D6-44FD-85AC-FC624D4C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A9BD-FB71-48D4-9715-A1838906E938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7D41-8927-4140-9BBB-3240D703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90AD-13EB-472C-B70F-04CE90F2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3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AB713-8A5F-44D4-9418-40DEFBCA6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F773D-F7CE-4EC2-8150-A14C1DBB4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FFE4-6D17-4A33-809A-DE4018BA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700E-BABF-48D7-91ED-16FA9F56B942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F211-47EB-4D78-AA5E-7ACDE006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26BA-3599-4EE3-9F68-E75EFE95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E30E-2CF4-4C28-A728-ACC9709B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7D78-1CBF-4FC3-914C-F3FB674F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1pPr>
            <a:lvl2pPr marL="342900" indent="-1651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2pPr>
            <a:lvl3pPr marL="520700" indent="-1651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3pPr>
            <a:lvl4pPr marL="685800" indent="-1778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4pPr>
            <a:lvl5pPr marL="863600" indent="-177800"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59B1-99F0-4BD1-8B0B-58723E65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679C-196D-4DE0-8A42-E5ADEB72970E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E4102-C2B4-4A47-9F34-AB569C93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B167-E2CC-4E62-8049-AFC7D64D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4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01E3-CDD6-4188-8C1C-C98FC9C3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61369-1D30-4C1E-9595-48AC121AD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AB11-A9B4-4500-BF8F-B50C2BB4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ED3D-CB9B-48CA-9D94-084D6089EB93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2044-A45B-41EA-930C-5263ADC4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5C8D7-6F28-4815-9EE3-1AC310BB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7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24E2-8BD4-4D5F-8392-7AD00B78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13C7-50F2-424F-BE7F-7DE7F444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18EE6-5835-4D32-A248-0BDDC8921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169D1-83B0-400F-9319-38E8753A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89B3-530D-4855-BCB9-DEB09A7CF906}" type="datetime1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3FEED-4036-4191-A42E-A183CD03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01FE4-4C37-487F-8A3F-7F8C96BE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9C24-40E6-4317-A009-BC709DF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34740-2740-4357-8B9E-D5EDF780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66345-5C80-4EA8-95D9-0896444A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0ECDC-8899-47DC-82BF-4A970E29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B3B67-BBA0-4D0C-A8CF-852BC026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4E01C-3297-4635-8452-9091983D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EFAF-07A3-4695-BB79-64B21819070B}" type="datetime1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4BF24-974A-42CF-A4DD-3F77B75E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0926F-924C-40C9-90A6-2C476AE8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4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4EE6-F7BA-4C11-AA2C-6A393C9A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FEA8C-7DFC-4CD9-AEF4-7B81F2BD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3797-4250-4407-9785-E305430B2792}" type="datetime1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D82DD-A71A-499A-A598-A6104FD2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A7A6E-C67E-4F89-ADB1-226826F6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9F175-0F57-4EB3-B265-34517C43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07AB-517D-4491-9172-EBFFC880A0F5}" type="datetime1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84187-B78A-4088-BD9A-54F6B432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3A28F-8FE9-46BF-A895-C31A1493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224-3EAF-4EE6-A0D5-9A804E23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26DD-F5E8-414C-BDF0-C2F770A5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F688C-1DE6-44DD-988C-9CB1769E2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98EE2-070C-405B-B3AD-0DE7B0F7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0FA8-FD76-4777-81F3-EA849AAF49D9}" type="datetime1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71937-FE79-46E8-880E-54563256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6B417-789C-4CF7-8948-08A45745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6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891-E02B-4A29-A955-5E06630F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5FE48-8E40-498D-AA77-9E67F7F84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DF13E-98FF-4848-9799-8BCF36FB4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A9BE-8217-4F2F-AC35-168B6095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68D-F649-4BB4-A9DF-559D2CA7055F}" type="datetime1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63AB8-90C3-4C6E-8ABE-02803C02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F9E5-7A14-4B53-85EF-77D661FA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C7549-7BA2-4483-80DE-044F01FB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F9A2D-9010-4365-9F0A-6371B64B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3941-B14F-4EAD-86E2-82097642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26A1-4838-47B3-BDB6-2E6C2423384E}" type="datetime1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FA04-5677-48F2-93C7-E80C17D69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9B155-7C67-4B01-800F-B47EEE4F9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A4DC169-4993-4B1E-8950-4347355BC6A3}"/>
              </a:ext>
            </a:extLst>
          </p:cNvPr>
          <p:cNvSpPr/>
          <p:nvPr/>
        </p:nvSpPr>
        <p:spPr>
          <a:xfrm>
            <a:off x="9299732" y="0"/>
            <a:ext cx="2892267" cy="6858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Date Placeholder 1032">
            <a:extLst>
              <a:ext uri="{FF2B5EF4-FFF2-40B4-BE49-F238E27FC236}">
                <a16:creationId xmlns:a16="http://schemas.microsoft.com/office/drawing/2014/main" id="{1D675F16-E26C-47FD-A860-BB2D22A6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4383" y="6313047"/>
            <a:ext cx="2743200" cy="365125"/>
          </a:xfrm>
        </p:spPr>
        <p:txBody>
          <a:bodyPr lIns="0" tIns="0" rIns="0" bIns="0"/>
          <a:lstStyle/>
          <a:p>
            <a:pPr algn="r"/>
            <a:fld id="{6948E918-F6D5-4B5F-9310-1C1B6CE81CE7}" type="datetime1">
              <a:rPr lang="en-US" sz="1600" smtClean="0">
                <a:solidFill>
                  <a:schemeClr val="bg1"/>
                </a:solidFill>
              </a:rPr>
              <a:pPr algn="r"/>
              <a:t>5/30/2021</a:t>
            </a:fld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33867141-BFE8-4AF0-8CDC-F95068AF5D23}"/>
              </a:ext>
            </a:extLst>
          </p:cNvPr>
          <p:cNvCxnSpPr>
            <a:cxnSpLocks/>
          </p:cNvCxnSpPr>
          <p:nvPr/>
        </p:nvCxnSpPr>
        <p:spPr>
          <a:xfrm>
            <a:off x="0" y="6495609"/>
            <a:ext cx="92997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F723D-A4F4-419F-A9B7-75AA050B8271}"/>
              </a:ext>
            </a:extLst>
          </p:cNvPr>
          <p:cNvSpPr/>
          <p:nvPr/>
        </p:nvSpPr>
        <p:spPr>
          <a:xfrm>
            <a:off x="1043189" y="2609850"/>
            <a:ext cx="11148810" cy="3494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3B379B-E74C-4691-8BE5-FBE0E846CB72}"/>
              </a:ext>
            </a:extLst>
          </p:cNvPr>
          <p:cNvGrpSpPr/>
          <p:nvPr/>
        </p:nvGrpSpPr>
        <p:grpSpPr>
          <a:xfrm>
            <a:off x="1592510" y="3065001"/>
            <a:ext cx="8063425" cy="2562192"/>
            <a:chOff x="810520" y="1586649"/>
            <a:chExt cx="8063425" cy="25621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1E572-75DE-459D-A703-6B6847D7931B}"/>
                </a:ext>
              </a:extLst>
            </p:cNvPr>
            <p:cNvSpPr txBox="1"/>
            <p:nvPr/>
          </p:nvSpPr>
          <p:spPr>
            <a:xfrm>
              <a:off x="810520" y="1586649"/>
              <a:ext cx="8063425" cy="184665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ko-KR" altLang="en-US" sz="6000" dirty="0">
                  <a:solidFill>
                    <a:srgbClr val="000000"/>
                  </a:solidFill>
                  <a:latin typeface="+mj-lt"/>
                  <a:cs typeface="Arial" panose="020B0604020202020204" pitchFamily="34" charset="0"/>
                </a:rPr>
                <a:t>부실가계 분류모델에 관한 연구</a:t>
              </a:r>
              <a:endParaRPr lang="en-US" sz="6000" dirty="0">
                <a:solidFill>
                  <a:srgbClr val="102747"/>
                </a:solidFill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E15474-EB57-4BE6-A0DE-6F17AC4329AD}"/>
                </a:ext>
              </a:extLst>
            </p:cNvPr>
            <p:cNvSpPr txBox="1"/>
            <p:nvPr/>
          </p:nvSpPr>
          <p:spPr>
            <a:xfrm>
              <a:off x="810520" y="3717954"/>
              <a:ext cx="80634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endParaRPr lang="en-US" altLang="ko-KR" sz="2800" dirty="0">
                <a:solidFill>
                  <a:srgbClr val="000000"/>
                </a:solidFill>
                <a:latin typeface="+mn-ea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C4867-BBC1-4B30-8F0D-2830056F845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0" y="3575631"/>
              <a:ext cx="80634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3FC859BB-9DED-4BC3-A24A-683432F38FB3}"/>
              </a:ext>
            </a:extLst>
          </p:cNvPr>
          <p:cNvGrpSpPr/>
          <p:nvPr/>
        </p:nvGrpSpPr>
        <p:grpSpPr>
          <a:xfrm>
            <a:off x="1043189" y="1856436"/>
            <a:ext cx="3202734" cy="738655"/>
            <a:chOff x="739074" y="2987386"/>
            <a:chExt cx="3202734" cy="738655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1B14BE5B-21DC-47E0-8177-5D05CFFDF548}"/>
                </a:ext>
              </a:extLst>
            </p:cNvPr>
            <p:cNvSpPr/>
            <p:nvPr/>
          </p:nvSpPr>
          <p:spPr>
            <a:xfrm>
              <a:off x="739074" y="2987386"/>
              <a:ext cx="3202734" cy="738655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           </a:t>
              </a:r>
              <a:r>
                <a:rPr lang="ko-KR" altLang="en-US" sz="2000" dirty="0"/>
                <a:t>정재현</a:t>
              </a:r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2770AC5-9A42-469C-A710-AFD98B252B45}"/>
                </a:ext>
              </a:extLst>
            </p:cNvPr>
            <p:cNvGrpSpPr/>
            <p:nvPr/>
          </p:nvGrpSpPr>
          <p:grpSpPr>
            <a:xfrm>
              <a:off x="968713" y="3135115"/>
              <a:ext cx="1459768" cy="443198"/>
              <a:chOff x="1210926" y="4877612"/>
              <a:chExt cx="1459768" cy="443198"/>
            </a:xfrm>
          </p:grpSpPr>
          <p:sp>
            <p:nvSpPr>
              <p:cNvPr id="16" name="Subtitle 63">
                <a:extLst>
                  <a:ext uri="{FF2B5EF4-FFF2-40B4-BE49-F238E27FC236}">
                    <a16:creationId xmlns:a16="http://schemas.microsoft.com/office/drawing/2014/main" id="{8F7A174D-DAFD-4582-9472-A624813A8C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0629" y="4877612"/>
                <a:ext cx="65" cy="223779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600" dirty="0">
                  <a:solidFill>
                    <a:schemeClr val="bg1"/>
                  </a:solidFill>
                  <a:latin typeface="Garamond" panose="02020404030301010803" pitchFamily="18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01B0588-6C51-459D-ACC8-5C467E5B1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7633" y="4877612"/>
                <a:ext cx="0" cy="4431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Subtitle 63">
                <a:extLst>
                  <a:ext uri="{FF2B5EF4-FFF2-40B4-BE49-F238E27FC236}">
                    <a16:creationId xmlns:a16="http://schemas.microsoft.com/office/drawing/2014/main" id="{9878E96D-74BC-4D9E-BDAC-A38523EB3C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0926" y="4933012"/>
                <a:ext cx="913712" cy="332399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ko-KR" altLang="en-US" dirty="0">
                    <a:solidFill>
                      <a:schemeClr val="bg1"/>
                    </a:solidFill>
                    <a:latin typeface="Garamond" panose="02020404030301010803" pitchFamily="18" charset="0"/>
                    <a:cs typeface="Segoe UI" panose="020B0502040204020203" pitchFamily="34" charset="0"/>
                  </a:rPr>
                  <a:t>한경</a:t>
                </a:r>
                <a:r>
                  <a:rPr lang="en-US" altLang="ko-KR" dirty="0">
                    <a:solidFill>
                      <a:schemeClr val="bg1"/>
                    </a:solidFill>
                    <a:latin typeface="Garamond" panose="02020404030301010803" pitchFamily="18" charset="0"/>
                    <a:cs typeface="Segoe UI" panose="020B0502040204020203" pitchFamily="34" charset="0"/>
                  </a:rPr>
                  <a:t>IT</a:t>
                </a:r>
                <a:endParaRPr lang="en-US" dirty="0">
                  <a:solidFill>
                    <a:schemeClr val="bg1"/>
                  </a:solidFill>
                  <a:latin typeface="Garamond" panose="02020404030301010803" pitchFamily="18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7DFAF3-7A6F-483E-9BBB-030930CF6727}"/>
              </a:ext>
            </a:extLst>
          </p:cNvPr>
          <p:cNvCxnSpPr>
            <a:cxnSpLocks/>
          </p:cNvCxnSpPr>
          <p:nvPr/>
        </p:nvCxnSpPr>
        <p:spPr>
          <a:xfrm>
            <a:off x="9299732" y="6495609"/>
            <a:ext cx="8562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10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3200" dirty="0"/>
              <a:t>연구방법</a:t>
            </a:r>
            <a:r>
              <a:rPr lang="en-US" altLang="ko-KR" sz="2800" dirty="0"/>
              <a:t>|</a:t>
            </a:r>
            <a:r>
              <a:rPr lang="ko-KR" altLang="en-US" sz="2800" dirty="0"/>
              <a:t>성능 평가 지표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48A9A2A-8DE9-4984-AAD0-428793D7AC44}"/>
              </a:ext>
            </a:extLst>
          </p:cNvPr>
          <p:cNvGrpSpPr/>
          <p:nvPr/>
        </p:nvGrpSpPr>
        <p:grpSpPr>
          <a:xfrm>
            <a:off x="8408307" y="4214373"/>
            <a:ext cx="3326493" cy="1200153"/>
            <a:chOff x="476251" y="1416892"/>
            <a:chExt cx="3551464" cy="1200153"/>
          </a:xfrm>
        </p:grpSpPr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5E409C04-FD9F-4385-85E7-C4B57CF7BC3A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16892"/>
              <a:ext cx="3551464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800" dirty="0">
                  <a:solidFill>
                    <a:srgbClr val="102747"/>
                  </a:solidFill>
                </a:rPr>
                <a:t>AUC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2B67418-3EB7-4455-83A7-89B4952FF11F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5535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3A31ED19-A320-47CD-B9FE-70E04A21AB80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816826"/>
              <a:ext cx="3551464" cy="800219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</a:pPr>
              <a:r>
                <a:rPr lang="en-US" altLang="ko-KR" sz="1400" dirty="0"/>
                <a:t>2</a:t>
              </a:r>
              <a:r>
                <a:rPr lang="ko-KR" altLang="en-US" sz="1400" dirty="0"/>
                <a:t>진분류에 많이 활용되는 지표</a:t>
              </a:r>
              <a:endParaRPr lang="en-US" altLang="ko-KR" sz="1400" dirty="0"/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</a:pPr>
              <a:r>
                <a:rPr lang="en-US" altLang="ko-KR" sz="1400" dirty="0"/>
                <a:t>AUC </a:t>
              </a:r>
              <a:r>
                <a:rPr lang="ko-KR" altLang="en-US" sz="1400" dirty="0"/>
                <a:t>가 높을수록  </a:t>
              </a:r>
              <a:r>
                <a:rPr lang="en-US" altLang="ko-KR" sz="1400" dirty="0"/>
                <a:t>0 </a:t>
              </a:r>
              <a:r>
                <a:rPr lang="ko-KR" altLang="en-US" sz="1400" dirty="0"/>
                <a:t>을 </a:t>
              </a:r>
              <a:r>
                <a:rPr lang="en-US" altLang="ko-KR" sz="1400" dirty="0"/>
                <a:t>0 </a:t>
              </a:r>
              <a:r>
                <a:rPr lang="ko-KR" altLang="en-US" sz="1400" dirty="0"/>
                <a:t>으로</a:t>
              </a:r>
              <a:r>
                <a:rPr lang="en-US" altLang="ko-KR" sz="1400" dirty="0"/>
                <a:t>, 1 </a:t>
              </a:r>
              <a:r>
                <a:rPr lang="ko-KR" altLang="en-US" sz="1400" dirty="0"/>
                <a:t>을 </a:t>
              </a:r>
              <a:r>
                <a:rPr lang="en-US" altLang="ko-KR" sz="1400" dirty="0"/>
                <a:t>1 </a:t>
              </a:r>
              <a:r>
                <a:rPr lang="ko-KR" altLang="en-US" sz="1400" dirty="0"/>
                <a:t>로 잘 예측</a:t>
              </a:r>
              <a:endParaRPr lang="en-US" sz="20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63DFD82-3843-4D02-A1AC-0898967AE6E4}"/>
              </a:ext>
            </a:extLst>
          </p:cNvPr>
          <p:cNvGrpSpPr/>
          <p:nvPr/>
        </p:nvGrpSpPr>
        <p:grpSpPr>
          <a:xfrm>
            <a:off x="8408307" y="1530832"/>
            <a:ext cx="3326493" cy="1478563"/>
            <a:chOff x="476251" y="1416892"/>
            <a:chExt cx="3551464" cy="1478563"/>
          </a:xfrm>
        </p:grpSpPr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3393790C-8A85-4BF8-90DD-0D2FAD79EEB1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16892"/>
              <a:ext cx="3551464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800" dirty="0">
                  <a:solidFill>
                    <a:srgbClr val="102747"/>
                  </a:solidFill>
                </a:rPr>
                <a:t>정밀도</a:t>
              </a:r>
              <a:r>
                <a:rPr lang="en-US" altLang="ko-KR" sz="1800" dirty="0">
                  <a:solidFill>
                    <a:srgbClr val="102747"/>
                  </a:solidFill>
                </a:rPr>
                <a:t>(Precision)</a:t>
              </a:r>
              <a:endParaRPr lang="en-US" sz="1800" dirty="0">
                <a:solidFill>
                  <a:srgbClr val="102747"/>
                </a:solidFill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4DDDE68-69F5-42C4-8580-659EF81A2F7A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5535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Content Placeholder 2">
                  <a:extLst>
                    <a:ext uri="{FF2B5EF4-FFF2-40B4-BE49-F238E27FC236}">
                      <a16:creationId xmlns:a16="http://schemas.microsoft.com/office/drawing/2014/main" id="{4C4487D1-E58E-43C3-B745-FF82FE64A4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6251" y="1816826"/>
                  <a:ext cx="3551464" cy="1078629"/>
                </a:xfrm>
                <a:prstGeom prst="rect">
                  <a:avLst/>
                </a:prstGeom>
              </p:spPr>
              <p:txBody>
                <a:bodyPr vert="horz" lIns="0" tIns="0" rIns="0" bIns="0" rtlCol="0" anchor="t">
                  <a:spAutoFit/>
                </a:bodyPr>
                <a:lstStyle>
                  <a:lvl1pPr marL="177800" indent="-1778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-1651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20700" indent="-1651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>
                      <a:tab pos="1943100" algn="l"/>
                    </a:tabLst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685800" indent="-1778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>
                      <a:tab pos="1943100" algn="l"/>
                    </a:tabLst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863600" indent="-1778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40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m:rPr>
                          <m:nor/>
                        </m:rPr>
                        <a:rPr lang="en-US" altLang="ko-KR" sz="1400" i="1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ko-KR" altLang="en-US" sz="1400" i="1" smtClean="0"/>
                        <m:t> </m:t>
                      </m:r>
                      <m:r>
                        <m:rPr>
                          <m:nor/>
                        </m:rPr>
                        <a:rPr lang="en-US" altLang="ko-KR" sz="1400" i="1" smtClean="0"/>
                        <m:t>= 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sz="1400" i="1"/>
                            <m:t>TP</m:t>
                          </m:r>
                          <m:r>
                            <m:rPr>
                              <m:nor/>
                            </m:rPr>
                            <a:rPr lang="en-US" altLang="ko-KR" sz="1400" i="1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sz="1400" i="1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altLang="ko-KR" sz="1400" i="1"/>
                            <m:t>+ </m:t>
                          </m:r>
                          <m:r>
                            <m:rPr>
                              <m:nor/>
                            </m:rPr>
                            <a:rPr lang="en-US" altLang="ko-KR" sz="1400" i="1"/>
                            <m:t>FP</m:t>
                          </m:r>
                        </m:den>
                      </m:f>
                    </m:oMath>
                  </a14:m>
                  <a:r>
                    <a:rPr lang="en-US" altLang="ko-KR" sz="1400" i="1" dirty="0"/>
                    <a:t> </a:t>
                  </a:r>
                </a:p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:r>
                    <a:rPr lang="ko-KR" altLang="en-US" sz="1400" dirty="0"/>
                    <a:t>기계가 예측한 값들이 얼마나 정확한가</a:t>
                  </a:r>
                  <a:endParaRPr lang="en-US" altLang="ko-KR" sz="1400" dirty="0"/>
                </a:p>
                <a:p>
                  <a:pPr marL="0" inden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:endParaRPr lang="en-US" altLang="ko-KR" sz="1400" dirty="0"/>
                </a:p>
              </p:txBody>
            </p:sp>
          </mc:Choice>
          <mc:Fallback>
            <p:sp>
              <p:nvSpPr>
                <p:cNvPr id="80" name="Content Placeholder 2">
                  <a:extLst>
                    <a:ext uri="{FF2B5EF4-FFF2-40B4-BE49-F238E27FC236}">
                      <a16:creationId xmlns:a16="http://schemas.microsoft.com/office/drawing/2014/main" id="{4C4487D1-E58E-43C3-B745-FF82FE64A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51" y="1816826"/>
                  <a:ext cx="3551464" cy="1078629"/>
                </a:xfrm>
                <a:prstGeom prst="rect">
                  <a:avLst/>
                </a:prstGeom>
                <a:blipFill>
                  <a:blip r:embed="rId3"/>
                  <a:stretch>
                    <a:fillRect l="-183" t="-16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C8CF09C-4BA7-4083-9205-F8F3C23BE530}"/>
              </a:ext>
            </a:extLst>
          </p:cNvPr>
          <p:cNvGrpSpPr/>
          <p:nvPr/>
        </p:nvGrpSpPr>
        <p:grpSpPr>
          <a:xfrm>
            <a:off x="446595" y="1530831"/>
            <a:ext cx="3326493" cy="1786113"/>
            <a:chOff x="476251" y="1416892"/>
            <a:chExt cx="3551464" cy="1101192"/>
          </a:xfrm>
        </p:grpSpPr>
        <p:sp>
          <p:nvSpPr>
            <p:cNvPr id="86" name="Content Placeholder 2">
              <a:extLst>
                <a:ext uri="{FF2B5EF4-FFF2-40B4-BE49-F238E27FC236}">
                  <a16:creationId xmlns:a16="http://schemas.microsoft.com/office/drawing/2014/main" id="{FDD0BB56-8A13-41D9-A360-0FAF837E790B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16892"/>
              <a:ext cx="3551464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800" dirty="0">
                  <a:solidFill>
                    <a:srgbClr val="102747"/>
                  </a:solidFill>
                </a:rPr>
                <a:t>정확도</a:t>
              </a:r>
              <a:r>
                <a:rPr lang="en-US" altLang="ko-KR" sz="1800" dirty="0">
                  <a:solidFill>
                    <a:srgbClr val="102747"/>
                  </a:solidFill>
                </a:rPr>
                <a:t>(Accuracy)</a:t>
              </a:r>
              <a:endParaRPr lang="en-US" sz="1800" dirty="0">
                <a:solidFill>
                  <a:srgbClr val="102747"/>
                </a:solidFill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8889C1D-42CF-41EC-B992-40F44013C872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5535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Content Placeholder 2">
                  <a:extLst>
                    <a:ext uri="{FF2B5EF4-FFF2-40B4-BE49-F238E27FC236}">
                      <a16:creationId xmlns:a16="http://schemas.microsoft.com/office/drawing/2014/main" id="{56D5D116-9E43-4A4E-8A46-747CBDBF2CF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6251" y="1816826"/>
                  <a:ext cx="3551464" cy="701258"/>
                </a:xfrm>
                <a:prstGeom prst="rect">
                  <a:avLst/>
                </a:prstGeom>
              </p:spPr>
              <p:txBody>
                <a:bodyPr vert="horz" lIns="0" tIns="0" rIns="0" bIns="0" rtlCol="0" anchor="t">
                  <a:spAutoFit/>
                </a:bodyPr>
                <a:lstStyle>
                  <a:lvl1pPr marL="177800" indent="-1778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-1651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20700" indent="-1651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>
                      <a:tab pos="1943100" algn="l"/>
                    </a:tabLst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685800" indent="-1778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>
                      <a:tab pos="1943100" algn="l"/>
                    </a:tabLst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863600" indent="-1778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ko-KR" altLang="en-US" sz="1400" smtClean="0"/>
                          <m:t>𝐴𝑐𝑐𝑢𝑟𝑎𝑐𝑦</m:t>
                        </m:r>
                        <m:r>
                          <m:rPr>
                            <m:nor/>
                          </m:rPr>
                          <a:rPr lang="ko-KR" altLang="en-US" sz="140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= </m:t>
                        </m:r>
                        <m:f>
                          <m:fPr>
                            <m:ctrlPr>
                              <a:rPr lang="en-US" altLang="ko-KR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1400" i="1"/>
                              <m:t>TP</m:t>
                            </m:r>
                            <m:r>
                              <m:rPr>
                                <m:nor/>
                              </m:rPr>
                              <a:rPr lang="en-US" altLang="ko-KR" sz="1400" i="1"/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US" altLang="ko-KR" sz="1400" i="1"/>
                              <m:t>TN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ko-KR" altLang="en-US" sz="1400"/>
                              <m:t>𝑇𝑁</m:t>
                            </m:r>
                            <m:r>
                              <m:rPr>
                                <m:nor/>
                              </m:rPr>
                              <a:rPr lang="ko-KR" altLang="en-US" sz="14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1400"/>
                              <m:t>+ </m:t>
                            </m:r>
                            <m:r>
                              <m:rPr>
                                <m:nor/>
                              </m:rPr>
                              <a:rPr lang="ko-KR" altLang="en-US" sz="1400"/>
                              <m:t>𝐹𝑃</m:t>
                            </m:r>
                            <m:r>
                              <m:rPr>
                                <m:nor/>
                              </m:rPr>
                              <a:rPr lang="ko-KR" altLang="en-US" sz="14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1400"/>
                              <m:t>+ </m:t>
                            </m:r>
                            <m:r>
                              <m:rPr>
                                <m:nor/>
                              </m:rPr>
                              <a:rPr lang="ko-KR" altLang="en-US" sz="1400"/>
                              <m:t>𝐹𝑁</m:t>
                            </m:r>
                            <m:r>
                              <m:rPr>
                                <m:nor/>
                              </m:rPr>
                              <a:rPr lang="ko-KR" altLang="en-US" sz="14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1400"/>
                              <m:t>+ </m:t>
                            </m:r>
                            <m:r>
                              <m:rPr>
                                <m:nor/>
                              </m:rPr>
                              <a:rPr lang="ko-KR" altLang="en-US" sz="1400"/>
                              <m:t>𝑇𝑃</m:t>
                            </m:r>
                          </m:den>
                        </m:f>
                      </m:oMath>
                    </m:oMathPara>
                  </a14:m>
                  <a:endParaRPr lang="en-US" altLang="ko-KR" sz="1400" dirty="0"/>
                </a:p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:r>
                    <a:rPr lang="ko-KR" altLang="en-US" sz="1400" dirty="0"/>
                    <a:t>전체 데이터 중 제대로 분류된 데이터 비율 </a:t>
                  </a:r>
                  <a:endParaRPr lang="en-US" altLang="ko-KR" sz="1400" dirty="0"/>
                </a:p>
                <a:p>
                  <a:pPr marL="0" indent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:r>
                    <a:rPr lang="en-US" sz="1400" dirty="0"/>
                    <a:t> </a:t>
                  </a:r>
                </a:p>
              </p:txBody>
            </p:sp>
          </mc:Choice>
          <mc:Fallback>
            <p:sp>
              <p:nvSpPr>
                <p:cNvPr id="88" name="Content Placeholder 2">
                  <a:extLst>
                    <a:ext uri="{FF2B5EF4-FFF2-40B4-BE49-F238E27FC236}">
                      <a16:creationId xmlns:a16="http://schemas.microsoft.com/office/drawing/2014/main" id="{56D5D116-9E43-4A4E-8A46-747CBDBF2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51" y="1816826"/>
                  <a:ext cx="3551464" cy="701258"/>
                </a:xfrm>
                <a:prstGeom prst="rect">
                  <a:avLst/>
                </a:prstGeom>
                <a:blipFill>
                  <a:blip r:embed="rId4"/>
                  <a:stretch>
                    <a:fillRect l="-2747" r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AD6B32B-7EA1-4E2E-B23D-7899D6C8D171}"/>
              </a:ext>
            </a:extLst>
          </p:cNvPr>
          <p:cNvGrpSpPr/>
          <p:nvPr/>
        </p:nvGrpSpPr>
        <p:grpSpPr>
          <a:xfrm>
            <a:off x="446595" y="4214373"/>
            <a:ext cx="3326493" cy="1543067"/>
            <a:chOff x="476251" y="1416892"/>
            <a:chExt cx="3551464" cy="1543067"/>
          </a:xfrm>
        </p:grpSpPr>
        <p:sp>
          <p:nvSpPr>
            <p:cNvPr id="90" name="Content Placeholder 2">
              <a:extLst>
                <a:ext uri="{FF2B5EF4-FFF2-40B4-BE49-F238E27FC236}">
                  <a16:creationId xmlns:a16="http://schemas.microsoft.com/office/drawing/2014/main" id="{D0299F22-E2A7-41D9-8FAC-923B46D5C60B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16892"/>
              <a:ext cx="3551464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800" dirty="0" err="1">
                  <a:solidFill>
                    <a:srgbClr val="102747"/>
                  </a:solidFill>
                </a:rPr>
                <a:t>재현율</a:t>
              </a:r>
              <a:r>
                <a:rPr lang="en-US" altLang="ko-KR" sz="1800" dirty="0">
                  <a:solidFill>
                    <a:srgbClr val="102747"/>
                  </a:solidFill>
                </a:rPr>
                <a:t>(Recall)</a:t>
              </a:r>
              <a:endParaRPr lang="en-US" sz="1800" dirty="0">
                <a:solidFill>
                  <a:srgbClr val="102747"/>
                </a:solidFill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2088324-F6FF-4E69-B1DD-14C41D566F38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5535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Content Placeholder 2">
                  <a:extLst>
                    <a:ext uri="{FF2B5EF4-FFF2-40B4-BE49-F238E27FC236}">
                      <a16:creationId xmlns:a16="http://schemas.microsoft.com/office/drawing/2014/main" id="{1ED84E68-33E4-4157-A55F-02304A97899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6251" y="1816826"/>
                  <a:ext cx="3551464" cy="1143133"/>
                </a:xfrm>
                <a:prstGeom prst="rect">
                  <a:avLst/>
                </a:prstGeom>
              </p:spPr>
              <p:txBody>
                <a:bodyPr vert="horz" lIns="0" tIns="0" rIns="0" bIns="0" rtlCol="0" anchor="t">
                  <a:spAutoFit/>
                </a:bodyPr>
                <a:lstStyle>
                  <a:lvl1pPr marL="177800" indent="-1778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-1651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20700" indent="-1651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>
                      <a:tab pos="1943100" algn="l"/>
                    </a:tabLst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685800" indent="-1778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>
                      <a:tab pos="1943100" algn="l"/>
                    </a:tabLst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863600" indent="-1778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m:rPr>
                            <m:nor/>
                          </m:rPr>
                          <a:rPr lang="ko-KR" altLang="en-US" sz="140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smtClean="0"/>
                          <m:t>= </m:t>
                        </m:r>
                        <m:f>
                          <m:fPr>
                            <m:ctrlPr>
                              <a:rPr lang="en-US" altLang="ko-KR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1400" i="1"/>
                              <m:t>TP</m:t>
                            </m:r>
                            <m:r>
                              <m:rPr>
                                <m:nor/>
                              </m:rPr>
                              <a:rPr lang="en-US" altLang="ko-KR" sz="1400" i="1"/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TP</m:t>
                            </m:r>
                            <m:r>
                              <m:rPr>
                                <m:nor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  <m:t>FN</m:t>
                            </m:r>
                          </m:den>
                        </m:f>
                      </m:oMath>
                    </m:oMathPara>
                  </a14:m>
                  <a:endParaRPr lang="en-US" altLang="ko-KR" sz="1400" i="1" dirty="0"/>
                </a:p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:r>
                    <a:rPr lang="ko-KR" altLang="en-US" sz="1400" dirty="0"/>
                    <a:t>실제 </a:t>
                  </a:r>
                  <a:r>
                    <a:rPr lang="en-US" altLang="ko-KR" sz="1400" dirty="0"/>
                    <a:t>positive</a:t>
                  </a:r>
                  <a:r>
                    <a:rPr lang="ko-KR" altLang="en-US" sz="1400" dirty="0"/>
                    <a:t>인 값을 기계가</a:t>
                  </a:r>
                  <a:endParaRPr lang="en-US" altLang="ko-KR" sz="1400" dirty="0"/>
                </a:p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None/>
                  </a:pPr>
                  <a:r>
                    <a:rPr lang="ko-KR" altLang="en-US" sz="1400" dirty="0"/>
                    <a:t> 얼마나 잘 예측하였는가</a:t>
                  </a:r>
                  <a:endParaRPr lang="en-US" altLang="ko-KR" sz="1400" dirty="0"/>
                </a:p>
              </p:txBody>
            </p:sp>
          </mc:Choice>
          <mc:Fallback>
            <p:sp>
              <p:nvSpPr>
                <p:cNvPr id="92" name="Content Placeholder 2">
                  <a:extLst>
                    <a:ext uri="{FF2B5EF4-FFF2-40B4-BE49-F238E27FC236}">
                      <a16:creationId xmlns:a16="http://schemas.microsoft.com/office/drawing/2014/main" id="{1ED84E68-33E4-4157-A55F-02304A9789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51" y="1816826"/>
                  <a:ext cx="3551464" cy="1143133"/>
                </a:xfrm>
                <a:prstGeom prst="rect">
                  <a:avLst/>
                </a:prstGeom>
                <a:blipFill>
                  <a:blip r:embed="rId5"/>
                  <a:stretch>
                    <a:fillRect b="-74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BBD72491-7EC9-451E-8483-4848A324EEEB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1" name="Table 11">
            <a:extLst>
              <a:ext uri="{FF2B5EF4-FFF2-40B4-BE49-F238E27FC236}">
                <a16:creationId xmlns:a16="http://schemas.microsoft.com/office/drawing/2014/main" id="{D515FFC8-E71A-46EA-BF54-643D67E55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290497"/>
              </p:ext>
            </p:extLst>
          </p:nvPr>
        </p:nvGraphicFramePr>
        <p:xfrm>
          <a:off x="4313383" y="2534467"/>
          <a:ext cx="3683468" cy="1945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944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983790">
                  <a:extLst>
                    <a:ext uri="{9D8B030D-6E8A-4147-A177-3AD203B41FA5}">
                      <a16:colId xmlns:a16="http://schemas.microsoft.com/office/drawing/2014/main" val="1437423842"/>
                    </a:ext>
                  </a:extLst>
                </a:gridCol>
                <a:gridCol w="920867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  <a:gridCol w="920867">
                  <a:extLst>
                    <a:ext uri="{9D8B030D-6E8A-4147-A177-3AD203B41FA5}">
                      <a16:colId xmlns:a16="http://schemas.microsoft.com/office/drawing/2014/main" val="1072682000"/>
                    </a:ext>
                  </a:extLst>
                </a:gridCol>
              </a:tblGrid>
              <a:tr h="48260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실제</a:t>
                      </a:r>
                      <a:r>
                        <a:rPr lang="en-US" altLang="ko-KR" sz="1600" dirty="0"/>
                        <a:t>(Actual)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40284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예측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(Pre-</a:t>
                      </a:r>
                    </a:p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</a:rPr>
                        <a:t>cision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40284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Positive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604465"/>
                  </a:ext>
                </a:extLst>
              </a:tr>
              <a:tr h="65681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Negitaive</a:t>
                      </a:r>
                      <a:endParaRPr lang="en-US" altLang="ko-KR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88720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0924916-AA1F-41A3-BDF1-DDEC66D32662}"/>
              </a:ext>
            </a:extLst>
          </p:cNvPr>
          <p:cNvSpPr/>
          <p:nvPr/>
        </p:nvSpPr>
        <p:spPr>
          <a:xfrm>
            <a:off x="4119891" y="4214759"/>
            <a:ext cx="3886196" cy="773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혼동행렬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9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0F11F7-D2B8-4CF7-B528-F377BFEA3788}"/>
              </a:ext>
            </a:extLst>
          </p:cNvPr>
          <p:cNvSpPr/>
          <p:nvPr/>
        </p:nvSpPr>
        <p:spPr>
          <a:xfrm>
            <a:off x="476250" y="1596264"/>
            <a:ext cx="11107057" cy="425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3200" dirty="0"/>
              <a:t>연구방법</a:t>
            </a:r>
            <a:r>
              <a:rPr lang="en-US" altLang="ko-KR" sz="2800" dirty="0"/>
              <a:t>|</a:t>
            </a:r>
            <a:r>
              <a:rPr lang="ko-KR" altLang="en-US" sz="2800" dirty="0"/>
              <a:t>성능 평가 지표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6D1E09-FDF9-46DE-873A-7CF459DB6A16}"/>
              </a:ext>
            </a:extLst>
          </p:cNvPr>
          <p:cNvSpPr txBox="1"/>
          <p:nvPr/>
        </p:nvSpPr>
        <p:spPr>
          <a:xfrm>
            <a:off x="766618" y="2562046"/>
            <a:ext cx="86267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부실가계를 부실가계로 정확하게 분류해내는 것이 중요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r>
              <a:rPr lang="ko-KR" altLang="en-US" dirty="0"/>
              <a:t>에 초점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858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32212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3200" dirty="0"/>
              <a:t>연구방법</a:t>
            </a:r>
            <a:r>
              <a:rPr lang="en-US" altLang="ko-KR" sz="2800" dirty="0"/>
              <a:t>|</a:t>
            </a:r>
            <a:r>
              <a:rPr lang="ko-KR" altLang="en-US" sz="2800" dirty="0" err="1"/>
              <a:t>오버샘플링</a:t>
            </a:r>
            <a:r>
              <a:rPr lang="en-US" altLang="ko-KR" sz="2800" dirty="0"/>
              <a:t>(SMOTE)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826501-4F62-441E-805C-795037B2F290}"/>
              </a:ext>
            </a:extLst>
          </p:cNvPr>
          <p:cNvGrpSpPr/>
          <p:nvPr/>
        </p:nvGrpSpPr>
        <p:grpSpPr>
          <a:xfrm>
            <a:off x="476250" y="1400628"/>
            <a:ext cx="4246988" cy="4423485"/>
            <a:chOff x="476250" y="1386114"/>
            <a:chExt cx="5818396" cy="4423485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218870D6-28F2-4557-A5FB-D37FD6F2FE3E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386114"/>
              <a:ext cx="5818395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>
                  <a:solidFill>
                    <a:srgbClr val="102747"/>
                  </a:solidFill>
                </a:rPr>
                <a:t>SMOTE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FC9CCB8-70D3-4C46-8580-105190FA5861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816229"/>
              <a:ext cx="581839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96762117-9E83-4EE4-B42A-4B235E78DB35}"/>
                </a:ext>
              </a:extLst>
            </p:cNvPr>
            <p:cNvSpPr txBox="1">
              <a:spLocks/>
            </p:cNvSpPr>
            <p:nvPr/>
          </p:nvSpPr>
          <p:spPr>
            <a:xfrm>
              <a:off x="476250" y="1915886"/>
              <a:ext cx="5818396" cy="38937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endParaRPr lang="en-US" altLang="ko-KR" sz="1800" dirty="0"/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ko-KR" altLang="en-US" sz="1800" dirty="0"/>
                <a:t>현재 데이터는 </a:t>
              </a:r>
              <a:r>
                <a:rPr lang="en-US" altLang="ko-KR" sz="1800" dirty="0"/>
                <a:t>1(</a:t>
              </a:r>
              <a:r>
                <a:rPr lang="ko-KR" altLang="en-US" sz="1800" dirty="0"/>
                <a:t>부실가계</a:t>
              </a:r>
              <a:r>
                <a:rPr lang="en-US" altLang="ko-KR" sz="1800" dirty="0"/>
                <a:t>)</a:t>
              </a:r>
              <a:r>
                <a:rPr lang="ko-KR" altLang="en-US" sz="1800" dirty="0"/>
                <a:t>의 </a:t>
              </a:r>
              <a:r>
                <a:rPr lang="en-US" altLang="ko-KR" sz="1800" dirty="0"/>
                <a:t>class</a:t>
              </a:r>
              <a:r>
                <a:rPr lang="ko-KR" altLang="en-US" sz="1800" dirty="0"/>
                <a:t>가 </a:t>
              </a:r>
              <a:r>
                <a:rPr lang="en-US" altLang="ko-KR" sz="1800" dirty="0"/>
                <a:t>7~8%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ko-KR" sz="1800" dirty="0"/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ko-KR" altLang="en-US" sz="1800" dirty="0"/>
                <a:t>비대칭적 데이터는 </a:t>
              </a:r>
              <a:r>
                <a:rPr lang="ko-KR" altLang="en-US" sz="1800" dirty="0" err="1"/>
                <a:t>과적합</a:t>
              </a:r>
              <a:r>
                <a:rPr lang="en-US" altLang="ko-KR" sz="1800" dirty="0"/>
                <a:t>(overfitting)</a:t>
              </a:r>
              <a:r>
                <a:rPr lang="ko-KR" altLang="en-US" sz="1800" dirty="0"/>
                <a:t> 문제를 일으킨다</a:t>
              </a:r>
              <a:r>
                <a:rPr lang="en-US" altLang="ko-KR" sz="1800" dirty="0"/>
                <a:t>.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endParaRPr lang="en-US" altLang="ko-KR" sz="1800" dirty="0"/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ko-KR" sz="1800" dirty="0"/>
                <a:t>SMOTE: </a:t>
              </a:r>
              <a:r>
                <a:rPr lang="ko-KR" altLang="en-US" sz="1800" dirty="0"/>
                <a:t>더 적은 클래스의 데이터들을 비슷한 특징</a:t>
              </a:r>
              <a:r>
                <a:rPr lang="en-US" altLang="ko-KR" sz="1800" dirty="0"/>
                <a:t>(K-NN</a:t>
              </a:r>
              <a:r>
                <a:rPr lang="ko-KR" altLang="en-US" sz="1800" dirty="0"/>
                <a:t>알고리즘</a:t>
              </a:r>
              <a:r>
                <a:rPr lang="en-US" altLang="ko-KR" sz="1800" dirty="0"/>
                <a:t>)</a:t>
              </a:r>
              <a:r>
                <a:rPr lang="ko-KR" altLang="en-US" sz="1800" dirty="0"/>
                <a:t>을 유지하며 증식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50D8F98-9130-4B0F-A4EA-7366079C9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664" y="1066800"/>
            <a:ext cx="5896433" cy="2958166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5DCBC84-DBAC-4A8E-9CCA-D9CBB5CFFDFB}"/>
              </a:ext>
            </a:extLst>
          </p:cNvPr>
          <p:cNvSpPr/>
          <p:nvPr/>
        </p:nvSpPr>
        <p:spPr>
          <a:xfrm rot="16200000">
            <a:off x="8028718" y="4791462"/>
            <a:ext cx="655782" cy="611853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566B1A-55F6-4152-8D29-76A0FA867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190" y="4658803"/>
            <a:ext cx="3076575" cy="923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79A3FB-2FC3-479B-8B28-996E53C05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960" y="4658803"/>
            <a:ext cx="30670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7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314680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3200" dirty="0"/>
              <a:t>연구방법</a:t>
            </a:r>
            <a:r>
              <a:rPr lang="en-US" altLang="ko-KR" sz="2800" dirty="0"/>
              <a:t>|</a:t>
            </a:r>
            <a:r>
              <a:rPr lang="ko-KR" altLang="en-US" sz="2800" dirty="0"/>
              <a:t>분류 알고리즘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01C59F4-37F7-49AE-8544-9F12AAF60862}"/>
              </a:ext>
            </a:extLst>
          </p:cNvPr>
          <p:cNvSpPr/>
          <p:nvPr/>
        </p:nvSpPr>
        <p:spPr>
          <a:xfrm>
            <a:off x="457198" y="1886692"/>
            <a:ext cx="2703610" cy="3766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971F06-C746-4813-B581-1EA68A2E538A}"/>
              </a:ext>
            </a:extLst>
          </p:cNvPr>
          <p:cNvSpPr/>
          <p:nvPr/>
        </p:nvSpPr>
        <p:spPr>
          <a:xfrm>
            <a:off x="3308845" y="1900239"/>
            <a:ext cx="2703610" cy="3766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302245-387A-4EDC-90E5-8722D4EE7A5F}"/>
              </a:ext>
            </a:extLst>
          </p:cNvPr>
          <p:cNvSpPr/>
          <p:nvPr/>
        </p:nvSpPr>
        <p:spPr>
          <a:xfrm>
            <a:off x="6160492" y="1900239"/>
            <a:ext cx="2703610" cy="3766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084FE6-2BC4-46CE-B887-F646907FD080}"/>
              </a:ext>
            </a:extLst>
          </p:cNvPr>
          <p:cNvSpPr/>
          <p:nvPr/>
        </p:nvSpPr>
        <p:spPr>
          <a:xfrm>
            <a:off x="9031190" y="1886692"/>
            <a:ext cx="2703610" cy="3766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F968D20-8032-4F44-BC28-8CC5319A8754}"/>
              </a:ext>
            </a:extLst>
          </p:cNvPr>
          <p:cNvSpPr txBox="1">
            <a:spLocks/>
          </p:cNvSpPr>
          <p:nvPr/>
        </p:nvSpPr>
        <p:spPr>
          <a:xfrm>
            <a:off x="692147" y="2536052"/>
            <a:ext cx="2233714" cy="22467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트리기반모델</a:t>
            </a: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추론과정 이해 용이</a:t>
            </a: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과적합되기 쉬움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6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29A498B-F8BE-4323-8D42-B0FE8774A6D5}"/>
              </a:ext>
            </a:extLst>
          </p:cNvPr>
          <p:cNvSpPr txBox="1">
            <a:spLocks/>
          </p:cNvSpPr>
          <p:nvPr/>
        </p:nvSpPr>
        <p:spPr>
          <a:xfrm>
            <a:off x="3543793" y="2536052"/>
            <a:ext cx="2233714" cy="10464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트리기반모델</a:t>
            </a: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앙상블 모델</a:t>
            </a:r>
            <a:endParaRPr lang="en-US" altLang="ko-KR" sz="16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D63F9972-4724-4BA2-AAC8-787C4AF24C23}"/>
              </a:ext>
            </a:extLst>
          </p:cNvPr>
          <p:cNvSpPr txBox="1">
            <a:spLocks/>
          </p:cNvSpPr>
          <p:nvPr/>
        </p:nvSpPr>
        <p:spPr>
          <a:xfrm>
            <a:off x="6395439" y="2536052"/>
            <a:ext cx="2233714" cy="15388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범주형 문제 회귀분석 알고리즘</a:t>
            </a: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설명변수의 선형성 가정</a:t>
            </a:r>
            <a:endParaRPr lang="en-US" sz="16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3CE600A-ADF3-414C-A174-23FBEE96FAD1}"/>
              </a:ext>
            </a:extLst>
          </p:cNvPr>
          <p:cNvSpPr txBox="1">
            <a:spLocks/>
          </p:cNvSpPr>
          <p:nvPr/>
        </p:nvSpPr>
        <p:spPr>
          <a:xfrm>
            <a:off x="9247086" y="2536052"/>
            <a:ext cx="2233714" cy="22467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인공신경망 모형</a:t>
            </a: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복잡한문제</a:t>
            </a:r>
            <a:r>
              <a:rPr lang="en-US" altLang="ko-KR" sz="1600" dirty="0"/>
              <a:t>,  </a:t>
            </a:r>
            <a:r>
              <a:rPr lang="ko-KR" altLang="en-US" sz="1600" dirty="0" err="1"/>
              <a:t>좋은성능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추론과정 설명력 약함</a:t>
            </a:r>
            <a:endParaRPr lang="en-US" altLang="ko-KR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2AB33783-C1C5-4F99-AB6C-C94AD46866E5}"/>
              </a:ext>
            </a:extLst>
          </p:cNvPr>
          <p:cNvSpPr/>
          <p:nvPr/>
        </p:nvSpPr>
        <p:spPr>
          <a:xfrm>
            <a:off x="756625" y="1638031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의사결정나무</a:t>
            </a:r>
            <a:endParaRPr lang="en-US" dirty="0"/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EC3A1E70-7317-4879-8AE8-009F027C2309}"/>
              </a:ext>
            </a:extLst>
          </p:cNvPr>
          <p:cNvSpPr/>
          <p:nvPr/>
        </p:nvSpPr>
        <p:spPr>
          <a:xfrm>
            <a:off x="3575331" y="1630239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LightGBM</a:t>
            </a:r>
            <a:endParaRPr lang="en-US" dirty="0"/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FC964EFF-D243-4178-AAB0-92597C573428}"/>
              </a:ext>
            </a:extLst>
          </p:cNvPr>
          <p:cNvSpPr/>
          <p:nvPr/>
        </p:nvSpPr>
        <p:spPr>
          <a:xfrm>
            <a:off x="6355808" y="1630239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/>
              <a:t>로지스틱회귀</a:t>
            </a:r>
            <a:endParaRPr lang="en-US" dirty="0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C943CD94-4BC4-43F2-8E6B-1414AE9C5999}"/>
              </a:ext>
            </a:extLst>
          </p:cNvPr>
          <p:cNvSpPr/>
          <p:nvPr/>
        </p:nvSpPr>
        <p:spPr>
          <a:xfrm>
            <a:off x="9283943" y="1638031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56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3200" dirty="0"/>
              <a:t>연구방법</a:t>
            </a:r>
            <a:r>
              <a:rPr lang="en-US" altLang="ko-KR" sz="2800" dirty="0"/>
              <a:t>|</a:t>
            </a:r>
            <a:r>
              <a:rPr lang="ko-KR" altLang="en-US" sz="2800" dirty="0"/>
              <a:t>분류 알고리즘 </a:t>
            </a:r>
            <a:r>
              <a:rPr lang="en-US" altLang="ko-KR" sz="2800" dirty="0"/>
              <a:t>- </a:t>
            </a:r>
            <a:r>
              <a:rPr lang="ko-KR" altLang="en-US" sz="2800" dirty="0" err="1"/>
              <a:t>하이퍼파라미터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AD055-FD4A-479D-BC15-08AFA4D97A38}"/>
              </a:ext>
            </a:extLst>
          </p:cNvPr>
          <p:cNvGrpSpPr/>
          <p:nvPr/>
        </p:nvGrpSpPr>
        <p:grpSpPr>
          <a:xfrm>
            <a:off x="7412845" y="2613090"/>
            <a:ext cx="3693886" cy="3296042"/>
            <a:chOff x="6284976" y="1400628"/>
            <a:chExt cx="5449824" cy="3296042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9F0D96B3-088A-491C-8494-6FFC69B8D33E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930400"/>
              <a:ext cx="5449824" cy="2766270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1800" dirty="0"/>
                <a:t>교차검증과 함께 최적의 </a:t>
              </a:r>
              <a:r>
                <a:rPr lang="ko-KR" altLang="en-US" sz="1800" dirty="0" err="1"/>
                <a:t>하이퍼</a:t>
              </a:r>
              <a:r>
                <a:rPr lang="ko-KR" altLang="en-US" sz="1800" dirty="0"/>
                <a:t> 파라미터 탐색</a:t>
              </a:r>
              <a:endParaRPr lang="en-US" altLang="ko-KR" sz="1800" dirty="0"/>
            </a:p>
            <a:p>
              <a:pPr>
                <a:buFont typeface="Arial" panose="020B0604020202020204" pitchFamily="34" charset="0"/>
                <a:buChar char="•"/>
              </a:pPr>
              <a:endParaRPr lang="en-US" altLang="ko-KR" sz="1800" dirty="0"/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altLang="ko-KR" sz="1800" dirty="0"/>
                <a:t>CV(cross validation)=10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altLang="ko-KR" sz="1800" dirty="0"/>
            </a:p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1800" dirty="0" err="1"/>
                <a:t>재현율</a:t>
              </a:r>
              <a:r>
                <a:rPr lang="en-US" altLang="ko-KR" sz="1800" dirty="0"/>
                <a:t>(Recall)</a:t>
              </a:r>
              <a:r>
                <a:rPr lang="ko-KR" altLang="en-US" sz="1800" dirty="0"/>
                <a:t> 기준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altLang="ko-KR" sz="1800" dirty="0"/>
            </a:p>
            <a:p>
              <a:pPr marL="0" indent="0">
                <a:buNone/>
              </a:pPr>
              <a:endParaRPr lang="en-US" altLang="ko-KR" sz="1800" dirty="0"/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C6402A8A-41DA-4EF8-83E0-8EF6559A8B0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400628"/>
              <a:ext cx="5449824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 err="1">
                  <a:solidFill>
                    <a:srgbClr val="102747"/>
                  </a:solidFill>
                </a:rPr>
                <a:t>GridSearchCV</a:t>
              </a:r>
              <a:endParaRPr lang="en-US" sz="2000" dirty="0">
                <a:solidFill>
                  <a:srgbClr val="102747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AD134E-B413-436C-8A34-8D5A45676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830743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2284EE8-A1A2-45A4-8FE7-EB47D6091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484300"/>
              </p:ext>
            </p:extLst>
          </p:nvPr>
        </p:nvGraphicFramePr>
        <p:xfrm>
          <a:off x="781049" y="1944914"/>
          <a:ext cx="5761448" cy="3751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724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2880724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</a:tblGrid>
              <a:tr h="38117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알고리즘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하이퍼</a:t>
                      </a:r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파라미터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9017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의사결정나무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max_depth</a:t>
                      </a:r>
                      <a:r>
                        <a:rPr lang="en-US" altLang="ko-KR" sz="1600" dirty="0"/>
                        <a:t>=6</a:t>
                      </a:r>
                    </a:p>
                    <a:p>
                      <a:pPr algn="ctr" latinLnBrk="1"/>
                      <a:r>
                        <a:rPr lang="en-US" altLang="ko-KR" sz="1600" dirty="0" err="1"/>
                        <a:t>min_samples_split</a:t>
                      </a:r>
                      <a:r>
                        <a:rPr lang="en-US" altLang="ko-KR" sz="1600" dirty="0"/>
                        <a:t>=2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808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LightGBM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learning_rate</a:t>
                      </a:r>
                      <a:r>
                        <a:rPr lang="en-US" altLang="ko-KR" sz="1600" dirty="0"/>
                        <a:t>= 0.1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max_depth</a:t>
                      </a:r>
                      <a:r>
                        <a:rPr lang="en-US" altLang="ko-KR" sz="1600" dirty="0"/>
                        <a:t>=7</a:t>
                      </a:r>
                      <a:endParaRPr lang="ko-KR" altLang="en-US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07042"/>
                  </a:ext>
                </a:extLst>
              </a:tr>
              <a:tr h="808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로지스틱 회귀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C=0.01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penalty='none'</a:t>
                      </a:r>
                      <a:endParaRPr lang="ko-KR" altLang="en-US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688603"/>
                  </a:ext>
                </a:extLst>
              </a:tr>
              <a:tr h="808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 layer 1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batch=10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epoch=8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5476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C4D9A231-8066-4147-B553-F8B363D9E062}"/>
              </a:ext>
            </a:extLst>
          </p:cNvPr>
          <p:cNvGrpSpPr/>
          <p:nvPr/>
        </p:nvGrpSpPr>
        <p:grpSpPr>
          <a:xfrm>
            <a:off x="7412845" y="1880918"/>
            <a:ext cx="541898" cy="544285"/>
            <a:chOff x="4833938" y="3970338"/>
            <a:chExt cx="360363" cy="361950"/>
          </a:xfrm>
          <a:solidFill>
            <a:srgbClr val="102747"/>
          </a:solidFill>
        </p:grpSpPr>
        <p:sp>
          <p:nvSpPr>
            <p:cNvPr id="21" name="Freeform 55">
              <a:extLst>
                <a:ext uri="{FF2B5EF4-FFF2-40B4-BE49-F238E27FC236}">
                  <a16:creationId xmlns:a16="http://schemas.microsoft.com/office/drawing/2014/main" id="{6DBB8584-F2CC-4954-9BC0-CD31B47B7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30663"/>
              <a:ext cx="300038" cy="301625"/>
            </a:xfrm>
            <a:custGeom>
              <a:avLst/>
              <a:gdLst>
                <a:gd name="T0" fmla="*/ 14 w 80"/>
                <a:gd name="T1" fmla="*/ 72 h 80"/>
                <a:gd name="T2" fmla="*/ 8 w 80"/>
                <a:gd name="T3" fmla="*/ 66 h 80"/>
                <a:gd name="T4" fmla="*/ 8 w 80"/>
                <a:gd name="T5" fmla="*/ 0 h 80"/>
                <a:gd name="T6" fmla="*/ 2 w 80"/>
                <a:gd name="T7" fmla="*/ 0 h 80"/>
                <a:gd name="T8" fmla="*/ 0 w 80"/>
                <a:gd name="T9" fmla="*/ 2 h 80"/>
                <a:gd name="T10" fmla="*/ 0 w 80"/>
                <a:gd name="T11" fmla="*/ 78 h 80"/>
                <a:gd name="T12" fmla="*/ 2 w 80"/>
                <a:gd name="T13" fmla="*/ 80 h 80"/>
                <a:gd name="T14" fmla="*/ 78 w 80"/>
                <a:gd name="T15" fmla="*/ 80 h 80"/>
                <a:gd name="T16" fmla="*/ 80 w 80"/>
                <a:gd name="T17" fmla="*/ 78 h 80"/>
                <a:gd name="T18" fmla="*/ 80 w 80"/>
                <a:gd name="T19" fmla="*/ 72 h 80"/>
                <a:gd name="T20" fmla="*/ 14 w 80"/>
                <a:gd name="T2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14" y="72"/>
                  </a:moveTo>
                  <a:cubicBezTo>
                    <a:pt x="11" y="72"/>
                    <a:pt x="8" y="69"/>
                    <a:pt x="8" y="6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0"/>
                    <a:pt x="80" y="79"/>
                    <a:pt x="80" y="78"/>
                  </a:cubicBezTo>
                  <a:cubicBezTo>
                    <a:pt x="80" y="72"/>
                    <a:pt x="80" y="72"/>
                    <a:pt x="80" y="72"/>
                  </a:cubicBezTo>
                  <a:lnTo>
                    <a:pt x="1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56">
              <a:extLst>
                <a:ext uri="{FF2B5EF4-FFF2-40B4-BE49-F238E27FC236}">
                  <a16:creationId xmlns:a16="http://schemas.microsoft.com/office/drawing/2014/main" id="{9429E9C3-CD7F-4FDB-8D15-942CB8742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388" y="3970338"/>
              <a:ext cx="315913" cy="317500"/>
            </a:xfrm>
            <a:custGeom>
              <a:avLst/>
              <a:gdLst>
                <a:gd name="T0" fmla="*/ 82 w 84"/>
                <a:gd name="T1" fmla="*/ 0 h 84"/>
                <a:gd name="T2" fmla="*/ 2 w 84"/>
                <a:gd name="T3" fmla="*/ 0 h 84"/>
                <a:gd name="T4" fmla="*/ 0 w 84"/>
                <a:gd name="T5" fmla="*/ 2 h 84"/>
                <a:gd name="T6" fmla="*/ 0 w 84"/>
                <a:gd name="T7" fmla="*/ 82 h 84"/>
                <a:gd name="T8" fmla="*/ 2 w 84"/>
                <a:gd name="T9" fmla="*/ 84 h 84"/>
                <a:gd name="T10" fmla="*/ 82 w 84"/>
                <a:gd name="T11" fmla="*/ 84 h 84"/>
                <a:gd name="T12" fmla="*/ 84 w 84"/>
                <a:gd name="T13" fmla="*/ 82 h 84"/>
                <a:gd name="T14" fmla="*/ 84 w 84"/>
                <a:gd name="T15" fmla="*/ 2 h 84"/>
                <a:gd name="T16" fmla="*/ 82 w 84"/>
                <a:gd name="T17" fmla="*/ 0 h 84"/>
                <a:gd name="T18" fmla="*/ 40 w 84"/>
                <a:gd name="T19" fmla="*/ 68 h 84"/>
                <a:gd name="T20" fmla="*/ 16 w 84"/>
                <a:gd name="T21" fmla="*/ 68 h 84"/>
                <a:gd name="T22" fmla="*/ 14 w 84"/>
                <a:gd name="T23" fmla="*/ 66 h 84"/>
                <a:gd name="T24" fmla="*/ 16 w 84"/>
                <a:gd name="T25" fmla="*/ 64 h 84"/>
                <a:gd name="T26" fmla="*/ 40 w 84"/>
                <a:gd name="T27" fmla="*/ 64 h 84"/>
                <a:gd name="T28" fmla="*/ 42 w 84"/>
                <a:gd name="T29" fmla="*/ 66 h 84"/>
                <a:gd name="T30" fmla="*/ 40 w 84"/>
                <a:gd name="T31" fmla="*/ 68 h 84"/>
                <a:gd name="T32" fmla="*/ 68 w 84"/>
                <a:gd name="T33" fmla="*/ 60 h 84"/>
                <a:gd name="T34" fmla="*/ 16 w 84"/>
                <a:gd name="T35" fmla="*/ 60 h 84"/>
                <a:gd name="T36" fmla="*/ 14 w 84"/>
                <a:gd name="T37" fmla="*/ 58 h 84"/>
                <a:gd name="T38" fmla="*/ 16 w 84"/>
                <a:gd name="T39" fmla="*/ 56 h 84"/>
                <a:gd name="T40" fmla="*/ 68 w 84"/>
                <a:gd name="T41" fmla="*/ 56 h 84"/>
                <a:gd name="T42" fmla="*/ 70 w 84"/>
                <a:gd name="T43" fmla="*/ 58 h 84"/>
                <a:gd name="T44" fmla="*/ 68 w 84"/>
                <a:gd name="T45" fmla="*/ 60 h 84"/>
                <a:gd name="T46" fmla="*/ 68 w 84"/>
                <a:gd name="T47" fmla="*/ 52 h 84"/>
                <a:gd name="T48" fmla="*/ 16 w 84"/>
                <a:gd name="T49" fmla="*/ 52 h 84"/>
                <a:gd name="T50" fmla="*/ 14 w 84"/>
                <a:gd name="T51" fmla="*/ 50 h 84"/>
                <a:gd name="T52" fmla="*/ 16 w 84"/>
                <a:gd name="T53" fmla="*/ 48 h 84"/>
                <a:gd name="T54" fmla="*/ 68 w 84"/>
                <a:gd name="T55" fmla="*/ 48 h 84"/>
                <a:gd name="T56" fmla="*/ 70 w 84"/>
                <a:gd name="T57" fmla="*/ 50 h 84"/>
                <a:gd name="T58" fmla="*/ 68 w 84"/>
                <a:gd name="T59" fmla="*/ 52 h 84"/>
                <a:gd name="T60" fmla="*/ 68 w 84"/>
                <a:gd name="T61" fmla="*/ 44 h 84"/>
                <a:gd name="T62" fmla="*/ 16 w 84"/>
                <a:gd name="T63" fmla="*/ 44 h 84"/>
                <a:gd name="T64" fmla="*/ 14 w 84"/>
                <a:gd name="T65" fmla="*/ 42 h 84"/>
                <a:gd name="T66" fmla="*/ 16 w 84"/>
                <a:gd name="T67" fmla="*/ 40 h 84"/>
                <a:gd name="T68" fmla="*/ 68 w 84"/>
                <a:gd name="T69" fmla="*/ 40 h 84"/>
                <a:gd name="T70" fmla="*/ 70 w 84"/>
                <a:gd name="T71" fmla="*/ 42 h 84"/>
                <a:gd name="T72" fmla="*/ 68 w 84"/>
                <a:gd name="T73" fmla="*/ 44 h 84"/>
                <a:gd name="T74" fmla="*/ 68 w 84"/>
                <a:gd name="T75" fmla="*/ 36 h 84"/>
                <a:gd name="T76" fmla="*/ 16 w 84"/>
                <a:gd name="T77" fmla="*/ 36 h 84"/>
                <a:gd name="T78" fmla="*/ 14 w 84"/>
                <a:gd name="T79" fmla="*/ 34 h 84"/>
                <a:gd name="T80" fmla="*/ 16 w 84"/>
                <a:gd name="T81" fmla="*/ 32 h 84"/>
                <a:gd name="T82" fmla="*/ 68 w 84"/>
                <a:gd name="T83" fmla="*/ 32 h 84"/>
                <a:gd name="T84" fmla="*/ 70 w 84"/>
                <a:gd name="T85" fmla="*/ 34 h 84"/>
                <a:gd name="T86" fmla="*/ 68 w 84"/>
                <a:gd name="T87" fmla="*/ 36 h 84"/>
                <a:gd name="T88" fmla="*/ 68 w 84"/>
                <a:gd name="T89" fmla="*/ 28 h 84"/>
                <a:gd name="T90" fmla="*/ 16 w 84"/>
                <a:gd name="T91" fmla="*/ 28 h 84"/>
                <a:gd name="T92" fmla="*/ 14 w 84"/>
                <a:gd name="T93" fmla="*/ 26 h 84"/>
                <a:gd name="T94" fmla="*/ 16 w 84"/>
                <a:gd name="T95" fmla="*/ 24 h 84"/>
                <a:gd name="T96" fmla="*/ 68 w 84"/>
                <a:gd name="T97" fmla="*/ 24 h 84"/>
                <a:gd name="T98" fmla="*/ 70 w 84"/>
                <a:gd name="T99" fmla="*/ 26 h 84"/>
                <a:gd name="T100" fmla="*/ 68 w 84"/>
                <a:gd name="T101" fmla="*/ 28 h 84"/>
                <a:gd name="T102" fmla="*/ 68 w 84"/>
                <a:gd name="T103" fmla="*/ 20 h 84"/>
                <a:gd name="T104" fmla="*/ 16 w 84"/>
                <a:gd name="T105" fmla="*/ 20 h 84"/>
                <a:gd name="T106" fmla="*/ 14 w 84"/>
                <a:gd name="T107" fmla="*/ 18 h 84"/>
                <a:gd name="T108" fmla="*/ 16 w 84"/>
                <a:gd name="T109" fmla="*/ 16 h 84"/>
                <a:gd name="T110" fmla="*/ 68 w 84"/>
                <a:gd name="T111" fmla="*/ 16 h 84"/>
                <a:gd name="T112" fmla="*/ 70 w 84"/>
                <a:gd name="T113" fmla="*/ 18 h 84"/>
                <a:gd name="T114" fmla="*/ 68 w 84"/>
                <a:gd name="T11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" h="84">
                  <a:moveTo>
                    <a:pt x="8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4" y="83"/>
                    <a:pt x="84" y="8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lose/>
                  <a:moveTo>
                    <a:pt x="40" y="68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4" y="67"/>
                    <a:pt x="14" y="66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2" y="65"/>
                    <a:pt x="42" y="66"/>
                  </a:cubicBezTo>
                  <a:cubicBezTo>
                    <a:pt x="42" y="67"/>
                    <a:pt x="41" y="68"/>
                    <a:pt x="40" y="68"/>
                  </a:cubicBezTo>
                  <a:close/>
                  <a:moveTo>
                    <a:pt x="68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4" y="59"/>
                    <a:pt x="14" y="58"/>
                  </a:cubicBezTo>
                  <a:cubicBezTo>
                    <a:pt x="14" y="57"/>
                    <a:pt x="15" y="56"/>
                    <a:pt x="1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6"/>
                    <a:pt x="70" y="57"/>
                    <a:pt x="70" y="58"/>
                  </a:cubicBezTo>
                  <a:cubicBezTo>
                    <a:pt x="70" y="59"/>
                    <a:pt x="69" y="60"/>
                    <a:pt x="68" y="60"/>
                  </a:cubicBezTo>
                  <a:close/>
                  <a:moveTo>
                    <a:pt x="68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1"/>
                    <a:pt x="14" y="50"/>
                  </a:cubicBezTo>
                  <a:cubicBezTo>
                    <a:pt x="14" y="49"/>
                    <a:pt x="15" y="48"/>
                    <a:pt x="16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9" y="48"/>
                    <a:pt x="70" y="49"/>
                    <a:pt x="70" y="50"/>
                  </a:cubicBezTo>
                  <a:cubicBezTo>
                    <a:pt x="70" y="51"/>
                    <a:pt x="69" y="52"/>
                    <a:pt x="68" y="52"/>
                  </a:cubicBezTo>
                  <a:close/>
                  <a:moveTo>
                    <a:pt x="6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1"/>
                    <a:pt x="15" y="40"/>
                    <a:pt x="1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70" y="41"/>
                    <a:pt x="70" y="42"/>
                  </a:cubicBezTo>
                  <a:cubicBezTo>
                    <a:pt x="70" y="43"/>
                    <a:pt x="69" y="44"/>
                    <a:pt x="68" y="44"/>
                  </a:cubicBezTo>
                  <a:close/>
                  <a:moveTo>
                    <a:pt x="68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5" y="32"/>
                    <a:pt x="1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2"/>
                    <a:pt x="70" y="33"/>
                    <a:pt x="70" y="34"/>
                  </a:cubicBezTo>
                  <a:cubicBezTo>
                    <a:pt x="70" y="35"/>
                    <a:pt x="69" y="36"/>
                    <a:pt x="68" y="36"/>
                  </a:cubicBezTo>
                  <a:close/>
                  <a:moveTo>
                    <a:pt x="68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70" y="25"/>
                    <a:pt x="70" y="26"/>
                  </a:cubicBezTo>
                  <a:cubicBezTo>
                    <a:pt x="70" y="27"/>
                    <a:pt x="69" y="28"/>
                    <a:pt x="68" y="28"/>
                  </a:cubicBezTo>
                  <a:close/>
                  <a:moveTo>
                    <a:pt x="6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6"/>
                    <a:pt x="70" y="17"/>
                    <a:pt x="70" y="18"/>
                  </a:cubicBezTo>
                  <a:cubicBezTo>
                    <a:pt x="70" y="19"/>
                    <a:pt x="69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486226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3200" dirty="0"/>
              <a:t>연구결과</a:t>
            </a:r>
            <a:r>
              <a:rPr lang="en-US" altLang="ko-KR" sz="2800" dirty="0"/>
              <a:t>|</a:t>
            </a:r>
            <a:r>
              <a:rPr lang="ko-KR" altLang="en-US" sz="2800" dirty="0"/>
              <a:t>모델 성능 평가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2284EE8-A1A2-45A4-8FE7-EB47D6091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832159"/>
              </p:ext>
            </p:extLst>
          </p:nvPr>
        </p:nvGraphicFramePr>
        <p:xfrm>
          <a:off x="275771" y="1226325"/>
          <a:ext cx="10938330" cy="476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666">
                  <a:extLst>
                    <a:ext uri="{9D8B030D-6E8A-4147-A177-3AD203B41FA5}">
                      <a16:colId xmlns:a16="http://schemas.microsoft.com/office/drawing/2014/main" val="694777442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1702887369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1437423842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578994671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2491874660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1072682000"/>
                    </a:ext>
                  </a:extLst>
                </a:gridCol>
                <a:gridCol w="1093833">
                  <a:extLst>
                    <a:ext uri="{9D8B030D-6E8A-4147-A177-3AD203B41FA5}">
                      <a16:colId xmlns:a16="http://schemas.microsoft.com/office/drawing/2014/main" val="1181301540"/>
                    </a:ext>
                  </a:extLst>
                </a:gridCol>
              </a:tblGrid>
              <a:tr h="47680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의사결정나무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로지스틱 회귀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ANN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47680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15229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정확도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(Accuracy)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88.65%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82.69%</a:t>
                      </a:r>
                    </a:p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91.09%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81.18%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92.14%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80.85%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92.21%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79.26%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(Precision)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28.51%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25.40%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37.97%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24.73%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highlight>
                          <a:srgbClr val="FFFF00"/>
                        </a:highlight>
                      </a:endParaRPr>
                    </a:p>
                    <a:p>
                      <a:pPr algn="ctr" latinLnBrk="1"/>
                      <a:r>
                        <a:rPr lang="en-US" altLang="ko-KR" dirty="0"/>
                        <a:t>46.32%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26.03%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48.10%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23.36%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604465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재현율</a:t>
                      </a:r>
                      <a:r>
                        <a:rPr lang="en-US" altLang="ko-KR" dirty="0"/>
                        <a:t>(Recall)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31.03%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63.96%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24.11%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70.17%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10.50%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80.19%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9.07%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73.75%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887201"/>
                  </a:ext>
                </a:extLst>
              </a:tr>
              <a:tr h="95361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62.26%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74.11%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60.50%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76.14%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54.74%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80.55%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54.12%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76.74%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792027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CA844D4-C363-4288-86DD-5E3CA142603C}"/>
              </a:ext>
            </a:extLst>
          </p:cNvPr>
          <p:cNvSpPr/>
          <p:nvPr/>
        </p:nvSpPr>
        <p:spPr>
          <a:xfrm>
            <a:off x="3463637" y="2512291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CEEE62-EFF9-4F6A-AF29-B6D8AA83CC40}"/>
              </a:ext>
            </a:extLst>
          </p:cNvPr>
          <p:cNvSpPr/>
          <p:nvPr/>
        </p:nvSpPr>
        <p:spPr>
          <a:xfrm>
            <a:off x="3463637" y="3485671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58EEC28-78BD-49AB-B25E-2765D3CC0509}"/>
              </a:ext>
            </a:extLst>
          </p:cNvPr>
          <p:cNvSpPr/>
          <p:nvPr/>
        </p:nvSpPr>
        <p:spPr>
          <a:xfrm>
            <a:off x="3463637" y="4438797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D465016-F157-4311-8E2B-C6D9304AC983}"/>
              </a:ext>
            </a:extLst>
          </p:cNvPr>
          <p:cNvSpPr/>
          <p:nvPr/>
        </p:nvSpPr>
        <p:spPr>
          <a:xfrm>
            <a:off x="3463638" y="5375730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04A9578-D0A7-4992-8079-5D731B390036}"/>
              </a:ext>
            </a:extLst>
          </p:cNvPr>
          <p:cNvSpPr/>
          <p:nvPr/>
        </p:nvSpPr>
        <p:spPr>
          <a:xfrm>
            <a:off x="5657273" y="2512291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AB7DCC2-A87D-49DA-B5C4-25B23DB01086}"/>
              </a:ext>
            </a:extLst>
          </p:cNvPr>
          <p:cNvSpPr/>
          <p:nvPr/>
        </p:nvSpPr>
        <p:spPr>
          <a:xfrm>
            <a:off x="5657273" y="3485671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E90E38D-6DBA-45E1-857A-1D7EE369852A}"/>
              </a:ext>
            </a:extLst>
          </p:cNvPr>
          <p:cNvSpPr/>
          <p:nvPr/>
        </p:nvSpPr>
        <p:spPr>
          <a:xfrm>
            <a:off x="5657273" y="4438797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596D2B8-01F4-4383-9174-F4DF5B566397}"/>
              </a:ext>
            </a:extLst>
          </p:cNvPr>
          <p:cNvSpPr/>
          <p:nvPr/>
        </p:nvSpPr>
        <p:spPr>
          <a:xfrm>
            <a:off x="5657274" y="5375730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66BC3A5-05C2-4022-B4B1-7539854AF32A}"/>
              </a:ext>
            </a:extLst>
          </p:cNvPr>
          <p:cNvSpPr/>
          <p:nvPr/>
        </p:nvSpPr>
        <p:spPr>
          <a:xfrm>
            <a:off x="7818583" y="2512291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2BAB3AA-FC08-4911-92BD-9BFAE0ADAAFE}"/>
              </a:ext>
            </a:extLst>
          </p:cNvPr>
          <p:cNvSpPr/>
          <p:nvPr/>
        </p:nvSpPr>
        <p:spPr>
          <a:xfrm>
            <a:off x="7818583" y="3485671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056578C-9A20-40A0-B820-751205C24ED7}"/>
              </a:ext>
            </a:extLst>
          </p:cNvPr>
          <p:cNvSpPr/>
          <p:nvPr/>
        </p:nvSpPr>
        <p:spPr>
          <a:xfrm>
            <a:off x="7818583" y="4438797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D06DFE4-4308-4FD4-AAF5-A22F68B5E032}"/>
              </a:ext>
            </a:extLst>
          </p:cNvPr>
          <p:cNvSpPr/>
          <p:nvPr/>
        </p:nvSpPr>
        <p:spPr>
          <a:xfrm>
            <a:off x="7818584" y="5375730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9BA2942B-08B3-4998-99D2-F3CC2D2FE75E}"/>
              </a:ext>
            </a:extLst>
          </p:cNvPr>
          <p:cNvSpPr/>
          <p:nvPr/>
        </p:nvSpPr>
        <p:spPr>
          <a:xfrm>
            <a:off x="9979893" y="2518855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CD199B7-C9CF-4547-83E3-77D63A623F6C}"/>
              </a:ext>
            </a:extLst>
          </p:cNvPr>
          <p:cNvSpPr/>
          <p:nvPr/>
        </p:nvSpPr>
        <p:spPr>
          <a:xfrm>
            <a:off x="9979893" y="3492235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813F7421-CF3C-4EF1-B6E4-94E140411272}"/>
              </a:ext>
            </a:extLst>
          </p:cNvPr>
          <p:cNvSpPr/>
          <p:nvPr/>
        </p:nvSpPr>
        <p:spPr>
          <a:xfrm>
            <a:off x="9979893" y="4445361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1545D012-2AEA-40EC-825D-807B1B996308}"/>
              </a:ext>
            </a:extLst>
          </p:cNvPr>
          <p:cNvSpPr/>
          <p:nvPr/>
        </p:nvSpPr>
        <p:spPr>
          <a:xfrm>
            <a:off x="9979894" y="5382294"/>
            <a:ext cx="240146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50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6847D6-9ACD-4310-825A-949E8CA455F5}"/>
              </a:ext>
            </a:extLst>
          </p:cNvPr>
          <p:cNvSpPr/>
          <p:nvPr/>
        </p:nvSpPr>
        <p:spPr>
          <a:xfrm>
            <a:off x="6532749" y="1884219"/>
            <a:ext cx="5174343" cy="4100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AD8FFB-5C9B-434C-B530-08145EC0DD15}"/>
              </a:ext>
            </a:extLst>
          </p:cNvPr>
          <p:cNvSpPr/>
          <p:nvPr/>
        </p:nvSpPr>
        <p:spPr>
          <a:xfrm>
            <a:off x="476250" y="1884219"/>
            <a:ext cx="5174343" cy="4173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3200" dirty="0"/>
              <a:t>연구결과</a:t>
            </a:r>
            <a:r>
              <a:rPr lang="en-US" altLang="ko-KR" sz="2800" dirty="0"/>
              <a:t>|</a:t>
            </a:r>
            <a:r>
              <a:rPr lang="ko-KR" altLang="en-US" sz="2800" dirty="0"/>
              <a:t>모델 성능평가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02" y="2364912"/>
            <a:ext cx="4405086" cy="2192395"/>
          </a:xfrm>
        </p:spPr>
        <p:txBody>
          <a:bodyPr wrap="square" lIns="0" tIns="0" rIns="0" bIns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SMOTE(oversampling)</a:t>
            </a:r>
            <a:r>
              <a:rPr lang="ko-KR" altLang="en-US" sz="2000" dirty="0"/>
              <a:t>적용이후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정확도</a:t>
            </a:r>
            <a:r>
              <a:rPr lang="en-US" altLang="ko-KR" sz="1800" dirty="0"/>
              <a:t>(</a:t>
            </a:r>
            <a:r>
              <a:rPr lang="en-US" altLang="ko-KR" sz="1800" dirty="0" err="1"/>
              <a:t>Acurracy</a:t>
            </a:r>
            <a:r>
              <a:rPr lang="en-US" altLang="ko-KR" sz="1800" dirty="0"/>
              <a:t>) </a:t>
            </a:r>
            <a:r>
              <a:rPr lang="ko-KR" altLang="en-US" sz="1800" dirty="0"/>
              <a:t>하락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정밀도</a:t>
            </a:r>
            <a:r>
              <a:rPr lang="en-US" altLang="ko-KR" sz="1800" dirty="0"/>
              <a:t>(Precision) </a:t>
            </a:r>
            <a:r>
              <a:rPr lang="ko-KR" altLang="en-US" sz="1800" dirty="0"/>
              <a:t>하락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재현율</a:t>
            </a:r>
            <a:r>
              <a:rPr lang="en-US" altLang="ko-KR" sz="1800" dirty="0"/>
              <a:t>(Recall) </a:t>
            </a:r>
            <a:r>
              <a:rPr lang="ko-KR" altLang="en-US" sz="1800" dirty="0"/>
              <a:t>대폭 상승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AUC </a:t>
            </a:r>
            <a:r>
              <a:rPr lang="ko-KR" altLang="en-US" sz="1800" dirty="0"/>
              <a:t>상승</a:t>
            </a:r>
            <a:endParaRPr lang="en-US" altLang="ko-KR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12A81C-C51A-4FF4-93F9-830F210C1FB4}"/>
              </a:ext>
            </a:extLst>
          </p:cNvPr>
          <p:cNvSpPr txBox="1">
            <a:spLocks/>
          </p:cNvSpPr>
          <p:nvPr/>
        </p:nvSpPr>
        <p:spPr>
          <a:xfrm>
            <a:off x="6941201" y="2756495"/>
            <a:ext cx="4405086" cy="169277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800" dirty="0"/>
              <a:t>SMOTE</a:t>
            </a:r>
            <a:r>
              <a:rPr lang="ko-KR" altLang="en-US" sz="1800" dirty="0"/>
              <a:t>를 통해 비대칭적 데이터로 인한 </a:t>
            </a:r>
            <a:r>
              <a:rPr lang="ko-KR" altLang="en-US" sz="1800" dirty="0" err="1"/>
              <a:t>오버피팅</a:t>
            </a:r>
            <a:r>
              <a:rPr lang="ko-KR" altLang="en-US" sz="1800" dirty="0"/>
              <a:t> 완화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dirty="0"/>
              <a:t>중요한 </a:t>
            </a:r>
            <a:r>
              <a:rPr lang="ko-KR" altLang="en-US" sz="1800" dirty="0" err="1"/>
              <a:t>재현율</a:t>
            </a:r>
            <a:r>
              <a:rPr lang="en-US" altLang="ko-KR" sz="1800" dirty="0"/>
              <a:t>(Recall) </a:t>
            </a:r>
            <a:r>
              <a:rPr lang="ko-KR" altLang="en-US" sz="1800" dirty="0"/>
              <a:t>크게 상승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dirty="0"/>
              <a:t>로지스틱 회귀가 </a:t>
            </a:r>
            <a:r>
              <a:rPr lang="ko-KR" altLang="en-US" sz="1800" dirty="0" err="1"/>
              <a:t>오버샘플링에</a:t>
            </a:r>
            <a:r>
              <a:rPr lang="ko-KR" altLang="en-US" sz="1800" dirty="0"/>
              <a:t> 가장 민감하게 반응 및 좋은 성능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CD3B3CA1-FC9F-4036-A667-563E767C0452}"/>
              </a:ext>
            </a:extLst>
          </p:cNvPr>
          <p:cNvSpPr/>
          <p:nvPr/>
        </p:nvSpPr>
        <p:spPr>
          <a:xfrm>
            <a:off x="758701" y="1511525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 분석</a:t>
            </a:r>
            <a:endParaRPr 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CC81793E-06B1-4226-B9EF-4EE162488722}"/>
              </a:ext>
            </a:extLst>
          </p:cNvPr>
          <p:cNvSpPr/>
          <p:nvPr/>
        </p:nvSpPr>
        <p:spPr>
          <a:xfrm>
            <a:off x="6853959" y="1511525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1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6847D6-9ACD-4310-825A-949E8CA455F5}"/>
              </a:ext>
            </a:extLst>
          </p:cNvPr>
          <p:cNvSpPr/>
          <p:nvPr/>
        </p:nvSpPr>
        <p:spPr>
          <a:xfrm>
            <a:off x="6560457" y="1477816"/>
            <a:ext cx="5492998" cy="455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AD8FFB-5C9B-434C-B530-08145EC0DD15}"/>
              </a:ext>
            </a:extLst>
          </p:cNvPr>
          <p:cNvSpPr/>
          <p:nvPr/>
        </p:nvSpPr>
        <p:spPr>
          <a:xfrm>
            <a:off x="457201" y="1524001"/>
            <a:ext cx="5777344" cy="4507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3200" dirty="0"/>
              <a:t>연구결과</a:t>
            </a:r>
            <a:r>
              <a:rPr lang="en-US" altLang="ko-KR" sz="2800" dirty="0"/>
              <a:t>|</a:t>
            </a:r>
            <a:r>
              <a:rPr lang="ko-KR" altLang="en-US" sz="2800" dirty="0"/>
              <a:t>특징중요도 비교 </a:t>
            </a:r>
            <a:r>
              <a:rPr lang="en-US" altLang="ko-KR" sz="2800" dirty="0"/>
              <a:t>- </a:t>
            </a:r>
            <a:r>
              <a:rPr lang="ko-KR" altLang="en-US" sz="2800" dirty="0"/>
              <a:t>의사결정나무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0">
            <a:extLst>
              <a:ext uri="{FF2B5EF4-FFF2-40B4-BE49-F238E27FC236}">
                <a16:creationId xmlns:a16="http://schemas.microsoft.com/office/drawing/2014/main" id="{CD3B3CA1-FC9F-4036-A667-563E767C0452}"/>
              </a:ext>
            </a:extLst>
          </p:cNvPr>
          <p:cNvSpPr/>
          <p:nvPr/>
        </p:nvSpPr>
        <p:spPr>
          <a:xfrm>
            <a:off x="660976" y="1199363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DC6C868-A2DC-42B2-8020-6DBA665B8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71239"/>
            <a:ext cx="5777344" cy="36613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E2F001B-71EF-442C-9A1F-D4A85664C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766" y="1973549"/>
            <a:ext cx="5542845" cy="3659035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1CA953E4-AA7E-4FAD-97ED-69CB5F10428A}"/>
              </a:ext>
            </a:extLst>
          </p:cNvPr>
          <p:cNvSpPr/>
          <p:nvPr/>
        </p:nvSpPr>
        <p:spPr>
          <a:xfrm>
            <a:off x="6807777" y="1190058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603528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4010F01E-4ACA-470C-8B07-83572651DE4F}"/>
              </a:ext>
            </a:extLst>
          </p:cNvPr>
          <p:cNvSpPr/>
          <p:nvPr/>
        </p:nvSpPr>
        <p:spPr>
          <a:xfrm>
            <a:off x="476250" y="1586104"/>
            <a:ext cx="11107057" cy="425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3200" dirty="0"/>
              <a:t>연구결과</a:t>
            </a:r>
            <a:r>
              <a:rPr lang="en-US" altLang="ko-KR" sz="2800" dirty="0"/>
              <a:t>|</a:t>
            </a:r>
            <a:r>
              <a:rPr lang="ko-KR" altLang="en-US" sz="2800" dirty="0"/>
              <a:t>특징중요도 비교</a:t>
            </a:r>
            <a:r>
              <a:rPr lang="en-US" altLang="ko-KR" sz="2800" dirty="0"/>
              <a:t> - </a:t>
            </a:r>
            <a:r>
              <a:rPr lang="ko-KR" altLang="en-US" sz="2800" dirty="0"/>
              <a:t>의사결정나무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1362A9-4041-4F5D-A4E9-DE441803B4E2}"/>
              </a:ext>
            </a:extLst>
          </p:cNvPr>
          <p:cNvSpPr txBox="1"/>
          <p:nvPr/>
        </p:nvSpPr>
        <p:spPr>
          <a:xfrm>
            <a:off x="544945" y="1656203"/>
            <a:ext cx="855287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담보대출기관이 은행인지</a:t>
            </a:r>
            <a:r>
              <a:rPr lang="en-US" altLang="ko-KR" dirty="0"/>
              <a:t>,</a:t>
            </a:r>
            <a:r>
              <a:rPr lang="ko-KR" altLang="en-US" dirty="0"/>
              <a:t> 비은행금융기관인지의 여부(1,2위) 공통적으로 가장 중요한 특징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담보대출용도</a:t>
            </a:r>
            <a:r>
              <a:rPr lang="en-US" altLang="ko-KR" dirty="0"/>
              <a:t>_</a:t>
            </a:r>
            <a:r>
              <a:rPr lang="ko-KR" altLang="en-US" dirty="0"/>
              <a:t>거주주택 구입, 가구주 종사상 지위</a:t>
            </a:r>
            <a:r>
              <a:rPr lang="en-US" altLang="ko-KR" dirty="0"/>
              <a:t>, </a:t>
            </a:r>
            <a:r>
              <a:rPr lang="ko-KR" altLang="en-US" dirty="0"/>
              <a:t>수도권 여부 </a:t>
            </a:r>
            <a:r>
              <a:rPr lang="en-US" altLang="ko-KR" dirty="0"/>
              <a:t>2020</a:t>
            </a:r>
            <a:r>
              <a:rPr lang="ko-KR" altLang="en-US" dirty="0"/>
              <a:t>년에 크게 중요해짐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118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>
            <a:extLst>
              <a:ext uri="{FF2B5EF4-FFF2-40B4-BE49-F238E27FC236}">
                <a16:creationId xmlns:a16="http://schemas.microsoft.com/office/drawing/2014/main" id="{04AB1F4E-CBF7-4A65-80AB-DDC4E7405EC8}"/>
              </a:ext>
            </a:extLst>
          </p:cNvPr>
          <p:cNvSpPr/>
          <p:nvPr/>
        </p:nvSpPr>
        <p:spPr>
          <a:xfrm>
            <a:off x="457201" y="1524001"/>
            <a:ext cx="5777344" cy="4507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6847D6-9ACD-4310-825A-949E8CA455F5}"/>
              </a:ext>
            </a:extLst>
          </p:cNvPr>
          <p:cNvSpPr/>
          <p:nvPr/>
        </p:nvSpPr>
        <p:spPr>
          <a:xfrm>
            <a:off x="6560459" y="1532077"/>
            <a:ext cx="5443592" cy="4507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3200" dirty="0"/>
              <a:t>연구결과</a:t>
            </a:r>
            <a:r>
              <a:rPr lang="en-US" altLang="ko-KR" sz="2800" dirty="0"/>
              <a:t>|</a:t>
            </a:r>
            <a:r>
              <a:rPr lang="ko-KR" altLang="en-US" sz="2800" dirty="0"/>
              <a:t>특징중요도 비교</a:t>
            </a:r>
            <a:r>
              <a:rPr lang="en-US" altLang="ko-KR" sz="2800" dirty="0"/>
              <a:t> - </a:t>
            </a:r>
            <a:r>
              <a:rPr lang="en-US" altLang="ko-KR" sz="2800" dirty="0" err="1"/>
              <a:t>LightGBM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8165734F-5B80-49E5-B247-946A09555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6250" y="1952558"/>
            <a:ext cx="5814954" cy="36635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B2C62E-A306-496E-A914-5EBA58A6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456" y="1986271"/>
            <a:ext cx="5511524" cy="3629873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3A3D7830-25A4-4EA8-82F9-3B7205FA4DD1}"/>
              </a:ext>
            </a:extLst>
          </p:cNvPr>
          <p:cNvSpPr/>
          <p:nvPr/>
        </p:nvSpPr>
        <p:spPr>
          <a:xfrm>
            <a:off x="660976" y="1199363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77D4A223-7AB9-4627-8B73-6A2D1F18BB0F}"/>
              </a:ext>
            </a:extLst>
          </p:cNvPr>
          <p:cNvSpPr/>
          <p:nvPr/>
        </p:nvSpPr>
        <p:spPr>
          <a:xfrm>
            <a:off x="6807776" y="1190058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95705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3200" dirty="0"/>
              <a:t>Contents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DB853E-776F-45FF-9101-292BB98A25ED}"/>
              </a:ext>
            </a:extLst>
          </p:cNvPr>
          <p:cNvSpPr txBox="1">
            <a:spLocks/>
          </p:cNvSpPr>
          <p:nvPr/>
        </p:nvSpPr>
        <p:spPr>
          <a:xfrm>
            <a:off x="4442279" y="2071197"/>
            <a:ext cx="3326493" cy="50731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연구문제</a:t>
            </a:r>
            <a:endParaRPr lang="en-US" altLang="ko-KR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BAC094-3DDB-4051-ABC3-FE3529A0C7F2}"/>
              </a:ext>
            </a:extLst>
          </p:cNvPr>
          <p:cNvSpPr txBox="1">
            <a:spLocks/>
          </p:cNvSpPr>
          <p:nvPr/>
        </p:nvSpPr>
        <p:spPr>
          <a:xfrm>
            <a:off x="8408307" y="2071197"/>
            <a:ext cx="3326493" cy="50731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알고리즘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평가지표</a:t>
            </a:r>
            <a:endParaRPr lang="en-US" altLang="ko-KR" sz="160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A6C5599-4C7A-4B4C-9801-58C2F0E89429}"/>
              </a:ext>
            </a:extLst>
          </p:cNvPr>
          <p:cNvSpPr txBox="1">
            <a:spLocks/>
          </p:cNvSpPr>
          <p:nvPr/>
        </p:nvSpPr>
        <p:spPr>
          <a:xfrm>
            <a:off x="476251" y="4503964"/>
            <a:ext cx="3326493" cy="72891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모델 성능 평가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특징 중요도</a:t>
            </a:r>
            <a:r>
              <a:rPr lang="en-US" altLang="ko-KR" sz="1600" dirty="0"/>
              <a:t>(feature importance) </a:t>
            </a:r>
            <a:r>
              <a:rPr lang="ko-KR" altLang="en-US" sz="1600" dirty="0"/>
              <a:t>비교</a:t>
            </a:r>
            <a:endParaRPr lang="en-US" altLang="ko-KR" sz="20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720B08-7733-4BFE-B1C0-AA8FB6D919DB}"/>
              </a:ext>
            </a:extLst>
          </p:cNvPr>
          <p:cNvGrpSpPr/>
          <p:nvPr/>
        </p:nvGrpSpPr>
        <p:grpSpPr>
          <a:xfrm>
            <a:off x="476251" y="1400628"/>
            <a:ext cx="520890" cy="520890"/>
            <a:chOff x="476251" y="1400628"/>
            <a:chExt cx="599622" cy="59962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97FBEE-A08E-48D2-8C49-C82824C2F92D}"/>
                </a:ext>
              </a:extLst>
            </p:cNvPr>
            <p:cNvSpPr/>
            <p:nvPr/>
          </p:nvSpPr>
          <p:spPr>
            <a:xfrm>
              <a:off x="476251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69E152-E48F-4AE7-8291-D5175D126DF1}"/>
                </a:ext>
              </a:extLst>
            </p:cNvPr>
            <p:cNvSpPr/>
            <p:nvPr/>
          </p:nvSpPr>
          <p:spPr>
            <a:xfrm>
              <a:off x="679882" y="1462183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40F1CB-45E2-4D2D-B71F-3A677948CAF3}"/>
              </a:ext>
            </a:extLst>
          </p:cNvPr>
          <p:cNvGrpSpPr/>
          <p:nvPr/>
        </p:nvGrpSpPr>
        <p:grpSpPr>
          <a:xfrm>
            <a:off x="4442279" y="1400628"/>
            <a:ext cx="520890" cy="520890"/>
            <a:chOff x="4442279" y="1400628"/>
            <a:chExt cx="599622" cy="59962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C4E86-B31F-4058-8C02-95C70EB6CF3F}"/>
                </a:ext>
              </a:extLst>
            </p:cNvPr>
            <p:cNvSpPr/>
            <p:nvPr/>
          </p:nvSpPr>
          <p:spPr>
            <a:xfrm>
              <a:off x="4442279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483D50-697B-4056-BE7F-926F2A41132D}"/>
                </a:ext>
              </a:extLst>
            </p:cNvPr>
            <p:cNvSpPr/>
            <p:nvPr/>
          </p:nvSpPr>
          <p:spPr>
            <a:xfrm>
              <a:off x="4631374" y="1424968"/>
              <a:ext cx="221435" cy="56687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1F91533-8E2F-4704-BFE8-95DE01298362}"/>
              </a:ext>
            </a:extLst>
          </p:cNvPr>
          <p:cNvGrpSpPr/>
          <p:nvPr/>
        </p:nvGrpSpPr>
        <p:grpSpPr>
          <a:xfrm>
            <a:off x="8408307" y="1400628"/>
            <a:ext cx="520890" cy="520890"/>
            <a:chOff x="8408307" y="1400628"/>
            <a:chExt cx="599622" cy="59962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C826715-6E88-4BD1-8915-77ED19275A15}"/>
                </a:ext>
              </a:extLst>
            </p:cNvPr>
            <p:cNvSpPr/>
            <p:nvPr/>
          </p:nvSpPr>
          <p:spPr>
            <a:xfrm>
              <a:off x="8408307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8A2A81-9FDA-46E1-8F57-E48E90DF0CB9}"/>
                </a:ext>
              </a:extLst>
            </p:cNvPr>
            <p:cNvSpPr/>
            <p:nvPr/>
          </p:nvSpPr>
          <p:spPr>
            <a:xfrm>
              <a:off x="8611938" y="1462183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61A81D-25DE-4266-8B13-5933695BFB00}"/>
              </a:ext>
            </a:extLst>
          </p:cNvPr>
          <p:cNvGrpSpPr/>
          <p:nvPr/>
        </p:nvGrpSpPr>
        <p:grpSpPr>
          <a:xfrm>
            <a:off x="476251" y="3833395"/>
            <a:ext cx="520890" cy="520890"/>
            <a:chOff x="476251" y="3659224"/>
            <a:chExt cx="599622" cy="5996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D642D3-CF14-432D-B81F-F57D95C032A2}"/>
                </a:ext>
              </a:extLst>
            </p:cNvPr>
            <p:cNvSpPr/>
            <p:nvPr/>
          </p:nvSpPr>
          <p:spPr>
            <a:xfrm>
              <a:off x="476251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1F370E-5475-4473-9AA2-2C9A6AC72465}"/>
                </a:ext>
              </a:extLst>
            </p:cNvPr>
            <p:cNvSpPr/>
            <p:nvPr/>
          </p:nvSpPr>
          <p:spPr>
            <a:xfrm>
              <a:off x="679882" y="3720779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606E16A-00CE-419B-B402-3F454B35918A}"/>
              </a:ext>
            </a:extLst>
          </p:cNvPr>
          <p:cNvGrpSpPr/>
          <p:nvPr/>
        </p:nvGrpSpPr>
        <p:grpSpPr>
          <a:xfrm>
            <a:off x="4462793" y="3833395"/>
            <a:ext cx="520890" cy="520890"/>
            <a:chOff x="4442279" y="3659224"/>
            <a:chExt cx="599622" cy="59962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AD5BEA-0694-4436-A92B-46C124B744BF}"/>
                </a:ext>
              </a:extLst>
            </p:cNvPr>
            <p:cNvSpPr/>
            <p:nvPr/>
          </p:nvSpPr>
          <p:spPr>
            <a:xfrm>
              <a:off x="4442279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E5434E-F86E-48FE-8A64-F83B15559485}"/>
                </a:ext>
              </a:extLst>
            </p:cNvPr>
            <p:cNvSpPr/>
            <p:nvPr/>
          </p:nvSpPr>
          <p:spPr>
            <a:xfrm>
              <a:off x="4645910" y="3720779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3D42A4-EDF4-40FA-BEFC-4A1EFDDAA65F}"/>
              </a:ext>
            </a:extLst>
          </p:cNvPr>
          <p:cNvGrpSpPr/>
          <p:nvPr/>
        </p:nvGrpSpPr>
        <p:grpSpPr>
          <a:xfrm>
            <a:off x="8408307" y="3797812"/>
            <a:ext cx="520890" cy="521194"/>
            <a:chOff x="8408307" y="3658874"/>
            <a:chExt cx="599622" cy="59997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3FF702-0D56-4DE4-8A1A-BD8DDCEF3836}"/>
                </a:ext>
              </a:extLst>
            </p:cNvPr>
            <p:cNvSpPr/>
            <p:nvPr/>
          </p:nvSpPr>
          <p:spPr>
            <a:xfrm>
              <a:off x="8408307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DFA44E3-0E43-41A3-B575-0501161854C5}"/>
                </a:ext>
              </a:extLst>
            </p:cNvPr>
            <p:cNvSpPr/>
            <p:nvPr/>
          </p:nvSpPr>
          <p:spPr>
            <a:xfrm>
              <a:off x="8590674" y="3658874"/>
              <a:ext cx="260494" cy="5649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83A0E96-C7EC-423D-BDA9-E71944981B5D}"/>
              </a:ext>
            </a:extLst>
          </p:cNvPr>
          <p:cNvSpPr txBox="1"/>
          <p:nvPr/>
        </p:nvSpPr>
        <p:spPr>
          <a:xfrm>
            <a:off x="997141" y="1461018"/>
            <a:ext cx="1323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연구배경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FE41FA-9F39-435A-A14F-6BB334D4978F}"/>
              </a:ext>
            </a:extLst>
          </p:cNvPr>
          <p:cNvSpPr txBox="1"/>
          <p:nvPr/>
        </p:nvSpPr>
        <p:spPr>
          <a:xfrm>
            <a:off x="4953933" y="1463337"/>
            <a:ext cx="26383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데이터 및 연구문제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02BB7B-005F-4C77-B789-084DC4C27AE3}"/>
              </a:ext>
            </a:extLst>
          </p:cNvPr>
          <p:cNvSpPr txBox="1"/>
          <p:nvPr/>
        </p:nvSpPr>
        <p:spPr>
          <a:xfrm>
            <a:off x="8929197" y="1459545"/>
            <a:ext cx="1323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연구방법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54CD97-A22E-4254-9237-9A56DBD0E6A3}"/>
              </a:ext>
            </a:extLst>
          </p:cNvPr>
          <p:cNvSpPr txBox="1"/>
          <p:nvPr/>
        </p:nvSpPr>
        <p:spPr>
          <a:xfrm>
            <a:off x="911842" y="3893785"/>
            <a:ext cx="1323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연구결과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F7BDED-1D05-4427-84FD-5B1F78132208}"/>
              </a:ext>
            </a:extLst>
          </p:cNvPr>
          <p:cNvSpPr txBox="1"/>
          <p:nvPr/>
        </p:nvSpPr>
        <p:spPr>
          <a:xfrm>
            <a:off x="4953932" y="3900705"/>
            <a:ext cx="1323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결론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956DC4-404F-48FB-8A42-AFD2C305A728}"/>
              </a:ext>
            </a:extLst>
          </p:cNvPr>
          <p:cNvSpPr txBox="1"/>
          <p:nvPr/>
        </p:nvSpPr>
        <p:spPr>
          <a:xfrm>
            <a:off x="8929197" y="3886868"/>
            <a:ext cx="2131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고려사항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7555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51CAE7AA-B72A-4099-B302-2457E914236A}"/>
              </a:ext>
            </a:extLst>
          </p:cNvPr>
          <p:cNvSpPr/>
          <p:nvPr/>
        </p:nvSpPr>
        <p:spPr>
          <a:xfrm>
            <a:off x="476250" y="1586104"/>
            <a:ext cx="11107057" cy="425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3200" dirty="0"/>
              <a:t>연구결과</a:t>
            </a:r>
            <a:r>
              <a:rPr lang="en-US" altLang="ko-KR" sz="2800" dirty="0"/>
              <a:t>|</a:t>
            </a:r>
            <a:r>
              <a:rPr lang="ko-KR" altLang="en-US" sz="2800" dirty="0"/>
              <a:t>특징중요도 비교</a:t>
            </a:r>
            <a:r>
              <a:rPr lang="en-US" altLang="ko-KR" sz="2800" dirty="0"/>
              <a:t> - </a:t>
            </a:r>
            <a:r>
              <a:rPr lang="en-US" altLang="ko-KR" sz="2800" dirty="0" err="1"/>
              <a:t>LightGBM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087F4A8-AB30-49FE-A72C-DD6FEC579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669181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담보대출용도</a:t>
            </a:r>
            <a:r>
              <a:rPr lang="en-US" altLang="ko-KR" sz="1800" dirty="0"/>
              <a:t>_</a:t>
            </a:r>
            <a:r>
              <a:rPr lang="ko-KR" altLang="en-US" sz="1800" dirty="0"/>
              <a:t>거주주택 마련</a:t>
            </a:r>
            <a:r>
              <a:rPr lang="en-US" altLang="ko-KR" sz="1800" dirty="0"/>
              <a:t>, </a:t>
            </a:r>
            <a:r>
              <a:rPr lang="ko-KR" altLang="en-US" sz="1800" dirty="0"/>
              <a:t>담보대출기관</a:t>
            </a:r>
            <a:r>
              <a:rPr lang="en-US" altLang="ko-KR" sz="1800" dirty="0"/>
              <a:t>_</a:t>
            </a:r>
            <a:r>
              <a:rPr lang="ko-KR" altLang="en-US" sz="1800" dirty="0"/>
              <a:t>은행여부 크게 상승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가구주 혼인상태</a:t>
            </a:r>
            <a:r>
              <a:rPr lang="en-US" altLang="ko-KR" sz="1800" dirty="0"/>
              <a:t>, </a:t>
            </a:r>
            <a:r>
              <a:rPr lang="ko-KR" altLang="en-US" sz="1800" dirty="0"/>
              <a:t>수도권여부 크게 상승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신용대출용도</a:t>
            </a:r>
            <a:r>
              <a:rPr lang="en-US" altLang="ko-KR" sz="1800" dirty="0"/>
              <a:t>_</a:t>
            </a:r>
            <a:r>
              <a:rPr lang="ko-KR" altLang="en-US" sz="1800" dirty="0"/>
              <a:t>생활비 마련 소폭 상승</a:t>
            </a:r>
          </a:p>
        </p:txBody>
      </p:sp>
    </p:spTree>
    <p:extLst>
      <p:ext uri="{BB962C8B-B14F-4D97-AF65-F5344CB8AC3E}">
        <p14:creationId xmlns:p14="http://schemas.microsoft.com/office/powerpoint/2010/main" val="4035734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8A5B9B5-FD06-449D-AF2D-4C6056C29A39}"/>
              </a:ext>
            </a:extLst>
          </p:cNvPr>
          <p:cNvSpPr/>
          <p:nvPr/>
        </p:nvSpPr>
        <p:spPr>
          <a:xfrm>
            <a:off x="6560458" y="1846694"/>
            <a:ext cx="5174343" cy="4159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6417AC74-3F50-44B6-AE0D-5DBBE24DF8E9}"/>
              </a:ext>
            </a:extLst>
          </p:cNvPr>
          <p:cNvSpPr/>
          <p:nvPr/>
        </p:nvSpPr>
        <p:spPr>
          <a:xfrm>
            <a:off x="457201" y="1884218"/>
            <a:ext cx="5174343" cy="4173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3200" dirty="0"/>
              <a:t>결론</a:t>
            </a:r>
            <a:endParaRPr lang="ko-KR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76" y="2611206"/>
            <a:ext cx="4405086" cy="2887329"/>
          </a:xfrm>
        </p:spPr>
        <p:txBody>
          <a:bodyPr wrap="square" lIns="0" tIns="0" rIns="0" bIns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분류 모델링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로지스틱 회귀 </a:t>
            </a:r>
            <a:r>
              <a:rPr lang="en-US" altLang="ko-KR" sz="1800" dirty="0"/>
              <a:t>oversampling</a:t>
            </a:r>
            <a:r>
              <a:rPr lang="ko-KR" altLang="en-US" sz="1800" dirty="0"/>
              <a:t>에 민감하게  반응 및 좋은 성능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특징중요도 비교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담보대출을 은행</a:t>
            </a:r>
            <a:r>
              <a:rPr lang="en-US" altLang="ko-KR" sz="1800" dirty="0"/>
              <a:t>, </a:t>
            </a:r>
            <a:r>
              <a:rPr lang="ko-KR" altLang="en-US" sz="1800" dirty="0"/>
              <a:t>비은행금융기관에서 받았는지 여부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담보대출</a:t>
            </a:r>
            <a:r>
              <a:rPr lang="en-US" altLang="ko-KR" sz="1800" dirty="0"/>
              <a:t>_</a:t>
            </a:r>
            <a:r>
              <a:rPr lang="ko-KR" altLang="en-US" sz="1800" dirty="0"/>
              <a:t>거주주택 구입</a:t>
            </a:r>
            <a:r>
              <a:rPr lang="en-US" altLang="ko-KR" sz="1800" dirty="0"/>
              <a:t>, </a:t>
            </a:r>
            <a:r>
              <a:rPr lang="ko-KR" altLang="en-US" sz="1800" dirty="0"/>
              <a:t>수도권 여부가 </a:t>
            </a:r>
            <a:r>
              <a:rPr lang="en-US" altLang="ko-KR" sz="1800" dirty="0"/>
              <a:t>2020</a:t>
            </a:r>
            <a:r>
              <a:rPr lang="ko-KR" altLang="en-US" sz="1800" dirty="0"/>
              <a:t>년에 중요해짐</a:t>
            </a:r>
            <a:endParaRPr lang="en-US" altLang="ko-KR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0">
            <a:extLst>
              <a:ext uri="{FF2B5EF4-FFF2-40B4-BE49-F238E27FC236}">
                <a16:creationId xmlns:a16="http://schemas.microsoft.com/office/drawing/2014/main" id="{5AC3A999-0F79-4F59-ABCD-C91A8EEF06EB}"/>
              </a:ext>
            </a:extLst>
          </p:cNvPr>
          <p:cNvSpPr/>
          <p:nvPr/>
        </p:nvSpPr>
        <p:spPr>
          <a:xfrm>
            <a:off x="660976" y="1448741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결론</a:t>
            </a:r>
            <a:endParaRPr lang="en-US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E2D2E537-E03C-460F-802B-0A50F3BA4A7B}"/>
              </a:ext>
            </a:extLst>
          </p:cNvPr>
          <p:cNvSpPr/>
          <p:nvPr/>
        </p:nvSpPr>
        <p:spPr>
          <a:xfrm>
            <a:off x="6780458" y="1456966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제언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049B2-4776-4966-991F-7687ADED342B}"/>
              </a:ext>
            </a:extLst>
          </p:cNvPr>
          <p:cNvSpPr txBox="1"/>
          <p:nvPr/>
        </p:nvSpPr>
        <p:spPr>
          <a:xfrm>
            <a:off x="6752433" y="2611206"/>
            <a:ext cx="4593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비은행대출을 받는 가계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낮은 신용등급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부동산시장과열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거주주택 수요 급증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정교한 부동산 관련 정책 및 비은행금융기관 관련 가이드라인 구축 필요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11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6847D6-9ACD-4310-825A-949E8CA455F5}"/>
              </a:ext>
            </a:extLst>
          </p:cNvPr>
          <p:cNvSpPr/>
          <p:nvPr/>
        </p:nvSpPr>
        <p:spPr>
          <a:xfrm>
            <a:off x="6560457" y="1884218"/>
            <a:ext cx="5174343" cy="4159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AD8FFB-5C9B-434C-B530-08145EC0DD15}"/>
              </a:ext>
            </a:extLst>
          </p:cNvPr>
          <p:cNvSpPr/>
          <p:nvPr/>
        </p:nvSpPr>
        <p:spPr>
          <a:xfrm>
            <a:off x="457201" y="1884218"/>
            <a:ext cx="5174343" cy="4173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306" y="372341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3200" dirty="0"/>
              <a:t>고려사항</a:t>
            </a:r>
            <a:r>
              <a:rPr lang="en-US" altLang="ko-KR" sz="28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29" y="2854361"/>
            <a:ext cx="4405086" cy="3327770"/>
          </a:xfrm>
        </p:spPr>
        <p:txBody>
          <a:bodyPr wrap="square" lIns="0" tIns="0" rIns="0" bIns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정밀도</a:t>
            </a:r>
            <a:r>
              <a:rPr lang="en-US" altLang="ko-KR" sz="1800" dirty="0"/>
              <a:t>(Precision)</a:t>
            </a:r>
            <a:r>
              <a:rPr lang="ko-KR" altLang="en-US" sz="1800" dirty="0"/>
              <a:t> 및  </a:t>
            </a:r>
            <a:r>
              <a:rPr lang="en-US" altLang="ko-KR" sz="1800" dirty="0"/>
              <a:t>F1 Score </a:t>
            </a:r>
            <a:r>
              <a:rPr lang="ko-KR" altLang="en-US" sz="1800" dirty="0"/>
              <a:t>낮음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데이터와 알고리즘에 대한 이해 부족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부실가계 기준에 따른 </a:t>
            </a:r>
            <a:r>
              <a:rPr lang="en-US" altLang="ko-KR" sz="1800" dirty="0"/>
              <a:t>EDA </a:t>
            </a:r>
            <a:r>
              <a:rPr lang="ko-KR" altLang="en-US" sz="1800" dirty="0"/>
              <a:t>부족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12A81C-C51A-4FF4-93F9-830F210C1FB4}"/>
              </a:ext>
            </a:extLst>
          </p:cNvPr>
          <p:cNvSpPr txBox="1">
            <a:spLocks/>
          </p:cNvSpPr>
          <p:nvPr/>
        </p:nvSpPr>
        <p:spPr>
          <a:xfrm>
            <a:off x="6945085" y="1930400"/>
            <a:ext cx="4405086" cy="31393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ko-KR" alt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ko-KR" alt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dirty="0"/>
              <a:t>피처 중요도에 따른 </a:t>
            </a:r>
            <a:r>
              <a:rPr lang="ko-KR" altLang="en-US" sz="1800" dirty="0" err="1"/>
              <a:t>특징값들에</a:t>
            </a:r>
            <a:r>
              <a:rPr lang="ko-KR" altLang="en-US" sz="1800" dirty="0"/>
              <a:t> 가중치 적용하여 학습</a:t>
            </a:r>
            <a:endParaRPr lang="en-US" altLang="ko-KR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오버샘플링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다운샘플링</a:t>
            </a:r>
            <a:r>
              <a:rPr lang="ko-KR" altLang="en-US" sz="1800" dirty="0"/>
              <a:t> 방법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ko-KR" alt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dirty="0"/>
              <a:t>차원축소 적용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3485FD57-4F39-4C61-B083-CB99E91E2588}"/>
              </a:ext>
            </a:extLst>
          </p:cNvPr>
          <p:cNvSpPr/>
          <p:nvPr/>
        </p:nvSpPr>
        <p:spPr>
          <a:xfrm>
            <a:off x="660976" y="1504159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한계</a:t>
            </a:r>
            <a:endParaRPr lang="en-US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BC81C6A-B710-4A5B-8A79-C7BD33F78CE4}"/>
              </a:ext>
            </a:extLst>
          </p:cNvPr>
          <p:cNvSpPr/>
          <p:nvPr/>
        </p:nvSpPr>
        <p:spPr>
          <a:xfrm>
            <a:off x="6789695" y="1512384"/>
            <a:ext cx="2160000" cy="540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추가고려사항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61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A4DC169-4993-4B1E-8950-4347355BC6A3}"/>
              </a:ext>
            </a:extLst>
          </p:cNvPr>
          <p:cNvSpPr/>
          <p:nvPr/>
        </p:nvSpPr>
        <p:spPr>
          <a:xfrm>
            <a:off x="2" y="0"/>
            <a:ext cx="413657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F723D-A4F4-419F-A9B7-75AA050B8271}"/>
              </a:ext>
            </a:extLst>
          </p:cNvPr>
          <p:cNvSpPr/>
          <p:nvPr/>
        </p:nvSpPr>
        <p:spPr>
          <a:xfrm>
            <a:off x="0" y="3788229"/>
            <a:ext cx="8665023" cy="246743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3B379B-E74C-4691-8BE5-FBE0E846CB72}"/>
              </a:ext>
            </a:extLst>
          </p:cNvPr>
          <p:cNvGrpSpPr/>
          <p:nvPr/>
        </p:nvGrpSpPr>
        <p:grpSpPr>
          <a:xfrm>
            <a:off x="634568" y="4202513"/>
            <a:ext cx="6651604" cy="1638863"/>
            <a:chOff x="810520" y="2509978"/>
            <a:chExt cx="8063425" cy="16388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1E572-75DE-459D-A703-6B6847D7931B}"/>
                </a:ext>
              </a:extLst>
            </p:cNvPr>
            <p:cNvSpPr txBox="1"/>
            <p:nvPr/>
          </p:nvSpPr>
          <p:spPr>
            <a:xfrm>
              <a:off x="810520" y="2509978"/>
              <a:ext cx="8063425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Garamond" panose="02020404030301010803" pitchFamily="18" charset="0"/>
                </a:rPr>
                <a:t>Thank You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E15474-EB57-4BE6-A0DE-6F17AC4329AD}"/>
                </a:ext>
              </a:extLst>
            </p:cNvPr>
            <p:cNvSpPr txBox="1"/>
            <p:nvPr/>
          </p:nvSpPr>
          <p:spPr>
            <a:xfrm>
              <a:off x="810520" y="3717954"/>
              <a:ext cx="80634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2800" dirty="0">
                <a:solidFill>
                  <a:schemeClr val="bg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C4867-BBC1-4B30-8F0D-2830056F845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0" y="3575631"/>
              <a:ext cx="80634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770AC5-9A42-469C-A710-AFD98B252B45}"/>
              </a:ext>
            </a:extLst>
          </p:cNvPr>
          <p:cNvGrpSpPr/>
          <p:nvPr/>
        </p:nvGrpSpPr>
        <p:grpSpPr>
          <a:xfrm>
            <a:off x="692275" y="3133694"/>
            <a:ext cx="1459768" cy="443198"/>
            <a:chOff x="1210926" y="4877612"/>
            <a:chExt cx="1459768" cy="443198"/>
          </a:xfrm>
        </p:grpSpPr>
        <p:sp>
          <p:nvSpPr>
            <p:cNvPr id="16" name="Subtitle 63">
              <a:extLst>
                <a:ext uri="{FF2B5EF4-FFF2-40B4-BE49-F238E27FC236}">
                  <a16:creationId xmlns:a16="http://schemas.microsoft.com/office/drawing/2014/main" id="{8F7A174D-DAFD-4582-9472-A624813A8C08}"/>
                </a:ext>
              </a:extLst>
            </p:cNvPr>
            <p:cNvSpPr txBox="1">
              <a:spLocks/>
            </p:cNvSpPr>
            <p:nvPr/>
          </p:nvSpPr>
          <p:spPr>
            <a:xfrm>
              <a:off x="2670629" y="4877612"/>
              <a:ext cx="65" cy="2237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600" dirty="0">
                <a:solidFill>
                  <a:srgbClr val="102747"/>
                </a:solidFill>
                <a:latin typeface="Garamond" panose="02020404030301010803" pitchFamily="18" charset="0"/>
                <a:cs typeface="Segoe UI" panose="020B0502040204020203" pitchFamily="34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01B0588-6C51-459D-ACC8-5C467E5B1F7B}"/>
                </a:ext>
              </a:extLst>
            </p:cNvPr>
            <p:cNvCxnSpPr>
              <a:cxnSpLocks/>
            </p:cNvCxnSpPr>
            <p:nvPr/>
          </p:nvCxnSpPr>
          <p:spPr>
            <a:xfrm>
              <a:off x="2397633" y="4877612"/>
              <a:ext cx="0" cy="4431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ubtitle 63">
              <a:extLst>
                <a:ext uri="{FF2B5EF4-FFF2-40B4-BE49-F238E27FC236}">
                  <a16:creationId xmlns:a16="http://schemas.microsoft.com/office/drawing/2014/main" id="{9878E96D-74BC-4D9E-BDAC-A38523EB3CCB}"/>
                </a:ext>
              </a:extLst>
            </p:cNvPr>
            <p:cNvSpPr txBox="1">
              <a:spLocks/>
            </p:cNvSpPr>
            <p:nvPr/>
          </p:nvSpPr>
          <p:spPr>
            <a:xfrm>
              <a:off x="1210926" y="4933012"/>
              <a:ext cx="913712" cy="33239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dirty="0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한경</a:t>
              </a:r>
              <a:r>
                <a:rPr lang="en-US" altLang="ko-KR" dirty="0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IT</a:t>
              </a:r>
              <a:endParaRPr lang="en-US" dirty="0">
                <a:solidFill>
                  <a:srgbClr val="102747"/>
                </a:solidFill>
                <a:latin typeface="Garamond" panose="02020404030301010803" pitchFamily="18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Subtitle 63">
            <a:extLst>
              <a:ext uri="{FF2B5EF4-FFF2-40B4-BE49-F238E27FC236}">
                <a16:creationId xmlns:a16="http://schemas.microsoft.com/office/drawing/2014/main" id="{23872D55-C29B-4538-86F9-8066AEFCDCE4}"/>
              </a:ext>
            </a:extLst>
          </p:cNvPr>
          <p:cNvSpPr txBox="1">
            <a:spLocks/>
          </p:cNvSpPr>
          <p:nvPr/>
        </p:nvSpPr>
        <p:spPr>
          <a:xfrm>
            <a:off x="2068287" y="3207746"/>
            <a:ext cx="923330" cy="332399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dirty="0">
                <a:solidFill>
                  <a:srgbClr val="102747"/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정재현</a:t>
            </a:r>
            <a:endParaRPr lang="en-US" dirty="0">
              <a:solidFill>
                <a:srgbClr val="102747"/>
              </a:solidFill>
              <a:latin typeface="Garamond" panose="02020404030301010803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5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참고문헌</a:t>
            </a:r>
            <a:endParaRPr lang="en-US" altLang="ko-KR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86D204-E43E-4208-BCF2-713BF3D2997F}"/>
              </a:ext>
            </a:extLst>
          </p:cNvPr>
          <p:cNvSpPr txBox="1"/>
          <p:nvPr/>
        </p:nvSpPr>
        <p:spPr>
          <a:xfrm>
            <a:off x="476250" y="1175565"/>
            <a:ext cx="1142653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김재진</a:t>
            </a:r>
            <a:r>
              <a:rPr lang="en-US" altLang="ko-KR" dirty="0"/>
              <a:t>, </a:t>
            </a:r>
            <a:r>
              <a:rPr lang="ko-KR" altLang="en-US" dirty="0"/>
              <a:t>전성아</a:t>
            </a:r>
            <a:r>
              <a:rPr lang="en-US" altLang="ko-KR" dirty="0"/>
              <a:t>, </a:t>
            </a:r>
            <a:r>
              <a:rPr lang="ko-KR" altLang="en-US" dirty="0" err="1"/>
              <a:t>황은혜</a:t>
            </a:r>
            <a:r>
              <a:rPr lang="en-US" altLang="ko-KR" dirty="0"/>
              <a:t>, </a:t>
            </a:r>
            <a:r>
              <a:rPr lang="ko-KR" altLang="en-US" dirty="0" err="1"/>
              <a:t>최정균</a:t>
            </a:r>
            <a:r>
              <a:rPr lang="en-US" altLang="ko-KR" dirty="0"/>
              <a:t>, &amp; </a:t>
            </a:r>
            <a:r>
              <a:rPr lang="ko-KR" altLang="en-US" dirty="0" err="1"/>
              <a:t>최종후</a:t>
            </a:r>
            <a:r>
              <a:rPr lang="en-US" altLang="ko-KR" dirty="0"/>
              <a:t>. (2015). </a:t>
            </a:r>
            <a:r>
              <a:rPr lang="ko-KR" altLang="en-US" dirty="0" err="1"/>
              <a:t>데이터마이닝</a:t>
            </a:r>
            <a:r>
              <a:rPr lang="ko-KR" altLang="en-US" dirty="0"/>
              <a:t> 기법을 이용한 소득 수준별 가계부채총액 </a:t>
            </a:r>
            <a:r>
              <a:rPr lang="en-US" altLang="ko-KR" dirty="0"/>
              <a:t>	</a:t>
            </a:r>
            <a:r>
              <a:rPr lang="ko-KR" altLang="en-US" dirty="0"/>
              <a:t>예측모형 구축</a:t>
            </a:r>
            <a:r>
              <a:rPr lang="en-US" altLang="ko-KR" dirty="0"/>
              <a:t>. Journal of The Korean Data Analysis Society, 17(6), 3035- 3046. </a:t>
            </a:r>
          </a:p>
          <a:p>
            <a:r>
              <a:rPr lang="ko-KR" altLang="en-US" dirty="0" err="1"/>
              <a:t>고윤석</a:t>
            </a:r>
            <a:r>
              <a:rPr lang="en-US" altLang="ko-KR" dirty="0"/>
              <a:t>. (2011). CART </a:t>
            </a:r>
            <a:r>
              <a:rPr lang="ko-KR" altLang="en-US" dirty="0"/>
              <a:t>알고리즘 기반의 </a:t>
            </a:r>
            <a:r>
              <a:rPr lang="ko-KR" altLang="en-US" dirty="0" err="1"/>
              <a:t>의사결정트리</a:t>
            </a:r>
            <a:r>
              <a:rPr lang="ko-KR" altLang="en-US" dirty="0"/>
              <a:t> 기법을 이용한 규칙기반 전문가 시스템 구축 방법론</a:t>
            </a:r>
            <a:r>
              <a:rPr lang="en-US" altLang="ko-KR" dirty="0"/>
              <a:t>. </a:t>
            </a:r>
            <a:r>
              <a:rPr lang="ko-KR" altLang="en-US" dirty="0"/>
              <a:t>한국전자통신학회 </a:t>
            </a:r>
            <a:r>
              <a:rPr lang="ko-KR" altLang="en-US" dirty="0" err="1"/>
              <a:t>논문지</a:t>
            </a:r>
            <a:r>
              <a:rPr lang="en-US" altLang="ko-KR" dirty="0"/>
              <a:t>, 6, 849-854. </a:t>
            </a:r>
          </a:p>
          <a:p>
            <a:r>
              <a:rPr lang="ko-KR" altLang="en-US" dirty="0" err="1"/>
              <a:t>남영운</a:t>
            </a:r>
            <a:r>
              <a:rPr lang="ko-KR" altLang="en-US" dirty="0"/>
              <a:t> </a:t>
            </a:r>
            <a:r>
              <a:rPr lang="en-US" altLang="ko-KR" dirty="0"/>
              <a:t>(2020) </a:t>
            </a:r>
            <a:r>
              <a:rPr lang="ko-KR" altLang="en-US" dirty="0"/>
              <a:t>의사결정나무를 활용한 금융소비자의 </a:t>
            </a:r>
            <a:r>
              <a:rPr lang="ko-KR" altLang="en-US" dirty="0" err="1"/>
              <a:t>저축ㆍ투자</a:t>
            </a:r>
            <a:r>
              <a:rPr lang="ko-KR" altLang="en-US" dirty="0"/>
              <a:t> 관련 정보탐색 결정요인에 대한 연구</a:t>
            </a:r>
            <a:r>
              <a:rPr lang="en-US" altLang="ko-KR" dirty="0"/>
              <a:t>, 	</a:t>
            </a:r>
            <a:r>
              <a:rPr lang="ko-KR" altLang="en-US" dirty="0"/>
              <a:t>소비자정책 교육연구</a:t>
            </a:r>
            <a:r>
              <a:rPr lang="en-US" altLang="ko-KR" dirty="0"/>
              <a:t>, 16:3, 105-130 </a:t>
            </a:r>
          </a:p>
          <a:p>
            <a:r>
              <a:rPr lang="ko-KR" altLang="en-US" dirty="0"/>
              <a:t>이종희</a:t>
            </a:r>
            <a:r>
              <a:rPr lang="en-US" altLang="ko-KR" dirty="0"/>
              <a:t>. (2019). </a:t>
            </a:r>
            <a:r>
              <a:rPr lang="ko-KR" altLang="en-US" dirty="0"/>
              <a:t>불균형 데이터 환경에서 가계부채 상환연체 분류를 위한 </a:t>
            </a:r>
            <a:r>
              <a:rPr lang="ko-KR" altLang="en-US" dirty="0" err="1"/>
              <a:t>머신러닝의</a:t>
            </a:r>
            <a:r>
              <a:rPr lang="ko-KR" altLang="en-US" dirty="0"/>
              <a:t> 활용</a:t>
            </a:r>
            <a:r>
              <a:rPr lang="en-US" altLang="ko-KR" dirty="0"/>
              <a:t>. </a:t>
            </a:r>
            <a:r>
              <a:rPr lang="ko-KR" altLang="en-US" dirty="0"/>
              <a:t>소비자학연구</a:t>
            </a:r>
            <a:r>
              <a:rPr lang="en-US" altLang="ko-KR" dirty="0"/>
              <a:t>, 30(6), 97-	118. </a:t>
            </a:r>
          </a:p>
          <a:p>
            <a:r>
              <a:rPr lang="ko-KR" altLang="en-US" dirty="0"/>
              <a:t>이종희</a:t>
            </a:r>
            <a:r>
              <a:rPr lang="en-US" altLang="ko-KR" dirty="0"/>
              <a:t>(2020), </a:t>
            </a:r>
            <a:r>
              <a:rPr lang="ko-KR" altLang="en-US" dirty="0" err="1"/>
              <a:t>데이터마이닝</a:t>
            </a:r>
            <a:r>
              <a:rPr lang="ko-KR" altLang="en-US" dirty="0"/>
              <a:t> 기법을 이용한 중년층의 가계부채 연체 가능성 분류 연구</a:t>
            </a:r>
            <a:r>
              <a:rPr lang="en-US" altLang="ko-KR" dirty="0"/>
              <a:t>, Journal of Families and Better 	Life - Vol. 38, No. 3, pp.1-16 </a:t>
            </a:r>
          </a:p>
          <a:p>
            <a:r>
              <a:rPr lang="ko-KR" altLang="en-US" dirty="0" err="1"/>
              <a:t>이준상</a:t>
            </a:r>
            <a:r>
              <a:rPr lang="en-US" altLang="ko-KR" dirty="0"/>
              <a:t>, </a:t>
            </a:r>
            <a:r>
              <a:rPr lang="ko-KR" altLang="en-US" dirty="0"/>
              <a:t>신혜원</a:t>
            </a:r>
            <a:r>
              <a:rPr lang="en-US" altLang="ko-KR" dirty="0"/>
              <a:t>, </a:t>
            </a:r>
            <a:r>
              <a:rPr lang="ko-KR" altLang="en-US" dirty="0" err="1"/>
              <a:t>이태직</a:t>
            </a:r>
            <a:r>
              <a:rPr lang="en-US" altLang="ko-KR" dirty="0"/>
              <a:t>(2019), </a:t>
            </a:r>
            <a:r>
              <a:rPr lang="ko-KR" altLang="en-US" dirty="0" err="1"/>
              <a:t>가계금융복지조사자료를</a:t>
            </a:r>
            <a:r>
              <a:rPr lang="ko-KR" altLang="en-US" dirty="0"/>
              <a:t> 이용한 가구의 부채 건전성 분석</a:t>
            </a:r>
            <a:r>
              <a:rPr lang="en-US" altLang="ko-KR" dirty="0"/>
              <a:t>, </a:t>
            </a:r>
            <a:r>
              <a:rPr lang="ko-KR" altLang="en-US" dirty="0"/>
              <a:t>통계청</a:t>
            </a:r>
            <a:r>
              <a:rPr lang="en-US" altLang="ko-KR" dirty="0"/>
              <a:t>, 68-78 </a:t>
            </a:r>
          </a:p>
          <a:p>
            <a:r>
              <a:rPr lang="ko-KR" altLang="en-US" dirty="0"/>
              <a:t>윤병우</a:t>
            </a:r>
            <a:r>
              <a:rPr lang="en-US" altLang="ko-KR" dirty="0"/>
              <a:t>, &amp; </a:t>
            </a:r>
            <a:r>
              <a:rPr lang="ko-KR" altLang="en-US" dirty="0" err="1"/>
              <a:t>최경욱</a:t>
            </a:r>
            <a:r>
              <a:rPr lang="en-US" altLang="ko-KR" dirty="0"/>
              <a:t>. (2021). </a:t>
            </a:r>
            <a:r>
              <a:rPr lang="ko-KR" altLang="en-US" dirty="0"/>
              <a:t>부채상환에 대한 잠재 위험가구의 특성 분석</a:t>
            </a:r>
            <a:r>
              <a:rPr lang="en-US" altLang="ko-KR" dirty="0"/>
              <a:t>. </a:t>
            </a:r>
            <a:r>
              <a:rPr lang="ko-KR" altLang="en-US" dirty="0"/>
              <a:t>시장경제연구</a:t>
            </a:r>
            <a:r>
              <a:rPr lang="en-US" altLang="ko-KR" dirty="0"/>
              <a:t>, 50(1), 41-69. </a:t>
            </a:r>
          </a:p>
          <a:p>
            <a:r>
              <a:rPr lang="ko-KR" altLang="en-US" dirty="0"/>
              <a:t>오규만</a:t>
            </a:r>
            <a:r>
              <a:rPr lang="en-US" altLang="ko-KR" dirty="0"/>
              <a:t>, &amp; </a:t>
            </a:r>
            <a:r>
              <a:rPr lang="ko-KR" altLang="en-US" dirty="0"/>
              <a:t>이명훈</a:t>
            </a:r>
            <a:r>
              <a:rPr lang="en-US" altLang="ko-KR" dirty="0"/>
              <a:t>. (2019). </a:t>
            </a:r>
            <a:r>
              <a:rPr lang="ko-KR" altLang="en-US" dirty="0"/>
              <a:t>가계부채 연체율에 영향을 주는 요인 연구</a:t>
            </a:r>
            <a:r>
              <a:rPr lang="en-US" altLang="ko-KR" dirty="0"/>
              <a:t>-</a:t>
            </a:r>
            <a:r>
              <a:rPr lang="ko-KR" altLang="en-US" dirty="0"/>
              <a:t>의사결정나무를 활용한 변수 중요도를 </a:t>
            </a:r>
            <a:r>
              <a:rPr lang="en-US" altLang="ko-KR" dirty="0"/>
              <a:t>	</a:t>
            </a:r>
            <a:r>
              <a:rPr lang="ko-KR" altLang="en-US" dirty="0"/>
              <a:t>이용하여</a:t>
            </a:r>
            <a:r>
              <a:rPr lang="en-US" altLang="ko-KR" dirty="0"/>
              <a:t>. </a:t>
            </a:r>
            <a:r>
              <a:rPr lang="ko-KR" altLang="en-US" dirty="0"/>
              <a:t>주거환경</a:t>
            </a:r>
            <a:r>
              <a:rPr lang="en-US" altLang="ko-KR" dirty="0"/>
              <a:t>, 17(3), 149-162. </a:t>
            </a:r>
          </a:p>
          <a:p>
            <a:r>
              <a:rPr lang="ko-KR" altLang="en-US" dirty="0" err="1"/>
              <a:t>정용규</a:t>
            </a:r>
            <a:r>
              <a:rPr lang="en-US" altLang="ko-KR" dirty="0"/>
              <a:t>, </a:t>
            </a:r>
            <a:r>
              <a:rPr lang="ko-KR" altLang="en-US" dirty="0"/>
              <a:t>권나연</a:t>
            </a:r>
            <a:r>
              <a:rPr lang="en-US" altLang="ko-KR" dirty="0"/>
              <a:t>, &amp; </a:t>
            </a:r>
            <a:r>
              <a:rPr lang="ko-KR" altLang="en-US" dirty="0"/>
              <a:t>이영호</a:t>
            </a:r>
            <a:r>
              <a:rPr lang="en-US" altLang="ko-KR" dirty="0"/>
              <a:t>. (2013). CART</a:t>
            </a:r>
            <a:r>
              <a:rPr lang="ko-KR" altLang="en-US" dirty="0"/>
              <a:t>를 이용한 </a:t>
            </a:r>
            <a:r>
              <a:rPr lang="en-US" altLang="ko-KR" dirty="0"/>
              <a:t>Tree Model</a:t>
            </a:r>
            <a:r>
              <a:rPr lang="ko-KR" altLang="en-US" dirty="0"/>
              <a:t>의 성능평가</a:t>
            </a:r>
            <a:r>
              <a:rPr lang="en-US" altLang="ko-KR" dirty="0"/>
              <a:t>. </a:t>
            </a:r>
            <a:r>
              <a:rPr lang="ko-KR" altLang="en-US" dirty="0"/>
              <a:t>서비스연구</a:t>
            </a:r>
            <a:r>
              <a:rPr lang="en-US" altLang="ko-KR" dirty="0"/>
              <a:t>, 3(1), 9- 16. </a:t>
            </a:r>
          </a:p>
          <a:p>
            <a:r>
              <a:rPr lang="ko-KR" altLang="en-US" dirty="0" err="1"/>
              <a:t>황은혜</a:t>
            </a:r>
            <a:r>
              <a:rPr lang="en-US" altLang="ko-KR" dirty="0"/>
              <a:t>, </a:t>
            </a:r>
            <a:r>
              <a:rPr lang="ko-KR" altLang="en-US" dirty="0" err="1"/>
              <a:t>최정균</a:t>
            </a:r>
            <a:r>
              <a:rPr lang="en-US" altLang="ko-KR" dirty="0"/>
              <a:t>, &amp; </a:t>
            </a:r>
            <a:r>
              <a:rPr lang="ko-KR" altLang="en-US" dirty="0" err="1"/>
              <a:t>최종후</a:t>
            </a:r>
            <a:r>
              <a:rPr lang="en-US" altLang="ko-KR" dirty="0"/>
              <a:t>. (2017). </a:t>
            </a:r>
            <a:r>
              <a:rPr lang="ko-KR" altLang="en-US" dirty="0"/>
              <a:t>가계부채총액 분류 및 예측의 연도별 변화양상</a:t>
            </a:r>
            <a:r>
              <a:rPr lang="en-US" altLang="ko-KR" dirty="0"/>
              <a:t>- 16 - </a:t>
            </a:r>
            <a:r>
              <a:rPr lang="ko-KR" altLang="en-US" dirty="0"/>
              <a:t>탐구</a:t>
            </a:r>
            <a:r>
              <a:rPr lang="en-US" altLang="ko-KR" dirty="0"/>
              <a:t>. Journal of The Korean 	Data Analysis Society, 19(2), 733-742. </a:t>
            </a:r>
          </a:p>
        </p:txBody>
      </p:sp>
    </p:spTree>
    <p:extLst>
      <p:ext uri="{BB962C8B-B14F-4D97-AF65-F5344CB8AC3E}">
        <p14:creationId xmlns:p14="http://schemas.microsoft.com/office/powerpoint/2010/main" val="2046352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dirty="0"/>
              <a:t>참고문헌</a:t>
            </a:r>
            <a:endParaRPr lang="en-US" altLang="ko-KR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86D204-E43E-4208-BCF2-713BF3D2997F}"/>
              </a:ext>
            </a:extLst>
          </p:cNvPr>
          <p:cNvSpPr txBox="1"/>
          <p:nvPr/>
        </p:nvSpPr>
        <p:spPr>
          <a:xfrm>
            <a:off x="476250" y="1175565"/>
            <a:ext cx="114265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한국은행</a:t>
            </a:r>
            <a:r>
              <a:rPr lang="en-US" altLang="ko-KR" dirty="0"/>
              <a:t>(2019), </a:t>
            </a:r>
            <a:r>
              <a:rPr lang="ko-KR" altLang="en-US" dirty="0"/>
              <a:t>금융안정보고서</a:t>
            </a:r>
            <a:r>
              <a:rPr lang="en-US" altLang="ko-KR" dirty="0"/>
              <a:t>, ISSN 1975-6607 </a:t>
            </a:r>
          </a:p>
          <a:p>
            <a:r>
              <a:rPr lang="ko-KR" altLang="en-US" dirty="0"/>
              <a:t>한국은행</a:t>
            </a:r>
            <a:r>
              <a:rPr lang="en-US" altLang="ko-KR" dirty="0"/>
              <a:t>(2020), </a:t>
            </a:r>
            <a:r>
              <a:rPr lang="ko-KR" altLang="en-US" dirty="0"/>
              <a:t>금융안정보고서</a:t>
            </a:r>
            <a:r>
              <a:rPr lang="en-US" altLang="ko-KR" dirty="0"/>
              <a:t>, ISSN 1975-6607 </a:t>
            </a:r>
          </a:p>
          <a:p>
            <a:r>
              <a:rPr lang="en-US" altLang="ko-KR" dirty="0"/>
              <a:t>Shovan, S. M., Hasan, M. A. M., &amp; Islam, M. R. (2021, February). Improved Prediction of </a:t>
            </a:r>
            <a:r>
              <a:rPr lang="en-US" altLang="ko-KR" dirty="0" err="1"/>
              <a:t>Glutarylation</a:t>
            </a:r>
            <a:r>
              <a:rPr lang="en-US" altLang="ko-KR" dirty="0"/>
              <a:t> PTM Site using 	Evolutionary Features with </a:t>
            </a:r>
            <a:r>
              <a:rPr lang="en-US" altLang="ko-KR" dirty="0" err="1"/>
              <a:t>LightGBM</a:t>
            </a:r>
            <a:r>
              <a:rPr lang="en-US" altLang="ko-KR" dirty="0"/>
              <a:t> Resolving Data Imbalance Issue. In 2021 International Conference on 	Information and Communication Technology for Sustainable Development (ICICT4SD) (pp. 141-145). IEEE. </a:t>
            </a:r>
          </a:p>
          <a:p>
            <a:r>
              <a:rPr lang="en-US" altLang="ko-KR" dirty="0"/>
              <a:t>Liu, Y., Yu, Z., Chen, C., Han, Y., &amp; Yu, B. (2020). Prediction of protein crotonylation sites through </a:t>
            </a:r>
            <a:r>
              <a:rPr lang="en-US" altLang="ko-KR" dirty="0" err="1"/>
              <a:t>LightGBM</a:t>
            </a:r>
            <a:r>
              <a:rPr lang="en-US" altLang="ko-KR" dirty="0"/>
              <a:t> classifier based 	on SMOTE and elastic net. Analytical Biochemistry, 609, 113903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94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9218C-781B-4534-8D60-DAD4B000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1DCC7-9C67-4FFF-B33C-8EC72CFD0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6C4FC5-FBF4-45F8-A1DC-420D9E40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3F4C7B-2760-44B9-983D-527770CE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76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2B66AC-51D2-4031-A07E-A3D28BA4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530CDB-8F28-4670-AEEA-D8048099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27</a:t>
            </a:fld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66364F2-022D-48AD-9E87-38804E7F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0" y="527194"/>
            <a:ext cx="11859079" cy="58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97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98A094-D084-481C-8AFB-521060E8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86F68-5146-44CE-895B-59800E75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28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F70B05-B70A-471A-8D29-8D59AAB2B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272721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98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A251E-CD4D-4CFB-8C8D-D6D6C619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4D4A8-4231-4D85-83B7-6D46A418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1F4DA8-431E-425B-9538-FEDC3604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65A913-96DF-445C-9F74-C9C1684F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29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983D8D-D2A2-48B8-90D1-D9D542596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44867"/>
            <a:ext cx="10285703" cy="60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7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noFill/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>
            <a:cxnSpLocks/>
          </p:cNvCxnSpPr>
          <p:nvPr/>
        </p:nvCxnSpPr>
        <p:spPr>
          <a:xfrm>
            <a:off x="4901651" y="6457950"/>
            <a:ext cx="59337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14418FD2-1E4D-41DE-90CF-BB168478A4E4}"/>
              </a:ext>
            </a:extLst>
          </p:cNvPr>
          <p:cNvSpPr txBox="1">
            <a:spLocks/>
          </p:cNvSpPr>
          <p:nvPr/>
        </p:nvSpPr>
        <p:spPr>
          <a:xfrm>
            <a:off x="447138" y="563371"/>
            <a:ext cx="4173024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연구배경</a:t>
            </a:r>
            <a:endParaRPr lang="en-US" sz="2800" dirty="0"/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B622D9A7-4ADF-44B9-A4B5-AF89C3C4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vert="horz" lIns="0" tIns="45720" rIns="91440" bIns="45720" rtlCol="0" anchor="ctr"/>
          <a:lstStyle/>
          <a:p>
            <a:pPr algn="l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EA7AF2-1E15-4151-9F69-95B9E8C43451}"/>
              </a:ext>
            </a:extLst>
          </p:cNvPr>
          <p:cNvCxnSpPr>
            <a:cxnSpLocks/>
          </p:cNvCxnSpPr>
          <p:nvPr/>
        </p:nvCxnSpPr>
        <p:spPr>
          <a:xfrm>
            <a:off x="476250" y="1246921"/>
            <a:ext cx="4173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A34FCC-159E-43A0-B7A2-6960C2497FE6}"/>
              </a:ext>
            </a:extLst>
          </p:cNvPr>
          <p:cNvGrpSpPr/>
          <p:nvPr/>
        </p:nvGrpSpPr>
        <p:grpSpPr>
          <a:xfrm>
            <a:off x="6012873" y="1858799"/>
            <a:ext cx="5604968" cy="3381525"/>
            <a:chOff x="5805715" y="911463"/>
            <a:chExt cx="5604968" cy="338152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C28CC65-4B8A-4DA5-B414-F7C64BDA33D6}"/>
                </a:ext>
              </a:extLst>
            </p:cNvPr>
            <p:cNvGrpSpPr/>
            <p:nvPr/>
          </p:nvGrpSpPr>
          <p:grpSpPr>
            <a:xfrm>
              <a:off x="5805715" y="911463"/>
              <a:ext cx="5604968" cy="954099"/>
              <a:chOff x="5805715" y="650768"/>
              <a:chExt cx="5604968" cy="95409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CF289BA-4F2A-4AEB-A175-1F0661BC0534}"/>
                  </a:ext>
                </a:extLst>
              </p:cNvPr>
              <p:cNvSpPr/>
              <p:nvPr/>
            </p:nvSpPr>
            <p:spPr>
              <a:xfrm>
                <a:off x="5805715" y="650768"/>
                <a:ext cx="469615" cy="95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102747"/>
                    </a:solidFill>
                    <a:latin typeface="+mj-lt"/>
                    <a:ea typeface="+mj-ea"/>
                    <a:cs typeface="+mj-cs"/>
                  </a:rPr>
                  <a:t>1</a:t>
                </a:r>
              </a:p>
            </p:txBody>
          </p:sp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29864AAE-8196-49EA-AAC2-02573C3FAC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2317" y="807785"/>
                <a:ext cx="4958366" cy="615553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None/>
                  <a:defRPr sz="2000" b="0" i="0" u="none" strike="noStrike" kern="1200" spc="0" baseline="0">
                    <a:solidFill>
                      <a:srgbClr val="102747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2000" dirty="0"/>
                  <a:t>코로나 사태 와 더불어 가계 부채 증가율 상승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8345170-6701-4E1F-9D9D-6809601105C0}"/>
                </a:ext>
              </a:extLst>
            </p:cNvPr>
            <p:cNvGrpSpPr/>
            <p:nvPr/>
          </p:nvGrpSpPr>
          <p:grpSpPr>
            <a:xfrm>
              <a:off x="5805715" y="2125176"/>
              <a:ext cx="5604968" cy="954099"/>
              <a:chOff x="5805715" y="2110400"/>
              <a:chExt cx="5604968" cy="95409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C38E3CA-3F5B-4EC2-B3FB-24CEEEFBB2F0}"/>
                  </a:ext>
                </a:extLst>
              </p:cNvPr>
              <p:cNvSpPr/>
              <p:nvPr/>
            </p:nvSpPr>
            <p:spPr>
              <a:xfrm>
                <a:off x="5805715" y="2110400"/>
                <a:ext cx="469615" cy="95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102747"/>
                    </a:solidFill>
                    <a:latin typeface="+mj-lt"/>
                    <a:ea typeface="+mj-ea"/>
                    <a:cs typeface="+mj-cs"/>
                  </a:rPr>
                  <a:t>2</a:t>
                </a:r>
              </a:p>
            </p:txBody>
          </p:sp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1D7DDDF0-EBE6-4A40-AC39-059294E848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2317" y="2415197"/>
                <a:ext cx="4958366" cy="307777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None/>
                  <a:defRPr sz="2000" b="0" i="0" u="none" strike="noStrike" kern="1200" spc="0" baseline="0">
                    <a:solidFill>
                      <a:srgbClr val="102747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2000" dirty="0"/>
                  <a:t>생계형 대출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영끌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빛투</a:t>
                </a:r>
                <a:r>
                  <a:rPr lang="ko-KR" altLang="en-US" sz="2000" dirty="0"/>
                  <a:t> </a:t>
                </a:r>
                <a:r>
                  <a:rPr lang="en-US" altLang="ko-KR" sz="2000" dirty="0" err="1"/>
                  <a:t>etc</a:t>
                </a:r>
                <a:endParaRPr lang="en-US" altLang="ko-KR" sz="2000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5C5F162-B193-42F7-92B8-CC3292786192}"/>
                </a:ext>
              </a:extLst>
            </p:cNvPr>
            <p:cNvGrpSpPr/>
            <p:nvPr/>
          </p:nvGrpSpPr>
          <p:grpSpPr>
            <a:xfrm>
              <a:off x="5805715" y="3338889"/>
              <a:ext cx="5604968" cy="954099"/>
              <a:chOff x="5805715" y="3570032"/>
              <a:chExt cx="5604968" cy="95409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7601086-027A-40D6-9C00-9CE126EE4542}"/>
                  </a:ext>
                </a:extLst>
              </p:cNvPr>
              <p:cNvSpPr/>
              <p:nvPr/>
            </p:nvSpPr>
            <p:spPr>
              <a:xfrm>
                <a:off x="5805715" y="3570032"/>
                <a:ext cx="469615" cy="95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102747"/>
                    </a:solidFill>
                    <a:latin typeface="+mj-lt"/>
                    <a:ea typeface="+mj-ea"/>
                    <a:cs typeface="+mj-cs"/>
                  </a:rPr>
                  <a:t>3</a:t>
                </a:r>
              </a:p>
            </p:txBody>
          </p:sp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82A8A580-6D58-4C41-A349-D8D423A65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2317" y="3865596"/>
                <a:ext cx="4958366" cy="307777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None/>
                  <a:defRPr sz="2000" b="0" i="0" u="none" strike="noStrike" kern="1200" spc="0" baseline="0">
                    <a:solidFill>
                      <a:srgbClr val="102747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000" dirty="0"/>
                  <a:t>GDP</a:t>
                </a:r>
                <a:r>
                  <a:rPr lang="ko-KR" altLang="en-US" sz="2000" dirty="0"/>
                  <a:t>대비 가계부채 </a:t>
                </a:r>
                <a:r>
                  <a:rPr lang="en-US" altLang="ko-KR" sz="2000" dirty="0"/>
                  <a:t>100% </a:t>
                </a:r>
                <a:r>
                  <a:rPr lang="ko-KR" altLang="en-US" sz="2000" dirty="0"/>
                  <a:t>이상</a:t>
                </a:r>
                <a:r>
                  <a:rPr lang="ko-KR" altLang="en-US" sz="2000" dirty="0">
                    <a:solidFill>
                      <a:schemeClr val="bg1"/>
                    </a:solidFill>
                  </a:rPr>
                  <a:t>돌파</a:t>
                </a: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D9B669B-0BBE-49E6-87BD-824603344ADE}"/>
              </a:ext>
            </a:extLst>
          </p:cNvPr>
          <p:cNvGrpSpPr/>
          <p:nvPr/>
        </p:nvGrpSpPr>
        <p:grpSpPr>
          <a:xfrm>
            <a:off x="628431" y="1035331"/>
            <a:ext cx="5384442" cy="5028463"/>
            <a:chOff x="5865091" y="1225639"/>
            <a:chExt cx="5837382" cy="440672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C056F56-7D07-4DE1-995E-01BB2B7A1E9B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091" y="1225639"/>
              <a:ext cx="4987636" cy="4406722"/>
            </a:xfrm>
            <a:prstGeom prst="rect">
              <a:avLst/>
            </a:prstGeom>
          </p:spPr>
        </p:pic>
        <p:sp>
          <p:nvSpPr>
            <p:cNvPr id="30" name="Text Box 1">
              <a:extLst>
                <a:ext uri="{FF2B5EF4-FFF2-40B4-BE49-F238E27FC236}">
                  <a16:creationId xmlns:a16="http://schemas.microsoft.com/office/drawing/2014/main" id="{B9F92F6D-087D-45DC-8EE2-C82449D02271}"/>
                </a:ext>
              </a:extLst>
            </p:cNvPr>
            <p:cNvSpPr txBox="1"/>
            <p:nvPr/>
          </p:nvSpPr>
          <p:spPr>
            <a:xfrm>
              <a:off x="8872191" y="5473343"/>
              <a:ext cx="2830282" cy="159018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출처</a:t>
              </a: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r>
                <a:rPr lang="ko-KR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금융안정보고서 한국은행</a:t>
              </a:r>
              <a:r>
                <a:rPr lang="en-US" sz="105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endPara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Rectangle 3">
            <a:extLst>
              <a:ext uri="{FF2B5EF4-FFF2-40B4-BE49-F238E27FC236}">
                <a16:creationId xmlns:a16="http://schemas.microsoft.com/office/drawing/2014/main" id="{122C76B9-B2B8-4699-B0A6-CF4DCB72F242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48916C32-47E8-4CED-81E0-6106740BA537}"/>
              </a:ext>
            </a:extLst>
          </p:cNvPr>
          <p:cNvSpPr txBox="1">
            <a:spLocks/>
          </p:cNvSpPr>
          <p:nvPr/>
        </p:nvSpPr>
        <p:spPr>
          <a:xfrm>
            <a:off x="11346287" y="6275388"/>
            <a:ext cx="388513" cy="365125"/>
          </a:xfrm>
          <a:prstGeom prst="rect">
            <a:avLst/>
          </a:prstGeom>
          <a:solidFill>
            <a:srgbClr val="10274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3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3" name="Straight Connector 9">
            <a:extLst>
              <a:ext uri="{FF2B5EF4-FFF2-40B4-BE49-F238E27FC236}">
                <a16:creationId xmlns:a16="http://schemas.microsoft.com/office/drawing/2014/main" id="{76F9DE7F-835D-41BD-98E7-4981894682A9}"/>
              </a:ext>
            </a:extLst>
          </p:cNvPr>
          <p:cNvCxnSpPr/>
          <p:nvPr/>
        </p:nvCxnSpPr>
        <p:spPr>
          <a:xfrm>
            <a:off x="4707537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117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0D374-74F2-437D-8D7B-2AD8CDBE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F69B0-6199-42B8-89AF-789C20FA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6609E-A0E6-45E8-9204-713FF3BA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8C7546-CA05-4CBD-B99B-1AC444D1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30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B8F87D-813C-4906-9C92-EAE8EF2CD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01" y="199231"/>
            <a:ext cx="10879499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8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016A4B4-7234-4FC3-AA86-2A8A259F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687" y="1533237"/>
            <a:ext cx="7211344" cy="4924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32212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3200" dirty="0"/>
              <a:t>데이터 및 연구문제</a:t>
            </a:r>
            <a:r>
              <a:rPr lang="en-US" altLang="ko-KR" sz="2800" dirty="0"/>
              <a:t>|</a:t>
            </a:r>
            <a:r>
              <a:rPr lang="ko-KR" altLang="en-US" sz="2800" dirty="0"/>
              <a:t>데이터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826501-4F62-441E-805C-795037B2F290}"/>
              </a:ext>
            </a:extLst>
          </p:cNvPr>
          <p:cNvGrpSpPr/>
          <p:nvPr/>
        </p:nvGrpSpPr>
        <p:grpSpPr>
          <a:xfrm>
            <a:off x="476250" y="1400628"/>
            <a:ext cx="4465205" cy="4557972"/>
            <a:chOff x="476251" y="1386114"/>
            <a:chExt cx="5818396" cy="4557972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218870D6-28F2-4557-A5FB-D37FD6F2FE3E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386114"/>
              <a:ext cx="5818395" cy="76944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altLang="ko-KR" sz="2000" dirty="0">
                  <a:solidFill>
                    <a:srgbClr val="102747"/>
                  </a:solidFill>
                </a:rPr>
                <a:t>『</a:t>
              </a:r>
              <a:r>
                <a:rPr lang="ko-KR" altLang="en-US" sz="2000" dirty="0">
                  <a:solidFill>
                    <a:srgbClr val="102747"/>
                  </a:solidFill>
                </a:rPr>
                <a:t>가계금융 </a:t>
              </a:r>
              <a:r>
                <a:rPr lang="en-US" altLang="ko-KR" sz="2000" dirty="0">
                  <a:solidFill>
                    <a:srgbClr val="102747"/>
                  </a:solidFill>
                </a:rPr>
                <a:t>· </a:t>
              </a:r>
              <a:r>
                <a:rPr lang="ko-KR" altLang="en-US" sz="2000" dirty="0">
                  <a:solidFill>
                    <a:srgbClr val="102747"/>
                  </a:solidFill>
                </a:rPr>
                <a:t>복지조사</a:t>
              </a:r>
              <a:r>
                <a:rPr lang="en-US" altLang="ko-KR" sz="2000" dirty="0">
                  <a:solidFill>
                    <a:srgbClr val="102747"/>
                  </a:solidFill>
                </a:rPr>
                <a:t>(2020)』</a:t>
              </a:r>
              <a:endParaRPr lang="ko-KR" altLang="en-US" sz="2000" dirty="0">
                <a:solidFill>
                  <a:srgbClr val="102747"/>
                </a:solidFill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endParaRPr lang="en-US" sz="2000" dirty="0">
                <a:solidFill>
                  <a:srgbClr val="102747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FC9CCB8-70D3-4C46-8580-105190FA5861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816229"/>
              <a:ext cx="581839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96762117-9E83-4EE4-B42A-4B235E78DB35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2050373"/>
              <a:ext cx="5818396" cy="38937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endParaRPr lang="en-US" altLang="ko-KR" sz="1800" dirty="0"/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ko-KR" altLang="en-US" sz="1800" dirty="0"/>
                <a:t>통계청</a:t>
              </a:r>
              <a:r>
                <a:rPr lang="en-US" altLang="ko-KR" sz="1800" dirty="0"/>
                <a:t>(</a:t>
              </a:r>
              <a:r>
                <a:rPr lang="ko-KR" altLang="en-US" sz="1800" dirty="0"/>
                <a:t>가계자산조사</a:t>
              </a:r>
              <a:r>
                <a:rPr lang="en-US" altLang="ko-KR" sz="1800" dirty="0"/>
                <a:t>),</a:t>
              </a:r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r>
                <a:rPr lang="ko-KR" altLang="en-US" sz="1800" dirty="0"/>
                <a:t>금융감독원</a:t>
              </a:r>
              <a:r>
                <a:rPr lang="en-US" altLang="ko-KR" sz="1800" dirty="0"/>
                <a:t>(</a:t>
              </a:r>
              <a:r>
                <a:rPr lang="ko-KR" altLang="en-US" sz="1800" dirty="0"/>
                <a:t>가계신용조사</a:t>
              </a:r>
              <a:r>
                <a:rPr lang="en-US" altLang="ko-KR" sz="1800" dirty="0"/>
                <a:t>), </a:t>
              </a:r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r>
                <a:rPr lang="ko-KR" altLang="en-US" sz="1800" dirty="0"/>
                <a:t>한국은행</a:t>
              </a:r>
              <a:r>
                <a:rPr lang="en-US" altLang="ko-KR" sz="1800" dirty="0"/>
                <a:t>(</a:t>
              </a:r>
              <a:r>
                <a:rPr lang="ko-KR" altLang="en-US" sz="1800" dirty="0"/>
                <a:t>가구패널조사</a:t>
              </a:r>
              <a:r>
                <a:rPr lang="en-US" altLang="ko-KR" sz="1800" dirty="0"/>
                <a:t>) </a:t>
              </a:r>
              <a:r>
                <a:rPr lang="ko-KR" altLang="en-US" sz="1800" dirty="0"/>
                <a:t>제작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endParaRPr lang="en-US" altLang="ko-KR" sz="1800" dirty="0"/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ko-KR" sz="1800" dirty="0"/>
                <a:t>153</a:t>
              </a:r>
              <a:r>
                <a:rPr lang="ko-KR" altLang="en-US" sz="1800" dirty="0"/>
                <a:t>개의 다양한 특징</a:t>
              </a:r>
              <a:r>
                <a:rPr lang="en-US" altLang="ko-KR" sz="1800" dirty="0"/>
                <a:t>(column)</a:t>
              </a:r>
              <a:r>
                <a:rPr lang="ko-KR" altLang="en-US" sz="1800" dirty="0"/>
                <a:t>값들</a:t>
              </a:r>
              <a:r>
                <a:rPr lang="en-US" altLang="ko-KR" sz="1800" dirty="0"/>
                <a:t>(</a:t>
              </a:r>
              <a:r>
                <a:rPr lang="ko-KR" altLang="en-US" sz="1800" dirty="0"/>
                <a:t>인구통계</a:t>
              </a:r>
              <a:r>
                <a:rPr lang="en-US" altLang="ko-KR" sz="1800" dirty="0"/>
                <a:t>, </a:t>
              </a:r>
              <a:r>
                <a:rPr lang="ko-KR" altLang="en-US" sz="1800" dirty="0"/>
                <a:t>자산</a:t>
              </a:r>
              <a:r>
                <a:rPr lang="en-US" altLang="ko-KR" sz="1800" dirty="0"/>
                <a:t>, </a:t>
              </a:r>
              <a:r>
                <a:rPr lang="ko-KR" altLang="en-US" sz="1800" dirty="0"/>
                <a:t>부채</a:t>
              </a:r>
              <a:r>
                <a:rPr lang="en-US" altLang="ko-KR" sz="1800" dirty="0"/>
                <a:t>, </a:t>
              </a:r>
              <a:r>
                <a:rPr lang="ko-KR" altLang="en-US" sz="1800" dirty="0"/>
                <a:t>지출 </a:t>
              </a:r>
              <a:r>
                <a:rPr lang="en-US" altLang="ko-KR" sz="1800" dirty="0" err="1"/>
                <a:t>etc</a:t>
              </a:r>
              <a:r>
                <a:rPr lang="en-US" altLang="ko-KR" sz="1800" dirty="0"/>
                <a:t>)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ko-KR" sz="1800" dirty="0"/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ko-KR" sz="1800" dirty="0"/>
                <a:t>18046</a:t>
              </a:r>
              <a:r>
                <a:rPr lang="ko-KR" altLang="en-US" sz="1800" dirty="0"/>
                <a:t>개의 개별가구</a:t>
              </a:r>
              <a:r>
                <a:rPr lang="en-US" altLang="ko-KR" sz="1800" dirty="0"/>
                <a:t>(row)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ko-K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114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3200" dirty="0"/>
              <a:t>데이터 및 연구문제 </a:t>
            </a:r>
            <a:r>
              <a:rPr lang="en-US" altLang="ko-KR" sz="2800" dirty="0"/>
              <a:t>|</a:t>
            </a:r>
            <a:r>
              <a:rPr lang="ko-KR" altLang="en-US" sz="2800" dirty="0"/>
              <a:t>데이터</a:t>
            </a:r>
            <a:r>
              <a:rPr lang="en-US" altLang="ko-KR" sz="2800" dirty="0"/>
              <a:t>(</a:t>
            </a:r>
            <a:r>
              <a:rPr lang="ko-KR" altLang="en-US" sz="2800" dirty="0"/>
              <a:t>설명변수</a:t>
            </a:r>
            <a:r>
              <a:rPr lang="en-US" altLang="ko-KR" sz="2800" dirty="0"/>
              <a:t>1)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AD055-FD4A-479D-BC15-08AFA4D97A38}"/>
              </a:ext>
            </a:extLst>
          </p:cNvPr>
          <p:cNvGrpSpPr/>
          <p:nvPr/>
        </p:nvGrpSpPr>
        <p:grpSpPr>
          <a:xfrm>
            <a:off x="7024918" y="2335998"/>
            <a:ext cx="3693886" cy="1945544"/>
            <a:chOff x="6284976" y="1400628"/>
            <a:chExt cx="5449824" cy="1945544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9F0D96B3-088A-491C-8494-6FFC69B8D33E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930400"/>
              <a:ext cx="5449824" cy="1415772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ko-KR" altLang="en-US" sz="1800" dirty="0"/>
                <a:t>각각의 설명변수들 특정 기준에 따라서 </a:t>
              </a:r>
              <a:r>
                <a:rPr lang="en-US" altLang="ko-KR" sz="1800" dirty="0"/>
                <a:t>0</a:t>
              </a:r>
              <a:r>
                <a:rPr lang="ko-KR" altLang="en-US" sz="1800" dirty="0"/>
                <a:t>과 </a:t>
              </a:r>
              <a:r>
                <a:rPr lang="en-US" altLang="ko-KR" sz="1800" dirty="0"/>
                <a:t>1</a:t>
              </a:r>
              <a:r>
                <a:rPr lang="ko-KR" altLang="en-US" sz="1800" dirty="0"/>
                <a:t>로 인코딩</a:t>
              </a:r>
              <a:endParaRPr lang="en-US" altLang="ko-KR" sz="1800" dirty="0"/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endParaRPr lang="en-US" sz="1800" dirty="0"/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ko-KR" altLang="en-US" sz="1800" dirty="0"/>
                <a:t>가구원수</a:t>
              </a:r>
              <a:r>
                <a:rPr lang="en-US" altLang="ko-KR" sz="1800" dirty="0"/>
                <a:t>(</a:t>
              </a:r>
              <a:r>
                <a:rPr lang="ko-KR" altLang="en-US" sz="1800" dirty="0"/>
                <a:t>연속형 변수</a:t>
              </a:r>
              <a:r>
                <a:rPr lang="en-US" altLang="ko-KR" sz="1800" dirty="0"/>
                <a:t>)</a:t>
              </a:r>
              <a:endParaRPr lang="en-US" sz="1800" dirty="0"/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C6402A8A-41DA-4EF8-83E0-8EF6559A8B0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400628"/>
              <a:ext cx="5449824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2000" dirty="0" err="1">
                  <a:solidFill>
                    <a:srgbClr val="102747"/>
                  </a:solidFill>
                </a:rPr>
                <a:t>전처리</a:t>
              </a:r>
              <a:endParaRPr lang="en-US" sz="2000" dirty="0">
                <a:solidFill>
                  <a:srgbClr val="102747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AD134E-B413-436C-8A34-8D5A45676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830743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D9A231-8066-4147-B553-F8B363D9E062}"/>
              </a:ext>
            </a:extLst>
          </p:cNvPr>
          <p:cNvGrpSpPr/>
          <p:nvPr/>
        </p:nvGrpSpPr>
        <p:grpSpPr>
          <a:xfrm>
            <a:off x="7024918" y="1603826"/>
            <a:ext cx="541898" cy="544285"/>
            <a:chOff x="4833938" y="3970338"/>
            <a:chExt cx="360363" cy="361950"/>
          </a:xfrm>
          <a:solidFill>
            <a:srgbClr val="102747"/>
          </a:solidFill>
        </p:grpSpPr>
        <p:sp>
          <p:nvSpPr>
            <p:cNvPr id="21" name="Freeform 55">
              <a:extLst>
                <a:ext uri="{FF2B5EF4-FFF2-40B4-BE49-F238E27FC236}">
                  <a16:creationId xmlns:a16="http://schemas.microsoft.com/office/drawing/2014/main" id="{6DBB8584-F2CC-4954-9BC0-CD31B47B7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30663"/>
              <a:ext cx="300038" cy="301625"/>
            </a:xfrm>
            <a:custGeom>
              <a:avLst/>
              <a:gdLst>
                <a:gd name="T0" fmla="*/ 14 w 80"/>
                <a:gd name="T1" fmla="*/ 72 h 80"/>
                <a:gd name="T2" fmla="*/ 8 w 80"/>
                <a:gd name="T3" fmla="*/ 66 h 80"/>
                <a:gd name="T4" fmla="*/ 8 w 80"/>
                <a:gd name="T5" fmla="*/ 0 h 80"/>
                <a:gd name="T6" fmla="*/ 2 w 80"/>
                <a:gd name="T7" fmla="*/ 0 h 80"/>
                <a:gd name="T8" fmla="*/ 0 w 80"/>
                <a:gd name="T9" fmla="*/ 2 h 80"/>
                <a:gd name="T10" fmla="*/ 0 w 80"/>
                <a:gd name="T11" fmla="*/ 78 h 80"/>
                <a:gd name="T12" fmla="*/ 2 w 80"/>
                <a:gd name="T13" fmla="*/ 80 h 80"/>
                <a:gd name="T14" fmla="*/ 78 w 80"/>
                <a:gd name="T15" fmla="*/ 80 h 80"/>
                <a:gd name="T16" fmla="*/ 80 w 80"/>
                <a:gd name="T17" fmla="*/ 78 h 80"/>
                <a:gd name="T18" fmla="*/ 80 w 80"/>
                <a:gd name="T19" fmla="*/ 72 h 80"/>
                <a:gd name="T20" fmla="*/ 14 w 80"/>
                <a:gd name="T2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14" y="72"/>
                  </a:moveTo>
                  <a:cubicBezTo>
                    <a:pt x="11" y="72"/>
                    <a:pt x="8" y="69"/>
                    <a:pt x="8" y="6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0"/>
                    <a:pt x="80" y="79"/>
                    <a:pt x="80" y="78"/>
                  </a:cubicBezTo>
                  <a:cubicBezTo>
                    <a:pt x="80" y="72"/>
                    <a:pt x="80" y="72"/>
                    <a:pt x="80" y="72"/>
                  </a:cubicBezTo>
                  <a:lnTo>
                    <a:pt x="1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56">
              <a:extLst>
                <a:ext uri="{FF2B5EF4-FFF2-40B4-BE49-F238E27FC236}">
                  <a16:creationId xmlns:a16="http://schemas.microsoft.com/office/drawing/2014/main" id="{9429E9C3-CD7F-4FDB-8D15-942CB8742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388" y="3970338"/>
              <a:ext cx="315913" cy="317500"/>
            </a:xfrm>
            <a:custGeom>
              <a:avLst/>
              <a:gdLst>
                <a:gd name="T0" fmla="*/ 82 w 84"/>
                <a:gd name="T1" fmla="*/ 0 h 84"/>
                <a:gd name="T2" fmla="*/ 2 w 84"/>
                <a:gd name="T3" fmla="*/ 0 h 84"/>
                <a:gd name="T4" fmla="*/ 0 w 84"/>
                <a:gd name="T5" fmla="*/ 2 h 84"/>
                <a:gd name="T6" fmla="*/ 0 w 84"/>
                <a:gd name="T7" fmla="*/ 82 h 84"/>
                <a:gd name="T8" fmla="*/ 2 w 84"/>
                <a:gd name="T9" fmla="*/ 84 h 84"/>
                <a:gd name="T10" fmla="*/ 82 w 84"/>
                <a:gd name="T11" fmla="*/ 84 h 84"/>
                <a:gd name="T12" fmla="*/ 84 w 84"/>
                <a:gd name="T13" fmla="*/ 82 h 84"/>
                <a:gd name="T14" fmla="*/ 84 w 84"/>
                <a:gd name="T15" fmla="*/ 2 h 84"/>
                <a:gd name="T16" fmla="*/ 82 w 84"/>
                <a:gd name="T17" fmla="*/ 0 h 84"/>
                <a:gd name="T18" fmla="*/ 40 w 84"/>
                <a:gd name="T19" fmla="*/ 68 h 84"/>
                <a:gd name="T20" fmla="*/ 16 w 84"/>
                <a:gd name="T21" fmla="*/ 68 h 84"/>
                <a:gd name="T22" fmla="*/ 14 w 84"/>
                <a:gd name="T23" fmla="*/ 66 h 84"/>
                <a:gd name="T24" fmla="*/ 16 w 84"/>
                <a:gd name="T25" fmla="*/ 64 h 84"/>
                <a:gd name="T26" fmla="*/ 40 w 84"/>
                <a:gd name="T27" fmla="*/ 64 h 84"/>
                <a:gd name="T28" fmla="*/ 42 w 84"/>
                <a:gd name="T29" fmla="*/ 66 h 84"/>
                <a:gd name="T30" fmla="*/ 40 w 84"/>
                <a:gd name="T31" fmla="*/ 68 h 84"/>
                <a:gd name="T32" fmla="*/ 68 w 84"/>
                <a:gd name="T33" fmla="*/ 60 h 84"/>
                <a:gd name="T34" fmla="*/ 16 w 84"/>
                <a:gd name="T35" fmla="*/ 60 h 84"/>
                <a:gd name="T36" fmla="*/ 14 w 84"/>
                <a:gd name="T37" fmla="*/ 58 h 84"/>
                <a:gd name="T38" fmla="*/ 16 w 84"/>
                <a:gd name="T39" fmla="*/ 56 h 84"/>
                <a:gd name="T40" fmla="*/ 68 w 84"/>
                <a:gd name="T41" fmla="*/ 56 h 84"/>
                <a:gd name="T42" fmla="*/ 70 w 84"/>
                <a:gd name="T43" fmla="*/ 58 h 84"/>
                <a:gd name="T44" fmla="*/ 68 w 84"/>
                <a:gd name="T45" fmla="*/ 60 h 84"/>
                <a:gd name="T46" fmla="*/ 68 w 84"/>
                <a:gd name="T47" fmla="*/ 52 h 84"/>
                <a:gd name="T48" fmla="*/ 16 w 84"/>
                <a:gd name="T49" fmla="*/ 52 h 84"/>
                <a:gd name="T50" fmla="*/ 14 w 84"/>
                <a:gd name="T51" fmla="*/ 50 h 84"/>
                <a:gd name="T52" fmla="*/ 16 w 84"/>
                <a:gd name="T53" fmla="*/ 48 h 84"/>
                <a:gd name="T54" fmla="*/ 68 w 84"/>
                <a:gd name="T55" fmla="*/ 48 h 84"/>
                <a:gd name="T56" fmla="*/ 70 w 84"/>
                <a:gd name="T57" fmla="*/ 50 h 84"/>
                <a:gd name="T58" fmla="*/ 68 w 84"/>
                <a:gd name="T59" fmla="*/ 52 h 84"/>
                <a:gd name="T60" fmla="*/ 68 w 84"/>
                <a:gd name="T61" fmla="*/ 44 h 84"/>
                <a:gd name="T62" fmla="*/ 16 w 84"/>
                <a:gd name="T63" fmla="*/ 44 h 84"/>
                <a:gd name="T64" fmla="*/ 14 w 84"/>
                <a:gd name="T65" fmla="*/ 42 h 84"/>
                <a:gd name="T66" fmla="*/ 16 w 84"/>
                <a:gd name="T67" fmla="*/ 40 h 84"/>
                <a:gd name="T68" fmla="*/ 68 w 84"/>
                <a:gd name="T69" fmla="*/ 40 h 84"/>
                <a:gd name="T70" fmla="*/ 70 w 84"/>
                <a:gd name="T71" fmla="*/ 42 h 84"/>
                <a:gd name="T72" fmla="*/ 68 w 84"/>
                <a:gd name="T73" fmla="*/ 44 h 84"/>
                <a:gd name="T74" fmla="*/ 68 w 84"/>
                <a:gd name="T75" fmla="*/ 36 h 84"/>
                <a:gd name="T76" fmla="*/ 16 w 84"/>
                <a:gd name="T77" fmla="*/ 36 h 84"/>
                <a:gd name="T78" fmla="*/ 14 w 84"/>
                <a:gd name="T79" fmla="*/ 34 h 84"/>
                <a:gd name="T80" fmla="*/ 16 w 84"/>
                <a:gd name="T81" fmla="*/ 32 h 84"/>
                <a:gd name="T82" fmla="*/ 68 w 84"/>
                <a:gd name="T83" fmla="*/ 32 h 84"/>
                <a:gd name="T84" fmla="*/ 70 w 84"/>
                <a:gd name="T85" fmla="*/ 34 h 84"/>
                <a:gd name="T86" fmla="*/ 68 w 84"/>
                <a:gd name="T87" fmla="*/ 36 h 84"/>
                <a:gd name="T88" fmla="*/ 68 w 84"/>
                <a:gd name="T89" fmla="*/ 28 h 84"/>
                <a:gd name="T90" fmla="*/ 16 w 84"/>
                <a:gd name="T91" fmla="*/ 28 h 84"/>
                <a:gd name="T92" fmla="*/ 14 w 84"/>
                <a:gd name="T93" fmla="*/ 26 h 84"/>
                <a:gd name="T94" fmla="*/ 16 w 84"/>
                <a:gd name="T95" fmla="*/ 24 h 84"/>
                <a:gd name="T96" fmla="*/ 68 w 84"/>
                <a:gd name="T97" fmla="*/ 24 h 84"/>
                <a:gd name="T98" fmla="*/ 70 w 84"/>
                <a:gd name="T99" fmla="*/ 26 h 84"/>
                <a:gd name="T100" fmla="*/ 68 w 84"/>
                <a:gd name="T101" fmla="*/ 28 h 84"/>
                <a:gd name="T102" fmla="*/ 68 w 84"/>
                <a:gd name="T103" fmla="*/ 20 h 84"/>
                <a:gd name="T104" fmla="*/ 16 w 84"/>
                <a:gd name="T105" fmla="*/ 20 h 84"/>
                <a:gd name="T106" fmla="*/ 14 w 84"/>
                <a:gd name="T107" fmla="*/ 18 h 84"/>
                <a:gd name="T108" fmla="*/ 16 w 84"/>
                <a:gd name="T109" fmla="*/ 16 h 84"/>
                <a:gd name="T110" fmla="*/ 68 w 84"/>
                <a:gd name="T111" fmla="*/ 16 h 84"/>
                <a:gd name="T112" fmla="*/ 70 w 84"/>
                <a:gd name="T113" fmla="*/ 18 h 84"/>
                <a:gd name="T114" fmla="*/ 68 w 84"/>
                <a:gd name="T11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" h="84">
                  <a:moveTo>
                    <a:pt x="8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4" y="83"/>
                    <a:pt x="84" y="8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lose/>
                  <a:moveTo>
                    <a:pt x="40" y="68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4" y="67"/>
                    <a:pt x="14" y="66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2" y="65"/>
                    <a:pt x="42" y="66"/>
                  </a:cubicBezTo>
                  <a:cubicBezTo>
                    <a:pt x="42" y="67"/>
                    <a:pt x="41" y="68"/>
                    <a:pt x="40" y="68"/>
                  </a:cubicBezTo>
                  <a:close/>
                  <a:moveTo>
                    <a:pt x="68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4" y="59"/>
                    <a:pt x="14" y="58"/>
                  </a:cubicBezTo>
                  <a:cubicBezTo>
                    <a:pt x="14" y="57"/>
                    <a:pt x="15" y="56"/>
                    <a:pt x="1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6"/>
                    <a:pt x="70" y="57"/>
                    <a:pt x="70" y="58"/>
                  </a:cubicBezTo>
                  <a:cubicBezTo>
                    <a:pt x="70" y="59"/>
                    <a:pt x="69" y="60"/>
                    <a:pt x="68" y="60"/>
                  </a:cubicBezTo>
                  <a:close/>
                  <a:moveTo>
                    <a:pt x="68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1"/>
                    <a:pt x="14" y="50"/>
                  </a:cubicBezTo>
                  <a:cubicBezTo>
                    <a:pt x="14" y="49"/>
                    <a:pt x="15" y="48"/>
                    <a:pt x="16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9" y="48"/>
                    <a:pt x="70" y="49"/>
                    <a:pt x="70" y="50"/>
                  </a:cubicBezTo>
                  <a:cubicBezTo>
                    <a:pt x="70" y="51"/>
                    <a:pt x="69" y="52"/>
                    <a:pt x="68" y="52"/>
                  </a:cubicBezTo>
                  <a:close/>
                  <a:moveTo>
                    <a:pt x="6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1"/>
                    <a:pt x="15" y="40"/>
                    <a:pt x="1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70" y="41"/>
                    <a:pt x="70" y="42"/>
                  </a:cubicBezTo>
                  <a:cubicBezTo>
                    <a:pt x="70" y="43"/>
                    <a:pt x="69" y="44"/>
                    <a:pt x="68" y="44"/>
                  </a:cubicBezTo>
                  <a:close/>
                  <a:moveTo>
                    <a:pt x="68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5" y="32"/>
                    <a:pt x="1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2"/>
                    <a:pt x="70" y="33"/>
                    <a:pt x="70" y="34"/>
                  </a:cubicBezTo>
                  <a:cubicBezTo>
                    <a:pt x="70" y="35"/>
                    <a:pt x="69" y="36"/>
                    <a:pt x="68" y="36"/>
                  </a:cubicBezTo>
                  <a:close/>
                  <a:moveTo>
                    <a:pt x="68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70" y="25"/>
                    <a:pt x="70" y="26"/>
                  </a:cubicBezTo>
                  <a:cubicBezTo>
                    <a:pt x="70" y="27"/>
                    <a:pt x="69" y="28"/>
                    <a:pt x="68" y="28"/>
                  </a:cubicBezTo>
                  <a:close/>
                  <a:moveTo>
                    <a:pt x="6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6"/>
                    <a:pt x="70" y="17"/>
                    <a:pt x="70" y="18"/>
                  </a:cubicBezTo>
                  <a:cubicBezTo>
                    <a:pt x="70" y="19"/>
                    <a:pt x="69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7E66346-EF63-49AB-81FC-435EBB947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31757"/>
              </p:ext>
            </p:extLst>
          </p:nvPr>
        </p:nvGraphicFramePr>
        <p:xfrm>
          <a:off x="1208643" y="1591725"/>
          <a:ext cx="4631377" cy="418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377">
                  <a:extLst>
                    <a:ext uri="{9D8B030D-6E8A-4147-A177-3AD203B41FA5}">
                      <a16:colId xmlns:a16="http://schemas.microsoft.com/office/drawing/2014/main" val="4037695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인구통계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49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/>
                        <a:t>가구주 성별 </a:t>
                      </a:r>
                      <a:r>
                        <a:rPr lang="en-US" altLang="ko-KR" sz="1600" dirty="0"/>
                        <a:t>(0: </a:t>
                      </a:r>
                      <a:r>
                        <a:rPr lang="ko-KR" altLang="en-US" sz="1600" dirty="0"/>
                        <a:t>남자</a:t>
                      </a:r>
                      <a:r>
                        <a:rPr lang="en-US" altLang="ko-KR" sz="1600" dirty="0"/>
                        <a:t>, 1: </a:t>
                      </a:r>
                      <a:r>
                        <a:rPr lang="ko-KR" altLang="en-US" sz="1600" dirty="0"/>
                        <a:t>여자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130882"/>
                  </a:ext>
                </a:extLst>
              </a:tr>
              <a:tr h="620788"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가구주 교육정도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 졸업 이하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 졸업 이상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342836"/>
                  </a:ext>
                </a:extLst>
              </a:tr>
              <a:tr h="428567"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가구주 혼인상태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배우자 없음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배우자 있음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075163"/>
                  </a:ext>
                </a:extLst>
              </a:tr>
              <a:tr h="311266"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입주형태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자기집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X, 1: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자기집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O)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00086"/>
                  </a:ext>
                </a:extLst>
              </a:tr>
              <a:tr h="457411"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수도권 여부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비수도권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수도권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66086"/>
                  </a:ext>
                </a:extLst>
              </a:tr>
              <a:tr h="457411"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가구주 은퇴여부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(0: 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은퇴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O,  1: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은퇴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84504"/>
                  </a:ext>
                </a:extLst>
              </a:tr>
              <a:tr h="457411"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가구주 종사상지위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상용근로자 외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1: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상용근로자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959911"/>
                  </a:ext>
                </a:extLst>
              </a:tr>
              <a:tr h="45741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가구원수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3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65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3200" dirty="0"/>
              <a:t>데이터 및 연구문제 </a:t>
            </a:r>
            <a:r>
              <a:rPr lang="en-US" altLang="ko-KR" sz="2800" dirty="0"/>
              <a:t>|</a:t>
            </a:r>
            <a:r>
              <a:rPr lang="ko-KR" altLang="en-US" sz="2800" dirty="0"/>
              <a:t>데이터</a:t>
            </a:r>
            <a:r>
              <a:rPr lang="en-US" altLang="ko-KR" sz="2800" dirty="0"/>
              <a:t>(</a:t>
            </a:r>
            <a:r>
              <a:rPr lang="ko-KR" altLang="en-US" sz="2800" dirty="0"/>
              <a:t>설명변수 </a:t>
            </a:r>
            <a:r>
              <a:rPr lang="en-US" altLang="ko-KR" sz="2800" dirty="0"/>
              <a:t>2)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AD055-FD4A-479D-BC15-08AFA4D97A38}"/>
              </a:ext>
            </a:extLst>
          </p:cNvPr>
          <p:cNvGrpSpPr/>
          <p:nvPr/>
        </p:nvGrpSpPr>
        <p:grpSpPr>
          <a:xfrm>
            <a:off x="8040914" y="2566911"/>
            <a:ext cx="3693886" cy="1360769"/>
            <a:chOff x="6284976" y="1400628"/>
            <a:chExt cx="5449824" cy="1360769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9F0D96B3-088A-491C-8494-6FFC69B8D33E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930400"/>
              <a:ext cx="5449824" cy="830997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ko-KR" altLang="en-US" sz="1800" dirty="0"/>
                <a:t>담보대출 및 신용대출 </a:t>
              </a:r>
              <a:r>
                <a:rPr lang="en-US" altLang="ko-KR" sz="1800" dirty="0"/>
                <a:t>/ </a:t>
              </a:r>
              <a:r>
                <a:rPr lang="ko-KR" altLang="en-US" sz="1800" dirty="0"/>
                <a:t>출처와 용도에 따라서 해당되는 사항 있으면 </a:t>
              </a:r>
              <a:r>
                <a:rPr lang="en-US" sz="1800" dirty="0"/>
                <a:t>0</a:t>
              </a:r>
              <a:r>
                <a:rPr lang="ko-KR" altLang="en-US" sz="1800" dirty="0"/>
                <a:t>과 </a:t>
              </a:r>
              <a:r>
                <a:rPr lang="en-US" altLang="ko-KR" sz="1800" dirty="0"/>
                <a:t>1</a:t>
              </a:r>
              <a:r>
                <a:rPr lang="ko-KR" altLang="en-US" sz="1800" dirty="0"/>
                <a:t>로 인코딩</a:t>
              </a:r>
              <a:endParaRPr lang="en-US" sz="1800" dirty="0"/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C6402A8A-41DA-4EF8-83E0-8EF6559A8B0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400628"/>
              <a:ext cx="5449824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2000" dirty="0" err="1">
                  <a:solidFill>
                    <a:srgbClr val="102747"/>
                  </a:solidFill>
                </a:rPr>
                <a:t>전처리</a:t>
              </a:r>
              <a:endParaRPr lang="en-US" sz="2000" dirty="0">
                <a:solidFill>
                  <a:srgbClr val="102747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AD134E-B413-436C-8A34-8D5A45676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830743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2284EE8-A1A2-45A4-8FE7-EB47D6091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42477"/>
              </p:ext>
            </p:extLst>
          </p:nvPr>
        </p:nvGraphicFramePr>
        <p:xfrm>
          <a:off x="457200" y="1822651"/>
          <a:ext cx="7120632" cy="321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158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1780158">
                  <a:extLst>
                    <a:ext uri="{9D8B030D-6E8A-4147-A177-3AD203B41FA5}">
                      <a16:colId xmlns:a16="http://schemas.microsoft.com/office/drawing/2014/main" val="1437423842"/>
                    </a:ext>
                  </a:extLst>
                </a:gridCol>
                <a:gridCol w="1780158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  <a:gridCol w="1780158">
                  <a:extLst>
                    <a:ext uri="{9D8B030D-6E8A-4147-A177-3AD203B41FA5}">
                      <a16:colId xmlns:a16="http://schemas.microsoft.com/office/drawing/2014/main" val="1072682000"/>
                    </a:ext>
                  </a:extLst>
                </a:gridCol>
              </a:tblGrid>
              <a:tr h="38805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담보대출용도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담보대출기관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신용대출용도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신용대출기관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거주주택 구입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은행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거주주택 구입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거주주택이외 부동산 구입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저축은행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거주주택이외 부동산 구입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저축은행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604465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 보증금 마련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비은행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금융기관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 보증금 마련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비은행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금융기관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887201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사업자금 마련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사업자금 마련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792027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생활비 마련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생활비 마련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77894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C4D9A231-8066-4147-B553-F8B363D9E062}"/>
              </a:ext>
            </a:extLst>
          </p:cNvPr>
          <p:cNvGrpSpPr/>
          <p:nvPr/>
        </p:nvGrpSpPr>
        <p:grpSpPr>
          <a:xfrm>
            <a:off x="8040914" y="1834739"/>
            <a:ext cx="541898" cy="544285"/>
            <a:chOff x="4833938" y="3970338"/>
            <a:chExt cx="360363" cy="361950"/>
          </a:xfrm>
          <a:solidFill>
            <a:srgbClr val="102747"/>
          </a:solidFill>
        </p:grpSpPr>
        <p:sp>
          <p:nvSpPr>
            <p:cNvPr id="21" name="Freeform 55">
              <a:extLst>
                <a:ext uri="{FF2B5EF4-FFF2-40B4-BE49-F238E27FC236}">
                  <a16:creationId xmlns:a16="http://schemas.microsoft.com/office/drawing/2014/main" id="{6DBB8584-F2CC-4954-9BC0-CD31B47B7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30663"/>
              <a:ext cx="300038" cy="301625"/>
            </a:xfrm>
            <a:custGeom>
              <a:avLst/>
              <a:gdLst>
                <a:gd name="T0" fmla="*/ 14 w 80"/>
                <a:gd name="T1" fmla="*/ 72 h 80"/>
                <a:gd name="T2" fmla="*/ 8 w 80"/>
                <a:gd name="T3" fmla="*/ 66 h 80"/>
                <a:gd name="T4" fmla="*/ 8 w 80"/>
                <a:gd name="T5" fmla="*/ 0 h 80"/>
                <a:gd name="T6" fmla="*/ 2 w 80"/>
                <a:gd name="T7" fmla="*/ 0 h 80"/>
                <a:gd name="T8" fmla="*/ 0 w 80"/>
                <a:gd name="T9" fmla="*/ 2 h 80"/>
                <a:gd name="T10" fmla="*/ 0 w 80"/>
                <a:gd name="T11" fmla="*/ 78 h 80"/>
                <a:gd name="T12" fmla="*/ 2 w 80"/>
                <a:gd name="T13" fmla="*/ 80 h 80"/>
                <a:gd name="T14" fmla="*/ 78 w 80"/>
                <a:gd name="T15" fmla="*/ 80 h 80"/>
                <a:gd name="T16" fmla="*/ 80 w 80"/>
                <a:gd name="T17" fmla="*/ 78 h 80"/>
                <a:gd name="T18" fmla="*/ 80 w 80"/>
                <a:gd name="T19" fmla="*/ 72 h 80"/>
                <a:gd name="T20" fmla="*/ 14 w 80"/>
                <a:gd name="T2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14" y="72"/>
                  </a:moveTo>
                  <a:cubicBezTo>
                    <a:pt x="11" y="72"/>
                    <a:pt x="8" y="69"/>
                    <a:pt x="8" y="6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0"/>
                    <a:pt x="80" y="79"/>
                    <a:pt x="80" y="78"/>
                  </a:cubicBezTo>
                  <a:cubicBezTo>
                    <a:pt x="80" y="72"/>
                    <a:pt x="80" y="72"/>
                    <a:pt x="80" y="72"/>
                  </a:cubicBezTo>
                  <a:lnTo>
                    <a:pt x="1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56">
              <a:extLst>
                <a:ext uri="{FF2B5EF4-FFF2-40B4-BE49-F238E27FC236}">
                  <a16:creationId xmlns:a16="http://schemas.microsoft.com/office/drawing/2014/main" id="{9429E9C3-CD7F-4FDB-8D15-942CB8742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388" y="3970338"/>
              <a:ext cx="315913" cy="317500"/>
            </a:xfrm>
            <a:custGeom>
              <a:avLst/>
              <a:gdLst>
                <a:gd name="T0" fmla="*/ 82 w 84"/>
                <a:gd name="T1" fmla="*/ 0 h 84"/>
                <a:gd name="T2" fmla="*/ 2 w 84"/>
                <a:gd name="T3" fmla="*/ 0 h 84"/>
                <a:gd name="T4" fmla="*/ 0 w 84"/>
                <a:gd name="T5" fmla="*/ 2 h 84"/>
                <a:gd name="T6" fmla="*/ 0 w 84"/>
                <a:gd name="T7" fmla="*/ 82 h 84"/>
                <a:gd name="T8" fmla="*/ 2 w 84"/>
                <a:gd name="T9" fmla="*/ 84 h 84"/>
                <a:gd name="T10" fmla="*/ 82 w 84"/>
                <a:gd name="T11" fmla="*/ 84 h 84"/>
                <a:gd name="T12" fmla="*/ 84 w 84"/>
                <a:gd name="T13" fmla="*/ 82 h 84"/>
                <a:gd name="T14" fmla="*/ 84 w 84"/>
                <a:gd name="T15" fmla="*/ 2 h 84"/>
                <a:gd name="T16" fmla="*/ 82 w 84"/>
                <a:gd name="T17" fmla="*/ 0 h 84"/>
                <a:gd name="T18" fmla="*/ 40 w 84"/>
                <a:gd name="T19" fmla="*/ 68 h 84"/>
                <a:gd name="T20" fmla="*/ 16 w 84"/>
                <a:gd name="T21" fmla="*/ 68 h 84"/>
                <a:gd name="T22" fmla="*/ 14 w 84"/>
                <a:gd name="T23" fmla="*/ 66 h 84"/>
                <a:gd name="T24" fmla="*/ 16 w 84"/>
                <a:gd name="T25" fmla="*/ 64 h 84"/>
                <a:gd name="T26" fmla="*/ 40 w 84"/>
                <a:gd name="T27" fmla="*/ 64 h 84"/>
                <a:gd name="T28" fmla="*/ 42 w 84"/>
                <a:gd name="T29" fmla="*/ 66 h 84"/>
                <a:gd name="T30" fmla="*/ 40 w 84"/>
                <a:gd name="T31" fmla="*/ 68 h 84"/>
                <a:gd name="T32" fmla="*/ 68 w 84"/>
                <a:gd name="T33" fmla="*/ 60 h 84"/>
                <a:gd name="T34" fmla="*/ 16 w 84"/>
                <a:gd name="T35" fmla="*/ 60 h 84"/>
                <a:gd name="T36" fmla="*/ 14 w 84"/>
                <a:gd name="T37" fmla="*/ 58 h 84"/>
                <a:gd name="T38" fmla="*/ 16 w 84"/>
                <a:gd name="T39" fmla="*/ 56 h 84"/>
                <a:gd name="T40" fmla="*/ 68 w 84"/>
                <a:gd name="T41" fmla="*/ 56 h 84"/>
                <a:gd name="T42" fmla="*/ 70 w 84"/>
                <a:gd name="T43" fmla="*/ 58 h 84"/>
                <a:gd name="T44" fmla="*/ 68 w 84"/>
                <a:gd name="T45" fmla="*/ 60 h 84"/>
                <a:gd name="T46" fmla="*/ 68 w 84"/>
                <a:gd name="T47" fmla="*/ 52 h 84"/>
                <a:gd name="T48" fmla="*/ 16 w 84"/>
                <a:gd name="T49" fmla="*/ 52 h 84"/>
                <a:gd name="T50" fmla="*/ 14 w 84"/>
                <a:gd name="T51" fmla="*/ 50 h 84"/>
                <a:gd name="T52" fmla="*/ 16 w 84"/>
                <a:gd name="T53" fmla="*/ 48 h 84"/>
                <a:gd name="T54" fmla="*/ 68 w 84"/>
                <a:gd name="T55" fmla="*/ 48 h 84"/>
                <a:gd name="T56" fmla="*/ 70 w 84"/>
                <a:gd name="T57" fmla="*/ 50 h 84"/>
                <a:gd name="T58" fmla="*/ 68 w 84"/>
                <a:gd name="T59" fmla="*/ 52 h 84"/>
                <a:gd name="T60" fmla="*/ 68 w 84"/>
                <a:gd name="T61" fmla="*/ 44 h 84"/>
                <a:gd name="T62" fmla="*/ 16 w 84"/>
                <a:gd name="T63" fmla="*/ 44 h 84"/>
                <a:gd name="T64" fmla="*/ 14 w 84"/>
                <a:gd name="T65" fmla="*/ 42 h 84"/>
                <a:gd name="T66" fmla="*/ 16 w 84"/>
                <a:gd name="T67" fmla="*/ 40 h 84"/>
                <a:gd name="T68" fmla="*/ 68 w 84"/>
                <a:gd name="T69" fmla="*/ 40 h 84"/>
                <a:gd name="T70" fmla="*/ 70 w 84"/>
                <a:gd name="T71" fmla="*/ 42 h 84"/>
                <a:gd name="T72" fmla="*/ 68 w 84"/>
                <a:gd name="T73" fmla="*/ 44 h 84"/>
                <a:gd name="T74" fmla="*/ 68 w 84"/>
                <a:gd name="T75" fmla="*/ 36 h 84"/>
                <a:gd name="T76" fmla="*/ 16 w 84"/>
                <a:gd name="T77" fmla="*/ 36 h 84"/>
                <a:gd name="T78" fmla="*/ 14 w 84"/>
                <a:gd name="T79" fmla="*/ 34 h 84"/>
                <a:gd name="T80" fmla="*/ 16 w 84"/>
                <a:gd name="T81" fmla="*/ 32 h 84"/>
                <a:gd name="T82" fmla="*/ 68 w 84"/>
                <a:gd name="T83" fmla="*/ 32 h 84"/>
                <a:gd name="T84" fmla="*/ 70 w 84"/>
                <a:gd name="T85" fmla="*/ 34 h 84"/>
                <a:gd name="T86" fmla="*/ 68 w 84"/>
                <a:gd name="T87" fmla="*/ 36 h 84"/>
                <a:gd name="T88" fmla="*/ 68 w 84"/>
                <a:gd name="T89" fmla="*/ 28 h 84"/>
                <a:gd name="T90" fmla="*/ 16 w 84"/>
                <a:gd name="T91" fmla="*/ 28 h 84"/>
                <a:gd name="T92" fmla="*/ 14 w 84"/>
                <a:gd name="T93" fmla="*/ 26 h 84"/>
                <a:gd name="T94" fmla="*/ 16 w 84"/>
                <a:gd name="T95" fmla="*/ 24 h 84"/>
                <a:gd name="T96" fmla="*/ 68 w 84"/>
                <a:gd name="T97" fmla="*/ 24 h 84"/>
                <a:gd name="T98" fmla="*/ 70 w 84"/>
                <a:gd name="T99" fmla="*/ 26 h 84"/>
                <a:gd name="T100" fmla="*/ 68 w 84"/>
                <a:gd name="T101" fmla="*/ 28 h 84"/>
                <a:gd name="T102" fmla="*/ 68 w 84"/>
                <a:gd name="T103" fmla="*/ 20 h 84"/>
                <a:gd name="T104" fmla="*/ 16 w 84"/>
                <a:gd name="T105" fmla="*/ 20 h 84"/>
                <a:gd name="T106" fmla="*/ 14 w 84"/>
                <a:gd name="T107" fmla="*/ 18 h 84"/>
                <a:gd name="T108" fmla="*/ 16 w 84"/>
                <a:gd name="T109" fmla="*/ 16 h 84"/>
                <a:gd name="T110" fmla="*/ 68 w 84"/>
                <a:gd name="T111" fmla="*/ 16 h 84"/>
                <a:gd name="T112" fmla="*/ 70 w 84"/>
                <a:gd name="T113" fmla="*/ 18 h 84"/>
                <a:gd name="T114" fmla="*/ 68 w 84"/>
                <a:gd name="T11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" h="84">
                  <a:moveTo>
                    <a:pt x="8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4" y="83"/>
                    <a:pt x="84" y="8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lose/>
                  <a:moveTo>
                    <a:pt x="40" y="68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4" y="67"/>
                    <a:pt x="14" y="66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2" y="65"/>
                    <a:pt x="42" y="66"/>
                  </a:cubicBezTo>
                  <a:cubicBezTo>
                    <a:pt x="42" y="67"/>
                    <a:pt x="41" y="68"/>
                    <a:pt x="40" y="68"/>
                  </a:cubicBezTo>
                  <a:close/>
                  <a:moveTo>
                    <a:pt x="68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4" y="59"/>
                    <a:pt x="14" y="58"/>
                  </a:cubicBezTo>
                  <a:cubicBezTo>
                    <a:pt x="14" y="57"/>
                    <a:pt x="15" y="56"/>
                    <a:pt x="1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6"/>
                    <a:pt x="70" y="57"/>
                    <a:pt x="70" y="58"/>
                  </a:cubicBezTo>
                  <a:cubicBezTo>
                    <a:pt x="70" y="59"/>
                    <a:pt x="69" y="60"/>
                    <a:pt x="68" y="60"/>
                  </a:cubicBezTo>
                  <a:close/>
                  <a:moveTo>
                    <a:pt x="68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1"/>
                    <a:pt x="14" y="50"/>
                  </a:cubicBezTo>
                  <a:cubicBezTo>
                    <a:pt x="14" y="49"/>
                    <a:pt x="15" y="48"/>
                    <a:pt x="16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9" y="48"/>
                    <a:pt x="70" y="49"/>
                    <a:pt x="70" y="50"/>
                  </a:cubicBezTo>
                  <a:cubicBezTo>
                    <a:pt x="70" y="51"/>
                    <a:pt x="69" y="52"/>
                    <a:pt x="68" y="52"/>
                  </a:cubicBezTo>
                  <a:close/>
                  <a:moveTo>
                    <a:pt x="6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1"/>
                    <a:pt x="15" y="40"/>
                    <a:pt x="1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70" y="41"/>
                    <a:pt x="70" y="42"/>
                  </a:cubicBezTo>
                  <a:cubicBezTo>
                    <a:pt x="70" y="43"/>
                    <a:pt x="69" y="44"/>
                    <a:pt x="68" y="44"/>
                  </a:cubicBezTo>
                  <a:close/>
                  <a:moveTo>
                    <a:pt x="68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5" y="32"/>
                    <a:pt x="1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2"/>
                    <a:pt x="70" y="33"/>
                    <a:pt x="70" y="34"/>
                  </a:cubicBezTo>
                  <a:cubicBezTo>
                    <a:pt x="70" y="35"/>
                    <a:pt x="69" y="36"/>
                    <a:pt x="68" y="36"/>
                  </a:cubicBezTo>
                  <a:close/>
                  <a:moveTo>
                    <a:pt x="68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70" y="25"/>
                    <a:pt x="70" y="26"/>
                  </a:cubicBezTo>
                  <a:cubicBezTo>
                    <a:pt x="70" y="27"/>
                    <a:pt x="69" y="28"/>
                    <a:pt x="68" y="28"/>
                  </a:cubicBezTo>
                  <a:close/>
                  <a:moveTo>
                    <a:pt x="6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6"/>
                    <a:pt x="70" y="17"/>
                    <a:pt x="70" y="18"/>
                  </a:cubicBezTo>
                  <a:cubicBezTo>
                    <a:pt x="70" y="19"/>
                    <a:pt x="69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1825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5DB1D2-D03B-4C85-92F4-B243CC8DD3EA}"/>
              </a:ext>
            </a:extLst>
          </p:cNvPr>
          <p:cNvSpPr/>
          <p:nvPr/>
        </p:nvSpPr>
        <p:spPr>
          <a:xfrm>
            <a:off x="476249" y="1851891"/>
            <a:ext cx="3529693" cy="3689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D6A1CFF-AF5A-415E-9EC8-DBE00D669E74}"/>
              </a:ext>
            </a:extLst>
          </p:cNvPr>
          <p:cNvSpPr/>
          <p:nvPr/>
        </p:nvSpPr>
        <p:spPr>
          <a:xfrm>
            <a:off x="8205110" y="1851892"/>
            <a:ext cx="3529693" cy="3689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2E2AA6-DF87-4D02-985D-FC2A9DFF43ED}"/>
              </a:ext>
            </a:extLst>
          </p:cNvPr>
          <p:cNvSpPr/>
          <p:nvPr/>
        </p:nvSpPr>
        <p:spPr>
          <a:xfrm>
            <a:off x="4331154" y="1851892"/>
            <a:ext cx="3529693" cy="3689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2B811C-90B1-4590-8E04-B32485004D90}"/>
              </a:ext>
            </a:extLst>
          </p:cNvPr>
          <p:cNvGrpSpPr/>
          <p:nvPr/>
        </p:nvGrpSpPr>
        <p:grpSpPr>
          <a:xfrm>
            <a:off x="4584304" y="3585346"/>
            <a:ext cx="2992666" cy="1626267"/>
            <a:chOff x="4329794" y="1447670"/>
            <a:chExt cx="3551464" cy="1626267"/>
          </a:xfrm>
        </p:grpSpPr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A5925636-1E78-40AC-96FD-A98C52E9B033}"/>
                </a:ext>
              </a:extLst>
            </p:cNvPr>
            <p:cNvSpPr txBox="1">
              <a:spLocks/>
            </p:cNvSpPr>
            <p:nvPr/>
          </p:nvSpPr>
          <p:spPr>
            <a:xfrm>
              <a:off x="4329794" y="1886858"/>
              <a:ext cx="3551464" cy="1187079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prstClr val="black"/>
                  </a:solidFill>
                </a:rPr>
                <a:t>DTA = </a:t>
              </a:r>
              <a:r>
                <a:rPr lang="ko-KR" altLang="en-US" sz="1400" dirty="0">
                  <a:solidFill>
                    <a:prstClr val="black"/>
                  </a:solidFill>
                </a:rPr>
                <a:t>금융부채</a:t>
              </a:r>
              <a:r>
                <a:rPr lang="en-US" altLang="ko-KR" sz="1400" dirty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>
                  <a:solidFill>
                    <a:prstClr val="black"/>
                  </a:solidFill>
                </a:rPr>
                <a:t>금융자산</a:t>
              </a:r>
              <a:endParaRPr lang="en-US" altLang="ko-KR" sz="1400" dirty="0">
                <a:solidFill>
                  <a:prstClr val="black"/>
                </a:solidFill>
              </a:endParaRP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prstClr val="black"/>
                  </a:solidFill>
                </a:rPr>
                <a:t>자산측면 지표</a:t>
              </a:r>
              <a:endParaRPr lang="en-US" altLang="ko-KR" sz="1400" dirty="0">
                <a:solidFill>
                  <a:prstClr val="black"/>
                </a:solidFill>
              </a:endParaRP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prstClr val="black"/>
                  </a:solidFill>
                </a:rPr>
                <a:t>부실가계 기준</a:t>
              </a:r>
              <a:r>
                <a:rPr lang="en-US" altLang="ko-KR" sz="1400" dirty="0">
                  <a:solidFill>
                    <a:prstClr val="black"/>
                  </a:solidFill>
                </a:rPr>
                <a:t>:  DTA</a:t>
              </a:r>
              <a:r>
                <a:rPr lang="ko-KR" altLang="en-US" sz="1400" dirty="0">
                  <a:solidFill>
                    <a:prstClr val="black"/>
                  </a:solidFill>
                </a:rPr>
                <a:t>가 </a:t>
              </a:r>
              <a:r>
                <a:rPr lang="en-US" altLang="ko-KR" sz="1400" dirty="0">
                  <a:solidFill>
                    <a:prstClr val="black"/>
                  </a:solidFill>
                </a:rPr>
                <a:t>100% </a:t>
              </a:r>
              <a:r>
                <a:rPr lang="ko-KR" altLang="en-US" sz="1400" dirty="0">
                  <a:solidFill>
                    <a:prstClr val="black"/>
                  </a:solidFill>
                </a:rPr>
                <a:t>이상</a:t>
              </a:r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B14854D6-8A98-47A2-9732-06EA1D6B7948}"/>
                </a:ext>
              </a:extLst>
            </p:cNvPr>
            <p:cNvSpPr txBox="1">
              <a:spLocks/>
            </p:cNvSpPr>
            <p:nvPr/>
          </p:nvSpPr>
          <p:spPr>
            <a:xfrm>
              <a:off x="4329794" y="1447670"/>
              <a:ext cx="3551464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600" b="1" dirty="0">
                  <a:solidFill>
                    <a:srgbClr val="102747"/>
                  </a:solidFill>
                </a:rPr>
                <a:t>자산대비 부채비율</a:t>
              </a:r>
              <a:endParaRPr lang="en-US" sz="1600" b="1" dirty="0">
                <a:solidFill>
                  <a:srgbClr val="102747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3CD2EC2-ABBB-424D-8391-1ACA2B3C83B3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94" y="1787200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ADEEE8-FEA9-49F4-9ED0-B0AAF4E6E3F4}"/>
              </a:ext>
            </a:extLst>
          </p:cNvPr>
          <p:cNvGrpSpPr/>
          <p:nvPr/>
        </p:nvGrpSpPr>
        <p:grpSpPr>
          <a:xfrm>
            <a:off x="8473623" y="3561099"/>
            <a:ext cx="2992666" cy="1626267"/>
            <a:chOff x="8183336" y="1447670"/>
            <a:chExt cx="3551464" cy="16262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ontent Placeholder 2">
                  <a:extLst>
                    <a:ext uri="{FF2B5EF4-FFF2-40B4-BE49-F238E27FC236}">
                      <a16:creationId xmlns:a16="http://schemas.microsoft.com/office/drawing/2014/main" id="{F400E055-C8A5-4855-AE48-9EA1CD5B05D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183336" y="1886858"/>
                  <a:ext cx="3551464" cy="1187079"/>
                </a:xfrm>
                <a:prstGeom prst="rect">
                  <a:avLst/>
                </a:prstGeom>
              </p:spPr>
              <p:txBody>
                <a:bodyPr vert="horz" lIns="0" tIns="0" rIns="0" bIns="0" rtlCol="0" anchor="t">
                  <a:noAutofit/>
                </a:bodyPr>
                <a:lstStyle>
                  <a:lvl1pPr marL="177800" indent="-1778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-1651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20700" indent="-1651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>
                      <a:tab pos="1943100" algn="l"/>
                    </a:tabLst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685800" indent="-1778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>
                      <a:tab pos="1943100" algn="l"/>
                    </a:tabLst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863600" indent="-1778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102747"/>
                    </a:buClr>
                    <a:buFont typeface="Garamond" panose="02020404030301010803" pitchFamily="18" charset="0"/>
                    <a:buChar char="›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200"/>
                    </a:spcAft>
                    <a:buClrTx/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400" dirty="0">
                          <a:solidFill>
                            <a:prstClr val="black"/>
                          </a:solidFill>
                        </a:rPr>
                        <m:t>HDRI</m:t>
                      </m:r>
                      <m:r>
                        <a:rPr lang="en-US" altLang="ko-KR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sz="1400" dirty="0">
                          <a:solidFill>
                            <a:prstClr val="black"/>
                          </a:solidFill>
                        </a:rPr>
                        <m:t>[(1+(</m:t>
                      </m:r>
                      <m:r>
                        <m:rPr>
                          <m:nor/>
                        </m:rPr>
                        <a:rPr lang="en-US" altLang="ko-KR" sz="1400" dirty="0">
                          <a:solidFill>
                            <a:prstClr val="black"/>
                          </a:solidFill>
                        </a:rPr>
                        <m:t>DSR</m:t>
                      </m:r>
                      <m:r>
                        <m:rPr>
                          <m:nor/>
                        </m:rPr>
                        <a:rPr lang="en-US" altLang="ko-KR" sz="1400" dirty="0">
                          <a:solidFill>
                            <a:prstClr val="black"/>
                          </a:solidFill>
                        </a:rPr>
                        <m:t>−0.4))+(1+(</m:t>
                      </m:r>
                      <m:r>
                        <m:rPr>
                          <m:nor/>
                        </m:rPr>
                        <a:rPr lang="en-US" altLang="ko-KR" sz="1400" dirty="0">
                          <a:solidFill>
                            <a:prstClr val="black"/>
                          </a:solidFill>
                        </a:rPr>
                        <m:t>DTA</m:t>
                      </m:r>
                      <m:r>
                        <m:rPr>
                          <m:nor/>
                        </m:rPr>
                        <a:rPr lang="en-US" altLang="ko-KR" sz="1400" dirty="0">
                          <a:solidFill>
                            <a:prstClr val="black"/>
                          </a:solidFill>
                        </a:rPr>
                        <m:t>−1))]∗100</m:t>
                      </m:r>
                    </m:oMath>
                  </a14:m>
                  <a:endParaRPr lang="en-US" altLang="ko-KR" sz="1400" dirty="0">
                    <a:solidFill>
                      <a:prstClr val="black"/>
                    </a:solidFill>
                  </a:endParaRPr>
                </a:p>
                <a:p>
                  <a:pPr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1200"/>
                    </a:spcAft>
                    <a:buClrTx/>
                    <a:buFont typeface="Arial" panose="020B0604020202020204" pitchFamily="34" charset="0"/>
                    <a:buChar char="•"/>
                  </a:pPr>
                  <a:r>
                    <a:rPr lang="ko-KR" altLang="en-US" sz="1400" dirty="0">
                      <a:solidFill>
                        <a:prstClr val="black"/>
                      </a:solidFill>
                    </a:rPr>
                    <a:t>부실가계 기준</a:t>
                  </a:r>
                  <a:r>
                    <a:rPr lang="en-US" altLang="ko-KR" sz="1400" dirty="0">
                      <a:solidFill>
                        <a:prstClr val="black"/>
                      </a:solidFill>
                    </a:rPr>
                    <a:t>: HDRI</a:t>
                  </a:r>
                  <a:r>
                    <a:rPr lang="ko-KR" altLang="en-US" sz="1400" dirty="0">
                      <a:solidFill>
                        <a:prstClr val="black"/>
                      </a:solidFill>
                    </a:rPr>
                    <a:t>가 </a:t>
                  </a:r>
                  <a:r>
                    <a:rPr lang="en-US" altLang="ko-KR" sz="1400" dirty="0">
                      <a:solidFill>
                        <a:prstClr val="black"/>
                      </a:solidFill>
                    </a:rPr>
                    <a:t>100</a:t>
                  </a:r>
                  <a:r>
                    <a:rPr lang="ko-KR" altLang="en-US" sz="1400" dirty="0">
                      <a:solidFill>
                        <a:prstClr val="black"/>
                      </a:solidFill>
                    </a:rPr>
                    <a:t>이상 </a:t>
                  </a:r>
                  <a:r>
                    <a:rPr lang="en-US" altLang="ko-KR" sz="1400" dirty="0">
                      <a:solidFill>
                        <a:prstClr val="black"/>
                      </a:solidFill>
                    </a:rPr>
                    <a:t>		</a:t>
                  </a:r>
                  <a:endParaRPr lang="ko-KR" alt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Content Placeholder 2">
                  <a:extLst>
                    <a:ext uri="{FF2B5EF4-FFF2-40B4-BE49-F238E27FC236}">
                      <a16:creationId xmlns:a16="http://schemas.microsoft.com/office/drawing/2014/main" id="{F400E055-C8A5-4855-AE48-9EA1CD5B0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3336" y="1886858"/>
                  <a:ext cx="3551464" cy="1187079"/>
                </a:xfrm>
                <a:prstGeom prst="rect">
                  <a:avLst/>
                </a:prstGeom>
                <a:blipFill>
                  <a:blip r:embed="rId2"/>
                  <a:stretch>
                    <a:fillRect l="-3259" t="-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CE0A92F4-A2F5-4367-AD3C-9957919D6AA4}"/>
                </a:ext>
              </a:extLst>
            </p:cNvPr>
            <p:cNvSpPr txBox="1">
              <a:spLocks/>
            </p:cNvSpPr>
            <p:nvPr/>
          </p:nvSpPr>
          <p:spPr>
            <a:xfrm>
              <a:off x="8183336" y="1447670"/>
              <a:ext cx="3551464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600" b="1" dirty="0">
                  <a:solidFill>
                    <a:srgbClr val="102747"/>
                  </a:solidFill>
                </a:rPr>
                <a:t>가계부실 위험지수</a:t>
              </a:r>
              <a:endParaRPr lang="en-US" sz="1600" b="1" dirty="0">
                <a:solidFill>
                  <a:srgbClr val="102747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EDB945D-E0BC-4796-80FB-952440514D1C}"/>
                </a:ext>
              </a:extLst>
            </p:cNvPr>
            <p:cNvCxnSpPr>
              <a:cxnSpLocks/>
            </p:cNvCxnSpPr>
            <p:nvPr/>
          </p:nvCxnSpPr>
          <p:spPr>
            <a:xfrm>
              <a:off x="8183336" y="1787200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4DC01FA-D330-41DD-9D10-7EBCE3A6BE8B}"/>
              </a:ext>
            </a:extLst>
          </p:cNvPr>
          <p:cNvGrpSpPr/>
          <p:nvPr/>
        </p:nvGrpSpPr>
        <p:grpSpPr>
          <a:xfrm>
            <a:off x="725711" y="3585346"/>
            <a:ext cx="2992666" cy="1626267"/>
            <a:chOff x="476251" y="1447670"/>
            <a:chExt cx="3551464" cy="1626267"/>
          </a:xfrm>
        </p:grpSpPr>
        <p:sp>
          <p:nvSpPr>
            <p:cNvPr id="59" name="Content Placeholder 2">
              <a:extLst>
                <a:ext uri="{FF2B5EF4-FFF2-40B4-BE49-F238E27FC236}">
                  <a16:creationId xmlns:a16="http://schemas.microsoft.com/office/drawing/2014/main" id="{AA2A1F4D-0103-4794-9152-E5B8A545665E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47670"/>
              <a:ext cx="3551464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600" b="1" dirty="0">
                  <a:solidFill>
                    <a:srgbClr val="102747"/>
                  </a:solidFill>
                </a:rPr>
                <a:t>원리금상환비율</a:t>
              </a:r>
              <a:endParaRPr lang="en-US" sz="1600" b="1" dirty="0">
                <a:solidFill>
                  <a:srgbClr val="102747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79333A3-D99F-4435-89E5-240230C58842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87200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96EF72D4-E5FC-42B9-9CDF-049012F9A48A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886858"/>
              <a:ext cx="3551464" cy="1187079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prstClr val="black"/>
                  </a:solidFill>
                </a:rPr>
                <a:t>DSR = </a:t>
              </a:r>
              <a:r>
                <a:rPr lang="ko-KR" altLang="en-US" sz="1400" dirty="0">
                  <a:solidFill>
                    <a:prstClr val="black"/>
                  </a:solidFill>
                </a:rPr>
                <a:t>원리금상환액</a:t>
              </a:r>
              <a:r>
                <a:rPr lang="en-US" altLang="ko-KR" sz="1400" dirty="0">
                  <a:solidFill>
                    <a:prstClr val="black"/>
                  </a:solidFill>
                </a:rPr>
                <a:t>/</a:t>
              </a:r>
              <a:r>
                <a:rPr lang="ko-KR" altLang="en-US" sz="1400" dirty="0">
                  <a:solidFill>
                    <a:prstClr val="black"/>
                  </a:solidFill>
                </a:rPr>
                <a:t>가처분소득</a:t>
              </a:r>
              <a:endParaRPr lang="en-US" altLang="ko-KR" sz="1400" dirty="0">
                <a:solidFill>
                  <a:prstClr val="black"/>
                </a:solidFill>
              </a:endParaRP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prstClr val="black"/>
                  </a:solidFill>
                </a:rPr>
                <a:t>소득측면 지표</a:t>
              </a:r>
              <a:endParaRPr lang="en-US" altLang="ko-KR" sz="1400" dirty="0">
                <a:solidFill>
                  <a:prstClr val="black"/>
                </a:solidFill>
              </a:endParaRP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prstClr val="black"/>
                  </a:solidFill>
                </a:rPr>
                <a:t>부실가계 기준</a:t>
              </a:r>
              <a:r>
                <a:rPr lang="en-US" altLang="ko-KR" sz="1400" dirty="0">
                  <a:solidFill>
                    <a:prstClr val="black"/>
                  </a:solidFill>
                </a:rPr>
                <a:t>: DSR</a:t>
              </a:r>
              <a:r>
                <a:rPr lang="ko-KR" altLang="en-US" sz="1400" dirty="0">
                  <a:solidFill>
                    <a:prstClr val="black"/>
                  </a:solidFill>
                </a:rPr>
                <a:t>이 </a:t>
              </a:r>
              <a:r>
                <a:rPr lang="en-US" altLang="ko-KR" sz="1400" dirty="0">
                  <a:solidFill>
                    <a:prstClr val="black"/>
                  </a:solidFill>
                </a:rPr>
                <a:t>40% </a:t>
              </a:r>
              <a:r>
                <a:rPr lang="ko-KR" altLang="en-US" sz="1400" dirty="0">
                  <a:solidFill>
                    <a:prstClr val="black"/>
                  </a:solidFill>
                </a:rPr>
                <a:t>이상</a:t>
              </a:r>
            </a:p>
          </p:txBody>
        </p:sp>
      </p:grpSp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8343C70B-938A-48ED-89D0-3A6BCE3E5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862345"/>
              </p:ext>
            </p:extLst>
          </p:nvPr>
        </p:nvGraphicFramePr>
        <p:xfrm>
          <a:off x="457197" y="1974318"/>
          <a:ext cx="1658141" cy="1585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FB38B93-4C6B-402E-941E-8FF6E86E7641}"/>
              </a:ext>
            </a:extLst>
          </p:cNvPr>
          <p:cNvSpPr txBox="1"/>
          <p:nvPr/>
        </p:nvSpPr>
        <p:spPr>
          <a:xfrm>
            <a:off x="887760" y="2550422"/>
            <a:ext cx="79701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102747"/>
                </a:solidFill>
              </a:rPr>
              <a:t>DSR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1A67359D-BA6B-4544-B54A-4B59012C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3200" dirty="0"/>
              <a:t>데이터 및 연구문제 </a:t>
            </a:r>
            <a:r>
              <a:rPr lang="en-US" altLang="ko-KR" sz="2800" dirty="0"/>
              <a:t>|</a:t>
            </a:r>
            <a:r>
              <a:rPr lang="ko-KR" altLang="en-US" sz="2800" dirty="0"/>
              <a:t>데이터</a:t>
            </a:r>
            <a:r>
              <a:rPr lang="en-US" altLang="ko-KR" sz="2800" dirty="0"/>
              <a:t>(</a:t>
            </a:r>
            <a:r>
              <a:rPr lang="ko-KR" altLang="en-US" sz="2800" dirty="0"/>
              <a:t>종속변수</a:t>
            </a:r>
            <a:r>
              <a:rPr lang="en-US" altLang="ko-KR" sz="2800" dirty="0"/>
              <a:t>)</a:t>
            </a:r>
            <a:endParaRPr lang="en-US" sz="2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20FB99B-6271-4121-B6ED-EF6AD4F39B0A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9" name="Chart 64">
            <a:extLst>
              <a:ext uri="{FF2B5EF4-FFF2-40B4-BE49-F238E27FC236}">
                <a16:creationId xmlns:a16="http://schemas.microsoft.com/office/drawing/2014/main" id="{422D4186-E009-459B-B331-F5E8E9AE7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199176"/>
              </p:ext>
            </p:extLst>
          </p:nvPr>
        </p:nvGraphicFramePr>
        <p:xfrm>
          <a:off x="4447384" y="1968542"/>
          <a:ext cx="1658141" cy="1585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960825E-CA5E-4E19-A08A-E6AB0BA89940}"/>
              </a:ext>
            </a:extLst>
          </p:cNvPr>
          <p:cNvSpPr txBox="1"/>
          <p:nvPr/>
        </p:nvSpPr>
        <p:spPr>
          <a:xfrm>
            <a:off x="4858996" y="2547085"/>
            <a:ext cx="81586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102747"/>
                </a:solidFill>
              </a:rPr>
              <a:t>DTA</a:t>
            </a:r>
          </a:p>
        </p:txBody>
      </p:sp>
      <p:graphicFrame>
        <p:nvGraphicFramePr>
          <p:cNvPr id="31" name="Chart 64">
            <a:extLst>
              <a:ext uri="{FF2B5EF4-FFF2-40B4-BE49-F238E27FC236}">
                <a16:creationId xmlns:a16="http://schemas.microsoft.com/office/drawing/2014/main" id="{88F63AF6-D70F-4720-8252-22735E291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077140"/>
              </p:ext>
            </p:extLst>
          </p:nvPr>
        </p:nvGraphicFramePr>
        <p:xfrm>
          <a:off x="8311815" y="1968542"/>
          <a:ext cx="1658141" cy="1585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B0DB78D-DBD3-4E42-836A-8A59B1277B42}"/>
              </a:ext>
            </a:extLst>
          </p:cNvPr>
          <p:cNvSpPr txBox="1"/>
          <p:nvPr/>
        </p:nvSpPr>
        <p:spPr>
          <a:xfrm>
            <a:off x="8626962" y="2544646"/>
            <a:ext cx="102784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102747"/>
                </a:solidFill>
              </a:rPr>
              <a:t>HDRI</a:t>
            </a:r>
          </a:p>
        </p:txBody>
      </p:sp>
    </p:spTree>
    <p:extLst>
      <p:ext uri="{BB962C8B-B14F-4D97-AF65-F5344CB8AC3E}">
        <p14:creationId xmlns:p14="http://schemas.microsoft.com/office/powerpoint/2010/main" val="253651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AD8FFB-5C9B-434C-B530-08145EC0DD15}"/>
              </a:ext>
            </a:extLst>
          </p:cNvPr>
          <p:cNvSpPr/>
          <p:nvPr/>
        </p:nvSpPr>
        <p:spPr>
          <a:xfrm>
            <a:off x="476250" y="1586104"/>
            <a:ext cx="11107057" cy="425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3200" dirty="0"/>
              <a:t>데이터 및 연구문제 </a:t>
            </a:r>
            <a:r>
              <a:rPr lang="en-US" altLang="ko-KR" sz="2800" dirty="0"/>
              <a:t>|</a:t>
            </a:r>
            <a:r>
              <a:rPr lang="ko-KR" altLang="en-US" sz="2800" dirty="0"/>
              <a:t>데이터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12A81C-C51A-4FF4-93F9-830F210C1FB4}"/>
              </a:ext>
            </a:extLst>
          </p:cNvPr>
          <p:cNvSpPr txBox="1">
            <a:spLocks/>
          </p:cNvSpPr>
          <p:nvPr/>
        </p:nvSpPr>
        <p:spPr>
          <a:xfrm>
            <a:off x="1009687" y="2158758"/>
            <a:ext cx="7162726" cy="32932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endParaRPr lang="en-US" altLang="ko-KR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dirty="0"/>
              <a:t>부실가계 기준 </a:t>
            </a:r>
            <a:r>
              <a:rPr lang="en-US" altLang="ko-KR" sz="1800" dirty="0"/>
              <a:t>: DSR &gt;40% &amp; DTA&gt;100% (HDRI&gt;100)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800" dirty="0"/>
              <a:t>부실가계는  총 </a:t>
            </a:r>
            <a:r>
              <a:rPr lang="en-US" altLang="ko-KR" sz="1800" dirty="0"/>
              <a:t>18064</a:t>
            </a:r>
            <a:r>
              <a:rPr lang="ko-KR" altLang="en-US" sz="1800" dirty="0"/>
              <a:t>가계 중에서 </a:t>
            </a:r>
            <a:r>
              <a:rPr lang="en-US" altLang="ko-KR" sz="1800" dirty="0"/>
              <a:t>1395</a:t>
            </a:r>
            <a:r>
              <a:rPr lang="ko-KR" altLang="en-US" sz="1800" dirty="0"/>
              <a:t>가계로 약 </a:t>
            </a:r>
            <a:r>
              <a:rPr lang="en-US" altLang="ko-KR" sz="1800" dirty="0"/>
              <a:t>7.72%</a:t>
            </a:r>
            <a:r>
              <a:rPr lang="ko-KR" altLang="en-US" sz="1800" dirty="0"/>
              <a:t>차지</a:t>
            </a:r>
            <a:endParaRPr lang="en-US" altLang="ko-KR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800" dirty="0"/>
              <a:t>train set, test set </a:t>
            </a:r>
            <a:r>
              <a:rPr lang="ko-KR" altLang="en-US" sz="1800" dirty="0"/>
              <a:t>비율 </a:t>
            </a:r>
            <a:r>
              <a:rPr lang="en-US" altLang="ko-KR" sz="1800" dirty="0"/>
              <a:t>7:3</a:t>
            </a:r>
            <a:r>
              <a:rPr lang="ko-KR" altLang="en-US" sz="1800" dirty="0"/>
              <a:t>으로 설정</a:t>
            </a:r>
            <a:r>
              <a:rPr lang="en-US" altLang="ko-KR" sz="1800" dirty="0"/>
              <a:t>(</a:t>
            </a:r>
            <a:r>
              <a:rPr lang="ko-KR" altLang="en-US" sz="1800" dirty="0"/>
              <a:t>부실가계 비율유지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775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>
            <a:extLst>
              <a:ext uri="{FF2B5EF4-FFF2-40B4-BE49-F238E27FC236}">
                <a16:creationId xmlns:a16="http://schemas.microsoft.com/office/drawing/2014/main" id="{96E5C160-6549-4706-82E8-598220AAB08A}"/>
              </a:ext>
            </a:extLst>
          </p:cNvPr>
          <p:cNvSpPr/>
          <p:nvPr/>
        </p:nvSpPr>
        <p:spPr>
          <a:xfrm>
            <a:off x="476250" y="1586104"/>
            <a:ext cx="11107057" cy="4259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3200" dirty="0"/>
              <a:t>데이터 및 연구문제 </a:t>
            </a:r>
            <a:r>
              <a:rPr lang="en-US" altLang="ko-KR" sz="2800" dirty="0"/>
              <a:t>|</a:t>
            </a:r>
            <a:r>
              <a:rPr lang="ko-KR" altLang="en-US" sz="2800" dirty="0"/>
              <a:t>연구문제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446" y="2969374"/>
            <a:ext cx="7614393" cy="1492716"/>
          </a:xfrm>
        </p:spPr>
        <p:txBody>
          <a:bodyPr wrap="square" lIns="0" tIns="0" rIns="0" bIns="0" anchor="t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부실가계 분류모델 개발 및 성능 비교</a:t>
            </a:r>
          </a:p>
          <a:p>
            <a:pPr marL="514350" indent="-514350">
              <a:buFont typeface="+mj-lt"/>
              <a:buAutoNum type="romanUcPeriod"/>
            </a:pPr>
            <a:endParaRPr lang="ko-KR" altLang="en-US" sz="2000" dirty="0"/>
          </a:p>
          <a:p>
            <a:pPr marL="514350" indent="-514350">
              <a:buFont typeface="+mj-lt"/>
              <a:buAutoNum type="romanUcPeriod"/>
            </a:pPr>
            <a:endParaRPr lang="ko-KR" altLang="en-US" sz="2000" dirty="0"/>
          </a:p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특징 중요도를 추출하여 </a:t>
            </a:r>
            <a:r>
              <a:rPr lang="en-US" altLang="ko-KR" sz="2000" dirty="0"/>
              <a:t>2019</a:t>
            </a:r>
            <a:r>
              <a:rPr lang="ko-KR" altLang="en-US" sz="2000" dirty="0"/>
              <a:t>년과 </a:t>
            </a:r>
            <a:r>
              <a:rPr lang="en-US" altLang="ko-KR" sz="2000" dirty="0"/>
              <a:t>2020</a:t>
            </a:r>
            <a:r>
              <a:rPr lang="ko-KR" altLang="en-US" sz="2000" dirty="0"/>
              <a:t>년의 주요 분류 특징 비교</a:t>
            </a:r>
            <a:endParaRPr lang="en-US" altLang="ko-K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41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4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1654</Words>
  <Application>Microsoft Office PowerPoint</Application>
  <PresentationFormat>와이드스크린</PresentationFormat>
  <Paragraphs>432</Paragraphs>
  <Slides>30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Wingdings</vt:lpstr>
      <vt:lpstr>Garamond</vt:lpstr>
      <vt:lpstr>Arial</vt:lpstr>
      <vt:lpstr>Calibri</vt:lpstr>
      <vt:lpstr>맑은 고딕</vt:lpstr>
      <vt:lpstr>Cambria Math</vt:lpstr>
      <vt:lpstr>Office Theme</vt:lpstr>
      <vt:lpstr>PowerPoint 프레젠테이션</vt:lpstr>
      <vt:lpstr>Contents</vt:lpstr>
      <vt:lpstr>PowerPoint 프레젠테이션</vt:lpstr>
      <vt:lpstr>데이터 및 연구문제|데이터</vt:lpstr>
      <vt:lpstr>데이터 및 연구문제 |데이터(설명변수1)</vt:lpstr>
      <vt:lpstr>데이터 및 연구문제 |데이터(설명변수 2)</vt:lpstr>
      <vt:lpstr>데이터 및 연구문제 |데이터(종속변수)</vt:lpstr>
      <vt:lpstr>데이터 및 연구문제 |데이터</vt:lpstr>
      <vt:lpstr>데이터 및 연구문제 |연구문제</vt:lpstr>
      <vt:lpstr>연구방법|성능 평가 지표</vt:lpstr>
      <vt:lpstr>연구방법|성능 평가 지표</vt:lpstr>
      <vt:lpstr>연구방법|오버샘플링(SMOTE)</vt:lpstr>
      <vt:lpstr>연구방법|분류 알고리즘</vt:lpstr>
      <vt:lpstr>연구방법|분류 알고리즘 - 하이퍼파라미터</vt:lpstr>
      <vt:lpstr>연구결과|모델 성능 평가</vt:lpstr>
      <vt:lpstr>연구결과|모델 성능평가</vt:lpstr>
      <vt:lpstr>연구결과|특징중요도 비교 - 의사결정나무</vt:lpstr>
      <vt:lpstr>연구결과|특징중요도 비교 - 의사결정나무</vt:lpstr>
      <vt:lpstr>연구결과|특징중요도 비교 - LightGBM</vt:lpstr>
      <vt:lpstr>연구결과|특징중요도 비교 - LightGBM</vt:lpstr>
      <vt:lpstr>결론</vt:lpstr>
      <vt:lpstr>고려사항 </vt:lpstr>
      <vt:lpstr>PowerPoint 프레젠테이션</vt:lpstr>
      <vt:lpstr>참고문헌</vt:lpstr>
      <vt:lpstr>참고문헌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2020-02-14T08:08:42Z</dcterms:created>
  <dcterms:modified xsi:type="dcterms:W3CDTF">2021-05-31T04:09:08Z</dcterms:modified>
</cp:coreProperties>
</file>