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80" r:id="rId4"/>
    <p:sldId id="260" r:id="rId5"/>
    <p:sldId id="261" r:id="rId6"/>
    <p:sldId id="272" r:id="rId7"/>
    <p:sldId id="262" r:id="rId8"/>
    <p:sldId id="264" r:id="rId9"/>
    <p:sldId id="270" r:id="rId10"/>
    <p:sldId id="289" r:id="rId11"/>
    <p:sldId id="269" r:id="rId12"/>
    <p:sldId id="293" r:id="rId13"/>
    <p:sldId id="294" r:id="rId14"/>
    <p:sldId id="271" r:id="rId15"/>
    <p:sldId id="273" r:id="rId16"/>
    <p:sldId id="274" r:id="rId17"/>
    <p:sldId id="277" r:id="rId18"/>
    <p:sldId id="278" r:id="rId19"/>
    <p:sldId id="287" r:id="rId20"/>
    <p:sldId id="290" r:id="rId21"/>
    <p:sldId id="291" r:id="rId22"/>
    <p:sldId id="292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85" y="1273655"/>
            <a:ext cx="5830730" cy="3009581"/>
          </a:xfrm>
        </p:spPr>
        <p:txBody>
          <a:bodyPr anchor="t">
            <a:normAutofit/>
          </a:bodyPr>
          <a:lstStyle/>
          <a:p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4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부실가계 분류모델에 관한 연구</a:t>
            </a:r>
            <a:endParaRPr lang="ko-KR" altLang="en-US" sz="5400" dirty="0">
              <a:solidFill>
                <a:srgbClr val="000000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449" y="3159194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알고리즘 기반으로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GridCVsearch</a:t>
            </a:r>
            <a:r>
              <a:rPr lang="ko-KR" altLang="en-US" sz="2400" dirty="0"/>
              <a:t>를 통해 교차검증과 함께 최적의 파라미터 적용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재현율</a:t>
            </a:r>
            <a:r>
              <a:rPr lang="en-US" altLang="ko-KR" sz="2400" dirty="0"/>
              <a:t>(Recall)</a:t>
            </a:r>
            <a:r>
              <a:rPr lang="ko-KR" altLang="en-US" sz="2400" dirty="0"/>
              <a:t>을 기준으로</a:t>
            </a:r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분류 알고리즘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920D5E3-6EAC-4E13-9E62-585917C8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5793"/>
              </p:ext>
            </p:extLst>
          </p:nvPr>
        </p:nvGraphicFramePr>
        <p:xfrm>
          <a:off x="838200" y="3151188"/>
          <a:ext cx="10181898" cy="3274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0949">
                  <a:extLst>
                    <a:ext uri="{9D8B030D-6E8A-4147-A177-3AD203B41FA5}">
                      <a16:colId xmlns:a16="http://schemas.microsoft.com/office/drawing/2014/main" val="3406147259"/>
                    </a:ext>
                  </a:extLst>
                </a:gridCol>
                <a:gridCol w="5090949">
                  <a:extLst>
                    <a:ext uri="{9D8B030D-6E8A-4147-A177-3AD203B41FA5}">
                      <a16:colId xmlns:a16="http://schemas.microsoft.com/office/drawing/2014/main" val="742473535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하이퍼파라미터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876347"/>
                  </a:ext>
                </a:extLst>
              </a:tr>
              <a:tr h="653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1. </a:t>
                      </a:r>
                      <a:r>
                        <a:rPr lang="ko-KR" altLang="en-US" sz="1800" dirty="0"/>
                        <a:t>의사결정나무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=4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min_samples_split</a:t>
                      </a:r>
                      <a:r>
                        <a:rPr lang="en-US" altLang="ko-KR" dirty="0"/>
                        <a:t>=2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1554"/>
                  </a:ext>
                </a:extLst>
              </a:tr>
              <a:tr h="770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2. </a:t>
                      </a:r>
                      <a:r>
                        <a:rPr lang="en-US" altLang="ko-KR" sz="1800" dirty="0" err="1"/>
                        <a:t>LightGBM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= 0.01</a:t>
                      </a:r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120155"/>
                  </a:ext>
                </a:extLst>
              </a:tr>
              <a:tr h="844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/>
                        <a:t>로지스틱 회귀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C=0.01</a:t>
                      </a:r>
                    </a:p>
                    <a:p>
                      <a:pPr algn="ctr" latinLnBrk="1"/>
                      <a:r>
                        <a:rPr lang="en-US" altLang="ko-KR" dirty="0"/>
                        <a:t>penalty='none'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5561"/>
                  </a:ext>
                </a:extLst>
              </a:tr>
              <a:tr h="606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4. K-</a:t>
                      </a:r>
                      <a:r>
                        <a:rPr lang="en-US" altLang="ko-KR" sz="1800" dirty="0" err="1"/>
                        <a:t>nn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n_neighbors</a:t>
                      </a:r>
                      <a:r>
                        <a:rPr lang="en-US" altLang="ko-KR" dirty="0"/>
                        <a:t>=9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46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6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</a:t>
            </a:r>
            <a:r>
              <a:rPr lang="en-US" altLang="ko-KR" sz="2000" dirty="0"/>
              <a:t>(k-</a:t>
            </a:r>
            <a:r>
              <a:rPr lang="en-US" altLang="ko-KR" sz="2000" dirty="0" err="1"/>
              <a:t>nn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)</a:t>
            </a:r>
            <a:r>
              <a:rPr lang="ko-KR" altLang="en-US" sz="2000" dirty="0"/>
              <a:t>을 유지하며 복제</a:t>
            </a:r>
            <a:endParaRPr lang="en-US" altLang="ko-KR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오버샘플링</a:t>
            </a:r>
            <a:r>
              <a:rPr lang="en-US" altLang="ko-KR" sz="3200" b="1" dirty="0">
                <a:solidFill>
                  <a:srgbClr val="757070"/>
                </a:solidFill>
              </a:rPr>
              <a:t>(SMOTE)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0DEAE-0ACD-4FA8-9119-322051E8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43" y="1891865"/>
            <a:ext cx="3035616" cy="1076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FC6E8A-08F4-4B25-8FD7-BF131AC7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143" y="4126922"/>
            <a:ext cx="3181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4728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ko-KR" altLang="en-US" dirty="0"/>
              <a:t>정밀도</a:t>
            </a:r>
            <a:endParaRPr lang="en-US" altLang="ko-KR" dirty="0"/>
          </a:p>
          <a:p>
            <a:r>
              <a:rPr lang="ko-KR" altLang="en-US" dirty="0" err="1"/>
              <a:t>재현율</a:t>
            </a:r>
            <a:endParaRPr lang="en-US" altLang="ko-KR" dirty="0"/>
          </a:p>
          <a:p>
            <a:r>
              <a:rPr lang="en-US" altLang="ko-KR" dirty="0"/>
              <a:t>AUC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 평가 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65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4728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 평가 지표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4E52C-0563-42D7-BBCF-CED7EDD07466}"/>
              </a:ext>
            </a:extLst>
          </p:cNvPr>
          <p:cNvSpPr txBox="1"/>
          <p:nvPr/>
        </p:nvSpPr>
        <p:spPr>
          <a:xfrm>
            <a:off x="990600" y="2013527"/>
            <a:ext cx="5955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재현율에 초점을 맞췄다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부실가계를 부실가계로 정확하게 분류해내는 것이 중요하기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33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52532"/>
              </p:ext>
            </p:extLst>
          </p:nvPr>
        </p:nvGraphicFramePr>
        <p:xfrm>
          <a:off x="685800" y="1709125"/>
          <a:ext cx="9788238" cy="4000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73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78631378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  <a:endParaRPr lang="en-US" altLang="ko-K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K-NN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85.17%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87.81%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89.93%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90.07%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18.97%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20.87%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39.13%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47.06%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15.22%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8.30%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2.77%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54.04%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52.42%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51.29%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51.21%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9694"/>
              </p:ext>
            </p:extLst>
          </p:nvPr>
        </p:nvGraphicFramePr>
        <p:xfrm>
          <a:off x="685800" y="1709125"/>
          <a:ext cx="9945258" cy="4000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543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2367638158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K-NN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68.83%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77.12%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65.17%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67.33%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15.21%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16.93%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12.93%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47.40%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33.56%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54.67%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40.14%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57.74%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60.50%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55.23%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90600" y="1843088"/>
            <a:ext cx="9356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SMOTE</a:t>
            </a:r>
            <a:r>
              <a:rPr lang="ko-KR" altLang="en-US" dirty="0"/>
              <a:t>적용결과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r>
              <a:rPr lang="en-US" altLang="ko-KR" dirty="0"/>
              <a:t>(</a:t>
            </a:r>
            <a:r>
              <a:rPr lang="ko-KR" altLang="en-US" dirty="0"/>
              <a:t>로지스틱 회귀 </a:t>
            </a:r>
            <a:r>
              <a:rPr lang="en-US" altLang="ko-KR" dirty="0"/>
              <a:t>60%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r>
              <a:rPr lang="ko-KR" altLang="en-US" dirty="0"/>
              <a:t>로지스틱 회귀가 </a:t>
            </a:r>
            <a:r>
              <a:rPr lang="ko-KR" altLang="en-US" dirty="0" err="1"/>
              <a:t>오버샘플링에</a:t>
            </a:r>
            <a:r>
              <a:rPr lang="ko-KR" altLang="en-US" dirty="0"/>
              <a:t> 가장 민감하게 반응함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ko-KR" altLang="en-US" sz="3200" b="1" dirty="0">
                <a:solidFill>
                  <a:srgbClr val="757070"/>
                </a:solidFill>
              </a:rPr>
              <a:t>의사결정나무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" y="1843088"/>
            <a:ext cx="5656331" cy="4913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3AA73B-6701-4BF7-BC8A-4ED6F961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43" y="1843088"/>
            <a:ext cx="5735112" cy="4913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8931E-1129-4FD1-9F54-4233690BA448}"/>
              </a:ext>
            </a:extLst>
          </p:cNvPr>
          <p:cNvSpPr txBox="1"/>
          <p:nvPr/>
        </p:nvSpPr>
        <p:spPr>
          <a:xfrm>
            <a:off x="3103418" y="159789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5809C-15A1-4D5E-B928-E899D02029C3}"/>
              </a:ext>
            </a:extLst>
          </p:cNvPr>
          <p:cNvSpPr txBox="1"/>
          <p:nvPr/>
        </p:nvSpPr>
        <p:spPr>
          <a:xfrm>
            <a:off x="9028545" y="156660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</a:p>
        </p:txBody>
      </p:sp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ko-KR" altLang="en-US" sz="3200" b="1" dirty="0">
                <a:solidFill>
                  <a:srgbClr val="757070"/>
                </a:solidFill>
              </a:rPr>
              <a:t>의사결정나무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en-US" altLang="ko-KR" sz="3200" b="1" dirty="0" err="1">
                <a:solidFill>
                  <a:srgbClr val="757070"/>
                </a:solidFill>
              </a:rPr>
              <a:t>LightGBM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27D7F39-BB98-4AED-83AF-8A1776CD5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892" y="1843088"/>
            <a:ext cx="4647072" cy="484059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8E70507-F363-4565-86F9-9CF919F194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9673" y="1924946"/>
            <a:ext cx="5098472" cy="4739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50665-553A-4CFC-8E4C-6A0C3638F0CE}"/>
              </a:ext>
            </a:extLst>
          </p:cNvPr>
          <p:cNvSpPr txBox="1"/>
          <p:nvPr/>
        </p:nvSpPr>
        <p:spPr>
          <a:xfrm>
            <a:off x="3103418" y="159789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537D-E50D-4310-B3BA-0FFACFC2A715}"/>
              </a:ext>
            </a:extLst>
          </p:cNvPr>
          <p:cNvSpPr txBox="1"/>
          <p:nvPr/>
        </p:nvSpPr>
        <p:spPr>
          <a:xfrm>
            <a:off x="9028545" y="156660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</a:p>
        </p:txBody>
      </p:sp>
    </p:spTree>
    <p:extLst>
      <p:ext uri="{BB962C8B-B14F-4D97-AF65-F5344CB8AC3E}">
        <p14:creationId xmlns:p14="http://schemas.microsoft.com/office/powerpoint/2010/main" val="26320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90"/>
            <a:ext cx="10515600" cy="497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연구배경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연구방법  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연구결과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결론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한계</a:t>
            </a:r>
            <a:r>
              <a:rPr lang="en-US" altLang="ko-KR" sz="2000" dirty="0"/>
              <a:t>, </a:t>
            </a:r>
            <a:r>
              <a:rPr lang="ko-KR" altLang="en-US" sz="2000" dirty="0"/>
              <a:t>고려사항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" sz="3200" b="1" dirty="0">
                <a:solidFill>
                  <a:srgbClr val="757070"/>
                </a:solidFill>
                <a:latin typeface="+mj-ea"/>
                <a:cs typeface="Arial" panose="020B0604020202020204" pitchFamily="34" charset="0"/>
              </a:rPr>
              <a:t>Contents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13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en-US" altLang="ko-KR" sz="3200" b="1" dirty="0" err="1">
                <a:solidFill>
                  <a:srgbClr val="757070"/>
                </a:solidFill>
              </a:rPr>
              <a:t>LightGBM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199" y="1582340"/>
            <a:ext cx="910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기관이 비은행금융기관인지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05837"/>
              </p:ext>
            </p:extLst>
          </p:nvPr>
        </p:nvGraphicFramePr>
        <p:xfrm>
          <a:off x="1239982" y="2177256"/>
          <a:ext cx="8128000" cy="2187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담보대출기관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담보대출용도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거주주택구입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신용대출이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공통적으로 가장 높은 피처 중요도를 보였다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담보대출기관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비은행금융기관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담보대출용도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사업자금마련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담보대출용도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부동산구입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교육정도가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5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결론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601980" y="1843088"/>
            <a:ext cx="72542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로지스틱 회귀가 </a:t>
            </a:r>
            <a:r>
              <a:rPr lang="en-US" altLang="ko-KR" dirty="0"/>
              <a:t>oversampling</a:t>
            </a:r>
            <a:r>
              <a:rPr lang="ko-KR" altLang="en-US" dirty="0"/>
              <a:t>에 가장 민감하게 반응했다</a:t>
            </a:r>
            <a:endParaRPr lang="en-US" altLang="ko-KR" dirty="0"/>
          </a:p>
          <a:p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AUC</a:t>
            </a:r>
            <a:r>
              <a:rPr lang="ko-KR" altLang="en-US" dirty="0"/>
              <a:t>가장 </a:t>
            </a:r>
            <a:r>
              <a:rPr lang="ko-KR" altLang="en-US" dirty="0" err="1"/>
              <a:t>크게증가하여</a:t>
            </a:r>
            <a:r>
              <a:rPr lang="ko-KR" altLang="en-US" dirty="0"/>
              <a:t> </a:t>
            </a:r>
            <a:r>
              <a:rPr lang="ko-KR" altLang="en-US" dirty="0" err="1"/>
              <a:t>균형잡힌</a:t>
            </a:r>
            <a:r>
              <a:rPr lang="ko-KR" altLang="en-US" dirty="0"/>
              <a:t>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특징중요도 비교 결과 담보대출기관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담보대출용도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ko-KR" altLang="en-US" dirty="0">
                <a:sym typeface="Wingdings" panose="05000000000000000000" pitchFamily="2" charset="2"/>
              </a:rPr>
              <a:t>거주주택구입은 년도와 알고리즘에 무관하게 중요한 </a:t>
            </a:r>
            <a:r>
              <a:rPr lang="ko-KR" altLang="en-US" dirty="0" err="1">
                <a:sym typeface="Wingdings" panose="05000000000000000000" pitchFamily="2" charset="2"/>
              </a:rPr>
              <a:t>특징값</a:t>
            </a:r>
            <a:endParaRPr lang="ko-KR" altLang="en-US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비은행금융기관에서 담보대출을 받았는지 여부가 </a:t>
            </a:r>
            <a:r>
              <a:rPr lang="en-US" altLang="ko-KR" dirty="0">
                <a:sym typeface="Wingdings" panose="05000000000000000000" pitchFamily="2" charset="2"/>
              </a:rPr>
              <a:t>2019</a:t>
            </a:r>
            <a:r>
              <a:rPr lang="ko-KR" altLang="en-US" dirty="0">
                <a:sym typeface="Wingdings" panose="05000000000000000000" pitchFamily="2" charset="2"/>
              </a:rPr>
              <a:t>년에 비해 </a:t>
            </a:r>
            <a:r>
              <a:rPr lang="en-US" altLang="ko-KR" dirty="0">
                <a:sym typeface="Wingdings" panose="05000000000000000000" pitchFamily="2" charset="2"/>
              </a:rPr>
              <a:t>2020</a:t>
            </a:r>
            <a:r>
              <a:rPr lang="ko-KR" altLang="en-US" dirty="0">
                <a:sym typeface="Wingdings" panose="05000000000000000000" pitchFamily="2" charset="2"/>
              </a:rPr>
              <a:t>년에 </a:t>
            </a:r>
            <a:r>
              <a:rPr lang="ko-KR" altLang="en-US" dirty="0" err="1">
                <a:sym typeface="Wingdings" panose="05000000000000000000" pitchFamily="2" charset="2"/>
              </a:rPr>
              <a:t>중요해졌다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9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한계점</a:t>
            </a:r>
            <a:r>
              <a:rPr lang="en-US" altLang="ko-KR" sz="3200" dirty="0"/>
              <a:t>, </a:t>
            </a:r>
            <a:r>
              <a:rPr lang="ko-KR" altLang="en-US" sz="3200" dirty="0"/>
              <a:t>고려사항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B489E-F4E0-4B24-83CA-0CA9C0FF47E6}"/>
              </a:ext>
            </a:extLst>
          </p:cNvPr>
          <p:cNvSpPr txBox="1"/>
          <p:nvPr/>
        </p:nvSpPr>
        <p:spPr>
          <a:xfrm>
            <a:off x="990600" y="2095017"/>
            <a:ext cx="6451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정밀도와 </a:t>
            </a:r>
            <a:r>
              <a:rPr lang="en-US" altLang="ko-KR" dirty="0"/>
              <a:t>F1 Score</a:t>
            </a:r>
            <a:r>
              <a:rPr lang="ko-KR" altLang="en-US" dirty="0"/>
              <a:t>가 너무 낮다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데이터구조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피처 중요도에 따른 </a:t>
            </a:r>
            <a:r>
              <a:rPr lang="ko-KR" altLang="en-US" dirty="0" err="1"/>
              <a:t>특징값들에</a:t>
            </a:r>
            <a:r>
              <a:rPr lang="ko-KR" altLang="en-US" dirty="0"/>
              <a:t> 가중치 적용하여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특징값들</a:t>
            </a:r>
            <a:r>
              <a:rPr lang="ko-KR" altLang="en-US" dirty="0"/>
              <a:t> 다양한 방식으로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PCA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36408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6DA9B4-C898-4BD2-8032-7D3441D94439}"/>
              </a:ext>
            </a:extLst>
          </p:cNvPr>
          <p:cNvGrpSpPr/>
          <p:nvPr/>
        </p:nvGrpSpPr>
        <p:grpSpPr>
          <a:xfrm>
            <a:off x="5855854" y="1225639"/>
            <a:ext cx="5837382" cy="4406722"/>
            <a:chOff x="5865091" y="1225639"/>
            <a:chExt cx="5837382" cy="44067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008A7F-DFBE-4F95-ADFA-08F37BA4DFA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01443F36-1787-43A9-9C63-503F815D7E17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부실가계 분류모델 개발 및 성능 비교</a:t>
            </a: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연구문제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D44B17-A959-44CC-893D-70F4BE9B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67" y="3275635"/>
            <a:ext cx="7557743" cy="347240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EDB53C1-26D2-4FB3-9B60-0897C93C94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전처리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1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1600" dirty="0"/>
              <a:t>Row(</a:t>
            </a:r>
            <a:r>
              <a:rPr lang="ko-KR" altLang="en-US" sz="1600" dirty="0"/>
              <a:t>개별 가계</a:t>
            </a:r>
            <a:r>
              <a:rPr lang="en-US" altLang="ko-KR" sz="1600" dirty="0"/>
              <a:t>) </a:t>
            </a:r>
            <a:r>
              <a:rPr lang="ko-KR" altLang="en-US" sz="1600" dirty="0"/>
              <a:t>값 </a:t>
            </a:r>
            <a:r>
              <a:rPr lang="en-US" altLang="ko-KR" sz="16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1600" dirty="0"/>
              <a:t>가구주 직업</a:t>
            </a:r>
            <a:r>
              <a:rPr lang="en-US" altLang="ko-KR" sz="1600" dirty="0"/>
              <a:t>(</a:t>
            </a:r>
            <a:r>
              <a:rPr lang="ko-KR" altLang="en-US" sz="1600" dirty="0"/>
              <a:t>단순노무 종사자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입주형태</a:t>
            </a:r>
            <a:r>
              <a:rPr lang="en-US" altLang="ko-KR" sz="1600" dirty="0"/>
              <a:t>(</a:t>
            </a:r>
            <a:r>
              <a:rPr lang="ko-KR" altLang="en-US" sz="1600" dirty="0"/>
              <a:t>자기집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가구주 혼인상태</a:t>
            </a:r>
            <a:r>
              <a:rPr lang="en-US" altLang="ko-KR" sz="1600" dirty="0"/>
              <a:t>(</a:t>
            </a:r>
            <a:r>
              <a:rPr lang="ko-KR" altLang="en-US" sz="1600" dirty="0"/>
              <a:t>배우자 있음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가구주교육정도</a:t>
            </a:r>
            <a:r>
              <a:rPr lang="en-US" altLang="ko-KR" sz="1600" dirty="0"/>
              <a:t>(</a:t>
            </a:r>
            <a:r>
              <a:rPr lang="ko-KR" altLang="en-US" sz="1600" dirty="0"/>
              <a:t>대졸이상 </a:t>
            </a:r>
            <a:r>
              <a:rPr lang="en-US" altLang="ko-KR" sz="1600" dirty="0"/>
              <a:t>or not),</a:t>
            </a:r>
            <a:r>
              <a:rPr lang="ko-KR" altLang="en-US" sz="1600" dirty="0"/>
              <a:t> 수도권 여부</a:t>
            </a:r>
            <a:r>
              <a:rPr lang="en-US" altLang="ko-KR" sz="1600" dirty="0"/>
              <a:t>(</a:t>
            </a:r>
            <a:r>
              <a:rPr lang="ko-KR" altLang="en-US" sz="1600" dirty="0"/>
              <a:t>수도권 </a:t>
            </a:r>
            <a:r>
              <a:rPr lang="en-US" altLang="ko-KR" sz="1600" dirty="0"/>
              <a:t>or </a:t>
            </a:r>
            <a:r>
              <a:rPr lang="ko-KR" altLang="en-US" sz="1600" dirty="0"/>
              <a:t>비수도권</a:t>
            </a:r>
            <a:r>
              <a:rPr lang="en-US" altLang="ko-KR" sz="1600" dirty="0"/>
              <a:t>), </a:t>
            </a:r>
            <a:r>
              <a:rPr lang="ko-KR" altLang="en-US" sz="1600" dirty="0"/>
              <a:t>가구주 성별</a:t>
            </a:r>
            <a:r>
              <a:rPr lang="en-US" altLang="ko-KR" sz="1600" dirty="0"/>
              <a:t>(</a:t>
            </a:r>
            <a:r>
              <a:rPr lang="ko-KR" altLang="en-US" sz="1600" dirty="0"/>
              <a:t>남자 </a:t>
            </a:r>
            <a:r>
              <a:rPr lang="en-US" altLang="ko-KR" sz="1600" dirty="0"/>
              <a:t>or </a:t>
            </a:r>
            <a:r>
              <a:rPr lang="ko-KR" altLang="en-US" sz="1600" dirty="0"/>
              <a:t>여자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51C6C7-CBEC-41A0-9BE3-C65B8DF909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 err="1"/>
              <a:t>전처리</a:t>
            </a:r>
            <a:r>
              <a:rPr lang="en-US" altLang="ko-KR" sz="2200" dirty="0"/>
              <a:t>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 </a:t>
            </a:r>
            <a:r>
              <a:rPr lang="en-US" altLang="ko-KR" sz="2200" dirty="0"/>
              <a:t>+ </a:t>
            </a:r>
            <a:r>
              <a:rPr lang="ko-KR" altLang="en-US" sz="2200" dirty="0"/>
              <a:t>원리금 연체된 </a:t>
            </a:r>
            <a:r>
              <a:rPr lang="ko-KR" altLang="en-US" sz="2200" dirty="0" err="1"/>
              <a:t>경험있는</a:t>
            </a:r>
            <a:r>
              <a:rPr lang="ko-KR" altLang="en-US" sz="2200" dirty="0"/>
              <a:t> 가계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0F0F2B-9A68-4906-86C4-692FBDEA6B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K-</a:t>
            </a:r>
            <a:r>
              <a:rPr lang="en-US" altLang="ko-KR" sz="2000" dirty="0" err="1"/>
              <a:t>nn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MinMax</a:t>
            </a:r>
            <a:r>
              <a:rPr lang="en-US" altLang="ko-KR" sz="2000" dirty="0"/>
              <a:t> Scaling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사이의 값으로 표준화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분류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776</Words>
  <Application>Microsoft Office PowerPoint</Application>
  <PresentationFormat>와이드스크린</PresentationFormat>
  <Paragraphs>365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Helvetica Neue</vt:lpstr>
      <vt:lpstr>맑은 고딕</vt:lpstr>
      <vt:lpstr>Arial</vt:lpstr>
      <vt:lpstr>Wingdings</vt:lpstr>
      <vt:lpstr>Office 테마</vt:lpstr>
      <vt:lpstr> 부실가계 분류모델에 관한 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83</cp:revision>
  <dcterms:created xsi:type="dcterms:W3CDTF">2021-04-29T21:14:12Z</dcterms:created>
  <dcterms:modified xsi:type="dcterms:W3CDTF">2021-05-25T09:51:03Z</dcterms:modified>
</cp:coreProperties>
</file>