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1" r:id="rId4"/>
    <p:sldId id="282" r:id="rId5"/>
    <p:sldId id="283" r:id="rId6"/>
    <p:sldId id="284" r:id="rId7"/>
    <p:sldId id="286" r:id="rId8"/>
    <p:sldId id="285" r:id="rId9"/>
    <p:sldId id="307" r:id="rId10"/>
    <p:sldId id="287" r:id="rId11"/>
    <p:sldId id="291" r:id="rId12"/>
    <p:sldId id="292" r:id="rId13"/>
    <p:sldId id="293" r:id="rId14"/>
    <p:sldId id="306" r:id="rId15"/>
    <p:sldId id="294" r:id="rId16"/>
    <p:sldId id="295" r:id="rId17"/>
    <p:sldId id="305" r:id="rId18"/>
    <p:sldId id="311" r:id="rId19"/>
    <p:sldId id="304" r:id="rId20"/>
    <p:sldId id="310" r:id="rId21"/>
    <p:sldId id="301" r:id="rId22"/>
    <p:sldId id="302" r:id="rId23"/>
    <p:sldId id="303" r:id="rId24"/>
    <p:sldId id="312" r:id="rId25"/>
    <p:sldId id="313" r:id="rId26"/>
    <p:sldId id="296" r:id="rId27"/>
    <p:sldId id="298" r:id="rId28"/>
    <p:sldId id="290" r:id="rId29"/>
    <p:sldId id="308" r:id="rId30"/>
    <p:sldId id="30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5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859" y="106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67-4AF1-8EF0-5532DEE2C32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67-4AF1-8EF0-5532DEE2C32D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1F67-4AF1-8EF0-5532DEE2C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BC-4F7B-A5E0-30727CEAA6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BC-4F7B-A5E0-30727CEAA6D2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7BC-4F7B-A5E0-30727CEAA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규제 강도  </a:t>
            </a:r>
            <a:r>
              <a:rPr lang="en-US" altLang="ko-KR" dirty="0"/>
              <a:t>penalty= </a:t>
            </a:r>
            <a:r>
              <a:rPr lang="ko-KR" altLang="en-US" dirty="0"/>
              <a:t>규제종류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비은행대출의 경우에 은행 대출보다 더 높은 이자를 지불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신용등급이 낮은 가계일 것이라고 예상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부동산시장의 과열로 내 집 마련을 위해 비은행 금융기관에서까지 주택담보대출을 받으려는 수요가 증가했음을 유추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장기적으로 금리가 상승하고 집값이 하락한다면 부채 상환능력이 떨어지는 가계는 더욱 위기에 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 부동산 관련 정책 및 비은행금융기관 관련 가이드라인을 구축할 필요가 있다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5/30/2021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065001"/>
            <a:ext cx="8063425" cy="2562192"/>
            <a:chOff x="810520" y="1586649"/>
            <a:chExt cx="8063425" cy="2562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1586649"/>
              <a:ext cx="8063425" cy="184665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부실가계 분류모델에 관한 연구</a:t>
              </a:r>
              <a:endParaRPr lang="en-US" sz="6000" dirty="0">
                <a:solidFill>
                  <a:srgbClr val="102747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altLang="ko-KR" sz="2800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1043189" y="1856436"/>
            <a:ext cx="3202734" cy="738655"/>
            <a:chOff x="739074" y="2987386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739074" y="2987386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          </a:t>
              </a:r>
              <a:r>
                <a:rPr lang="ko-KR" altLang="en-US" sz="2000" dirty="0"/>
                <a:t>정재현</a:t>
              </a:r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968713" y="3135115"/>
              <a:ext cx="1459768" cy="443198"/>
              <a:chOff x="1210926" y="4877612"/>
              <a:chExt cx="1459768" cy="443198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1B0588-6C51-459D-ACC8-5C467E5B1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7633" y="4877612"/>
                <a:ext cx="0" cy="4431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926" y="4933012"/>
                <a:ext cx="913712" cy="33239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한경</a:t>
                </a:r>
                <a:r>
                  <a:rPr lang="en-US" altLang="ko-KR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IT</a:t>
                </a:r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314680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8" y="1886692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31190" y="1886692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22467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트리기반모델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추론과정 이해용이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과적합</a:t>
            </a:r>
            <a:r>
              <a:rPr lang="ko-KR" altLang="en-US" sz="1600" dirty="0"/>
              <a:t> 문제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트리기반모델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 </a:t>
            </a:r>
            <a:r>
              <a:rPr lang="en-US" altLang="ko-KR" sz="1600" dirty="0"/>
              <a:t>Machine(</a:t>
            </a:r>
            <a:r>
              <a:rPr lang="ko-KR" altLang="en-US" sz="1600" dirty="0"/>
              <a:t>앙상블 모델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12926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범주형 문제 회귀분석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설명변수의 선형성 가정</a:t>
            </a:r>
            <a:endParaRPr lang="en-US" sz="16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22467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인공신경망 모형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복잡한문제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좋은성능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설명력 약함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AB33783-C1C5-4F99-AB6C-C94AD46866E5}"/>
              </a:ext>
            </a:extLst>
          </p:cNvPr>
          <p:cNvSpPr/>
          <p:nvPr/>
        </p:nvSpPr>
        <p:spPr>
          <a:xfrm>
            <a:off x="756625" y="163803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의사결정나무</a:t>
            </a:r>
            <a:endParaRPr lang="en-US" dirty="0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EC3A1E70-7317-4879-8AE8-009F027C2309}"/>
              </a:ext>
            </a:extLst>
          </p:cNvPr>
          <p:cNvSpPr/>
          <p:nvPr/>
        </p:nvSpPr>
        <p:spPr>
          <a:xfrm>
            <a:off x="3575331" y="163023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FC964EFF-D243-4178-AAB0-92597C573428}"/>
              </a:ext>
            </a:extLst>
          </p:cNvPr>
          <p:cNvSpPr/>
          <p:nvPr/>
        </p:nvSpPr>
        <p:spPr>
          <a:xfrm>
            <a:off x="6355808" y="163023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로지스틱회귀</a:t>
            </a:r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943CD94-4BC4-43F2-8E6B-1414AE9C5999}"/>
              </a:ext>
            </a:extLst>
          </p:cNvPr>
          <p:cNvSpPr/>
          <p:nvPr/>
        </p:nvSpPr>
        <p:spPr>
          <a:xfrm>
            <a:off x="9283943" y="163803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412845" y="2613090"/>
            <a:ext cx="3693886" cy="3296042"/>
            <a:chOff x="6284976" y="1400628"/>
            <a:chExt cx="5449824" cy="3296042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2766270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교차검증과 함께 최적의 </a:t>
              </a:r>
              <a:r>
                <a:rPr lang="ko-KR" altLang="en-US" sz="1800" dirty="0" err="1"/>
                <a:t>하이퍼</a:t>
              </a:r>
              <a:r>
                <a:rPr lang="ko-KR" altLang="en-US" sz="1800" dirty="0"/>
                <a:t> 파라미터 탐색</a:t>
              </a: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CV(cross validation)=10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800" dirty="0" err="1"/>
                <a:t>재현율</a:t>
              </a:r>
              <a:r>
                <a:rPr lang="en-US" altLang="ko-KR" sz="1800" dirty="0"/>
                <a:t>(Recall)</a:t>
              </a:r>
              <a:r>
                <a:rPr lang="ko-KR" altLang="en-US" sz="1800" dirty="0"/>
                <a:t> 기준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 marL="0" indent="0">
                <a:buNone/>
              </a:pPr>
              <a:endParaRPr lang="en-US" altLang="ko-KR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 err="1">
                  <a:solidFill>
                    <a:srgbClr val="102747"/>
                  </a:solidFill>
                </a:rPr>
                <a:t>GridSearchCV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84300"/>
              </p:ext>
            </p:extLst>
          </p:nvPr>
        </p:nvGraphicFramePr>
        <p:xfrm>
          <a:off x="781049" y="1944914"/>
          <a:ext cx="5761448" cy="375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381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알고리즘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01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=6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min_samples_split</a:t>
                      </a:r>
                      <a:r>
                        <a:rPr lang="en-US" altLang="ko-KR" sz="1600" dirty="0"/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learning_rate</a:t>
                      </a:r>
                      <a:r>
                        <a:rPr lang="en-US" altLang="ko-KR" sz="1600" dirty="0"/>
                        <a:t>= 0.1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=7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penalty='none'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412845" y="1880918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 err="1"/>
              <a:t>오버샘플링</a:t>
            </a:r>
            <a:r>
              <a:rPr lang="en-US" altLang="ko-KR" sz="2800" dirty="0"/>
              <a:t>(SMOTE)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SMOTE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현재 데이터는 </a:t>
              </a:r>
              <a:r>
                <a:rPr lang="en-US" altLang="ko-KR" sz="1800" dirty="0"/>
                <a:t>1(</a:t>
              </a:r>
              <a:r>
                <a:rPr lang="ko-KR" altLang="en-US" sz="1800" dirty="0"/>
                <a:t>부실가계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의 </a:t>
              </a:r>
              <a:r>
                <a:rPr lang="en-US" altLang="ko-KR" sz="1800" dirty="0"/>
                <a:t>class</a:t>
              </a:r>
              <a:r>
                <a:rPr lang="ko-KR" altLang="en-US" sz="1800" dirty="0"/>
                <a:t>가 </a:t>
              </a:r>
              <a:r>
                <a:rPr lang="en-US" altLang="ko-KR" sz="1800" dirty="0"/>
                <a:t>7~8%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불균형한 데이터는 </a:t>
              </a:r>
              <a:r>
                <a:rPr lang="ko-KR" altLang="en-US" sz="1800" dirty="0" err="1"/>
                <a:t>과적합</a:t>
              </a:r>
              <a:r>
                <a:rPr lang="ko-KR" altLang="en-US" sz="1800" dirty="0"/>
                <a:t> 문제를 일으킨다</a:t>
              </a:r>
              <a:r>
                <a:rPr lang="en-US" altLang="ko-KR" sz="1800" dirty="0"/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SMOTE: </a:t>
              </a:r>
              <a:r>
                <a:rPr lang="ko-KR" altLang="en-US" sz="1800" dirty="0"/>
                <a:t>더 적은 표본의 데이터들을 비슷한 특징</a:t>
              </a:r>
              <a:r>
                <a:rPr lang="en-US" altLang="ko-KR" sz="1800" dirty="0"/>
                <a:t>(K-NN</a:t>
              </a:r>
              <a:r>
                <a:rPr lang="ko-KR" altLang="en-US" sz="1800" dirty="0"/>
                <a:t>알고리즘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을 유지하며 복제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D8F98-9130-4B0F-A4EA-7366079C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64" y="1066800"/>
            <a:ext cx="5896433" cy="2958166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DCBC84-DBAC-4A8E-9CCA-D9CBB5CFFDFB}"/>
              </a:ext>
            </a:extLst>
          </p:cNvPr>
          <p:cNvSpPr/>
          <p:nvPr/>
        </p:nvSpPr>
        <p:spPr>
          <a:xfrm rot="16200000">
            <a:off x="8028718" y="4791462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66B1A-55F6-4152-8D29-76A0FA86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190" y="4658803"/>
            <a:ext cx="3076575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79A3FB-2FC3-479B-8B28-996E53C0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960" y="4658803"/>
            <a:ext cx="3067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200153"/>
            <a:chOff x="476251" y="1416892"/>
            <a:chExt cx="3551464" cy="12001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AUC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80021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altLang="ko-KR" sz="1400" dirty="0"/>
                <a:t>2</a:t>
              </a:r>
              <a:r>
                <a:rPr lang="ko-KR" altLang="en-US" sz="1400" dirty="0"/>
                <a:t>진분류에 많이 활용되는 지표</a:t>
              </a:r>
              <a:endParaRPr lang="en-US" altLang="ko-KR" sz="14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altLang="ko-KR" sz="1400" dirty="0"/>
                <a:t>AUC </a:t>
              </a:r>
              <a:r>
                <a:rPr lang="ko-KR" altLang="en-US" sz="1400" dirty="0"/>
                <a:t>가 높을수록 모델은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으로</a:t>
              </a:r>
              <a:r>
                <a:rPr lang="en-US" altLang="ko-KR" sz="1400" dirty="0"/>
                <a:t>, 1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로 잘 예측</a:t>
              </a:r>
              <a:endParaRPr lang="en-US" sz="2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8563"/>
            <a:chOff x="476251" y="1416892"/>
            <a:chExt cx="3551464" cy="1478563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정밀도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(Precision)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m:rPr>
                          <m:nor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ko-KR" altLang="en-US" sz="1400" i="1" smtClean="0"/>
                        <m:t> </m:t>
                      </m:r>
                      <m:r>
                        <m:rPr>
                          <m:nor/>
                        </m:rPr>
                        <a:rPr lang="en-US" altLang="ko-KR" sz="1400" i="1" smtClean="0"/>
                        <m:t>= 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i="1"/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FP</m:t>
                          </m:r>
                        </m:den>
                      </m:f>
                    </m:oMath>
                  </a14:m>
                  <a:r>
                    <a:rPr lang="en-US" altLang="ko-KR" sz="1400" i="1" dirty="0"/>
                    <a:t> 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기계가 예측한 값들이 얼마나 정확한가</a:t>
                  </a:r>
                  <a:endParaRPr lang="en-US" altLang="ko-KR" sz="14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endParaRPr lang="en-US" altLang="ko-KR" sz="1400" dirty="0"/>
                </a:p>
              </p:txBody>
            </p:sp>
          </mc:Choice>
          <mc:Fallback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  <a:blipFill>
                  <a:blip r:embed="rId3"/>
                  <a:stretch>
                    <a:fillRect l="-3297" t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1"/>
            <a:ext cx="3326493" cy="1786113"/>
            <a:chOff x="476251" y="1416892"/>
            <a:chExt cx="3551464" cy="110119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정확도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(Accuracy)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ko-KR" altLang="en-US" sz="1400" smtClean="0"/>
                          <m:t>𝐴𝑐𝑐𝑢𝑟𝑎𝑐𝑦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 i="1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TN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1400"/>
                              <m:t>𝑇𝑁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𝐹𝑃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𝑇𝑃</m:t>
                            </m:r>
                          </m:den>
                        </m:f>
                      </m:oMath>
                    </m:oMathPara>
                  </a14:m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전체 데이터 중 제대로 분류된 데이터 비율 </a:t>
                  </a:r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  <a:blipFill>
                  <a:blip r:embed="rId4"/>
                  <a:stretch>
                    <a:fillRect l="-2015" r="-32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172966"/>
            <a:chOff x="476251" y="1416892"/>
            <a:chExt cx="3551464" cy="1172966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 err="1">
                  <a:solidFill>
                    <a:srgbClr val="102747"/>
                  </a:solidFill>
                </a:rPr>
                <a:t>재현율</a:t>
              </a:r>
              <a:r>
                <a:rPr lang="en-US" altLang="ko-KR" sz="1800" dirty="0">
                  <a:solidFill>
                    <a:srgbClr val="102747"/>
                  </a:solidFill>
                </a:rPr>
                <a:t>(Recall)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773032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 i="1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FN</m:t>
                            </m:r>
                          </m:den>
                        </m:f>
                      </m:oMath>
                    </m:oMathPara>
                  </a14:m>
                  <a:endParaRPr lang="en-US" altLang="ko-KR" sz="1400" i="1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실제 값들을 기계가 얼마나 예측하였는가</a:t>
                  </a:r>
                  <a:endParaRPr lang="en-US" altLang="ko-KR" sz="1400" dirty="0"/>
                </a:p>
              </p:txBody>
            </p:sp>
          </mc:Choice>
          <mc:Fallback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773032"/>
                </a:xfrm>
                <a:prstGeom prst="rect">
                  <a:avLst/>
                </a:prstGeom>
                <a:blipFill>
                  <a:blip r:embed="rId5"/>
                  <a:stretch>
                    <a:fillRect r="-3297" b="-110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BBD72491-7EC9-451E-8483-4848A324EEEB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1" name="Table 11">
            <a:extLst>
              <a:ext uri="{FF2B5EF4-FFF2-40B4-BE49-F238E27FC236}">
                <a16:creationId xmlns:a16="http://schemas.microsoft.com/office/drawing/2014/main" id="{D515FFC8-E71A-46EA-BF54-643D67E55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33776"/>
              </p:ext>
            </p:extLst>
          </p:nvPr>
        </p:nvGraphicFramePr>
        <p:xfrm>
          <a:off x="4074853" y="2576753"/>
          <a:ext cx="3886196" cy="19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37935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실제</a:t>
                      </a:r>
                      <a:r>
                        <a:rPr lang="en-US" altLang="ko-KR" sz="1600" dirty="0"/>
                        <a:t>(Actual)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02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02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568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Negitaive</a:t>
                      </a: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0924916-AA1F-41A3-BDF1-DDEC66D32662}"/>
              </a:ext>
            </a:extLst>
          </p:cNvPr>
          <p:cNvSpPr/>
          <p:nvPr/>
        </p:nvSpPr>
        <p:spPr>
          <a:xfrm>
            <a:off x="4074853" y="4257045"/>
            <a:ext cx="3886196" cy="773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9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0F11F7-D2B8-4CF7-B528-F377BFEA3788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6D1E09-FDF9-46DE-873A-7CF459DB6A16}"/>
              </a:ext>
            </a:extLst>
          </p:cNvPr>
          <p:cNvSpPr txBox="1"/>
          <p:nvPr/>
        </p:nvSpPr>
        <p:spPr>
          <a:xfrm>
            <a:off x="766618" y="2562046"/>
            <a:ext cx="862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실제 부실가계를 부실가계로 정확하게 분류해내는 것이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에 초점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5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86285"/>
              </p:ext>
            </p:extLst>
          </p:nvPr>
        </p:nvGraphicFramePr>
        <p:xfrm>
          <a:off x="275771" y="122632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702887369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578994671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49187466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18130154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88.65%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82.69%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91.09%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81.18%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92.14%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80.85%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92.21%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79.26%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28.51%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25.40%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37.97%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24.73%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46.32%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26.03%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48.10%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23.36%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31.03%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63.96%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70.17%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10.50%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80.19%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9.07%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62.26%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76.14%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54.74%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80.55%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54.12%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76.74%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A844D4-C363-4288-86DD-5E3CA142603C}"/>
              </a:ext>
            </a:extLst>
          </p:cNvPr>
          <p:cNvSpPr/>
          <p:nvPr/>
        </p:nvSpPr>
        <p:spPr>
          <a:xfrm>
            <a:off x="3463637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CEEE62-EFF9-4F6A-AF29-B6D8AA83CC40}"/>
              </a:ext>
            </a:extLst>
          </p:cNvPr>
          <p:cNvSpPr/>
          <p:nvPr/>
        </p:nvSpPr>
        <p:spPr>
          <a:xfrm>
            <a:off x="3463637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8EEC28-78BD-49AB-B25E-2765D3CC0509}"/>
              </a:ext>
            </a:extLst>
          </p:cNvPr>
          <p:cNvSpPr/>
          <p:nvPr/>
        </p:nvSpPr>
        <p:spPr>
          <a:xfrm>
            <a:off x="3463637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D465016-F157-4311-8E2B-C6D9304AC983}"/>
              </a:ext>
            </a:extLst>
          </p:cNvPr>
          <p:cNvSpPr/>
          <p:nvPr/>
        </p:nvSpPr>
        <p:spPr>
          <a:xfrm>
            <a:off x="3463638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04A9578-D0A7-4992-8079-5D731B390036}"/>
              </a:ext>
            </a:extLst>
          </p:cNvPr>
          <p:cNvSpPr/>
          <p:nvPr/>
        </p:nvSpPr>
        <p:spPr>
          <a:xfrm>
            <a:off x="5657273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B7DCC2-A87D-49DA-B5C4-25B23DB01086}"/>
              </a:ext>
            </a:extLst>
          </p:cNvPr>
          <p:cNvSpPr/>
          <p:nvPr/>
        </p:nvSpPr>
        <p:spPr>
          <a:xfrm>
            <a:off x="5657273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90E38D-6DBA-45E1-857A-1D7EE369852A}"/>
              </a:ext>
            </a:extLst>
          </p:cNvPr>
          <p:cNvSpPr/>
          <p:nvPr/>
        </p:nvSpPr>
        <p:spPr>
          <a:xfrm>
            <a:off x="5657273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96D2B8-01F4-4383-9174-F4DF5B566397}"/>
              </a:ext>
            </a:extLst>
          </p:cNvPr>
          <p:cNvSpPr/>
          <p:nvPr/>
        </p:nvSpPr>
        <p:spPr>
          <a:xfrm>
            <a:off x="5657274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6BC3A5-05C2-4022-B4B1-7539854AF32A}"/>
              </a:ext>
            </a:extLst>
          </p:cNvPr>
          <p:cNvSpPr/>
          <p:nvPr/>
        </p:nvSpPr>
        <p:spPr>
          <a:xfrm>
            <a:off x="7818583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2BAB3AA-FC08-4911-92BD-9BFAE0ADAAFE}"/>
              </a:ext>
            </a:extLst>
          </p:cNvPr>
          <p:cNvSpPr/>
          <p:nvPr/>
        </p:nvSpPr>
        <p:spPr>
          <a:xfrm>
            <a:off x="7818583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056578C-9A20-40A0-B820-751205C24ED7}"/>
              </a:ext>
            </a:extLst>
          </p:cNvPr>
          <p:cNvSpPr/>
          <p:nvPr/>
        </p:nvSpPr>
        <p:spPr>
          <a:xfrm>
            <a:off x="7818583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06DFE4-4308-4FD4-AAF5-A22F68B5E032}"/>
              </a:ext>
            </a:extLst>
          </p:cNvPr>
          <p:cNvSpPr/>
          <p:nvPr/>
        </p:nvSpPr>
        <p:spPr>
          <a:xfrm>
            <a:off x="7818584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BA2942B-08B3-4998-99D2-F3CC2D2FE75E}"/>
              </a:ext>
            </a:extLst>
          </p:cNvPr>
          <p:cNvSpPr/>
          <p:nvPr/>
        </p:nvSpPr>
        <p:spPr>
          <a:xfrm>
            <a:off x="9979893" y="2518855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CD199B7-C9CF-4547-83E3-77D63A623F6C}"/>
              </a:ext>
            </a:extLst>
          </p:cNvPr>
          <p:cNvSpPr/>
          <p:nvPr/>
        </p:nvSpPr>
        <p:spPr>
          <a:xfrm>
            <a:off x="9979893" y="3492235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13F7421-CF3C-4EF1-B6E4-94E140411272}"/>
              </a:ext>
            </a:extLst>
          </p:cNvPr>
          <p:cNvSpPr/>
          <p:nvPr/>
        </p:nvSpPr>
        <p:spPr>
          <a:xfrm>
            <a:off x="9979893" y="444536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545D012-2AEA-40EC-825D-807B1B996308}"/>
              </a:ext>
            </a:extLst>
          </p:cNvPr>
          <p:cNvSpPr/>
          <p:nvPr/>
        </p:nvSpPr>
        <p:spPr>
          <a:xfrm>
            <a:off x="9979894" y="5382294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32749" y="1884219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76250" y="1884219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364912"/>
            <a:ext cx="4405086" cy="2192395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SMOTE(oversampling)</a:t>
            </a:r>
            <a:r>
              <a:rPr lang="ko-KR" altLang="en-US" sz="2000" dirty="0"/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정확도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Acurracy</a:t>
            </a:r>
            <a:r>
              <a:rPr lang="en-US" altLang="ko-KR" sz="1800" dirty="0"/>
              <a:t>) </a:t>
            </a:r>
            <a:r>
              <a:rPr lang="ko-KR" altLang="en-US" sz="1800" dirty="0"/>
              <a:t>하락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 </a:t>
            </a:r>
            <a:r>
              <a:rPr lang="ko-KR" altLang="en-US" sz="1800" dirty="0"/>
              <a:t>하락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재현율</a:t>
            </a:r>
            <a:r>
              <a:rPr lang="en-US" altLang="ko-KR" sz="1800" dirty="0"/>
              <a:t>(Recall) </a:t>
            </a:r>
            <a:r>
              <a:rPr lang="ko-KR" altLang="en-US" sz="1800" dirty="0"/>
              <a:t>대폭 상승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AUC </a:t>
            </a:r>
            <a:r>
              <a:rPr lang="ko-KR" altLang="en-US" sz="1800" dirty="0"/>
              <a:t>상승</a:t>
            </a:r>
            <a:endParaRPr lang="en-US" altLang="ko-K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1201" y="2756495"/>
            <a:ext cx="4405086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SMOTE</a:t>
            </a:r>
            <a:r>
              <a:rPr lang="ko-KR" altLang="en-US" sz="1800" dirty="0"/>
              <a:t>를 통해 비대칭적 데이터로 인한 </a:t>
            </a:r>
            <a:r>
              <a:rPr lang="ko-KR" altLang="en-US" sz="1800" dirty="0" err="1"/>
              <a:t>오버피팅</a:t>
            </a:r>
            <a:r>
              <a:rPr lang="ko-KR" altLang="en-US" sz="1800" dirty="0"/>
              <a:t> 완화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중요한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(Recall) </a:t>
            </a:r>
            <a:r>
              <a:rPr lang="ko-KR" altLang="en-US" sz="1800" dirty="0"/>
              <a:t>크게 상승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로지스틱 회귀 가장 </a:t>
            </a:r>
            <a:r>
              <a:rPr lang="ko-KR" altLang="en-US" sz="1800" dirty="0" err="1"/>
              <a:t>오버샘플링에</a:t>
            </a:r>
            <a:r>
              <a:rPr lang="ko-KR" altLang="en-US" sz="1800" dirty="0"/>
              <a:t> 가장 민감하게 반응 및 성능 이 좋아짐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758701" y="1511525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분석</a:t>
            </a:r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C81793E-06B1-4226-B9EF-4EE162488722}"/>
              </a:ext>
            </a:extLst>
          </p:cNvPr>
          <p:cNvSpPr/>
          <p:nvPr/>
        </p:nvSpPr>
        <p:spPr>
          <a:xfrm>
            <a:off x="6853959" y="1511525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477816"/>
            <a:ext cx="5492998" cy="455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(</a:t>
            </a:r>
            <a:r>
              <a:rPr lang="ko-KR" altLang="en-US" sz="2800" dirty="0"/>
              <a:t>의사결정나무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6" y="1199363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C6C868-A2DC-42B2-8020-6DBA665B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71239"/>
            <a:ext cx="5777344" cy="3661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2F001B-71EF-442C-9A1F-D4A8566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6" y="1973549"/>
            <a:ext cx="5542845" cy="3659035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CA953E4-AA7E-4FAD-97ED-69CB5F10428A}"/>
              </a:ext>
            </a:extLst>
          </p:cNvPr>
          <p:cNvSpPr/>
          <p:nvPr/>
        </p:nvSpPr>
        <p:spPr>
          <a:xfrm>
            <a:off x="6807777" y="1190058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035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010F01E-4ACA-470C-8B07-83572651DE4F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(</a:t>
            </a:r>
            <a:r>
              <a:rPr lang="ko-KR" altLang="en-US" sz="2800" dirty="0"/>
              <a:t>의사결정나무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362A9-4041-4F5D-A4E9-DE441803B4E2}"/>
              </a:ext>
            </a:extLst>
          </p:cNvPr>
          <p:cNvSpPr txBox="1"/>
          <p:nvPr/>
        </p:nvSpPr>
        <p:spPr>
          <a:xfrm>
            <a:off x="544945" y="1656203"/>
            <a:ext cx="85528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담보대출기관이 은행인지</a:t>
            </a:r>
            <a:r>
              <a:rPr lang="en-US" altLang="ko-KR" dirty="0"/>
              <a:t>,</a:t>
            </a:r>
            <a:r>
              <a:rPr lang="ko-KR" altLang="en-US" dirty="0"/>
              <a:t> 비은행금융기관인지의 여부(1,2위) 동일하게 가장 높다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담보대출용도</a:t>
            </a:r>
            <a:r>
              <a:rPr lang="en-US" altLang="ko-KR" dirty="0"/>
              <a:t>_</a:t>
            </a:r>
            <a:r>
              <a:rPr lang="ko-KR" altLang="en-US" dirty="0"/>
              <a:t>거주주택 구입, 가구주 종사상 지위</a:t>
            </a:r>
            <a:r>
              <a:rPr lang="en-US" altLang="ko-KR" dirty="0"/>
              <a:t>, </a:t>
            </a:r>
            <a:r>
              <a:rPr lang="ko-KR" altLang="en-US" dirty="0"/>
              <a:t>수도권 여부 크게 중요해짐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1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04AB1F4E-CBF7-4A65-80AB-DDC4E7405EC8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9" y="1532077"/>
            <a:ext cx="5443592" cy="4507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LightGBM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165734F-5B80-49E5-B247-946A0955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952558"/>
            <a:ext cx="5814954" cy="36635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C62E-A306-496E-A914-5EBA58A6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56" y="1986271"/>
            <a:ext cx="5511524" cy="3629873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A3D7830-25A4-4EA8-82F9-3B7205FA4DD1}"/>
              </a:ext>
            </a:extLst>
          </p:cNvPr>
          <p:cNvSpPr/>
          <p:nvPr/>
        </p:nvSpPr>
        <p:spPr>
          <a:xfrm>
            <a:off x="660976" y="1199363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7D4A223-7AB9-4627-8B73-6A2D1F18BB0F}"/>
              </a:ext>
            </a:extLst>
          </p:cNvPr>
          <p:cNvSpPr/>
          <p:nvPr/>
        </p:nvSpPr>
        <p:spPr>
          <a:xfrm>
            <a:off x="6807776" y="1190058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570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7289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31374" y="1424968"/>
              <a:ext cx="221435" cy="5668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62793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797812"/>
            <a:ext cx="520890" cy="521194"/>
            <a:chOff x="8408307" y="3658874"/>
            <a:chExt cx="599622" cy="5999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590674" y="3658874"/>
              <a:ext cx="260494" cy="5649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3A0E96-C7EC-423D-BDA9-E71944981B5D}"/>
              </a:ext>
            </a:extLst>
          </p:cNvPr>
          <p:cNvSpPr txBox="1"/>
          <p:nvPr/>
        </p:nvSpPr>
        <p:spPr>
          <a:xfrm>
            <a:off x="997141" y="14610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E41FA-9F39-435A-A14F-6BB334D4978F}"/>
              </a:ext>
            </a:extLst>
          </p:cNvPr>
          <p:cNvSpPr txBox="1"/>
          <p:nvPr/>
        </p:nvSpPr>
        <p:spPr>
          <a:xfrm>
            <a:off x="4953933" y="146333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데이터 및 연구문제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02BB7B-005F-4C77-B789-084DC4C27AE3}"/>
              </a:ext>
            </a:extLst>
          </p:cNvPr>
          <p:cNvSpPr txBox="1"/>
          <p:nvPr/>
        </p:nvSpPr>
        <p:spPr>
          <a:xfrm>
            <a:off x="8929197" y="145954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4CD97-A22E-4254-9237-9A56DBD0E6A3}"/>
              </a:ext>
            </a:extLst>
          </p:cNvPr>
          <p:cNvSpPr txBox="1"/>
          <p:nvPr/>
        </p:nvSpPr>
        <p:spPr>
          <a:xfrm>
            <a:off x="911842" y="389378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연구결과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7BDED-1D05-4427-84FD-5B1F78132208}"/>
              </a:ext>
            </a:extLst>
          </p:cNvPr>
          <p:cNvSpPr txBox="1"/>
          <p:nvPr/>
        </p:nvSpPr>
        <p:spPr>
          <a:xfrm>
            <a:off x="4953932" y="390070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56DC4-404F-48FB-8A42-AFD2C305A728}"/>
              </a:ext>
            </a:extLst>
          </p:cNvPr>
          <p:cNvSpPr txBox="1"/>
          <p:nvPr/>
        </p:nvSpPr>
        <p:spPr>
          <a:xfrm>
            <a:off x="8929197" y="3886868"/>
            <a:ext cx="213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고려사항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51CAE7AA-B72A-4099-B302-2457E914236A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LightGBM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87F4A8-AB30-49FE-A72C-DD6FEC57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6918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대출용도</a:t>
            </a:r>
            <a:r>
              <a:rPr lang="en-US" altLang="ko-KR" sz="1800" dirty="0"/>
              <a:t>_</a:t>
            </a:r>
            <a:r>
              <a:rPr lang="ko-KR" altLang="en-US" sz="1800" dirty="0"/>
              <a:t>거주주택 마련 크게 상승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담보대출기관</a:t>
            </a:r>
            <a:r>
              <a:rPr lang="en-US" altLang="ko-KR" sz="1800" dirty="0"/>
              <a:t>_</a:t>
            </a:r>
            <a:r>
              <a:rPr lang="ko-KR" altLang="en-US" sz="1800" dirty="0"/>
              <a:t>은행여부 상승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가구주 혼인상태</a:t>
            </a:r>
            <a:r>
              <a:rPr lang="en-US" altLang="ko-KR" sz="1800" dirty="0"/>
              <a:t>, </a:t>
            </a:r>
            <a:r>
              <a:rPr lang="ko-KR" altLang="en-US" sz="1800" dirty="0"/>
              <a:t>수도권여부 크게 상승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신용대출용도</a:t>
            </a:r>
            <a:r>
              <a:rPr lang="en-US" altLang="ko-KR" sz="1800" dirty="0"/>
              <a:t>_</a:t>
            </a:r>
            <a:r>
              <a:rPr lang="ko-KR" altLang="en-US" sz="1800" dirty="0"/>
              <a:t>생활비 마련 소폭 상승</a:t>
            </a:r>
          </a:p>
        </p:txBody>
      </p:sp>
    </p:spTree>
    <p:extLst>
      <p:ext uri="{BB962C8B-B14F-4D97-AF65-F5344CB8AC3E}">
        <p14:creationId xmlns:p14="http://schemas.microsoft.com/office/powerpoint/2010/main" val="403573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8A5B9B5-FD06-449D-AF2D-4C6056C29A39}"/>
              </a:ext>
            </a:extLst>
          </p:cNvPr>
          <p:cNvSpPr/>
          <p:nvPr/>
        </p:nvSpPr>
        <p:spPr>
          <a:xfrm>
            <a:off x="6560458" y="1861208"/>
            <a:ext cx="5174343" cy="415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417AC74-3F50-44B6-AE0D-5DBBE24DF8E9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결론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76" y="2611206"/>
            <a:ext cx="4405086" cy="2258054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로지스틱 회귀가 </a:t>
            </a:r>
            <a:r>
              <a:rPr lang="en-US" altLang="ko-KR" sz="1800" dirty="0"/>
              <a:t>oversampling</a:t>
            </a:r>
            <a:r>
              <a:rPr lang="ko-KR" altLang="en-US" sz="1800" dirty="0"/>
              <a:t>에 가장 민감하게 반응 및 좋은 성능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비은행금융기관에서 담보대출을 받았는지 여부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담보대출 거주주택 구입</a:t>
            </a:r>
            <a:r>
              <a:rPr lang="en-US" altLang="ko-KR" sz="1800" dirty="0"/>
              <a:t>, </a:t>
            </a:r>
            <a:r>
              <a:rPr lang="ko-KR" altLang="en-US" sz="1800" dirty="0"/>
              <a:t>수도권 여부 </a:t>
            </a:r>
            <a:endParaRPr lang="en-US" altLang="ko-K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5AC3A999-0F79-4F59-ABCD-C91A8EEF06EB}"/>
              </a:ext>
            </a:extLst>
          </p:cNvPr>
          <p:cNvSpPr/>
          <p:nvPr/>
        </p:nvSpPr>
        <p:spPr>
          <a:xfrm>
            <a:off x="660976" y="144874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2D2E537-E03C-460F-802B-0A50F3BA4A7B}"/>
              </a:ext>
            </a:extLst>
          </p:cNvPr>
          <p:cNvSpPr/>
          <p:nvPr/>
        </p:nvSpPr>
        <p:spPr>
          <a:xfrm>
            <a:off x="6780458" y="1456966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049B2-4776-4966-991F-7687ADED342B}"/>
              </a:ext>
            </a:extLst>
          </p:cNvPr>
          <p:cNvSpPr txBox="1"/>
          <p:nvPr/>
        </p:nvSpPr>
        <p:spPr>
          <a:xfrm>
            <a:off x="6752433" y="2611206"/>
            <a:ext cx="4593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비은행대출을 받는 가계 특징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부동산시장과열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거주주택 수요 급증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정교한 부동산 정책 및 비은행금융기관 관련 가이드라인 구축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1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84218"/>
            <a:ext cx="5174343" cy="415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7487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/>
              <a:t>고려사항</a:t>
            </a:r>
            <a:r>
              <a:rPr lang="en-US" altLang="ko-KR" sz="2800" dirty="0"/>
              <a:t>|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2764681"/>
            <a:ext cx="4405086" cy="3199530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데이터에 대한 이해 및 모델 설계의 정확성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 기준 및 그에 따른 </a:t>
            </a:r>
            <a:r>
              <a:rPr lang="en-US" altLang="ko-KR" sz="1800" dirty="0"/>
              <a:t>EDA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</a:t>
            </a:r>
            <a:r>
              <a:rPr lang="ko-KR" altLang="en-US" sz="1800" dirty="0"/>
              <a:t> 및  </a:t>
            </a:r>
            <a:r>
              <a:rPr lang="en-US" altLang="ko-KR" sz="1800" dirty="0"/>
              <a:t>F1 Score </a:t>
            </a:r>
            <a:r>
              <a:rPr lang="ko-KR" altLang="en-US" sz="1800" dirty="0"/>
              <a:t>낮음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5085" y="1930400"/>
            <a:ext cx="4405086" cy="31393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피처 중요도에 따른 </a:t>
            </a:r>
            <a:r>
              <a:rPr lang="ko-KR" altLang="en-US" sz="1800" dirty="0" err="1"/>
              <a:t>특징값들에</a:t>
            </a:r>
            <a:r>
              <a:rPr lang="ko-KR" altLang="en-US" sz="1800" dirty="0"/>
              <a:t> 가중치 적용하여 학습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오버샘플링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다운샘플링</a:t>
            </a:r>
            <a:r>
              <a:rPr lang="ko-KR" altLang="en-US" sz="1800" dirty="0"/>
              <a:t> 방법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차원축소 적용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485FD57-4F39-4C61-B083-CB99E91E2588}"/>
              </a:ext>
            </a:extLst>
          </p:cNvPr>
          <p:cNvSpPr/>
          <p:nvPr/>
        </p:nvSpPr>
        <p:spPr>
          <a:xfrm>
            <a:off x="660976" y="150415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한계</a:t>
            </a:r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BC81C6A-B710-4A5B-8A79-C7BD33F78CE4}"/>
              </a:ext>
            </a:extLst>
          </p:cNvPr>
          <p:cNvSpPr/>
          <p:nvPr/>
        </p:nvSpPr>
        <p:spPr>
          <a:xfrm>
            <a:off x="6789695" y="1512384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고려사항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1459768" cy="443198"/>
            <a:chOff x="1210926" y="4877612"/>
            <a:chExt cx="1459768" cy="443198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65" cy="2237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 dirty="0" err="1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 dirty="0"/>
              <a:t>. </a:t>
            </a:r>
            <a:r>
              <a:rPr lang="ko-KR" altLang="en-US" dirty="0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 dirty="0" err="1"/>
              <a:t>남영운</a:t>
            </a:r>
            <a:r>
              <a:rPr lang="ko-KR" altLang="en-US" dirty="0"/>
              <a:t>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 dirty="0" err="1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 dirty="0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 dirty="0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 dirty="0" err="1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19(2), 733-742. </a:t>
            </a:r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218C-781B-4534-8D60-DAD4B0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DCC7-9C67-4FFF-B33C-8EC72CFD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C4FC5-FBF4-45F8-A1DC-420D9E40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F4C7B-2760-44B9-983D-527770C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B66AC-51D2-4031-A07E-A3D28BA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30CDB-8F28-4670-AEEA-D8048099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27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6364F2-022D-48AD-9E87-38804E7F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0" y="527194"/>
            <a:ext cx="11859079" cy="58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8A094-D084-481C-8AFB-521060E8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86F68-5146-44CE-895B-59800E75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70B05-B70A-471A-8D29-8D59AAB2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27272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251E-CD4D-4CFB-8C8D-D6D6C619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4D4A8-4231-4D85-83B7-6D46A41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F4DA8-431E-425B-9538-FEDC3604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5A913-96DF-445C-9F74-C9C1684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83D8D-D2A2-48B8-90D1-D9D54259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4867"/>
            <a:ext cx="10285703" cy="60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4901651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47138" y="589147"/>
            <a:ext cx="4173024" cy="3916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연구배경</a:t>
            </a:r>
            <a:endParaRPr lang="en-US" sz="2800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6012873" y="1858799"/>
            <a:ext cx="5604968" cy="3381525"/>
            <a:chOff x="5805715" y="911463"/>
            <a:chExt cx="5604968" cy="33815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099"/>
              <a:chOff x="5805715" y="650768"/>
              <a:chExt cx="5604968" cy="9540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807785"/>
                <a:ext cx="4958366" cy="61555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코로나 사태 와 더불어 가계 부채 증가율 상승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099"/>
              <a:chOff x="5805715" y="2110400"/>
              <a:chExt cx="5604968" cy="9540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415197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생계형 대출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영끌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빛투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etc</a:t>
                </a:r>
                <a:endParaRPr lang="en-US" altLang="ko-KR" sz="2000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099"/>
              <a:chOff x="5805715" y="3570032"/>
              <a:chExt cx="5604968" cy="9540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865596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dirty="0"/>
                  <a:t>GDP</a:t>
                </a:r>
                <a:r>
                  <a:rPr lang="ko-KR" altLang="en-US" sz="2000" dirty="0"/>
                  <a:t>대비 가계부채 </a:t>
                </a:r>
                <a:r>
                  <a:rPr lang="en-US" altLang="ko-KR" sz="2000" dirty="0"/>
                  <a:t>100% </a:t>
                </a:r>
                <a:r>
                  <a:rPr lang="ko-KR" altLang="en-US" sz="2000" dirty="0"/>
                  <a:t>이상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돌파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9B669B-0BBE-49E6-87BD-824603344ADE}"/>
              </a:ext>
            </a:extLst>
          </p:cNvPr>
          <p:cNvGrpSpPr/>
          <p:nvPr/>
        </p:nvGrpSpPr>
        <p:grpSpPr>
          <a:xfrm>
            <a:off x="628431" y="1035331"/>
            <a:ext cx="5384442" cy="5028463"/>
            <a:chOff x="5865091" y="1225639"/>
            <a:chExt cx="5837382" cy="44067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056F56-7D07-4DE1-995E-01BB2B7A1E9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30" name="Text Box 1">
              <a:extLst>
                <a:ext uri="{FF2B5EF4-FFF2-40B4-BE49-F238E27FC236}">
                  <a16:creationId xmlns:a16="http://schemas.microsoft.com/office/drawing/2014/main" id="{B9F92F6D-087D-45DC-8EE2-C82449D02271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122C76B9-B2B8-4699-B0A6-CF4DCB72F242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8916C32-47E8-4CED-81E0-6106740BA537}"/>
              </a:ext>
            </a:extLst>
          </p:cNvPr>
          <p:cNvSpPr txBox="1">
            <a:spLocks/>
          </p:cNvSpPr>
          <p:nvPr/>
        </p:nvSpPr>
        <p:spPr>
          <a:xfrm>
            <a:off x="11346287" y="6275388"/>
            <a:ext cx="388513" cy="365125"/>
          </a:xfrm>
          <a:prstGeom prst="rect">
            <a:avLst/>
          </a:prstGeom>
          <a:solidFill>
            <a:srgbClr val="10274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76F9DE7F-835D-41BD-98E7-4981894682A9}"/>
              </a:ext>
            </a:extLst>
          </p:cNvPr>
          <p:cNvCxnSpPr/>
          <p:nvPr/>
        </p:nvCxnSpPr>
        <p:spPr>
          <a:xfrm>
            <a:off x="4707537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1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D374-74F2-437D-8D7B-2AD8CDBE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F69B0-6199-42B8-89AF-789C20F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6609E-A0E6-45E8-9204-713FF3BA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C7546-CA05-4CBD-B99B-1AC444D1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30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8F87D-813C-4906-9C92-EAE8EF2C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1" y="199231"/>
            <a:ext cx="10879499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16A4B4-7234-4FC3-AA86-2A8A259F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87" y="1533237"/>
            <a:ext cx="7211344" cy="492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465205" cy="4557972"/>
            <a:chOff x="476251" y="1386114"/>
            <a:chExt cx="5818396" cy="455797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76944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『</a:t>
              </a:r>
              <a:r>
                <a:rPr lang="ko-KR" altLang="en-US" sz="2000" dirty="0">
                  <a:solidFill>
                    <a:srgbClr val="102747"/>
                  </a:solidFill>
                </a:rPr>
                <a:t>가계금융 </a:t>
              </a:r>
              <a:r>
                <a:rPr lang="en-US" altLang="ko-KR" sz="2000" dirty="0">
                  <a:solidFill>
                    <a:srgbClr val="102747"/>
                  </a:solidFill>
                </a:rPr>
                <a:t>· </a:t>
              </a:r>
              <a:r>
                <a:rPr lang="ko-KR" altLang="en-US" sz="2000" dirty="0">
                  <a:solidFill>
                    <a:srgbClr val="102747"/>
                  </a:solidFill>
                </a:rPr>
                <a:t>복지조사</a:t>
              </a:r>
              <a:r>
                <a:rPr lang="en-US" altLang="ko-KR" sz="2000" dirty="0">
                  <a:solidFill>
                    <a:srgbClr val="102747"/>
                  </a:solidFill>
                </a:rPr>
                <a:t>(2020)』</a:t>
              </a:r>
              <a:endParaRPr lang="ko-KR" altLang="en-US" sz="2000" dirty="0">
                <a:solidFill>
                  <a:srgbClr val="102747"/>
                </a:solidFill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2050373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통계청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가계자산조사</a:t>
              </a:r>
              <a:r>
                <a:rPr lang="en-US" altLang="ko-KR" sz="1800" dirty="0"/>
                <a:t>),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금융감독원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가계신용조사</a:t>
              </a:r>
              <a:r>
                <a:rPr lang="en-US" altLang="ko-KR" sz="1800" dirty="0"/>
                <a:t>), 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한국은행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가구패널조사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제작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153</a:t>
              </a:r>
              <a:r>
                <a:rPr lang="ko-KR" altLang="en-US" sz="1800" dirty="0"/>
                <a:t>개의 다양한 특징</a:t>
              </a:r>
              <a:r>
                <a:rPr lang="en-US" altLang="ko-KR" sz="1800" dirty="0"/>
                <a:t>(column)</a:t>
              </a:r>
              <a:r>
                <a:rPr lang="ko-KR" altLang="en-US" sz="1800" dirty="0"/>
                <a:t>값들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인구통계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자산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부채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지출 </a:t>
              </a:r>
              <a:r>
                <a:rPr lang="en-US" altLang="ko-KR" sz="1800" dirty="0" err="1"/>
                <a:t>etc</a:t>
              </a:r>
              <a:r>
                <a:rPr lang="en-US" altLang="ko-KR" sz="1800" dirty="0"/>
                <a:t>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18046</a:t>
              </a:r>
              <a:r>
                <a:rPr lang="ko-KR" altLang="en-US" sz="1800" dirty="0"/>
                <a:t>개의 개별가구</a:t>
              </a:r>
              <a:r>
                <a:rPr lang="en-US" altLang="ko-KR" sz="1800" dirty="0"/>
                <a:t>(row)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1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설명변수</a:t>
            </a:r>
            <a:r>
              <a:rPr lang="en-US" altLang="ko-KR" sz="2800" dirty="0"/>
              <a:t>1)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024918" y="2335998"/>
            <a:ext cx="3693886" cy="1945544"/>
            <a:chOff x="6284976" y="1400628"/>
            <a:chExt cx="5449824" cy="194554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1415772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각각의 설명변수들 특정 기준에 따라서 </a:t>
              </a:r>
              <a:r>
                <a:rPr lang="en-US" altLang="ko-KR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가구원수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연속형 변수</a:t>
              </a:r>
              <a:r>
                <a:rPr lang="en-US" altLang="ko-KR" sz="1800" dirty="0"/>
                <a:t>)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 err="1">
                  <a:solidFill>
                    <a:srgbClr val="102747"/>
                  </a:solidFill>
                </a:rPr>
                <a:t>전처리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024918" y="1603826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E66346-EF63-49AB-81FC-435EBB94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31757"/>
              </p:ext>
            </p:extLst>
          </p:nvPr>
        </p:nvGraphicFramePr>
        <p:xfrm>
          <a:off x="1208643" y="1591725"/>
          <a:ext cx="4631377" cy="41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77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인구통계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가구주 성별 </a:t>
                      </a:r>
                      <a:r>
                        <a:rPr lang="en-US" altLang="ko-KR" sz="1600" dirty="0"/>
                        <a:t>(0: </a:t>
                      </a:r>
                      <a:r>
                        <a:rPr lang="ko-KR" altLang="en-US" sz="1600" dirty="0"/>
                        <a:t>남자</a:t>
                      </a:r>
                      <a:r>
                        <a:rPr lang="en-US" altLang="ko-KR" sz="1600" dirty="0"/>
                        <a:t>, 1: </a:t>
                      </a:r>
                      <a:r>
                        <a:rPr lang="ko-KR" altLang="en-US" sz="1600" dirty="0"/>
                        <a:t>여자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이상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28567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혼인상태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없음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있음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311266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입주형태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 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가구주 은퇴여부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O,  1: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종사상지위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 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가구원수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설명변수 </a:t>
            </a:r>
            <a:r>
              <a:rPr lang="en-US" altLang="ko-KR" sz="2800" dirty="0"/>
              <a:t>2)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566911"/>
            <a:ext cx="3693886" cy="1360769"/>
            <a:chOff x="6284976" y="1400628"/>
            <a:chExt cx="5449824" cy="1360769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83099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담보대출 및 신용대출의 출처와 용도에 따라서 해당되는 사항 있으면 </a:t>
              </a:r>
              <a:r>
                <a:rPr lang="en-US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 err="1">
                  <a:solidFill>
                    <a:srgbClr val="102747"/>
                  </a:solidFill>
                </a:rPr>
                <a:t>전처리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2477"/>
              </p:ext>
            </p:extLst>
          </p:nvPr>
        </p:nvGraphicFramePr>
        <p:xfrm>
          <a:off x="457200" y="1822651"/>
          <a:ext cx="7120632" cy="321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05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83473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82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851891"/>
            <a:ext cx="3529693" cy="368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851892"/>
            <a:ext cx="3529693" cy="368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851892"/>
            <a:ext cx="3529693" cy="368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84304" y="3585346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/>
                  </a:solidFill>
                </a:rPr>
                <a:t>DTA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금융부채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금융자산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자산측면 지표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 DTA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 </a:t>
              </a:r>
              <a:r>
                <a:rPr lang="en-US" altLang="ko-KR" sz="1400" dirty="0">
                  <a:solidFill>
                    <a:prstClr val="black"/>
                  </a:solidFill>
                </a:rPr>
                <a:t>100%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자산대비 부채비율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561099"/>
            <a:ext cx="2992666" cy="1626267"/>
            <a:chOff x="8183336" y="1447670"/>
            <a:chExt cx="3551464" cy="16262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HDRI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[(1+(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DSR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−0.4))+(1+(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DTA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−1))]∗100</m:t>
                      </m:r>
                    </m:oMath>
                  </a14:m>
                  <a:endParaRPr lang="en-US" altLang="ko-KR" sz="14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Font typeface="Arial" panose="020B0604020202020204" pitchFamily="34" charset="0"/>
                    <a:buChar char="•"/>
                  </a:pP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부실가계 기준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: HDRI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가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100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이상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		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  <a:blipFill>
                  <a:blip r:embed="rId2"/>
                  <a:stretch>
                    <a:fillRect l="-3259" t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가계부실 위험지수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25711" y="3585346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원리금상환비율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/>
                  </a:solidFill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소득측면 지표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862345"/>
              </p:ext>
            </p:extLst>
          </p:nvPr>
        </p:nvGraphicFramePr>
        <p:xfrm>
          <a:off x="457197" y="1974318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887760" y="2550422"/>
            <a:ext cx="7970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DSR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종속변수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9" name="Chart 64">
            <a:extLst>
              <a:ext uri="{FF2B5EF4-FFF2-40B4-BE49-F238E27FC236}">
                <a16:creationId xmlns:a16="http://schemas.microsoft.com/office/drawing/2014/main" id="{422D4186-E009-459B-B331-F5E8E9AE7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99176"/>
              </p:ext>
            </p:extLst>
          </p:nvPr>
        </p:nvGraphicFramePr>
        <p:xfrm>
          <a:off x="4447384" y="196854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960825E-CA5E-4E19-A08A-E6AB0BA89940}"/>
              </a:ext>
            </a:extLst>
          </p:cNvPr>
          <p:cNvSpPr txBox="1"/>
          <p:nvPr/>
        </p:nvSpPr>
        <p:spPr>
          <a:xfrm>
            <a:off x="4858996" y="2547085"/>
            <a:ext cx="8158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DTA</a:t>
            </a:r>
          </a:p>
        </p:txBody>
      </p:sp>
      <p:graphicFrame>
        <p:nvGraphicFramePr>
          <p:cNvPr id="31" name="Chart 64">
            <a:extLst>
              <a:ext uri="{FF2B5EF4-FFF2-40B4-BE49-F238E27FC236}">
                <a16:creationId xmlns:a16="http://schemas.microsoft.com/office/drawing/2014/main" id="{88F63AF6-D70F-4720-8252-22735E291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077140"/>
              </p:ext>
            </p:extLst>
          </p:nvPr>
        </p:nvGraphicFramePr>
        <p:xfrm>
          <a:off x="8311815" y="196854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B0DB78D-DBD3-4E42-836A-8A59B1277B42}"/>
              </a:ext>
            </a:extLst>
          </p:cNvPr>
          <p:cNvSpPr txBox="1"/>
          <p:nvPr/>
        </p:nvSpPr>
        <p:spPr>
          <a:xfrm>
            <a:off x="8626962" y="2544646"/>
            <a:ext cx="102784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HDRI</a:t>
            </a:r>
          </a:p>
        </p:txBody>
      </p:sp>
    </p:spTree>
    <p:extLst>
      <p:ext uri="{BB962C8B-B14F-4D97-AF65-F5344CB8AC3E}">
        <p14:creationId xmlns:p14="http://schemas.microsoft.com/office/powerpoint/2010/main" val="25365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1009687" y="2158758"/>
            <a:ext cx="7162726" cy="3293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 기준 </a:t>
            </a:r>
            <a:r>
              <a:rPr lang="en-US" altLang="ko-KR" sz="1800" dirty="0"/>
              <a:t>: DSR &gt;40% &amp; DTA&gt;100% (HDRI&gt;100)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부실가계는  총 </a:t>
            </a:r>
            <a:r>
              <a:rPr lang="en-US" altLang="ko-KR" sz="1800" dirty="0"/>
              <a:t>18064</a:t>
            </a:r>
            <a:r>
              <a:rPr lang="ko-KR" altLang="en-US" sz="1800" dirty="0"/>
              <a:t>가계 중에서 </a:t>
            </a:r>
            <a:r>
              <a:rPr lang="en-US" altLang="ko-KR" sz="1800" dirty="0"/>
              <a:t>1395</a:t>
            </a:r>
            <a:r>
              <a:rPr lang="ko-KR" altLang="en-US" sz="1800" dirty="0"/>
              <a:t>가계로 약 </a:t>
            </a:r>
            <a:r>
              <a:rPr lang="en-US" altLang="ko-KR" sz="1800" dirty="0"/>
              <a:t>7.72%</a:t>
            </a:r>
            <a:r>
              <a:rPr lang="ko-KR" altLang="en-US" sz="1800" dirty="0"/>
              <a:t>차지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train set, test set </a:t>
            </a:r>
            <a:r>
              <a:rPr lang="ko-KR" altLang="en-US" sz="1800" dirty="0"/>
              <a:t>비율 </a:t>
            </a:r>
            <a:r>
              <a:rPr lang="en-US" altLang="ko-KR" sz="1800" dirty="0"/>
              <a:t>7:3</a:t>
            </a:r>
            <a:r>
              <a:rPr lang="ko-KR" altLang="en-US" sz="1800" dirty="0"/>
              <a:t>으로 설정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7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96E5C160-6549-4706-82E8-598220AAB08A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연구문제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46" y="2969374"/>
            <a:ext cx="7614393" cy="1492716"/>
          </a:xfrm>
        </p:spPr>
        <p:txBody>
          <a:bodyPr wrap="square" lIns="0" tIns="0" rIns="0" bIns="0" anchor="t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부실가계 분류모델 개발 및 성능 비교</a:t>
            </a:r>
          </a:p>
          <a:p>
            <a:pPr marL="514350" indent="-514350">
              <a:buFont typeface="+mj-lt"/>
              <a:buAutoNum type="romanUcPeriod"/>
            </a:pPr>
            <a:endParaRPr lang="ko-KR" altLang="en-US" sz="2000" dirty="0"/>
          </a:p>
          <a:p>
            <a:pPr marL="514350" indent="-514350">
              <a:buFont typeface="+mj-lt"/>
              <a:buAutoNum type="romanUcPeriod"/>
            </a:pPr>
            <a:endParaRPr lang="ko-KR" altLang="en-US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특징 중요도를 추출하여 </a:t>
            </a:r>
            <a:r>
              <a:rPr lang="en-US" altLang="ko-KR" sz="2000" dirty="0"/>
              <a:t>2019</a:t>
            </a:r>
            <a:r>
              <a:rPr lang="ko-KR" altLang="en-US" sz="2000" dirty="0"/>
              <a:t>년과 </a:t>
            </a:r>
            <a:r>
              <a:rPr lang="en-US" altLang="ko-KR" sz="2000" dirty="0"/>
              <a:t>2020</a:t>
            </a:r>
            <a:r>
              <a:rPr lang="ko-KR" altLang="en-US" sz="2000" dirty="0"/>
              <a:t>년의 주요 분류 특징 비교</a:t>
            </a: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Microsoft Office PowerPoint</Application>
  <PresentationFormat>와이드스크린</PresentationFormat>
  <Paragraphs>393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Garamond</vt:lpstr>
      <vt:lpstr>Arial</vt:lpstr>
      <vt:lpstr>Calibri</vt:lpstr>
      <vt:lpstr>맑은 고딕</vt:lpstr>
      <vt:lpstr>Cambria Math</vt:lpstr>
      <vt:lpstr>Wingdings</vt:lpstr>
      <vt:lpstr>Office Theme</vt:lpstr>
      <vt:lpstr>PowerPoint 프레젠테이션</vt:lpstr>
      <vt:lpstr>Contents</vt:lpstr>
      <vt:lpstr>PowerPoint 프레젠테이션</vt:lpstr>
      <vt:lpstr>데이터 및 연구문제|데이터</vt:lpstr>
      <vt:lpstr>데이터 및 연구문제 |데이터(설명변수1)</vt:lpstr>
      <vt:lpstr>데이터 및 연구문제 |데이터(설명변수 2)</vt:lpstr>
      <vt:lpstr>데이터 및 연구문제 |데이터(종속변수)</vt:lpstr>
      <vt:lpstr>데이터 및 연구문제 |데이터</vt:lpstr>
      <vt:lpstr>데이터 및 연구문제 |연구문제</vt:lpstr>
      <vt:lpstr>연구방법|분류 알고리즘</vt:lpstr>
      <vt:lpstr>연구방법|분류 알고리즘</vt:lpstr>
      <vt:lpstr>연구방법|오버샘플링(SMOTE)</vt:lpstr>
      <vt:lpstr>연구방법|성능 평가 지표</vt:lpstr>
      <vt:lpstr>연구방법|성능 평가 지표</vt:lpstr>
      <vt:lpstr>연구결과|모델 성능평가</vt:lpstr>
      <vt:lpstr>연구결과|모델 성능평가</vt:lpstr>
      <vt:lpstr>연구결과|특징중요도 비교(의사결정나무)</vt:lpstr>
      <vt:lpstr>연구결과|특징중요도 비교(의사결정나무)</vt:lpstr>
      <vt:lpstr>연구결과|특징중요도 비교(LightGBM)</vt:lpstr>
      <vt:lpstr>연구결과|특징중요도 비교(LightGBM)</vt:lpstr>
      <vt:lpstr>결론</vt:lpstr>
      <vt:lpstr>고려사항| </vt:lpstr>
      <vt:lpstr>PowerPoint 프레젠테이션</vt:lpstr>
      <vt:lpstr>참고문헌</vt:lpstr>
      <vt:lpstr>참고문헌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2021-05-30T00:05:24Z</dcterms:modified>
</cp:coreProperties>
</file>