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60" r:id="rId4"/>
    <p:sldId id="261" r:id="rId5"/>
    <p:sldId id="272" r:id="rId6"/>
    <p:sldId id="262" r:id="rId7"/>
    <p:sldId id="264" r:id="rId8"/>
    <p:sldId id="270" r:id="rId9"/>
    <p:sldId id="269" r:id="rId10"/>
    <p:sldId id="271" r:id="rId11"/>
    <p:sldId id="273" r:id="rId12"/>
    <p:sldId id="274" r:id="rId13"/>
    <p:sldId id="277" r:id="rId14"/>
    <p:sldId id="275" r:id="rId15"/>
    <p:sldId id="278" r:id="rId16"/>
    <p:sldId id="279" r:id="rId17"/>
    <p:sldId id="281" r:id="rId18"/>
    <p:sldId id="282" r:id="rId19"/>
    <p:sldId id="284" r:id="rId20"/>
    <p:sldId id="28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2880-FDA3-4694-B81F-C1F85F829F39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EA1C8-CC03-4276-AF71-35415E9F5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1CAF-2BF5-4C45-A66C-DB9A48BD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23BB1-217C-4BBE-9FC5-2FB1D6E9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DD343-52AB-481A-B62E-4A24FF2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CFA23-103A-4932-A5A1-511D088D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BD857-90B9-437F-A3BA-5B44B4DA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4A01-EE26-47F2-B1BA-ECB2791C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21F23-BA68-4359-8994-7912A71D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4F601-FE17-4D6C-A8DF-80B28C16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BF04F-894B-48E6-A72C-38FF9420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376E0-035B-4499-8B4D-B5518F4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2AB9D9-42AC-43A2-8CDE-352E211EE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D8CD6-4930-4E15-89D7-FF208483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B13C9-363C-4D95-A684-5AFBCC3E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7394F-2AF4-43BF-9978-AD696E89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5FA1E-FFF8-4433-98C7-B83244B1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9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4764-9186-4F51-8949-449E300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590C2-E0E0-4D46-A295-F37F51F2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39D5-C3DC-401F-AC08-B0EBCFE5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0B89-0BDC-4B7B-9DBE-1F3B4506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AB84C-94C1-4B5C-94AA-F4FB7DE0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8F7F-051D-42D1-AB8B-84F325DB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9786-3373-4668-B863-02BA2B1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BD62-760D-47B5-B675-CC3A88D6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FA18C-A290-4038-B341-A4E3798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787-BC2B-452D-AE56-37D13B9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B2BFE-0DCB-4BEF-AB0F-F69727F3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A7532-CEBB-4BDE-B2F2-1EE8F42F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C65BE-6099-4B45-8399-6C7F6D50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E0EC5-B997-40FC-AC5C-21CAFA98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0279A-96B2-40B4-A6F1-93F6046D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67F5-67B0-49DC-A003-4345B3B5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62AE9-E771-422A-AA34-96F09DE0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D66E2-4BF4-4FCA-8612-F008EA40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A75ECA-1F58-457A-A0DF-DDEE9641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7FF41-8C55-4815-BE31-B3D7AB76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A15018-6570-4F1E-AC3F-738C590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BFFDB8-6D06-4233-87D0-362F0C50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B8C972-234B-4FD3-A2A7-1ACB3799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F54B7-ABC9-4D8A-A5B4-9F09190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91439-B328-4BCD-B24B-58A5E919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6A994-8DA8-4DA9-A434-779C5618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B8337-C277-4A94-9BB3-278D271D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B26E9-BF5B-4977-BD69-A5D92D5E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F4ECE9-C25C-4041-ADA1-94A8F79E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397E2-D919-48D0-9F68-80142F52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8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2404-2FE2-4119-B505-4701047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76F2C-6D31-4938-A771-B9B45A1A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A9912-F175-4B72-86D5-E36B47CF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74E6-23C4-4A36-9AFA-9A61FB6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C9009-AB38-4D5C-902A-BFD7CA87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DDADF-45BE-4478-85DF-922D8E7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C8557-7121-44AD-877F-39284AAC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37047D-568B-4113-AA7F-96E7FC377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5364D-D25F-4E2A-AF9B-61E2AEDE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B95D2-F69B-4C0B-A3FC-6B361284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A2BAE-40DB-4B63-A774-7302179F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DDAC3-C5C0-4257-8EAA-91224271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9D616-E413-4746-BE7C-BB17206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6885E-5D4B-4EFE-A25A-CE40B4EE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71CDE-1B74-4ACA-8902-006E6930C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6A78-2C8A-4F39-AD27-BD8CA3EA2A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D2566-AA14-4272-ACFD-45C4A8CCF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0F930-5C83-4586-A210-C62874B0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oogle Shape;56;gc44dcee17b_2_10">
            <a:extLst>
              <a:ext uri="{FF2B5EF4-FFF2-40B4-BE49-F238E27FC236}">
                <a16:creationId xmlns:a16="http://schemas.microsoft.com/office/drawing/2014/main" id="{1D5D7374-04EC-440B-B6DD-24E5B75C4A2D}"/>
              </a:ext>
            </a:extLst>
          </p:cNvPr>
          <p:cNvGrpSpPr/>
          <p:nvPr userDrawn="1"/>
        </p:nvGrpSpPr>
        <p:grpSpPr>
          <a:xfrm>
            <a:off x="10293096" y="0"/>
            <a:ext cx="1443039" cy="202298"/>
            <a:chOff x="3023419" y="1430594"/>
            <a:chExt cx="2164450" cy="2156700"/>
          </a:xfrm>
        </p:grpSpPr>
        <p:sp>
          <p:nvSpPr>
            <p:cNvPr id="8" name="Google Shape;57;gc44dcee17b_2_10">
              <a:extLst>
                <a:ext uri="{FF2B5EF4-FFF2-40B4-BE49-F238E27FC236}">
                  <a16:creationId xmlns:a16="http://schemas.microsoft.com/office/drawing/2014/main" id="{C7241D94-29AA-49C7-8768-C623C00DD9D1}"/>
                </a:ext>
              </a:extLst>
            </p:cNvPr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8;gc44dcee17b_2_10">
              <a:extLst>
                <a:ext uri="{FF2B5EF4-FFF2-40B4-BE49-F238E27FC236}">
                  <a16:creationId xmlns:a16="http://schemas.microsoft.com/office/drawing/2014/main" id="{50A4C773-2497-4324-BB3D-48341543139E}"/>
                </a:ext>
              </a:extLst>
            </p:cNvPr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9;gc44dcee17b_2_10">
              <a:extLst>
                <a:ext uri="{FF2B5EF4-FFF2-40B4-BE49-F238E27FC236}">
                  <a16:creationId xmlns:a16="http://schemas.microsoft.com/office/drawing/2014/main" id="{721A6578-7DF1-4473-9F0C-680AFA47F6EF}"/>
                </a:ext>
              </a:extLst>
            </p:cNvPr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75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63273C-F7B6-4F23-A0E5-2F870E1A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154" y="1125874"/>
            <a:ext cx="4810576" cy="3009581"/>
          </a:xfrm>
        </p:spPr>
        <p:txBody>
          <a:bodyPr anchor="t">
            <a:normAutofit fontScale="90000"/>
          </a:bodyPr>
          <a:lstStyle/>
          <a:p>
            <a:pPr algn="l"/>
            <a:br>
              <a:rPr lang="en-US" altLang="ko-KR" sz="5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54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부실가계 </a:t>
            </a:r>
            <a:r>
              <a:rPr lang="ko-KR" altLang="en-US" sz="5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분류모델에 대한 연구</a:t>
            </a:r>
            <a:endParaRPr lang="ko-KR" altLang="en-US" sz="5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39BF8-8B54-4A9C-8F58-792C4C70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893" y="3923018"/>
            <a:ext cx="4672280" cy="838831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800" dirty="0" err="1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머신러닝</a:t>
            </a:r>
            <a:r>
              <a:rPr lang="ko-KR" altLang="en-US" sz="18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기반</a:t>
            </a:r>
            <a:endParaRPr lang="en-US" altLang="ko-KR" sz="18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국내은행, 1분기 부실채권 소폭상승 했지만 '코로나19'여파 피했다">
            <a:extLst>
              <a:ext uri="{FF2B5EF4-FFF2-40B4-BE49-F238E27FC236}">
                <a16:creationId xmlns:a16="http://schemas.microsoft.com/office/drawing/2014/main" id="{E3A96E7B-242B-462A-BC6A-62901EA29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09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6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55890"/>
              </p:ext>
            </p:extLst>
          </p:nvPr>
        </p:nvGraphicFramePr>
        <p:xfrm>
          <a:off x="685800" y="1709125"/>
          <a:ext cx="9945255" cy="3452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9051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85.51%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90.68%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88.66%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16.52%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41.18%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20.19%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3.00%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8.00%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53.44%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51.11%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52.34%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47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83641"/>
              </p:ext>
            </p:extLst>
          </p:nvPr>
        </p:nvGraphicFramePr>
        <p:xfrm>
          <a:off x="685800" y="1709125"/>
          <a:ext cx="9945255" cy="3452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9051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3178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74.73%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68.53%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79.45%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3520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13.76%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33.09%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47.58%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24.16%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56.02%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59.12%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54.61%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17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03D6F-DA8B-4773-A34B-BBDB41854D2B}"/>
              </a:ext>
            </a:extLst>
          </p:cNvPr>
          <p:cNvSpPr txBox="1"/>
          <p:nvPr/>
        </p:nvSpPr>
        <p:spPr>
          <a:xfrm>
            <a:off x="923636" y="2216727"/>
            <a:ext cx="9356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정확도</a:t>
            </a:r>
            <a:r>
              <a:rPr lang="en-US" altLang="ko-KR" dirty="0"/>
              <a:t>(</a:t>
            </a:r>
            <a:r>
              <a:rPr lang="en-US" altLang="ko-KR" dirty="0" err="1"/>
              <a:t>Acurracy</a:t>
            </a:r>
            <a:r>
              <a:rPr lang="en-US" altLang="ko-KR" dirty="0"/>
              <a:t>)</a:t>
            </a:r>
            <a:r>
              <a:rPr lang="ko-KR" altLang="en-US" dirty="0"/>
              <a:t> 하락</a:t>
            </a:r>
            <a:r>
              <a:rPr lang="en-US" altLang="ko-KR" dirty="0"/>
              <a:t>(</a:t>
            </a:r>
            <a:r>
              <a:rPr lang="ko-KR" altLang="en-US" dirty="0"/>
              <a:t>로지스틱 회귀 대폭 하락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r>
              <a:rPr lang="ko-KR" altLang="en-US" dirty="0"/>
              <a:t> 의사결정나무 제외 대폭 하락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 상당히 상승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AUC </a:t>
            </a:r>
            <a:r>
              <a:rPr lang="ko-KR" altLang="en-US" dirty="0"/>
              <a:t>전체적으로 상승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SMOTE</a:t>
            </a:r>
            <a:r>
              <a:rPr lang="ko-KR" altLang="en-US" dirty="0"/>
              <a:t>를 통해 비대칭적 데이터로 인한 </a:t>
            </a:r>
            <a:r>
              <a:rPr lang="ko-KR" altLang="en-US" dirty="0" err="1"/>
              <a:t>오버피팅</a:t>
            </a:r>
            <a:r>
              <a:rPr lang="ko-KR" altLang="en-US" dirty="0"/>
              <a:t> 완화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중요한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상승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5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" sz="3200" b="1" dirty="0">
                <a:solidFill>
                  <a:srgbClr val="757070"/>
                </a:solidFill>
              </a:rPr>
              <a:t>2019</a:t>
            </a:r>
            <a:r>
              <a:rPr lang="ko-KR" altLang="en-US" sz="3200" b="1" dirty="0">
                <a:solidFill>
                  <a:srgbClr val="757070"/>
                </a:solidFill>
              </a:rPr>
              <a:t>년 중요 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B6275D-E70E-4E96-BACD-CCAB7A14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1" y="1519381"/>
            <a:ext cx="10797388" cy="50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5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" sz="3200" b="1" dirty="0">
                <a:solidFill>
                  <a:srgbClr val="757070"/>
                </a:solidFill>
              </a:rPr>
              <a:t>2020</a:t>
            </a:r>
            <a:r>
              <a:rPr lang="ko-KR" altLang="en-US" sz="3200" b="1" dirty="0">
                <a:solidFill>
                  <a:srgbClr val="757070"/>
                </a:solidFill>
              </a:rPr>
              <a:t>년 중요 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B9CFF-79A4-47ED-B7B2-DE9F4C8D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44" y="1436253"/>
            <a:ext cx="10416312" cy="50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r>
              <a:rPr lang="ko-KR" altLang="en-US" sz="3200" b="1" dirty="0">
                <a:solidFill>
                  <a:srgbClr val="757070"/>
                </a:solidFill>
              </a:rPr>
              <a:t> 비교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838200" y="1582340"/>
            <a:ext cx="7254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담보 대출 기관의 중요도가 상승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E1F8C8-DAF8-4E76-AFCB-C2194C66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297"/>
              </p:ext>
            </p:extLst>
          </p:nvPr>
        </p:nvGraphicFramePr>
        <p:xfrm>
          <a:off x="1239982" y="2177256"/>
          <a:ext cx="8128000" cy="246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75996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189713"/>
                    </a:ext>
                  </a:extLst>
                </a:gridCol>
              </a:tblGrid>
              <a:tr h="406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공통점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차이점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35487"/>
                  </a:ext>
                </a:extLst>
              </a:tr>
              <a:tr h="1128741"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가구주의 교육정도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담보대출용도 거주주택 구입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입주형태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신용대출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은행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-&gt;1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/>
                      <a:endParaRPr lang="ko-KR" altLang="en-US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비은행금융기관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(15</a:t>
                      </a:r>
                      <a:r>
                        <a:rPr lang="ko-KR" altLang="en-US" dirty="0"/>
                        <a:t>위 </a:t>
                      </a:r>
                      <a:r>
                        <a:rPr lang="en-US" altLang="ko-KR" dirty="0"/>
                        <a:t>-&gt; 6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46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3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28F676-1813-4BAA-B2E1-E3BBEAE9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16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8800" b="1" dirty="0">
                <a:solidFill>
                  <a:schemeClr val="accent5">
                    <a:lumMod val="75000"/>
                  </a:schemeClr>
                </a:solidFill>
              </a:rPr>
              <a:t>End</a:t>
            </a:r>
            <a:endParaRPr lang="ko-KR" altLang="en-US" sz="13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4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223E2C-ABA6-42A5-B18B-34780448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23751-BDA4-44A3-B54D-A27B56E485A3}"/>
              </a:ext>
            </a:extLst>
          </p:cNvPr>
          <p:cNvSpPr txBox="1"/>
          <p:nvPr/>
        </p:nvSpPr>
        <p:spPr>
          <a:xfrm>
            <a:off x="350982" y="235527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2019 </a:t>
            </a:r>
            <a:r>
              <a:rPr lang="ko-KR" altLang="en-US" dirty="0"/>
              <a:t>피처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7D7F39-BB98-4AED-83AF-8A1776CD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7" y="633412"/>
            <a:ext cx="10649278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490BA2-28DC-493E-9CAB-755BE1B9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8524A-FCFA-4E9D-99E8-CD5A7270C802}"/>
              </a:ext>
            </a:extLst>
          </p:cNvPr>
          <p:cNvSpPr txBox="1"/>
          <p:nvPr/>
        </p:nvSpPr>
        <p:spPr>
          <a:xfrm>
            <a:off x="350982" y="235527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 </a:t>
            </a:r>
            <a:r>
              <a:rPr lang="ko-KR" altLang="en-US" dirty="0"/>
              <a:t>피처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312C6B-2F05-4FE9-980D-435F5F7B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1" y="538162"/>
            <a:ext cx="10906946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42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827F83-7455-4365-A8C2-10771D59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323C8F-E541-4587-A47F-2A9EF495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692"/>
            <a:ext cx="12192000" cy="5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3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Google Shape;133;gc44dcee17b_2_84">
            <a:extLst>
              <a:ext uri="{FF2B5EF4-FFF2-40B4-BE49-F238E27FC236}">
                <a16:creationId xmlns:a16="http://schemas.microsoft.com/office/drawing/2014/main" id="{7B394F59-D3B5-402C-9303-AB53D4B9B4F1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+mj-ea"/>
                <a:cs typeface="Arial"/>
                <a:sym typeface="Arial"/>
              </a:rPr>
              <a:t>연구배경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연구배경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5FFC4-C6C7-4793-9726-CBC106394AF5}"/>
              </a:ext>
            </a:extLst>
          </p:cNvPr>
          <p:cNvSpPr txBox="1"/>
          <p:nvPr/>
        </p:nvSpPr>
        <p:spPr>
          <a:xfrm>
            <a:off x="966932" y="2063592"/>
            <a:ext cx="416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코로나 사태 와 더불어 가계 부채 증가율 상승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GDP</a:t>
            </a:r>
            <a:r>
              <a:rPr lang="ko-KR" altLang="en-US" dirty="0"/>
              <a:t>대비 가계부채 </a:t>
            </a:r>
            <a:r>
              <a:rPr lang="en-US" altLang="ko-KR" dirty="0"/>
              <a:t>100% </a:t>
            </a:r>
            <a:r>
              <a:rPr lang="ko-KR" altLang="en-US" dirty="0"/>
              <a:t>돌파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생계형</a:t>
            </a:r>
            <a:r>
              <a:rPr lang="en-US" altLang="ko-KR" dirty="0"/>
              <a:t>, </a:t>
            </a:r>
            <a:r>
              <a:rPr lang="ko-KR" altLang="en-US" dirty="0" err="1"/>
              <a:t>영끌</a:t>
            </a:r>
            <a:r>
              <a:rPr lang="en-US" altLang="ko-KR" dirty="0"/>
              <a:t>, </a:t>
            </a:r>
            <a:r>
              <a:rPr lang="ko-KR" altLang="en-US" dirty="0" err="1"/>
              <a:t>빛투</a:t>
            </a:r>
            <a:r>
              <a:rPr lang="ko-KR" altLang="en-US" dirty="0"/>
              <a:t> </a:t>
            </a:r>
            <a:r>
              <a:rPr lang="en-US" altLang="ko-KR" dirty="0" err="1"/>
              <a:t>etc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EDC32B-3042-4102-A7FC-BCCF9E99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67" y="1845201"/>
            <a:ext cx="5368305" cy="3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7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F0909A2-A25F-4DEF-93EF-6F3026D06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33491"/>
              </p:ext>
            </p:extLst>
          </p:nvPr>
        </p:nvGraphicFramePr>
        <p:xfrm>
          <a:off x="441960" y="320040"/>
          <a:ext cx="105156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566339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03863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2019</a:t>
                      </a:r>
                      <a:r>
                        <a:rPr lang="ko-KR" altLang="en-US" dirty="0"/>
                        <a:t>피처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2020</a:t>
                      </a:r>
                      <a:r>
                        <a:rPr lang="ko-KR" altLang="en-US" dirty="0"/>
                        <a:t>피처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31909"/>
                  </a:ext>
                </a:extLst>
              </a:tr>
              <a:tr h="20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담보대출기관 은행</a:t>
                      </a:r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담보대출용도 거주주택</a:t>
                      </a:r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신용대출</a:t>
                      </a:r>
                    </a:p>
                    <a:p>
                      <a:pPr latinLnBrk="1"/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신용대출기관 은행</a:t>
                      </a:r>
                    </a:p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신용대출용도 생활비</a:t>
                      </a:r>
                    </a:p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담보대출기관 비은행금융기관</a:t>
                      </a:r>
                    </a:p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담보대출용도 전월세 보증금마련</a:t>
                      </a:r>
                    </a:p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담보대출용도 사업자금마련</a:t>
                      </a:r>
                    </a:p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 err="1"/>
                        <a:t>가구주혼인상태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담보대출용도 생활비</a:t>
                      </a:r>
                    </a:p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수도권여부</a:t>
                      </a:r>
                    </a:p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가구주교육정도</a:t>
                      </a:r>
                    </a:p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신용대출용도 사업자금마련</a:t>
                      </a:r>
                    </a:p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입주형태</a:t>
                      </a:r>
                    </a:p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 err="1"/>
                        <a:t>가구주성별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담보대출기관 보험회사</a:t>
                      </a:r>
                    </a:p>
                    <a:p>
                      <a:pPr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담보대출용도 기타</a:t>
                      </a:r>
                    </a:p>
                    <a:p>
                      <a:pPr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신용대출기관 기타</a:t>
                      </a:r>
                    </a:p>
                    <a:p>
                      <a:pPr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담보대출용도 거주주택이외 부동산</a:t>
                      </a:r>
                    </a:p>
                    <a:p>
                      <a:pPr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 err="1"/>
                        <a:t>신용대추루용도</a:t>
                      </a:r>
                      <a:r>
                        <a:rPr lang="ko-KR" altLang="en-US" dirty="0"/>
                        <a:t> 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담보대출기관 은행</a:t>
                      </a:r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담보대출용도 거주주택</a:t>
                      </a:r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신용대출</a:t>
                      </a:r>
                    </a:p>
                    <a:p>
                      <a:pPr latinLnBrk="1"/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담보대출기관 비은행금융기관</a:t>
                      </a:r>
                    </a:p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담보대출용도 </a:t>
                      </a:r>
                      <a:r>
                        <a:rPr lang="ko-KR" altLang="en-US" dirty="0" err="1"/>
                        <a:t>사엉ㅂ자금</a:t>
                      </a:r>
                      <a:r>
                        <a:rPr lang="ko-KR" altLang="en-US" dirty="0"/>
                        <a:t> 마련</a:t>
                      </a:r>
                    </a:p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신용대출기관 은행</a:t>
                      </a:r>
                    </a:p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신용대출용도 생활비</a:t>
                      </a:r>
                    </a:p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가구주 혼인상태</a:t>
                      </a:r>
                    </a:p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담보대출용도 생활비</a:t>
                      </a:r>
                    </a:p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가구주교육정도</a:t>
                      </a:r>
                    </a:p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담보대출용도 전월세보증금</a:t>
                      </a:r>
                    </a:p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수도권여부</a:t>
                      </a:r>
                    </a:p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담보대출용도 거주주택이외 부동산</a:t>
                      </a:r>
                    </a:p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 err="1"/>
                        <a:t>가구주성별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입주형태</a:t>
                      </a:r>
                    </a:p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신용대출용도 사업자금</a:t>
                      </a:r>
                    </a:p>
                    <a:p>
                      <a:pPr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담보대출기관 보험회사</a:t>
                      </a:r>
                    </a:p>
                    <a:p>
                      <a:pPr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담보대출용도 기타</a:t>
                      </a:r>
                    </a:p>
                    <a:p>
                      <a:pPr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신용대출기관 기타</a:t>
                      </a:r>
                    </a:p>
                    <a:p>
                      <a:pPr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신용대출용도 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81683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9DC8047-3430-4DD8-902B-44D9059EBC55}"/>
              </a:ext>
            </a:extLst>
          </p:cNvPr>
          <p:cNvCxnSpPr/>
          <p:nvPr/>
        </p:nvCxnSpPr>
        <p:spPr>
          <a:xfrm flipV="1">
            <a:off x="3942080" y="1971040"/>
            <a:ext cx="167640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CE5FEA-64B5-4CFF-A7BA-492A79E5F22E}"/>
              </a:ext>
            </a:extLst>
          </p:cNvPr>
          <p:cNvCxnSpPr/>
          <p:nvPr/>
        </p:nvCxnSpPr>
        <p:spPr>
          <a:xfrm flipV="1">
            <a:off x="3525520" y="2255520"/>
            <a:ext cx="217424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8642814-9070-4EA4-9874-C4A5C5FF9608}"/>
              </a:ext>
            </a:extLst>
          </p:cNvPr>
          <p:cNvCxnSpPr/>
          <p:nvPr/>
        </p:nvCxnSpPr>
        <p:spPr>
          <a:xfrm>
            <a:off x="3688080" y="1869440"/>
            <a:ext cx="193040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5801C23-6571-4355-A97F-7404407886E0}"/>
              </a:ext>
            </a:extLst>
          </p:cNvPr>
          <p:cNvCxnSpPr/>
          <p:nvPr/>
        </p:nvCxnSpPr>
        <p:spPr>
          <a:xfrm>
            <a:off x="3942080" y="2240280"/>
            <a:ext cx="1676400" cy="5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86BFBB-C6CD-44F1-9A81-31EEEB5F161A}"/>
              </a:ext>
            </a:extLst>
          </p:cNvPr>
          <p:cNvCxnSpPr/>
          <p:nvPr/>
        </p:nvCxnSpPr>
        <p:spPr>
          <a:xfrm flipV="1">
            <a:off x="3444240" y="3078480"/>
            <a:ext cx="2174240" cy="28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8996ED-2215-4656-939A-A7FEED83C812}"/>
              </a:ext>
            </a:extLst>
          </p:cNvPr>
          <p:cNvCxnSpPr/>
          <p:nvPr/>
        </p:nvCxnSpPr>
        <p:spPr>
          <a:xfrm flipV="1">
            <a:off x="3525520" y="3281680"/>
            <a:ext cx="217424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0FFC05-074D-4493-8617-8BE8E1217F02}"/>
              </a:ext>
            </a:extLst>
          </p:cNvPr>
          <p:cNvCxnSpPr/>
          <p:nvPr/>
        </p:nvCxnSpPr>
        <p:spPr>
          <a:xfrm flipV="1">
            <a:off x="3525520" y="3576320"/>
            <a:ext cx="2174240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A2618C-0516-452E-AAF4-40B7C5607502}"/>
              </a:ext>
            </a:extLst>
          </p:cNvPr>
          <p:cNvCxnSpPr/>
          <p:nvPr/>
        </p:nvCxnSpPr>
        <p:spPr>
          <a:xfrm>
            <a:off x="4023360" y="2712720"/>
            <a:ext cx="167640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A7344F-C313-48A6-BE7A-E7E2F1527DAF}"/>
              </a:ext>
            </a:extLst>
          </p:cNvPr>
          <p:cNvCxnSpPr/>
          <p:nvPr/>
        </p:nvCxnSpPr>
        <p:spPr>
          <a:xfrm flipV="1">
            <a:off x="4531360" y="4445000"/>
            <a:ext cx="1168400" cy="166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부실가계 탐지 모델 제작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2020</a:t>
            </a:r>
            <a:r>
              <a:rPr lang="ko-KR" altLang="en-US" sz="2000" dirty="0"/>
              <a:t>년 가계 부채 주요 특징 값 추출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Google Shape;133;gc44dcee17b_2_84">
            <a:extLst>
              <a:ext uri="{FF2B5EF4-FFF2-40B4-BE49-F238E27FC236}">
                <a16:creationId xmlns:a16="http://schemas.microsoft.com/office/drawing/2014/main" id="{7B394F59-D3B5-402C-9303-AB53D4B9B4F1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연구목표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연구목표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4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B59F6C-43B0-4004-B2B9-6D83EB20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88" y="2925618"/>
            <a:ext cx="7852885" cy="393238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2C65F-1D27-4DED-948E-94FBAF5E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가계금융복지조사 데이터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153</a:t>
            </a:r>
            <a:r>
              <a:rPr lang="ko-KR" altLang="en-US" sz="2000" dirty="0"/>
              <a:t>개의 다양한 특징</a:t>
            </a:r>
            <a:r>
              <a:rPr lang="en-US" altLang="ko-KR" sz="2000" dirty="0"/>
              <a:t>(column)</a:t>
            </a:r>
            <a:r>
              <a:rPr lang="ko-KR" altLang="en-US" sz="2000" dirty="0"/>
              <a:t>값들</a:t>
            </a:r>
            <a:r>
              <a:rPr lang="en-US" altLang="ko-KR" sz="2000" dirty="0"/>
              <a:t>(</a:t>
            </a:r>
            <a:r>
              <a:rPr lang="ko-KR" altLang="en-US" sz="2000" dirty="0"/>
              <a:t>인구사회학적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자산</a:t>
            </a:r>
            <a:r>
              <a:rPr lang="en-US" altLang="ko-KR" sz="2000" dirty="0"/>
              <a:t>, </a:t>
            </a:r>
            <a:r>
              <a:rPr lang="ko-KR" altLang="en-US" sz="2000" dirty="0"/>
              <a:t>부채</a:t>
            </a:r>
            <a:r>
              <a:rPr lang="en-US" altLang="ko-KR" sz="2000" dirty="0"/>
              <a:t>, </a:t>
            </a:r>
            <a:r>
              <a:rPr lang="ko-KR" altLang="en-US" sz="2000" dirty="0"/>
              <a:t>지출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18000</a:t>
            </a:r>
            <a:r>
              <a:rPr lang="ko-KR" altLang="en-US" sz="2000" dirty="0"/>
              <a:t>개 이상의 </a:t>
            </a:r>
            <a:r>
              <a:rPr lang="en-US" altLang="ko-KR" sz="2000" dirty="0"/>
              <a:t>row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통계청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금감원</a:t>
            </a:r>
            <a:r>
              <a:rPr lang="en-US" altLang="ko-KR" sz="2000" dirty="0"/>
              <a:t>, </a:t>
            </a:r>
            <a:r>
              <a:rPr lang="ko-KR" altLang="en-US" sz="2000" dirty="0"/>
              <a:t>한국은행 제작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10" name="Google Shape;133;gc44dcee17b_2_84">
            <a:extLst>
              <a:ext uri="{FF2B5EF4-FFF2-40B4-BE49-F238E27FC236}">
                <a16:creationId xmlns:a16="http://schemas.microsoft.com/office/drawing/2014/main" id="{6148531B-CB33-466E-81D1-F8BD1B349D65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AAF1C55-6994-4FE4-AC45-BB35C134BE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데이터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6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3;gc44dcee17b_2_84">
            <a:extLst>
              <a:ext uri="{FF2B5EF4-FFF2-40B4-BE49-F238E27FC236}">
                <a16:creationId xmlns:a16="http://schemas.microsoft.com/office/drawing/2014/main" id="{6148531B-CB33-466E-81D1-F8BD1B349D65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AAF1C55-6994-4FE4-AC45-BB35C134BE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데이터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설명변수 및 라벨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4DC21D8-0468-463D-B4D2-82137B7A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51688"/>
              </p:ext>
            </p:extLst>
          </p:nvPr>
        </p:nvGraphicFramePr>
        <p:xfrm>
          <a:off x="323270" y="1981430"/>
          <a:ext cx="11720946" cy="3217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330875285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44972643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81936921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76902892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3464474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4031278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설명변수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종속변수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01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담보대출용도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신용대출용도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인구통계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라벨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494295"/>
                  </a:ext>
                </a:extLst>
              </a:tr>
              <a:tr h="2486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7169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3CE2BBB-B607-4337-9A3F-0362292D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9" y="2840391"/>
            <a:ext cx="1893457" cy="23586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252E71-73E7-4D3F-92F4-6970CC2A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35" y="2924892"/>
            <a:ext cx="1727202" cy="18293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DA340E-55CC-4D5C-AD63-D11819FB9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859" y="2820332"/>
            <a:ext cx="1634839" cy="2171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E9C8BE-AC4F-4380-A3F0-9C78466C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320" y="3030170"/>
            <a:ext cx="1779151" cy="14097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789C3D3-CD4D-43BB-9226-2B9E53681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024" y="3001812"/>
            <a:ext cx="1634839" cy="1600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960846C-0E73-443D-93CC-508D72CFC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1936" y="3687612"/>
            <a:ext cx="8286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9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DDA31-43BE-4742-B055-D1E3A374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원리금 연체 여부 미응답자 </a:t>
            </a:r>
            <a:r>
              <a:rPr lang="en-US" altLang="ko-KR" sz="2000" dirty="0"/>
              <a:t>drop 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1800" dirty="0"/>
              <a:t>Row </a:t>
            </a:r>
            <a:r>
              <a:rPr lang="ko-KR" altLang="en-US" sz="1800" dirty="0"/>
              <a:t>값 </a:t>
            </a:r>
            <a:r>
              <a:rPr lang="en-US" altLang="ko-KR" sz="1800" dirty="0"/>
              <a:t>18063 -&gt; 9733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인구통계 </a:t>
            </a:r>
            <a:r>
              <a:rPr lang="ko-KR" altLang="en-US" sz="2000" dirty="0" err="1"/>
              <a:t>특징값들</a:t>
            </a:r>
            <a:r>
              <a:rPr lang="ko-KR" altLang="en-US" sz="2000" dirty="0"/>
              <a:t>  </a:t>
            </a:r>
            <a:r>
              <a:rPr lang="en-US" altLang="ko-KR" sz="2000" dirty="0"/>
              <a:t>label encoding(</a:t>
            </a:r>
            <a:r>
              <a:rPr lang="ko-KR" altLang="en-US" sz="2000" dirty="0"/>
              <a:t>특정 기준에 따라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0</a:t>
            </a:r>
            <a:r>
              <a:rPr lang="ko-KR" altLang="en-US" sz="2000" dirty="0"/>
              <a:t>으로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Google Shape;133;gc44dcee17b_2_84">
            <a:extLst>
              <a:ext uri="{FF2B5EF4-FFF2-40B4-BE49-F238E27FC236}">
                <a16:creationId xmlns:a16="http://schemas.microsoft.com/office/drawing/2014/main" id="{DFE9B7B7-7151-4C72-941D-45D7FC3CEA86}"/>
              </a:ext>
            </a:extLst>
          </p:cNvPr>
          <p:cNvSpPr txBox="1"/>
          <p:nvPr/>
        </p:nvSpPr>
        <p:spPr>
          <a:xfrm>
            <a:off x="669638" y="619328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E8A9B37-7349-41D0-92BB-E6DF2B184ABB}"/>
              </a:ext>
            </a:extLst>
          </p:cNvPr>
          <p:cNvSpPr txBox="1">
            <a:spLocks/>
          </p:cNvSpPr>
          <p:nvPr/>
        </p:nvSpPr>
        <p:spPr>
          <a:xfrm>
            <a:off x="907474" y="38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4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1F8A1-484B-4FFC-BE56-C7FAB837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200" dirty="0"/>
              <a:t>부실가계</a:t>
            </a:r>
            <a:r>
              <a:rPr lang="en-US" altLang="ko-KR" sz="2200" dirty="0"/>
              <a:t>: </a:t>
            </a:r>
            <a:r>
              <a:rPr lang="ko-KR" altLang="en-US" sz="2200" dirty="0"/>
              <a:t>원리금 연체된 경험 </a:t>
            </a:r>
            <a:r>
              <a:rPr lang="en-US" altLang="ko-KR" sz="2200" dirty="0"/>
              <a:t>+ HDRI</a:t>
            </a:r>
            <a:r>
              <a:rPr lang="ko-KR" altLang="en-US" sz="2200" dirty="0"/>
              <a:t>가 </a:t>
            </a:r>
            <a:r>
              <a:rPr lang="en-US" altLang="ko-KR" sz="2200" dirty="0"/>
              <a:t>100 </a:t>
            </a:r>
            <a:r>
              <a:rPr lang="ko-KR" altLang="en-US" sz="2200" dirty="0"/>
              <a:t>이상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Helvetica Neue"/>
              </a:rPr>
              <a:t> 	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HDRI = [(1+(DSR-0.4))+(1+(DTA-1))]*100 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Helvetica Neue"/>
              </a:rPr>
              <a:t>파생변수 생성</a:t>
            </a:r>
            <a:endParaRPr lang="en-US" altLang="ko-KR" sz="19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HDRI(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가계위험부실지수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DSR(</a:t>
            </a:r>
            <a:r>
              <a:rPr lang="ko-KR" altLang="en-US" sz="1700" b="0" i="0" dirty="0" err="1">
                <a:solidFill>
                  <a:srgbClr val="000000"/>
                </a:solidFill>
                <a:effectLst/>
                <a:latin typeface="Helvetica Neue"/>
              </a:rPr>
              <a:t>총부채원리금상환비율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		DTA(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부채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자산 비율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marL="0" indent="0">
              <a:buNone/>
            </a:pP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HDRI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100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이 넘으면 부실가계 기준</a:t>
            </a: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1900" dirty="0"/>
              <a:t>부실가계</a:t>
            </a:r>
            <a:r>
              <a:rPr lang="en-US" altLang="ko-KR" sz="1900" dirty="0"/>
              <a:t>: 944</a:t>
            </a:r>
            <a:r>
              <a:rPr lang="ko-KR" altLang="en-US" sz="1900" dirty="0"/>
              <a:t>가구 </a:t>
            </a:r>
            <a:r>
              <a:rPr lang="en-US" altLang="ko-KR" sz="1900" dirty="0">
                <a:sym typeface="Wingdings" panose="05000000000000000000" pitchFamily="2" charset="2"/>
              </a:rPr>
              <a:t> </a:t>
            </a:r>
            <a:r>
              <a:rPr lang="ko-KR" altLang="en-US" sz="1900" dirty="0"/>
              <a:t>전체 데이터</a:t>
            </a:r>
            <a:r>
              <a:rPr lang="en-US" altLang="ko-KR" sz="1900" dirty="0"/>
              <a:t>(9733</a:t>
            </a:r>
            <a:r>
              <a:rPr lang="ko-KR" altLang="en-US" sz="1900" dirty="0"/>
              <a:t>가구</a:t>
            </a:r>
            <a:r>
              <a:rPr lang="en-US" altLang="ko-KR" sz="1900" dirty="0"/>
              <a:t>)</a:t>
            </a:r>
            <a:r>
              <a:rPr lang="ko-KR" altLang="en-US" sz="1900" dirty="0"/>
              <a:t>의 약 </a:t>
            </a:r>
            <a:r>
              <a:rPr lang="en-US" altLang="ko-KR" sz="1900" dirty="0"/>
              <a:t>10%</a:t>
            </a:r>
            <a:r>
              <a:rPr lang="ko-KR" altLang="en-US" sz="1900" dirty="0"/>
              <a:t>로 비대칭적임</a:t>
            </a:r>
            <a:endParaRPr lang="en-US" altLang="ko-KR" sz="1900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Google Shape;133;gc44dcee17b_2_84">
            <a:extLst>
              <a:ext uri="{FF2B5EF4-FFF2-40B4-BE49-F238E27FC236}">
                <a16:creationId xmlns:a16="http://schemas.microsoft.com/office/drawing/2014/main" id="{9736E77D-2E8D-461F-B151-AD6DCFA50692}"/>
              </a:ext>
            </a:extLst>
          </p:cNvPr>
          <p:cNvSpPr txBox="1"/>
          <p:nvPr/>
        </p:nvSpPr>
        <p:spPr>
          <a:xfrm>
            <a:off x="669638" y="619328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BA54D38-EC82-4685-B268-6947E40CD639}"/>
              </a:ext>
            </a:extLst>
          </p:cNvPr>
          <p:cNvSpPr txBox="1">
            <a:spLocks/>
          </p:cNvSpPr>
          <p:nvPr/>
        </p:nvSpPr>
        <p:spPr>
          <a:xfrm>
            <a:off x="907474" y="38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8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54BF5-E03D-444F-B9FC-AEC2F97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의사결정나무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로지스틱 회귀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en-US" altLang="ko-KR" sz="2000" dirty="0" err="1"/>
              <a:t>LightGBM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Train set: 70%, Test set: 30%</a:t>
            </a:r>
            <a:r>
              <a:rPr lang="ko-KR" altLang="en-US" sz="2000" dirty="0"/>
              <a:t>로 설정</a:t>
            </a:r>
          </a:p>
        </p:txBody>
      </p:sp>
      <p:sp>
        <p:nvSpPr>
          <p:cNvPr id="3" name="Google Shape;133;gc44dcee17b_2_84">
            <a:extLst>
              <a:ext uri="{FF2B5EF4-FFF2-40B4-BE49-F238E27FC236}">
                <a16:creationId xmlns:a16="http://schemas.microsoft.com/office/drawing/2014/main" id="{3205F759-C2F1-4F50-B1D0-EFA65F4510D2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연구방법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DA86A5-55AB-40AF-B259-19890DD65B7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-KR" sz="3200" b="1" dirty="0" err="1">
                <a:solidFill>
                  <a:srgbClr val="757070"/>
                </a:solidFill>
              </a:rPr>
              <a:t>Algoritm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42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A5359-1C51-42C6-9768-3594D284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4" y="1989137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더 적은 표본의 데이터들을 비슷한 특징을 유지하며 복제</a:t>
            </a:r>
            <a:endParaRPr lang="en-US" altLang="ko-KR" sz="2000" dirty="0"/>
          </a:p>
        </p:txBody>
      </p:sp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E571B5BB-753C-48C8-8D1E-C305AE3C9087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연구방법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7EDB3F-5874-4B82-BF15-2B7424B643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-KR" sz="3200" b="1" dirty="0">
                <a:solidFill>
                  <a:srgbClr val="757070"/>
                </a:solidFill>
              </a:rPr>
              <a:t>SMOTE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5D24AD-002C-4564-BB23-891922F7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723128"/>
            <a:ext cx="6561427" cy="32917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A6DDBD-42D0-40F6-81DE-F3294C48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147" y="1639355"/>
            <a:ext cx="2481695" cy="15340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6714B8-198C-4F21-8C7D-59C363BE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147" y="4177156"/>
            <a:ext cx="2539943" cy="954353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60207BA-3561-4D30-A0B3-3DAF75CA96E2}"/>
              </a:ext>
            </a:extLst>
          </p:cNvPr>
          <p:cNvSpPr/>
          <p:nvPr/>
        </p:nvSpPr>
        <p:spPr>
          <a:xfrm>
            <a:off x="8968509" y="3369020"/>
            <a:ext cx="655782" cy="61185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4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561</Words>
  <Application>Microsoft Office PowerPoint</Application>
  <PresentationFormat>와이드스크린</PresentationFormat>
  <Paragraphs>281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Helvetica Neue</vt:lpstr>
      <vt:lpstr>맑은 고딕</vt:lpstr>
      <vt:lpstr>휴먼엑스포</vt:lpstr>
      <vt:lpstr>Arial</vt:lpstr>
      <vt:lpstr>Wingdings</vt:lpstr>
      <vt:lpstr>Office 테마</vt:lpstr>
      <vt:lpstr> 부실가계 분류모델에 대한 연구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JaeHyun</dc:creator>
  <cp:lastModifiedBy>Jeong JaeHyun</cp:lastModifiedBy>
  <cp:revision>47</cp:revision>
  <dcterms:created xsi:type="dcterms:W3CDTF">2021-04-29T21:14:12Z</dcterms:created>
  <dcterms:modified xsi:type="dcterms:W3CDTF">2021-05-23T12:10:32Z</dcterms:modified>
</cp:coreProperties>
</file>