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1ADCD-1029-4541-A778-D4928FE2B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C6F05-5310-40DD-AE95-BC3A19A37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83618-1081-4F56-A966-D3359ACA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D695-80F9-4D87-9608-3180A5B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6B927-C56C-47B2-BB53-F3869104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DBF0-18CA-4071-901C-403524AC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C7C71-38E8-4736-9BAC-40BCF0B9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0A268-0BE9-4A15-BE24-75E139AB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26D7-185D-412F-9E6C-D35EABE7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AAAA6-C2C1-4B73-AA5E-F158FA42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6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4025E-6543-4DEB-82C0-FA08EF6F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33593B-6A3E-4992-8093-A29B9A788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21E11-5B35-4485-8927-FB7C0BC1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CCF75-CF12-4452-80B1-80DD63F5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9A7FE-D077-4922-ACFC-BA34985F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528BE-9BF8-4101-8094-61B774B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54F71-4E0C-4B45-B19D-65C3ED49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E538F-AE12-4F4A-ACCE-9BD4FFD8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0E8C9-FD7C-4D38-AFC7-F484F5D9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5D2DE-2084-49A9-891B-4409E414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F2C61-F36A-4E0C-A138-F3D11920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7D3FD-A928-450F-9188-C6141256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DC65-6B14-41CB-A87C-D8886C24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8DB7-693A-4B5E-9367-C0498E35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C89B-BE38-46CB-840B-B864CB5C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6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243F4-F9C5-4279-AD3A-9BA98D33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70AF3-D2D9-4E0D-A4BA-473D36F1F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65485-4795-48C2-A9AF-AE41546C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9DEA9-10B9-42CF-9E80-6D467EBC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802A8-C790-448F-A32C-DCC2DF5F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D7396-759C-4DF7-BAC7-2DD5DB0B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0B629-DF1C-4E56-B1CE-AB7510A5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2DB30-0F9B-4221-AF91-05FCD837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92119-BE28-44D6-AA0B-33A21432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4E70D9-39B2-4C11-BD32-5342A33B9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B2F1C-616E-4835-AAA7-2F258CB1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A3F5E-0320-436B-ABB9-08AEC5BC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20B73-CB05-42FF-8B36-CE2FF1A1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0EBCE5-CA5C-42E1-A408-167ACA76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06846-9E5F-412D-85D9-3E8BA550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DB608-5EE2-4CBE-9149-3B679CD6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BCCEB-7031-42D2-BD01-4024C5A2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969C65-05E6-4FD6-924B-88ACBE8B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7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71E701-9E80-4195-9B45-BFF978D9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12CEC-A0FA-45B0-BC6A-5E6BD99B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2825D-339E-4940-9271-4DC7D546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E50A6-2ECD-477E-AA4F-3B13A2E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BAF45-65BC-40E3-B6D0-B6D04658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336D2-4F40-401C-94E2-7619BA4D2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FFDD1-1140-43C0-8DEE-225D0CEB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0A054-702E-4EDE-889B-50624537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CEA69-C2D5-40CE-A9FE-9E860D04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14919-1C1B-418A-9B64-5FC591C6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5E84F9-A6CF-44CB-A5FF-8EF38980A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8C225-6B0B-426E-A8FC-F87520A32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88102-BDC5-4AC8-801C-B635E29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D2B44-5C53-4A3C-A8A0-1E951E82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6EAF9-FD86-4A05-9852-D68173BA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2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0D225-80E9-4156-9495-80CAC80F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193A-6446-4AC6-A379-C6B08C77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9A420-B7BD-4671-87C6-CC6B0C10D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562-3FCB-405F-BBE1-A52991077510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7D6F1-6CED-49B4-A682-A6D98329E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A81C0-1E54-4886-96CB-1503099F5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C632-569D-4ED4-BFA9-2C66E37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092656-2492-421F-B35B-3935669B17D0}"/>
              </a:ext>
            </a:extLst>
          </p:cNvPr>
          <p:cNvGrpSpPr/>
          <p:nvPr/>
        </p:nvGrpSpPr>
        <p:grpSpPr>
          <a:xfrm>
            <a:off x="3783930" y="1353416"/>
            <a:ext cx="3681666" cy="601583"/>
            <a:chOff x="962526" y="2550690"/>
            <a:chExt cx="3681666" cy="601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A30AF60-6CA0-4BA2-8580-CC7D093D3CAF}"/>
                </a:ext>
              </a:extLst>
            </p:cNvPr>
            <p:cNvSpPr/>
            <p:nvPr/>
          </p:nvSpPr>
          <p:spPr>
            <a:xfrm>
              <a:off x="962526" y="255069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C0BB72-C152-436D-8F40-ED565DD2039E}"/>
                </a:ext>
              </a:extLst>
            </p:cNvPr>
            <p:cNvSpPr/>
            <p:nvPr/>
          </p:nvSpPr>
          <p:spPr>
            <a:xfrm>
              <a:off x="1576137" y="255069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F840E5-18F2-4E4E-B98B-5B73E965D5C1}"/>
                </a:ext>
              </a:extLst>
            </p:cNvPr>
            <p:cNvSpPr/>
            <p:nvPr/>
          </p:nvSpPr>
          <p:spPr>
            <a:xfrm>
              <a:off x="2189748" y="255069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332768-EB8B-4CEC-9AD3-B9A582B680EC}"/>
                </a:ext>
              </a:extLst>
            </p:cNvPr>
            <p:cNvSpPr/>
            <p:nvPr/>
          </p:nvSpPr>
          <p:spPr>
            <a:xfrm>
              <a:off x="2803359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A135E4-2B2D-4384-8E76-2A522CA664C3}"/>
                </a:ext>
              </a:extLst>
            </p:cNvPr>
            <p:cNvSpPr/>
            <p:nvPr/>
          </p:nvSpPr>
          <p:spPr>
            <a:xfrm>
              <a:off x="3416970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DFF77A-10B2-4952-A77F-257A9268B187}"/>
                </a:ext>
              </a:extLst>
            </p:cNvPr>
            <p:cNvSpPr/>
            <p:nvPr/>
          </p:nvSpPr>
          <p:spPr>
            <a:xfrm>
              <a:off x="4030581" y="2550690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7BEF4B-DD86-4205-9AC1-DD5AB47903C9}"/>
              </a:ext>
            </a:extLst>
          </p:cNvPr>
          <p:cNvGrpSpPr/>
          <p:nvPr/>
        </p:nvGrpSpPr>
        <p:grpSpPr>
          <a:xfrm>
            <a:off x="3783930" y="2959762"/>
            <a:ext cx="4295277" cy="1203156"/>
            <a:chOff x="3783930" y="2959762"/>
            <a:chExt cx="4295277" cy="12031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D8AEBD-F298-4B93-8810-892272067A9B}"/>
                </a:ext>
              </a:extLst>
            </p:cNvPr>
            <p:cNvSpPr/>
            <p:nvPr/>
          </p:nvSpPr>
          <p:spPr>
            <a:xfrm>
              <a:off x="3783930" y="2959765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A1752B-52BA-4A1E-A945-449EE819ABB4}"/>
                </a:ext>
              </a:extLst>
            </p:cNvPr>
            <p:cNvSpPr/>
            <p:nvPr/>
          </p:nvSpPr>
          <p:spPr>
            <a:xfrm>
              <a:off x="4397541" y="295976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A426A0-EF52-40FF-89AF-983466C465B0}"/>
                </a:ext>
              </a:extLst>
            </p:cNvPr>
            <p:cNvSpPr/>
            <p:nvPr/>
          </p:nvSpPr>
          <p:spPr>
            <a:xfrm>
              <a:off x="5011152" y="295976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68BCCF5-4E1B-4324-860E-4CDFB36E8449}"/>
                </a:ext>
              </a:extLst>
            </p:cNvPr>
            <p:cNvSpPr/>
            <p:nvPr/>
          </p:nvSpPr>
          <p:spPr>
            <a:xfrm>
              <a:off x="5624763" y="295976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283C03-CDB1-497E-9A99-0259EB915E70}"/>
                </a:ext>
              </a:extLst>
            </p:cNvPr>
            <p:cNvSpPr/>
            <p:nvPr/>
          </p:nvSpPr>
          <p:spPr>
            <a:xfrm>
              <a:off x="6238374" y="2959762"/>
              <a:ext cx="1840833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나머지 알파벳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60C6D5-2E19-4E31-AA73-E686B2054D13}"/>
                </a:ext>
              </a:extLst>
            </p:cNvPr>
            <p:cNvSpPr/>
            <p:nvPr/>
          </p:nvSpPr>
          <p:spPr>
            <a:xfrm>
              <a:off x="3783930" y="3561339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2E387B7-BA45-421B-A57D-4F1D784C9345}"/>
                </a:ext>
              </a:extLst>
            </p:cNvPr>
            <p:cNvSpPr/>
            <p:nvPr/>
          </p:nvSpPr>
          <p:spPr>
            <a:xfrm>
              <a:off x="4397541" y="3561338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4274C60-DC5D-4689-B7B2-F91E13879098}"/>
                </a:ext>
              </a:extLst>
            </p:cNvPr>
            <p:cNvSpPr/>
            <p:nvPr/>
          </p:nvSpPr>
          <p:spPr>
            <a:xfrm>
              <a:off x="5011152" y="3561336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9064E0F-9EDA-403D-BC4B-85A56CCC2598}"/>
                </a:ext>
              </a:extLst>
            </p:cNvPr>
            <p:cNvSpPr/>
            <p:nvPr/>
          </p:nvSpPr>
          <p:spPr>
            <a:xfrm>
              <a:off x="5624763" y="356133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0A9AB0B-8D0A-48B1-8794-D4DC5352CAC4}"/>
                </a:ext>
              </a:extLst>
            </p:cNvPr>
            <p:cNvSpPr/>
            <p:nvPr/>
          </p:nvSpPr>
          <p:spPr>
            <a:xfrm>
              <a:off x="6238374" y="3561333"/>
              <a:ext cx="1840833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3FDF5A-2498-4E43-BA93-B3F370326DF0}"/>
              </a:ext>
            </a:extLst>
          </p:cNvPr>
          <p:cNvSpPr txBox="1"/>
          <p:nvPr/>
        </p:nvSpPr>
        <p:spPr>
          <a:xfrm>
            <a:off x="3431006" y="2233400"/>
            <a:ext cx="53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해당하는 알파벳이 패턴에서 가장 마지막에 나온 자리</a:t>
            </a:r>
            <a:r>
              <a:rPr lang="en-US" altLang="ko-KR" b="1" dirty="0">
                <a:solidFill>
                  <a:schemeClr val="accent1"/>
                </a:solidFill>
              </a:rPr>
              <a:t>(index)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5D7D-8D3A-42E1-8DFF-70F8291ADDCF}"/>
              </a:ext>
            </a:extLst>
          </p:cNvPr>
          <p:cNvSpPr txBox="1"/>
          <p:nvPr/>
        </p:nvSpPr>
        <p:spPr>
          <a:xfrm>
            <a:off x="3916278" y="931467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4386D3-B20D-4313-A4C6-2369175C900B}"/>
              </a:ext>
            </a:extLst>
          </p:cNvPr>
          <p:cNvSpPr txBox="1"/>
          <p:nvPr/>
        </p:nvSpPr>
        <p:spPr>
          <a:xfrm>
            <a:off x="4559967" y="93232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735B2-9A74-4461-9198-0E4695751433}"/>
              </a:ext>
            </a:extLst>
          </p:cNvPr>
          <p:cNvSpPr txBox="1"/>
          <p:nvPr/>
        </p:nvSpPr>
        <p:spPr>
          <a:xfrm>
            <a:off x="5203656" y="93232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7EEB2C-CCBF-4F5F-A45E-C27947FE2C5F}"/>
              </a:ext>
            </a:extLst>
          </p:cNvPr>
          <p:cNvSpPr txBox="1"/>
          <p:nvPr/>
        </p:nvSpPr>
        <p:spPr>
          <a:xfrm>
            <a:off x="5807242" y="93232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9DD289-F5A2-4950-92A7-59DDC5BF27EE}"/>
              </a:ext>
            </a:extLst>
          </p:cNvPr>
          <p:cNvSpPr txBox="1"/>
          <p:nvPr/>
        </p:nvSpPr>
        <p:spPr>
          <a:xfrm>
            <a:off x="6418849" y="93232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86E605-1A67-41CF-B211-B9EF6E107026}"/>
              </a:ext>
            </a:extLst>
          </p:cNvPr>
          <p:cNvSpPr txBox="1"/>
          <p:nvPr/>
        </p:nvSpPr>
        <p:spPr>
          <a:xfrm>
            <a:off x="7040484" y="93232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898C32-4B91-4B9A-9E4A-2F4C3060FD67}"/>
              </a:ext>
            </a:extLst>
          </p:cNvPr>
          <p:cNvSpPr txBox="1"/>
          <p:nvPr/>
        </p:nvSpPr>
        <p:spPr>
          <a:xfrm>
            <a:off x="3266574" y="4742527"/>
            <a:ext cx="532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4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last_occurrence_lst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092656-2492-421F-B35B-3935669B17D0}"/>
              </a:ext>
            </a:extLst>
          </p:cNvPr>
          <p:cNvGrpSpPr/>
          <p:nvPr/>
        </p:nvGrpSpPr>
        <p:grpSpPr>
          <a:xfrm>
            <a:off x="397041" y="1299406"/>
            <a:ext cx="3681666" cy="601583"/>
            <a:chOff x="962526" y="2550690"/>
            <a:chExt cx="3681666" cy="601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A30AF60-6CA0-4BA2-8580-CC7D093D3CAF}"/>
                </a:ext>
              </a:extLst>
            </p:cNvPr>
            <p:cNvSpPr/>
            <p:nvPr/>
          </p:nvSpPr>
          <p:spPr>
            <a:xfrm>
              <a:off x="962526" y="255069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C0BB72-C152-436D-8F40-ED565DD2039E}"/>
                </a:ext>
              </a:extLst>
            </p:cNvPr>
            <p:cNvSpPr/>
            <p:nvPr/>
          </p:nvSpPr>
          <p:spPr>
            <a:xfrm>
              <a:off x="1576137" y="255069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F840E5-18F2-4E4E-B98B-5B73E965D5C1}"/>
                </a:ext>
              </a:extLst>
            </p:cNvPr>
            <p:cNvSpPr/>
            <p:nvPr/>
          </p:nvSpPr>
          <p:spPr>
            <a:xfrm>
              <a:off x="2189748" y="255069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332768-EB8B-4CEC-9AD3-B9A582B680EC}"/>
                </a:ext>
              </a:extLst>
            </p:cNvPr>
            <p:cNvSpPr/>
            <p:nvPr/>
          </p:nvSpPr>
          <p:spPr>
            <a:xfrm>
              <a:off x="2803359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A135E4-2B2D-4384-8E76-2A522CA664C3}"/>
                </a:ext>
              </a:extLst>
            </p:cNvPr>
            <p:cNvSpPr/>
            <p:nvPr/>
          </p:nvSpPr>
          <p:spPr>
            <a:xfrm>
              <a:off x="3416970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DFF77A-10B2-4952-A77F-257A9268B187}"/>
                </a:ext>
              </a:extLst>
            </p:cNvPr>
            <p:cNvSpPr/>
            <p:nvPr/>
          </p:nvSpPr>
          <p:spPr>
            <a:xfrm>
              <a:off x="4030581" y="2550690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D8AEBD-F298-4B93-8810-892272067A9B}"/>
              </a:ext>
            </a:extLst>
          </p:cNvPr>
          <p:cNvSpPr/>
          <p:nvPr/>
        </p:nvSpPr>
        <p:spPr>
          <a:xfrm>
            <a:off x="397041" y="324851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A1752B-52BA-4A1E-A945-449EE819ABB4}"/>
              </a:ext>
            </a:extLst>
          </p:cNvPr>
          <p:cNvSpPr/>
          <p:nvPr/>
        </p:nvSpPr>
        <p:spPr>
          <a:xfrm>
            <a:off x="1010652" y="324850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A426A0-EF52-40FF-89AF-983466C465B0}"/>
              </a:ext>
            </a:extLst>
          </p:cNvPr>
          <p:cNvSpPr/>
          <p:nvPr/>
        </p:nvSpPr>
        <p:spPr>
          <a:xfrm>
            <a:off x="1624263" y="324849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8BCCF5-4E1B-4324-860E-4CDFB36E8449}"/>
              </a:ext>
            </a:extLst>
          </p:cNvPr>
          <p:cNvSpPr/>
          <p:nvPr/>
        </p:nvSpPr>
        <p:spPr>
          <a:xfrm>
            <a:off x="2237874" y="324848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283C03-CDB1-497E-9A99-0259EB915E70}"/>
              </a:ext>
            </a:extLst>
          </p:cNvPr>
          <p:cNvSpPr/>
          <p:nvPr/>
        </p:nvSpPr>
        <p:spPr>
          <a:xfrm>
            <a:off x="2851485" y="324848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BDB73-F2EE-4BB9-BA50-43E1EA6F3E6A}"/>
              </a:ext>
            </a:extLst>
          </p:cNvPr>
          <p:cNvSpPr/>
          <p:nvPr/>
        </p:nvSpPr>
        <p:spPr>
          <a:xfrm>
            <a:off x="3465096" y="324847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EFF890-8CE2-41CC-9F63-35FD914E742E}"/>
              </a:ext>
            </a:extLst>
          </p:cNvPr>
          <p:cNvSpPr/>
          <p:nvPr/>
        </p:nvSpPr>
        <p:spPr>
          <a:xfrm>
            <a:off x="4078707" y="324845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FFE838-75B3-4AFC-B158-C90915B76465}"/>
              </a:ext>
            </a:extLst>
          </p:cNvPr>
          <p:cNvSpPr/>
          <p:nvPr/>
        </p:nvSpPr>
        <p:spPr>
          <a:xfrm>
            <a:off x="4692318" y="324844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141B7B-1165-4C29-8337-ED3757382608}"/>
              </a:ext>
            </a:extLst>
          </p:cNvPr>
          <p:cNvSpPr/>
          <p:nvPr/>
        </p:nvSpPr>
        <p:spPr>
          <a:xfrm>
            <a:off x="5305929" y="324843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F2172F-3C6A-4A3B-BF1B-351D4E36726C}"/>
              </a:ext>
            </a:extLst>
          </p:cNvPr>
          <p:cNvSpPr/>
          <p:nvPr/>
        </p:nvSpPr>
        <p:spPr>
          <a:xfrm>
            <a:off x="5919540" y="324842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77A4EE-C56D-41A8-AACD-FC41C75F7AE9}"/>
              </a:ext>
            </a:extLst>
          </p:cNvPr>
          <p:cNvSpPr/>
          <p:nvPr/>
        </p:nvSpPr>
        <p:spPr>
          <a:xfrm>
            <a:off x="6533151" y="324842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0D9813-23C0-4198-980A-1A8ACC99DA95}"/>
              </a:ext>
            </a:extLst>
          </p:cNvPr>
          <p:cNvSpPr/>
          <p:nvPr/>
        </p:nvSpPr>
        <p:spPr>
          <a:xfrm>
            <a:off x="7146762" y="324841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77617C-FE8A-4B09-9B4B-890D6DCC6035}"/>
              </a:ext>
            </a:extLst>
          </p:cNvPr>
          <p:cNvSpPr/>
          <p:nvPr/>
        </p:nvSpPr>
        <p:spPr>
          <a:xfrm>
            <a:off x="7760373" y="324840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449A33-3780-47DE-BE70-75300337CC0D}"/>
              </a:ext>
            </a:extLst>
          </p:cNvPr>
          <p:cNvSpPr/>
          <p:nvPr/>
        </p:nvSpPr>
        <p:spPr>
          <a:xfrm>
            <a:off x="8373984" y="324840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40474-2A29-4BAC-9317-B4372CC9ADDE}"/>
              </a:ext>
            </a:extLst>
          </p:cNvPr>
          <p:cNvSpPr/>
          <p:nvPr/>
        </p:nvSpPr>
        <p:spPr>
          <a:xfrm>
            <a:off x="8987595" y="324839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99520F-57FA-40D7-8562-61845E4F544F}"/>
              </a:ext>
            </a:extLst>
          </p:cNvPr>
          <p:cNvGrpSpPr/>
          <p:nvPr/>
        </p:nvGrpSpPr>
        <p:grpSpPr>
          <a:xfrm>
            <a:off x="1010652" y="2141614"/>
            <a:ext cx="3681666" cy="601583"/>
            <a:chOff x="962526" y="2550690"/>
            <a:chExt cx="3681666" cy="60158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F213FDB-C64A-46FB-8B29-5E36D80BBBA4}"/>
                </a:ext>
              </a:extLst>
            </p:cNvPr>
            <p:cNvSpPr/>
            <p:nvPr/>
          </p:nvSpPr>
          <p:spPr>
            <a:xfrm>
              <a:off x="962526" y="255069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1116E2F-287E-45B9-83EF-186B13D5DC97}"/>
                </a:ext>
              </a:extLst>
            </p:cNvPr>
            <p:cNvSpPr/>
            <p:nvPr/>
          </p:nvSpPr>
          <p:spPr>
            <a:xfrm>
              <a:off x="1576137" y="255069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F6096A1-CB7F-4B0D-BCDB-504104E66457}"/>
                </a:ext>
              </a:extLst>
            </p:cNvPr>
            <p:cNvSpPr/>
            <p:nvPr/>
          </p:nvSpPr>
          <p:spPr>
            <a:xfrm>
              <a:off x="2189748" y="255069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ED855DC-D160-4C25-A55D-651560C20027}"/>
                </a:ext>
              </a:extLst>
            </p:cNvPr>
            <p:cNvSpPr/>
            <p:nvPr/>
          </p:nvSpPr>
          <p:spPr>
            <a:xfrm>
              <a:off x="2803359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63C68BC-7DE2-463C-A632-2BC82B8FF748}"/>
                </a:ext>
              </a:extLst>
            </p:cNvPr>
            <p:cNvSpPr/>
            <p:nvPr/>
          </p:nvSpPr>
          <p:spPr>
            <a:xfrm>
              <a:off x="3416970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3FAEF97-5246-4727-8408-C30064E767D1}"/>
                </a:ext>
              </a:extLst>
            </p:cNvPr>
            <p:cNvSpPr/>
            <p:nvPr/>
          </p:nvSpPr>
          <p:spPr>
            <a:xfrm>
              <a:off x="4030581" y="2550690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ADFE25A-DC02-42E8-AAF1-2F6824D0E1A3}"/>
              </a:ext>
            </a:extLst>
          </p:cNvPr>
          <p:cNvGrpSpPr/>
          <p:nvPr/>
        </p:nvGrpSpPr>
        <p:grpSpPr>
          <a:xfrm>
            <a:off x="2851485" y="2983826"/>
            <a:ext cx="3681666" cy="601583"/>
            <a:chOff x="962526" y="2550690"/>
            <a:chExt cx="3681666" cy="60158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FE05388-80D5-4294-AC16-39BE533F1EBE}"/>
                </a:ext>
              </a:extLst>
            </p:cNvPr>
            <p:cNvSpPr/>
            <p:nvPr/>
          </p:nvSpPr>
          <p:spPr>
            <a:xfrm>
              <a:off x="962526" y="255069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E1FA10-EC30-473F-B5CE-F172B8F89B76}"/>
                </a:ext>
              </a:extLst>
            </p:cNvPr>
            <p:cNvSpPr/>
            <p:nvPr/>
          </p:nvSpPr>
          <p:spPr>
            <a:xfrm>
              <a:off x="1576137" y="255069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64C68EC-6D80-43E9-9BC3-F15EDB26B78C}"/>
                </a:ext>
              </a:extLst>
            </p:cNvPr>
            <p:cNvSpPr/>
            <p:nvPr/>
          </p:nvSpPr>
          <p:spPr>
            <a:xfrm>
              <a:off x="2189748" y="255069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F62684-82D6-44FC-BFB4-4C1EA2143A54}"/>
                </a:ext>
              </a:extLst>
            </p:cNvPr>
            <p:cNvSpPr/>
            <p:nvPr/>
          </p:nvSpPr>
          <p:spPr>
            <a:xfrm>
              <a:off x="2803359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FD0EBB0-BAE7-4AD2-B4B4-BC276C5A8DBF}"/>
                </a:ext>
              </a:extLst>
            </p:cNvPr>
            <p:cNvSpPr/>
            <p:nvPr/>
          </p:nvSpPr>
          <p:spPr>
            <a:xfrm>
              <a:off x="3416970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BE6AA3E-0377-4D4C-BCC2-CBE5A8AF236E}"/>
                </a:ext>
              </a:extLst>
            </p:cNvPr>
            <p:cNvSpPr/>
            <p:nvPr/>
          </p:nvSpPr>
          <p:spPr>
            <a:xfrm>
              <a:off x="4030581" y="2550690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05D1E2-EF11-4681-9D5A-7AD154C39087}"/>
              </a:ext>
            </a:extLst>
          </p:cNvPr>
          <p:cNvGrpSpPr/>
          <p:nvPr/>
        </p:nvGrpSpPr>
        <p:grpSpPr>
          <a:xfrm>
            <a:off x="4078707" y="3850099"/>
            <a:ext cx="3681666" cy="601583"/>
            <a:chOff x="962526" y="2550690"/>
            <a:chExt cx="3681666" cy="60158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A8434AB-037F-483C-A124-6DA933FE53AF}"/>
                </a:ext>
              </a:extLst>
            </p:cNvPr>
            <p:cNvSpPr/>
            <p:nvPr/>
          </p:nvSpPr>
          <p:spPr>
            <a:xfrm>
              <a:off x="962526" y="255069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3E18D7B-6ED9-47A8-B155-8ED709AF0098}"/>
                </a:ext>
              </a:extLst>
            </p:cNvPr>
            <p:cNvSpPr/>
            <p:nvPr/>
          </p:nvSpPr>
          <p:spPr>
            <a:xfrm>
              <a:off x="1576137" y="255069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3B028F0-DC59-4D29-987E-4331C0D23E3B}"/>
                </a:ext>
              </a:extLst>
            </p:cNvPr>
            <p:cNvSpPr/>
            <p:nvPr/>
          </p:nvSpPr>
          <p:spPr>
            <a:xfrm>
              <a:off x="2189748" y="255069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8DF037B-F248-473B-BC00-07DC10057149}"/>
                </a:ext>
              </a:extLst>
            </p:cNvPr>
            <p:cNvSpPr/>
            <p:nvPr/>
          </p:nvSpPr>
          <p:spPr>
            <a:xfrm>
              <a:off x="2803359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BC2EAF4-CF5A-4238-9695-8DA9F02D8846}"/>
                </a:ext>
              </a:extLst>
            </p:cNvPr>
            <p:cNvSpPr/>
            <p:nvPr/>
          </p:nvSpPr>
          <p:spPr>
            <a:xfrm>
              <a:off x="3416970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1E9123B-0AC3-4C24-B3F1-6336E75D5969}"/>
                </a:ext>
              </a:extLst>
            </p:cNvPr>
            <p:cNvSpPr/>
            <p:nvPr/>
          </p:nvSpPr>
          <p:spPr>
            <a:xfrm>
              <a:off x="4030581" y="2550690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0E0596-4F94-4FDB-8D56-1DF16656C5C6}"/>
              </a:ext>
            </a:extLst>
          </p:cNvPr>
          <p:cNvGrpSpPr/>
          <p:nvPr/>
        </p:nvGrpSpPr>
        <p:grpSpPr>
          <a:xfrm>
            <a:off x="5305929" y="4752468"/>
            <a:ext cx="3681666" cy="601583"/>
            <a:chOff x="962526" y="2550690"/>
            <a:chExt cx="3681666" cy="60158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4E291E8-FAEE-4071-AF38-CE355A0423D0}"/>
                </a:ext>
              </a:extLst>
            </p:cNvPr>
            <p:cNvSpPr/>
            <p:nvPr/>
          </p:nvSpPr>
          <p:spPr>
            <a:xfrm>
              <a:off x="962526" y="255069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DB0B0DE-5F0F-4DE8-BF14-BF0AC85218B2}"/>
                </a:ext>
              </a:extLst>
            </p:cNvPr>
            <p:cNvSpPr/>
            <p:nvPr/>
          </p:nvSpPr>
          <p:spPr>
            <a:xfrm>
              <a:off x="1576137" y="255069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52C6F2-BED2-4AF0-B38F-0140E1B2F5EA}"/>
                </a:ext>
              </a:extLst>
            </p:cNvPr>
            <p:cNvSpPr/>
            <p:nvPr/>
          </p:nvSpPr>
          <p:spPr>
            <a:xfrm>
              <a:off x="2189748" y="255069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A2CCF60-B1AA-47C7-9210-6B9639888329}"/>
                </a:ext>
              </a:extLst>
            </p:cNvPr>
            <p:cNvSpPr/>
            <p:nvPr/>
          </p:nvSpPr>
          <p:spPr>
            <a:xfrm>
              <a:off x="2803359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EA1DFA-6033-4BF6-8BFA-75B47DA7361A}"/>
                </a:ext>
              </a:extLst>
            </p:cNvPr>
            <p:cNvSpPr/>
            <p:nvPr/>
          </p:nvSpPr>
          <p:spPr>
            <a:xfrm>
              <a:off x="3416970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BA86399-F4D0-443A-84D5-7A24E96A57E8}"/>
                </a:ext>
              </a:extLst>
            </p:cNvPr>
            <p:cNvSpPr/>
            <p:nvPr/>
          </p:nvSpPr>
          <p:spPr>
            <a:xfrm>
              <a:off x="4030581" y="2550690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7CD27D-E4AE-4C8F-B197-BDD54DD3B61B}"/>
              </a:ext>
            </a:extLst>
          </p:cNvPr>
          <p:cNvGrpSpPr/>
          <p:nvPr/>
        </p:nvGrpSpPr>
        <p:grpSpPr>
          <a:xfrm>
            <a:off x="6226345" y="1112913"/>
            <a:ext cx="2205791" cy="1016681"/>
            <a:chOff x="3783930" y="2959762"/>
            <a:chExt cx="4295277" cy="120315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D420172-DB61-43CC-BDB4-C533D204B293}"/>
                </a:ext>
              </a:extLst>
            </p:cNvPr>
            <p:cNvSpPr/>
            <p:nvPr/>
          </p:nvSpPr>
          <p:spPr>
            <a:xfrm>
              <a:off x="3783930" y="2959765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51F895D-83CA-476A-AA50-BB914B8D5384}"/>
                </a:ext>
              </a:extLst>
            </p:cNvPr>
            <p:cNvSpPr/>
            <p:nvPr/>
          </p:nvSpPr>
          <p:spPr>
            <a:xfrm>
              <a:off x="4397541" y="295976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E1DFAB2-3187-4D69-AD8B-CEE2173BD380}"/>
                </a:ext>
              </a:extLst>
            </p:cNvPr>
            <p:cNvSpPr/>
            <p:nvPr/>
          </p:nvSpPr>
          <p:spPr>
            <a:xfrm>
              <a:off x="5011152" y="295976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AD3B5B1A-3BAE-428A-878D-89E3351B651B}"/>
                </a:ext>
              </a:extLst>
            </p:cNvPr>
            <p:cNvSpPr/>
            <p:nvPr/>
          </p:nvSpPr>
          <p:spPr>
            <a:xfrm>
              <a:off x="5624763" y="295976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9842F08-42DB-48A8-B6FC-7DFAC2B3F691}"/>
                </a:ext>
              </a:extLst>
            </p:cNvPr>
            <p:cNvSpPr/>
            <p:nvPr/>
          </p:nvSpPr>
          <p:spPr>
            <a:xfrm>
              <a:off x="6238374" y="2959762"/>
              <a:ext cx="1840833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나머지 알파벳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B1E6229-FBD8-4438-8417-2A75F2CA3225}"/>
                </a:ext>
              </a:extLst>
            </p:cNvPr>
            <p:cNvSpPr/>
            <p:nvPr/>
          </p:nvSpPr>
          <p:spPr>
            <a:xfrm>
              <a:off x="3783930" y="3561339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DB4B509-2876-4751-85F7-4A884CDACF37}"/>
                </a:ext>
              </a:extLst>
            </p:cNvPr>
            <p:cNvSpPr/>
            <p:nvPr/>
          </p:nvSpPr>
          <p:spPr>
            <a:xfrm>
              <a:off x="4397541" y="3561338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C591C11-C08D-4842-B1FB-9B8AE22EED2F}"/>
                </a:ext>
              </a:extLst>
            </p:cNvPr>
            <p:cNvSpPr/>
            <p:nvPr/>
          </p:nvSpPr>
          <p:spPr>
            <a:xfrm>
              <a:off x="5011152" y="3561336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9A7B49D-0769-46A8-BAA1-EDBE0F55B01E}"/>
                </a:ext>
              </a:extLst>
            </p:cNvPr>
            <p:cNvSpPr/>
            <p:nvPr/>
          </p:nvSpPr>
          <p:spPr>
            <a:xfrm>
              <a:off x="5624763" y="356133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BEDA5DC-BB7C-43DF-83DF-550A5653FF7E}"/>
                </a:ext>
              </a:extLst>
            </p:cNvPr>
            <p:cNvSpPr/>
            <p:nvPr/>
          </p:nvSpPr>
          <p:spPr>
            <a:xfrm>
              <a:off x="6238374" y="3561333"/>
              <a:ext cx="1840833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9B3120B-22A1-4164-90A2-24154B256F77}"/>
              </a:ext>
            </a:extLst>
          </p:cNvPr>
          <p:cNvSpPr/>
          <p:nvPr/>
        </p:nvSpPr>
        <p:spPr>
          <a:xfrm>
            <a:off x="3465095" y="324841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D6EBB4A-9748-47F6-A153-DB6F4EF65393}"/>
              </a:ext>
            </a:extLst>
          </p:cNvPr>
          <p:cNvSpPr/>
          <p:nvPr/>
        </p:nvSpPr>
        <p:spPr>
          <a:xfrm>
            <a:off x="3465095" y="1299399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곱하기 기호 125">
            <a:extLst>
              <a:ext uri="{FF2B5EF4-FFF2-40B4-BE49-F238E27FC236}">
                <a16:creationId xmlns:a16="http://schemas.microsoft.com/office/drawing/2014/main" id="{E3E55F18-9148-4017-BDF1-1F0928F31CB1}"/>
              </a:ext>
            </a:extLst>
          </p:cNvPr>
          <p:cNvSpPr/>
          <p:nvPr/>
        </p:nvSpPr>
        <p:spPr>
          <a:xfrm>
            <a:off x="2941722" y="839193"/>
            <a:ext cx="469231" cy="547441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ABE65E1-07A0-4D4B-B5EC-E2A20F9847E2}"/>
              </a:ext>
            </a:extLst>
          </p:cNvPr>
          <p:cNvSpPr/>
          <p:nvPr/>
        </p:nvSpPr>
        <p:spPr>
          <a:xfrm>
            <a:off x="2845467" y="324839"/>
            <a:ext cx="613611" cy="60157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1528346-9FEB-44C6-9D31-024EFCFB598A}"/>
              </a:ext>
            </a:extLst>
          </p:cNvPr>
          <p:cNvSpPr/>
          <p:nvPr/>
        </p:nvSpPr>
        <p:spPr>
          <a:xfrm>
            <a:off x="6464972" y="1139978"/>
            <a:ext cx="468086" cy="46021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F3AB4B9F-5862-4241-9677-BAD095FB4F58}"/>
              </a:ext>
            </a:extLst>
          </p:cNvPr>
          <p:cNvSpPr/>
          <p:nvPr/>
        </p:nvSpPr>
        <p:spPr>
          <a:xfrm>
            <a:off x="397041" y="2141609"/>
            <a:ext cx="542565" cy="508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41B9336-D5BF-4546-9746-9FF0E2F0378D}"/>
              </a:ext>
            </a:extLst>
          </p:cNvPr>
          <p:cNvSpPr txBox="1"/>
          <p:nvPr/>
        </p:nvSpPr>
        <p:spPr>
          <a:xfrm>
            <a:off x="24065" y="2828835"/>
            <a:ext cx="1973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j – </a:t>
            </a:r>
            <a:r>
              <a:rPr lang="en-US" altLang="ko-KR" b="1" dirty="0" err="1">
                <a:solidFill>
                  <a:schemeClr val="accent1"/>
                </a:solidFill>
              </a:rPr>
              <a:t>last_occur</a:t>
            </a:r>
            <a:r>
              <a:rPr lang="en-US" altLang="ko-KR" b="1" dirty="0">
                <a:solidFill>
                  <a:schemeClr val="accent1"/>
                </a:solidFill>
              </a:rPr>
              <a:t>(B)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만큼 시프트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-&gt; 4- 3 = 1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>
                <a:solidFill>
                  <a:schemeClr val="accent1"/>
                </a:solidFill>
              </a:rPr>
              <a:t>만큼 시프트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의미하는 것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매칭 실패 시 </a:t>
            </a:r>
            <a:r>
              <a:rPr lang="en-US" altLang="ko-KR" b="1" dirty="0"/>
              <a:t>-&gt;</a:t>
            </a:r>
          </a:p>
          <a:p>
            <a:r>
              <a:rPr lang="ko-KR" altLang="en-US" b="1" dirty="0"/>
              <a:t>현재 비교위치에서의 글자와 맞추기 위한 시프트 길이를 계산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63C223A-244C-43A8-8F58-B412BFABBE15}"/>
              </a:ext>
            </a:extLst>
          </p:cNvPr>
          <p:cNvSpPr txBox="1"/>
          <p:nvPr/>
        </p:nvSpPr>
        <p:spPr>
          <a:xfrm>
            <a:off x="9679404" y="302462"/>
            <a:ext cx="248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j = </a:t>
            </a:r>
            <a:r>
              <a:rPr lang="ko-KR" altLang="en-US" b="1" dirty="0">
                <a:solidFill>
                  <a:schemeClr val="accent1"/>
                </a:solidFill>
              </a:rPr>
              <a:t>패턴의 길이</a:t>
            </a:r>
            <a:r>
              <a:rPr lang="en-US" altLang="ko-KR" b="1" dirty="0">
                <a:solidFill>
                  <a:schemeClr val="accent1"/>
                </a:solidFill>
              </a:rPr>
              <a:t>-1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s = 0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94D426-4159-4757-AAAA-EB06BFC0A372}"/>
              </a:ext>
            </a:extLst>
          </p:cNvPr>
          <p:cNvSpPr txBox="1"/>
          <p:nvPr/>
        </p:nvSpPr>
        <p:spPr>
          <a:xfrm>
            <a:off x="3502189" y="-26466"/>
            <a:ext cx="93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S + j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D86F476-1C90-4DDD-8317-41ACD208A9F5}"/>
              </a:ext>
            </a:extLst>
          </p:cNvPr>
          <p:cNvSpPr txBox="1"/>
          <p:nvPr/>
        </p:nvSpPr>
        <p:spPr>
          <a:xfrm>
            <a:off x="2704607" y="-22244"/>
            <a:ext cx="107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S+ j -1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C6A4634-8395-4EFF-B545-C0B0BE10E7C2}"/>
              </a:ext>
            </a:extLst>
          </p:cNvPr>
          <p:cNvCxnSpPr/>
          <p:nvPr/>
        </p:nvCxnSpPr>
        <p:spPr>
          <a:xfrm flipV="1">
            <a:off x="4439654" y="893327"/>
            <a:ext cx="0" cy="1290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곱하기 기호 134">
            <a:extLst>
              <a:ext uri="{FF2B5EF4-FFF2-40B4-BE49-F238E27FC236}">
                <a16:creationId xmlns:a16="http://schemas.microsoft.com/office/drawing/2014/main" id="{6A3AAAE8-3D32-414D-80B1-4306E55F4343}"/>
              </a:ext>
            </a:extLst>
          </p:cNvPr>
          <p:cNvSpPr/>
          <p:nvPr/>
        </p:nvSpPr>
        <p:spPr>
          <a:xfrm>
            <a:off x="4205039" y="1278316"/>
            <a:ext cx="469231" cy="547441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951E0B5-75CC-4089-87F9-831DCBEC68B0}"/>
              </a:ext>
            </a:extLst>
          </p:cNvPr>
          <p:cNvGrpSpPr/>
          <p:nvPr/>
        </p:nvGrpSpPr>
        <p:grpSpPr>
          <a:xfrm>
            <a:off x="8823158" y="1741533"/>
            <a:ext cx="2205791" cy="1016681"/>
            <a:chOff x="3783930" y="2959762"/>
            <a:chExt cx="4295277" cy="120315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B599449-2F01-416D-8ECE-2FAAA545A0F8}"/>
                </a:ext>
              </a:extLst>
            </p:cNvPr>
            <p:cNvSpPr/>
            <p:nvPr/>
          </p:nvSpPr>
          <p:spPr>
            <a:xfrm>
              <a:off x="3783930" y="2959765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970A11E-6566-4567-ABA3-E3E34989CD36}"/>
                </a:ext>
              </a:extLst>
            </p:cNvPr>
            <p:cNvSpPr/>
            <p:nvPr/>
          </p:nvSpPr>
          <p:spPr>
            <a:xfrm>
              <a:off x="4397541" y="295976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DB71914-3EAD-4216-871D-3E44F95F2FF4}"/>
                </a:ext>
              </a:extLst>
            </p:cNvPr>
            <p:cNvSpPr/>
            <p:nvPr/>
          </p:nvSpPr>
          <p:spPr>
            <a:xfrm>
              <a:off x="5011152" y="295976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69787B1-F752-48F5-A4FF-A050B535F1A1}"/>
                </a:ext>
              </a:extLst>
            </p:cNvPr>
            <p:cNvSpPr/>
            <p:nvPr/>
          </p:nvSpPr>
          <p:spPr>
            <a:xfrm>
              <a:off x="5624763" y="295976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48BBF10-4B6D-46AA-BF81-9DC2FD837033}"/>
                </a:ext>
              </a:extLst>
            </p:cNvPr>
            <p:cNvSpPr/>
            <p:nvPr/>
          </p:nvSpPr>
          <p:spPr>
            <a:xfrm>
              <a:off x="6238374" y="2959762"/>
              <a:ext cx="1840833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나머지 알파벳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1D29311-312C-41A9-8367-E930FCCDA141}"/>
                </a:ext>
              </a:extLst>
            </p:cNvPr>
            <p:cNvSpPr/>
            <p:nvPr/>
          </p:nvSpPr>
          <p:spPr>
            <a:xfrm>
              <a:off x="3783930" y="3561339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4347B09-EE99-40C7-B6B3-A9577E307358}"/>
                </a:ext>
              </a:extLst>
            </p:cNvPr>
            <p:cNvSpPr/>
            <p:nvPr/>
          </p:nvSpPr>
          <p:spPr>
            <a:xfrm>
              <a:off x="4397541" y="3561338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404F2F3-A6AB-4587-A633-FE82F966844E}"/>
                </a:ext>
              </a:extLst>
            </p:cNvPr>
            <p:cNvSpPr/>
            <p:nvPr/>
          </p:nvSpPr>
          <p:spPr>
            <a:xfrm>
              <a:off x="5011152" y="3561336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15F8A0F-6933-45E7-B6F0-35A9F33B9F6C}"/>
                </a:ext>
              </a:extLst>
            </p:cNvPr>
            <p:cNvSpPr/>
            <p:nvPr/>
          </p:nvSpPr>
          <p:spPr>
            <a:xfrm>
              <a:off x="5624763" y="356133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2A4098A-809E-4799-AB43-214CA178B9C9}"/>
                </a:ext>
              </a:extLst>
            </p:cNvPr>
            <p:cNvSpPr/>
            <p:nvPr/>
          </p:nvSpPr>
          <p:spPr>
            <a:xfrm>
              <a:off x="6238374" y="3561333"/>
              <a:ext cx="1840833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타원 148">
            <a:extLst>
              <a:ext uri="{FF2B5EF4-FFF2-40B4-BE49-F238E27FC236}">
                <a16:creationId xmlns:a16="http://schemas.microsoft.com/office/drawing/2014/main" id="{A668E6D7-8E5C-4787-82C4-966B44365522}"/>
              </a:ext>
            </a:extLst>
          </p:cNvPr>
          <p:cNvSpPr/>
          <p:nvPr/>
        </p:nvSpPr>
        <p:spPr>
          <a:xfrm>
            <a:off x="8683799" y="1789661"/>
            <a:ext cx="468086" cy="46021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화살표: 오른쪽 149">
            <a:extLst>
              <a:ext uri="{FF2B5EF4-FFF2-40B4-BE49-F238E27FC236}">
                <a16:creationId xmlns:a16="http://schemas.microsoft.com/office/drawing/2014/main" id="{ABCCB9AF-942E-4340-AC49-F9C2A9F0B132}"/>
              </a:ext>
            </a:extLst>
          </p:cNvPr>
          <p:cNvSpPr/>
          <p:nvPr/>
        </p:nvSpPr>
        <p:spPr>
          <a:xfrm>
            <a:off x="2382110" y="3307166"/>
            <a:ext cx="542565" cy="508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994D62-F2A8-4ECC-829A-39DD92283A94}"/>
              </a:ext>
            </a:extLst>
          </p:cNvPr>
          <p:cNvSpPr txBox="1"/>
          <p:nvPr/>
        </p:nvSpPr>
        <p:spPr>
          <a:xfrm>
            <a:off x="1816527" y="3719154"/>
            <a:ext cx="197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j – </a:t>
            </a:r>
            <a:r>
              <a:rPr lang="en-US" altLang="ko-KR" b="1" dirty="0" err="1">
                <a:solidFill>
                  <a:schemeClr val="accent1"/>
                </a:solidFill>
              </a:rPr>
              <a:t>last_occur</a:t>
            </a:r>
            <a:r>
              <a:rPr lang="en-US" altLang="ko-KR" b="1" dirty="0">
                <a:solidFill>
                  <a:schemeClr val="accent1"/>
                </a:solidFill>
              </a:rPr>
              <a:t>(A)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-&gt; 5- 2 = 3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>
                <a:solidFill>
                  <a:schemeClr val="accent1"/>
                </a:solidFill>
              </a:rPr>
              <a:t>만큼 시프트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-&gt; s=&gt;1+3=4</a:t>
            </a:r>
          </a:p>
          <a:p>
            <a:endParaRPr lang="en-US" altLang="ko-KR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BB3207-6FC7-4426-97A9-B92E2F335373}"/>
              </a:ext>
            </a:extLst>
          </p:cNvPr>
          <p:cNvSpPr txBox="1"/>
          <p:nvPr/>
        </p:nvSpPr>
        <p:spPr>
          <a:xfrm>
            <a:off x="4061658" y="2439416"/>
            <a:ext cx="93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S + j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AC77D8D-5BD9-4734-9CBA-388DA5E67538}"/>
              </a:ext>
            </a:extLst>
          </p:cNvPr>
          <p:cNvSpPr txBox="1"/>
          <p:nvPr/>
        </p:nvSpPr>
        <p:spPr>
          <a:xfrm>
            <a:off x="6839956" y="2886754"/>
            <a:ext cx="3050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j =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패턴의길이</a:t>
            </a:r>
            <a:r>
              <a:rPr lang="en-US" altLang="ko-KR" sz="1600" b="1" dirty="0">
                <a:solidFill>
                  <a:schemeClr val="accent1"/>
                </a:solidFill>
              </a:rPr>
              <a:t>-1(</a:t>
            </a:r>
            <a:r>
              <a:rPr lang="ko-KR" altLang="en-US" sz="1600" b="1" dirty="0" err="1">
                <a:solidFill>
                  <a:schemeClr val="accent1"/>
                </a:solidFill>
              </a:rPr>
              <a:t>매칭실패마다</a:t>
            </a:r>
            <a:r>
              <a:rPr lang="ko-KR" altLang="en-US" sz="1600" b="1" dirty="0">
                <a:solidFill>
                  <a:schemeClr val="accent1"/>
                </a:solidFill>
              </a:rPr>
              <a:t> 초기화</a:t>
            </a:r>
            <a:r>
              <a:rPr lang="en-US" altLang="ko-KR" sz="1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1"/>
                </a:solidFill>
              </a:rPr>
              <a:t>s = 4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CDD51519-2C89-425E-B12D-461C1B134A97}"/>
              </a:ext>
            </a:extLst>
          </p:cNvPr>
          <p:cNvSpPr/>
          <p:nvPr/>
        </p:nvSpPr>
        <p:spPr>
          <a:xfrm>
            <a:off x="5932063" y="324839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9605AC6A-10A8-46AE-A954-C7BC8AC2B946}"/>
              </a:ext>
            </a:extLst>
          </p:cNvPr>
          <p:cNvSpPr/>
          <p:nvPr/>
        </p:nvSpPr>
        <p:spPr>
          <a:xfrm>
            <a:off x="5919540" y="2983825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곱하기 기호 156">
            <a:extLst>
              <a:ext uri="{FF2B5EF4-FFF2-40B4-BE49-F238E27FC236}">
                <a16:creationId xmlns:a16="http://schemas.microsoft.com/office/drawing/2014/main" id="{9948062A-FE7A-47B8-8071-43B3F1BAC390}"/>
              </a:ext>
            </a:extLst>
          </p:cNvPr>
          <p:cNvSpPr/>
          <p:nvPr/>
        </p:nvSpPr>
        <p:spPr>
          <a:xfrm>
            <a:off x="5348538" y="1421907"/>
            <a:ext cx="469231" cy="547441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8E68E85-8177-4429-B609-193B71AE749E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5583153" y="923398"/>
            <a:ext cx="29582" cy="2060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FEDA02B-6929-4712-A03A-880414EB98B1}"/>
              </a:ext>
            </a:extLst>
          </p:cNvPr>
          <p:cNvSpPr txBox="1"/>
          <p:nvPr/>
        </p:nvSpPr>
        <p:spPr>
          <a:xfrm>
            <a:off x="4816634" y="2101696"/>
            <a:ext cx="3050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j =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패턴의길이</a:t>
            </a:r>
            <a:r>
              <a:rPr lang="en-US" altLang="ko-KR" sz="1600" b="1" dirty="0">
                <a:solidFill>
                  <a:schemeClr val="accent1"/>
                </a:solidFill>
              </a:rPr>
              <a:t>-1(</a:t>
            </a:r>
            <a:r>
              <a:rPr lang="ko-KR" altLang="en-US" sz="1600" b="1" dirty="0" err="1">
                <a:solidFill>
                  <a:schemeClr val="accent1"/>
                </a:solidFill>
              </a:rPr>
              <a:t>매칭실패마다</a:t>
            </a:r>
            <a:r>
              <a:rPr lang="ko-KR" altLang="en-US" sz="1600" b="1" dirty="0">
                <a:solidFill>
                  <a:schemeClr val="accent1"/>
                </a:solidFill>
              </a:rPr>
              <a:t> 초기화</a:t>
            </a:r>
            <a:r>
              <a:rPr lang="en-US" altLang="ko-KR" sz="1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1"/>
                </a:solidFill>
              </a:rPr>
              <a:t>s = 1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16A1C349-F24E-4D75-8CC4-2C765E3FCCC5}"/>
              </a:ext>
            </a:extLst>
          </p:cNvPr>
          <p:cNvSpPr/>
          <p:nvPr/>
        </p:nvSpPr>
        <p:spPr>
          <a:xfrm>
            <a:off x="4108782" y="324839"/>
            <a:ext cx="613611" cy="60157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A68AEFC-2BA5-425D-8853-8464C0FCBC23}"/>
              </a:ext>
            </a:extLst>
          </p:cNvPr>
          <p:cNvSpPr/>
          <p:nvPr/>
        </p:nvSpPr>
        <p:spPr>
          <a:xfrm>
            <a:off x="5311942" y="321819"/>
            <a:ext cx="613611" cy="60157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화살표: 오른쪽 163">
            <a:extLst>
              <a:ext uri="{FF2B5EF4-FFF2-40B4-BE49-F238E27FC236}">
                <a16:creationId xmlns:a16="http://schemas.microsoft.com/office/drawing/2014/main" id="{9F85CAE3-79DE-41E9-BC4D-55BC85D67968}"/>
              </a:ext>
            </a:extLst>
          </p:cNvPr>
          <p:cNvSpPr/>
          <p:nvPr/>
        </p:nvSpPr>
        <p:spPr>
          <a:xfrm>
            <a:off x="3707597" y="4197507"/>
            <a:ext cx="542565" cy="508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E191F9-3BB7-45CA-855C-AD8E26BE8F25}"/>
              </a:ext>
            </a:extLst>
          </p:cNvPr>
          <p:cNvSpPr txBox="1"/>
          <p:nvPr/>
        </p:nvSpPr>
        <p:spPr>
          <a:xfrm>
            <a:off x="3398925" y="4695112"/>
            <a:ext cx="197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j – </a:t>
            </a:r>
            <a:r>
              <a:rPr lang="en-US" altLang="ko-KR" b="1" dirty="0" err="1">
                <a:solidFill>
                  <a:schemeClr val="accent1"/>
                </a:solidFill>
              </a:rPr>
              <a:t>last_occur</a:t>
            </a:r>
            <a:r>
              <a:rPr lang="en-US" altLang="ko-KR" b="1" dirty="0">
                <a:solidFill>
                  <a:schemeClr val="accent1"/>
                </a:solidFill>
              </a:rPr>
              <a:t>(A)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-&gt; 4- 2 = 2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>
                <a:solidFill>
                  <a:schemeClr val="accent1"/>
                </a:solidFill>
              </a:rPr>
              <a:t>만큼 시프트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-&gt; s=&gt;4+2</a:t>
            </a:r>
          </a:p>
          <a:p>
            <a:endParaRPr lang="en-US" altLang="ko-KR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4C44226-9617-46AE-81E7-6BE708134888}"/>
              </a:ext>
            </a:extLst>
          </p:cNvPr>
          <p:cNvSpPr txBox="1"/>
          <p:nvPr/>
        </p:nvSpPr>
        <p:spPr>
          <a:xfrm>
            <a:off x="7959466" y="3664976"/>
            <a:ext cx="3050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j =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패턴의길이</a:t>
            </a:r>
            <a:r>
              <a:rPr lang="en-US" altLang="ko-KR" sz="1600" b="1" dirty="0">
                <a:solidFill>
                  <a:schemeClr val="accent1"/>
                </a:solidFill>
              </a:rPr>
              <a:t>-1(</a:t>
            </a:r>
            <a:r>
              <a:rPr lang="ko-KR" altLang="en-US" sz="1600" b="1" dirty="0" err="1">
                <a:solidFill>
                  <a:schemeClr val="accent1"/>
                </a:solidFill>
              </a:rPr>
              <a:t>매칭실패마다</a:t>
            </a:r>
            <a:r>
              <a:rPr lang="ko-KR" altLang="en-US" sz="1600" b="1" dirty="0">
                <a:solidFill>
                  <a:schemeClr val="accent1"/>
                </a:solidFill>
              </a:rPr>
              <a:t> 초기화</a:t>
            </a:r>
            <a:r>
              <a:rPr lang="en-US" altLang="ko-KR" sz="1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1"/>
                </a:solidFill>
              </a:rPr>
              <a:t>s = 6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7FB1C7A-9504-435F-AA0B-F0F407833ABD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7453568" y="948793"/>
            <a:ext cx="6906" cy="290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곱하기 기호 168">
            <a:extLst>
              <a:ext uri="{FF2B5EF4-FFF2-40B4-BE49-F238E27FC236}">
                <a16:creationId xmlns:a16="http://schemas.microsoft.com/office/drawing/2014/main" id="{01995AD6-3934-4ABE-82E0-955E98B3698C}"/>
              </a:ext>
            </a:extLst>
          </p:cNvPr>
          <p:cNvSpPr/>
          <p:nvPr/>
        </p:nvSpPr>
        <p:spPr>
          <a:xfrm>
            <a:off x="7225858" y="2364202"/>
            <a:ext cx="469231" cy="547441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816682A-91EA-4CD0-8CE9-2AA6E01662A4}"/>
              </a:ext>
            </a:extLst>
          </p:cNvPr>
          <p:cNvSpPr/>
          <p:nvPr/>
        </p:nvSpPr>
        <p:spPr>
          <a:xfrm>
            <a:off x="7140749" y="321819"/>
            <a:ext cx="613611" cy="60157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D17B0E60-B665-4D61-AF9F-7DCF24E1CAA6}"/>
              </a:ext>
            </a:extLst>
          </p:cNvPr>
          <p:cNvSpPr/>
          <p:nvPr/>
        </p:nvSpPr>
        <p:spPr>
          <a:xfrm>
            <a:off x="5151827" y="5339997"/>
            <a:ext cx="542565" cy="508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6147C8-5148-4278-AD53-A06E869D8A24}"/>
              </a:ext>
            </a:extLst>
          </p:cNvPr>
          <p:cNvSpPr txBox="1"/>
          <p:nvPr/>
        </p:nvSpPr>
        <p:spPr>
          <a:xfrm>
            <a:off x="4843155" y="5837602"/>
            <a:ext cx="197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j – </a:t>
            </a:r>
            <a:r>
              <a:rPr lang="en-US" altLang="ko-KR" b="1" dirty="0" err="1">
                <a:solidFill>
                  <a:schemeClr val="accent1"/>
                </a:solidFill>
              </a:rPr>
              <a:t>last_occur</a:t>
            </a:r>
            <a:r>
              <a:rPr lang="en-US" altLang="ko-KR" b="1" dirty="0">
                <a:solidFill>
                  <a:schemeClr val="accent1"/>
                </a:solidFill>
              </a:rPr>
              <a:t>(B)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-&gt; 5- 3 = 2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>
                <a:solidFill>
                  <a:schemeClr val="accent1"/>
                </a:solidFill>
              </a:rPr>
              <a:t>만큼 시프트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-&gt; s=&gt;6+2=8</a:t>
            </a:r>
          </a:p>
          <a:p>
            <a:endParaRPr lang="en-US" altLang="ko-KR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9A8390A-52CF-43C4-9C5C-C089CDA6C347}"/>
              </a:ext>
            </a:extLst>
          </p:cNvPr>
          <p:cNvSpPr txBox="1"/>
          <p:nvPr/>
        </p:nvSpPr>
        <p:spPr>
          <a:xfrm>
            <a:off x="9031272" y="4602779"/>
            <a:ext cx="3050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j =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패턴의길이</a:t>
            </a:r>
            <a:r>
              <a:rPr lang="en-US" altLang="ko-KR" sz="1600" b="1" dirty="0">
                <a:solidFill>
                  <a:schemeClr val="accent1"/>
                </a:solidFill>
              </a:rPr>
              <a:t>-1(</a:t>
            </a:r>
            <a:r>
              <a:rPr lang="ko-KR" altLang="en-US" sz="1600" b="1" dirty="0" err="1">
                <a:solidFill>
                  <a:schemeClr val="accent1"/>
                </a:solidFill>
              </a:rPr>
              <a:t>매칭실패마다</a:t>
            </a:r>
            <a:r>
              <a:rPr lang="ko-KR" altLang="en-US" sz="1600" b="1" dirty="0">
                <a:solidFill>
                  <a:schemeClr val="accent1"/>
                </a:solidFill>
              </a:rPr>
              <a:t> 초기화</a:t>
            </a:r>
            <a:r>
              <a:rPr lang="en-US" altLang="ko-KR" sz="1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1"/>
                </a:solidFill>
              </a:rPr>
              <a:t>s = 8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A7F9B85-79A3-41DA-8B2C-137BB83C92DD}"/>
              </a:ext>
            </a:extLst>
          </p:cNvPr>
          <p:cNvSpPr/>
          <p:nvPr/>
        </p:nvSpPr>
        <p:spPr>
          <a:xfrm>
            <a:off x="8389471" y="4756783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F5CBAFCE-353A-40DB-9C5E-E6D2971B1FD9}"/>
              </a:ext>
            </a:extLst>
          </p:cNvPr>
          <p:cNvSpPr/>
          <p:nvPr/>
        </p:nvSpPr>
        <p:spPr>
          <a:xfrm>
            <a:off x="7775860" y="4756783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8CDE7FE-CE65-40E6-8550-B8CC3B5BEFE7}"/>
              </a:ext>
            </a:extLst>
          </p:cNvPr>
          <p:cNvSpPr/>
          <p:nvPr/>
        </p:nvSpPr>
        <p:spPr>
          <a:xfrm>
            <a:off x="6489474" y="4804298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3FA9BBA0-D6C5-459B-ADF0-7E548881908D}"/>
              </a:ext>
            </a:extLst>
          </p:cNvPr>
          <p:cNvSpPr/>
          <p:nvPr/>
        </p:nvSpPr>
        <p:spPr>
          <a:xfrm>
            <a:off x="7150767" y="4804298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64D1122C-A376-47FF-8031-573A045694DC}"/>
              </a:ext>
            </a:extLst>
          </p:cNvPr>
          <p:cNvSpPr/>
          <p:nvPr/>
        </p:nvSpPr>
        <p:spPr>
          <a:xfrm>
            <a:off x="5897702" y="4815518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D56F04F-9DA8-4038-A537-9EA855776C28}"/>
              </a:ext>
            </a:extLst>
          </p:cNvPr>
          <p:cNvSpPr/>
          <p:nvPr/>
        </p:nvSpPr>
        <p:spPr>
          <a:xfrm>
            <a:off x="5296731" y="4834514"/>
            <a:ext cx="613611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092656-2492-421F-B35B-3935669B17D0}"/>
              </a:ext>
            </a:extLst>
          </p:cNvPr>
          <p:cNvGrpSpPr/>
          <p:nvPr/>
        </p:nvGrpSpPr>
        <p:grpSpPr>
          <a:xfrm>
            <a:off x="397041" y="1299406"/>
            <a:ext cx="3681666" cy="601583"/>
            <a:chOff x="962526" y="2550690"/>
            <a:chExt cx="3681666" cy="601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A30AF60-6CA0-4BA2-8580-CC7D093D3CAF}"/>
                </a:ext>
              </a:extLst>
            </p:cNvPr>
            <p:cNvSpPr/>
            <p:nvPr/>
          </p:nvSpPr>
          <p:spPr>
            <a:xfrm>
              <a:off x="962526" y="255069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C0BB72-C152-436D-8F40-ED565DD2039E}"/>
                </a:ext>
              </a:extLst>
            </p:cNvPr>
            <p:cNvSpPr/>
            <p:nvPr/>
          </p:nvSpPr>
          <p:spPr>
            <a:xfrm>
              <a:off x="1576137" y="255069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F840E5-18F2-4E4E-B98B-5B73E965D5C1}"/>
                </a:ext>
              </a:extLst>
            </p:cNvPr>
            <p:cNvSpPr/>
            <p:nvPr/>
          </p:nvSpPr>
          <p:spPr>
            <a:xfrm>
              <a:off x="2189748" y="255069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332768-EB8B-4CEC-9AD3-B9A582B680EC}"/>
                </a:ext>
              </a:extLst>
            </p:cNvPr>
            <p:cNvSpPr/>
            <p:nvPr/>
          </p:nvSpPr>
          <p:spPr>
            <a:xfrm>
              <a:off x="2803359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A135E4-2B2D-4384-8E76-2A522CA664C3}"/>
                </a:ext>
              </a:extLst>
            </p:cNvPr>
            <p:cNvSpPr/>
            <p:nvPr/>
          </p:nvSpPr>
          <p:spPr>
            <a:xfrm>
              <a:off x="3416970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DFF77A-10B2-4952-A77F-257A9268B187}"/>
                </a:ext>
              </a:extLst>
            </p:cNvPr>
            <p:cNvSpPr/>
            <p:nvPr/>
          </p:nvSpPr>
          <p:spPr>
            <a:xfrm>
              <a:off x="4030581" y="2550690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D8AEBD-F298-4B93-8810-892272067A9B}"/>
              </a:ext>
            </a:extLst>
          </p:cNvPr>
          <p:cNvSpPr/>
          <p:nvPr/>
        </p:nvSpPr>
        <p:spPr>
          <a:xfrm>
            <a:off x="397041" y="324851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A1752B-52BA-4A1E-A945-449EE819ABB4}"/>
              </a:ext>
            </a:extLst>
          </p:cNvPr>
          <p:cNvSpPr/>
          <p:nvPr/>
        </p:nvSpPr>
        <p:spPr>
          <a:xfrm>
            <a:off x="1010652" y="324850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A426A0-EF52-40FF-89AF-983466C465B0}"/>
              </a:ext>
            </a:extLst>
          </p:cNvPr>
          <p:cNvSpPr/>
          <p:nvPr/>
        </p:nvSpPr>
        <p:spPr>
          <a:xfrm>
            <a:off x="1624263" y="324849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8BCCF5-4E1B-4324-860E-4CDFB36E8449}"/>
              </a:ext>
            </a:extLst>
          </p:cNvPr>
          <p:cNvSpPr/>
          <p:nvPr/>
        </p:nvSpPr>
        <p:spPr>
          <a:xfrm>
            <a:off x="2237874" y="324848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283C03-CDB1-497E-9A99-0259EB915E70}"/>
              </a:ext>
            </a:extLst>
          </p:cNvPr>
          <p:cNvSpPr/>
          <p:nvPr/>
        </p:nvSpPr>
        <p:spPr>
          <a:xfrm>
            <a:off x="2851485" y="324848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BDB73-F2EE-4BB9-BA50-43E1EA6F3E6A}"/>
              </a:ext>
            </a:extLst>
          </p:cNvPr>
          <p:cNvSpPr/>
          <p:nvPr/>
        </p:nvSpPr>
        <p:spPr>
          <a:xfrm>
            <a:off x="3465096" y="324847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EFF890-8CE2-41CC-9F63-35FD914E742E}"/>
              </a:ext>
            </a:extLst>
          </p:cNvPr>
          <p:cNvSpPr/>
          <p:nvPr/>
        </p:nvSpPr>
        <p:spPr>
          <a:xfrm>
            <a:off x="4078707" y="324845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FFE838-75B3-4AFC-B158-C90915B76465}"/>
              </a:ext>
            </a:extLst>
          </p:cNvPr>
          <p:cNvSpPr/>
          <p:nvPr/>
        </p:nvSpPr>
        <p:spPr>
          <a:xfrm>
            <a:off x="4692318" y="324844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141B7B-1165-4C29-8337-ED3757382608}"/>
              </a:ext>
            </a:extLst>
          </p:cNvPr>
          <p:cNvSpPr/>
          <p:nvPr/>
        </p:nvSpPr>
        <p:spPr>
          <a:xfrm>
            <a:off x="5305929" y="324843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F2172F-3C6A-4A3B-BF1B-351D4E36726C}"/>
              </a:ext>
            </a:extLst>
          </p:cNvPr>
          <p:cNvSpPr/>
          <p:nvPr/>
        </p:nvSpPr>
        <p:spPr>
          <a:xfrm>
            <a:off x="5919540" y="324842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77A4EE-C56D-41A8-AACD-FC41C75F7AE9}"/>
              </a:ext>
            </a:extLst>
          </p:cNvPr>
          <p:cNvSpPr/>
          <p:nvPr/>
        </p:nvSpPr>
        <p:spPr>
          <a:xfrm>
            <a:off x="6533151" y="324842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0D9813-23C0-4198-980A-1A8ACC99DA95}"/>
              </a:ext>
            </a:extLst>
          </p:cNvPr>
          <p:cNvSpPr/>
          <p:nvPr/>
        </p:nvSpPr>
        <p:spPr>
          <a:xfrm>
            <a:off x="7146762" y="324841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77617C-FE8A-4B09-9B4B-890D6DCC6035}"/>
              </a:ext>
            </a:extLst>
          </p:cNvPr>
          <p:cNvSpPr/>
          <p:nvPr/>
        </p:nvSpPr>
        <p:spPr>
          <a:xfrm>
            <a:off x="7760373" y="324840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449A33-3780-47DE-BE70-75300337CC0D}"/>
              </a:ext>
            </a:extLst>
          </p:cNvPr>
          <p:cNvSpPr/>
          <p:nvPr/>
        </p:nvSpPr>
        <p:spPr>
          <a:xfrm>
            <a:off x="8373984" y="324840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40474-2A29-4BAC-9317-B4372CC9ADDE}"/>
              </a:ext>
            </a:extLst>
          </p:cNvPr>
          <p:cNvSpPr/>
          <p:nvPr/>
        </p:nvSpPr>
        <p:spPr>
          <a:xfrm>
            <a:off x="8987595" y="324839"/>
            <a:ext cx="613611" cy="601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7CD27D-E4AE-4C8F-B197-BDD54DD3B61B}"/>
              </a:ext>
            </a:extLst>
          </p:cNvPr>
          <p:cNvGrpSpPr/>
          <p:nvPr/>
        </p:nvGrpSpPr>
        <p:grpSpPr>
          <a:xfrm>
            <a:off x="1520562" y="4134148"/>
            <a:ext cx="2205791" cy="1016681"/>
            <a:chOff x="3783930" y="2959762"/>
            <a:chExt cx="4295277" cy="120315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D420172-DB61-43CC-BDB4-C533D204B293}"/>
                </a:ext>
              </a:extLst>
            </p:cNvPr>
            <p:cNvSpPr/>
            <p:nvPr/>
          </p:nvSpPr>
          <p:spPr>
            <a:xfrm>
              <a:off x="3783930" y="2959765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51F895D-83CA-476A-AA50-BB914B8D5384}"/>
                </a:ext>
              </a:extLst>
            </p:cNvPr>
            <p:cNvSpPr/>
            <p:nvPr/>
          </p:nvSpPr>
          <p:spPr>
            <a:xfrm>
              <a:off x="4397541" y="2959763"/>
              <a:ext cx="613611" cy="6015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E1DFAB2-3187-4D69-AD8B-CEE2173BD380}"/>
                </a:ext>
              </a:extLst>
            </p:cNvPr>
            <p:cNvSpPr/>
            <p:nvPr/>
          </p:nvSpPr>
          <p:spPr>
            <a:xfrm>
              <a:off x="5011152" y="295976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AD3B5B1A-3BAE-428A-878D-89E3351B651B}"/>
                </a:ext>
              </a:extLst>
            </p:cNvPr>
            <p:cNvSpPr/>
            <p:nvPr/>
          </p:nvSpPr>
          <p:spPr>
            <a:xfrm>
              <a:off x="5624763" y="295976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9842F08-42DB-48A8-B6FC-7DFAC2B3F691}"/>
                </a:ext>
              </a:extLst>
            </p:cNvPr>
            <p:cNvSpPr/>
            <p:nvPr/>
          </p:nvSpPr>
          <p:spPr>
            <a:xfrm>
              <a:off x="6238374" y="2959762"/>
              <a:ext cx="1840833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나머지 알파벳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B1E6229-FBD8-4438-8417-2A75F2CA3225}"/>
                </a:ext>
              </a:extLst>
            </p:cNvPr>
            <p:cNvSpPr/>
            <p:nvPr/>
          </p:nvSpPr>
          <p:spPr>
            <a:xfrm>
              <a:off x="3783930" y="3561339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DB4B509-2876-4751-85F7-4A884CDACF37}"/>
                </a:ext>
              </a:extLst>
            </p:cNvPr>
            <p:cNvSpPr/>
            <p:nvPr/>
          </p:nvSpPr>
          <p:spPr>
            <a:xfrm>
              <a:off x="4397541" y="3561338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C591C11-C08D-4842-B1FB-9B8AE22EED2F}"/>
                </a:ext>
              </a:extLst>
            </p:cNvPr>
            <p:cNvSpPr/>
            <p:nvPr/>
          </p:nvSpPr>
          <p:spPr>
            <a:xfrm>
              <a:off x="5011152" y="3561336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9A7B49D-0769-46A8-BAA1-EDBE0F55B01E}"/>
                </a:ext>
              </a:extLst>
            </p:cNvPr>
            <p:cNvSpPr/>
            <p:nvPr/>
          </p:nvSpPr>
          <p:spPr>
            <a:xfrm>
              <a:off x="5624763" y="356133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BEDA5DC-BB7C-43DF-83DF-550A5653FF7E}"/>
                </a:ext>
              </a:extLst>
            </p:cNvPr>
            <p:cNvSpPr/>
            <p:nvPr/>
          </p:nvSpPr>
          <p:spPr>
            <a:xfrm>
              <a:off x="6238374" y="3561333"/>
              <a:ext cx="1840833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B1528346-9FEB-44C6-9D31-024EFCFB598A}"/>
              </a:ext>
            </a:extLst>
          </p:cNvPr>
          <p:cNvSpPr/>
          <p:nvPr/>
        </p:nvSpPr>
        <p:spPr>
          <a:xfrm>
            <a:off x="2820546" y="4089025"/>
            <a:ext cx="945339" cy="55345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63C223A-244C-43A8-8F58-B412BFABBE15}"/>
              </a:ext>
            </a:extLst>
          </p:cNvPr>
          <p:cNvSpPr txBox="1"/>
          <p:nvPr/>
        </p:nvSpPr>
        <p:spPr>
          <a:xfrm>
            <a:off x="9679404" y="302462"/>
            <a:ext cx="248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j = </a:t>
            </a:r>
            <a:r>
              <a:rPr lang="ko-KR" altLang="en-US" b="1" dirty="0">
                <a:solidFill>
                  <a:schemeClr val="accent1"/>
                </a:solidFill>
              </a:rPr>
              <a:t>패턴의 길이</a:t>
            </a:r>
            <a:r>
              <a:rPr lang="en-US" altLang="ko-KR" b="1" dirty="0">
                <a:solidFill>
                  <a:schemeClr val="accent1"/>
                </a:solidFill>
              </a:rPr>
              <a:t>-1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s = 0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58C31BC-8FB1-45CB-A1E2-2BCA05C4FF5F}"/>
              </a:ext>
            </a:extLst>
          </p:cNvPr>
          <p:cNvSpPr/>
          <p:nvPr/>
        </p:nvSpPr>
        <p:spPr>
          <a:xfrm>
            <a:off x="3274309" y="372961"/>
            <a:ext cx="945339" cy="55345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321F8E-FC3D-42D2-A226-B6F7D993991E}"/>
              </a:ext>
            </a:extLst>
          </p:cNvPr>
          <p:cNvGrpSpPr/>
          <p:nvPr/>
        </p:nvGrpSpPr>
        <p:grpSpPr>
          <a:xfrm>
            <a:off x="4138864" y="2081458"/>
            <a:ext cx="3681666" cy="601583"/>
            <a:chOff x="962526" y="2550690"/>
            <a:chExt cx="3681666" cy="60158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68C25D5-94EB-4A4B-B3CC-D7DB29084264}"/>
                </a:ext>
              </a:extLst>
            </p:cNvPr>
            <p:cNvSpPr/>
            <p:nvPr/>
          </p:nvSpPr>
          <p:spPr>
            <a:xfrm>
              <a:off x="962526" y="2550694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F6BB03-581C-470F-996C-27FA29EF8562}"/>
                </a:ext>
              </a:extLst>
            </p:cNvPr>
            <p:cNvSpPr/>
            <p:nvPr/>
          </p:nvSpPr>
          <p:spPr>
            <a:xfrm>
              <a:off x="1576137" y="2550693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2066716B-51CE-41F7-9A89-D11FFDE4EE22}"/>
                </a:ext>
              </a:extLst>
            </p:cNvPr>
            <p:cNvSpPr/>
            <p:nvPr/>
          </p:nvSpPr>
          <p:spPr>
            <a:xfrm>
              <a:off x="2189748" y="2550692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91AB34B-9A5D-4699-9981-EE0906387ABF}"/>
                </a:ext>
              </a:extLst>
            </p:cNvPr>
            <p:cNvSpPr/>
            <p:nvPr/>
          </p:nvSpPr>
          <p:spPr>
            <a:xfrm>
              <a:off x="2803359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40B5A32-8F0B-439C-B7B2-7ACC8940CD7F}"/>
                </a:ext>
              </a:extLst>
            </p:cNvPr>
            <p:cNvSpPr/>
            <p:nvPr/>
          </p:nvSpPr>
          <p:spPr>
            <a:xfrm>
              <a:off x="3416970" y="2550691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C53C97C-7F06-41D4-9A87-E276101414E5}"/>
                </a:ext>
              </a:extLst>
            </p:cNvPr>
            <p:cNvSpPr/>
            <p:nvPr/>
          </p:nvSpPr>
          <p:spPr>
            <a:xfrm>
              <a:off x="4030581" y="2550690"/>
              <a:ext cx="613611" cy="6015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86220669-5213-41A3-886A-780168E1D4E9}"/>
              </a:ext>
            </a:extLst>
          </p:cNvPr>
          <p:cNvSpPr/>
          <p:nvPr/>
        </p:nvSpPr>
        <p:spPr>
          <a:xfrm>
            <a:off x="505327" y="2174696"/>
            <a:ext cx="3326732" cy="508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879474A-A210-4834-A28B-8838132108BD}"/>
              </a:ext>
            </a:extLst>
          </p:cNvPr>
          <p:cNvSpPr txBox="1"/>
          <p:nvPr/>
        </p:nvSpPr>
        <p:spPr>
          <a:xfrm>
            <a:off x="703846" y="2690336"/>
            <a:ext cx="4582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j – </a:t>
            </a:r>
            <a:r>
              <a:rPr lang="en-US" altLang="ko-KR" b="1" dirty="0" err="1">
                <a:solidFill>
                  <a:schemeClr val="accent1"/>
                </a:solidFill>
              </a:rPr>
              <a:t>last_occur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ko-KR" altLang="en-US" b="1" dirty="0">
                <a:solidFill>
                  <a:schemeClr val="accent1"/>
                </a:solidFill>
              </a:rPr>
              <a:t>나머지 알파벳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-&gt; 5 - (-1) = 6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6</a:t>
            </a:r>
            <a:r>
              <a:rPr lang="ko-KR" altLang="en-US" b="1" dirty="0">
                <a:solidFill>
                  <a:schemeClr val="accent1"/>
                </a:solidFill>
              </a:rPr>
              <a:t>만큼 시프트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-&gt; s=&gt;6</a:t>
            </a:r>
          </a:p>
          <a:p>
            <a:endParaRPr lang="en-US" altLang="ko-KR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AF609CF-E08B-4090-9AAD-766A09BB263D}"/>
              </a:ext>
            </a:extLst>
          </p:cNvPr>
          <p:cNvSpPr txBox="1"/>
          <p:nvPr/>
        </p:nvSpPr>
        <p:spPr>
          <a:xfrm>
            <a:off x="1977479" y="1847018"/>
            <a:ext cx="5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32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344</Words>
  <Application>Microsoft Office PowerPoint</Application>
  <PresentationFormat>와이드스크린</PresentationFormat>
  <Paragraphs>166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김동욱</dc:creator>
  <cp:lastModifiedBy>김동욱</cp:lastModifiedBy>
  <cp:revision>1</cp:revision>
  <dcterms:created xsi:type="dcterms:W3CDTF">2022-02-17T01:21:36Z</dcterms:created>
  <dcterms:modified xsi:type="dcterms:W3CDTF">2022-02-17T01:46:33Z</dcterms:modified>
</cp:coreProperties>
</file>