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922" r:id="rId24"/>
    <p:sldMasterId id="2147483923" r:id="rId26"/>
  </p:sldMasterIdLst>
  <p:sldIdLst>
    <p:sldId id="256" r:id="rId28"/>
    <p:sldId id="277" r:id="rId29"/>
    <p:sldId id="257" r:id="rId30"/>
    <p:sldId id="278" r:id="rId31"/>
    <p:sldId id="279" r:id="rId32"/>
    <p:sldId id="267" r:id="rId33"/>
    <p:sldId id="280" r:id="rId34"/>
    <p:sldId id="274" r:id="rId35"/>
    <p:sldId id="282" r:id="rId36"/>
    <p:sldId id="283" r:id="rId37"/>
    <p:sldId id="284" r:id="rId38"/>
    <p:sldId id="285" r:id="rId39"/>
    <p:sldId id="281" r:id="rId40"/>
    <p:sldId id="273" r:id="rId41"/>
    <p:sldId id="259" r:id="rId42"/>
    <p:sldId id="272" r:id="rId43"/>
    <p:sldId id="270" r:id="rId44"/>
    <p:sldId id="271" r:id="rId45"/>
    <p:sldId id="275" r:id="rId46"/>
    <p:sldId id="276" r:id="rId47"/>
    <p:sldId id="269" r:id="rId48"/>
    <p:sldId id="260" r:id="rId49"/>
    <p:sldId id="268" r:id="rId50"/>
    <p:sldId id="266" r:id="rId51"/>
    <p:sldId id="262" r:id="rId5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0">
          <p15:clr>
            <a:srgbClr val="A4A3A4"/>
          </p15:clr>
        </p15:guide>
        <p15:guide id="2" pos="2875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40" d="100"/>
          <a:sy n="40" d="100"/>
        </p:scale>
        <p:origin x="78" y="1080"/>
      </p:cViewPr>
      <p:guideLst>
        <p:guide orient="horz" pos="2155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4" Type="http://schemas.openxmlformats.org/officeDocument/2006/relationships/slideMaster" Target="slideMasters/slideMaster1.xml"></Relationship><Relationship Id="rId25" Type="http://schemas.openxmlformats.org/officeDocument/2006/relationships/theme" Target="theme/theme1.xml"></Relationship><Relationship Id="rId26" Type="http://schemas.openxmlformats.org/officeDocument/2006/relationships/slideMaster" Target="slideMasters/slideMaster2.xml"></Relationship><Relationship Id="rId28" Type="http://schemas.openxmlformats.org/officeDocument/2006/relationships/slide" Target="slides/slide1.xml"></Relationship><Relationship Id="rId29" Type="http://schemas.openxmlformats.org/officeDocument/2006/relationships/slide" Target="slides/slide2.xml"></Relationship><Relationship Id="rId30" Type="http://schemas.openxmlformats.org/officeDocument/2006/relationships/slide" Target="slides/slide3.xml"></Relationship><Relationship Id="rId31" Type="http://schemas.openxmlformats.org/officeDocument/2006/relationships/slide" Target="slides/slide4.xml"></Relationship><Relationship Id="rId32" Type="http://schemas.openxmlformats.org/officeDocument/2006/relationships/slide" Target="slides/slide5.xml"></Relationship><Relationship Id="rId33" Type="http://schemas.openxmlformats.org/officeDocument/2006/relationships/slide" Target="slides/slide6.xml"></Relationship><Relationship Id="rId34" Type="http://schemas.openxmlformats.org/officeDocument/2006/relationships/slide" Target="slides/slide7.xml"></Relationship><Relationship Id="rId35" Type="http://schemas.openxmlformats.org/officeDocument/2006/relationships/slide" Target="slides/slide8.xml"></Relationship><Relationship Id="rId36" Type="http://schemas.openxmlformats.org/officeDocument/2006/relationships/slide" Target="slides/slide9.xml"></Relationship><Relationship Id="rId37" Type="http://schemas.openxmlformats.org/officeDocument/2006/relationships/slide" Target="slides/slide10.xml"></Relationship><Relationship Id="rId38" Type="http://schemas.openxmlformats.org/officeDocument/2006/relationships/slide" Target="slides/slide11.xml"></Relationship><Relationship Id="rId39" Type="http://schemas.openxmlformats.org/officeDocument/2006/relationships/slide" Target="slides/slide12.xml"></Relationship><Relationship Id="rId40" Type="http://schemas.openxmlformats.org/officeDocument/2006/relationships/slide" Target="slides/slide13.xml"></Relationship><Relationship Id="rId41" Type="http://schemas.openxmlformats.org/officeDocument/2006/relationships/slide" Target="slides/slide14.xml"></Relationship><Relationship Id="rId42" Type="http://schemas.openxmlformats.org/officeDocument/2006/relationships/slide" Target="slides/slide15.xml"></Relationship><Relationship Id="rId43" Type="http://schemas.openxmlformats.org/officeDocument/2006/relationships/slide" Target="slides/slide16.xml"></Relationship><Relationship Id="rId44" Type="http://schemas.openxmlformats.org/officeDocument/2006/relationships/slide" Target="slides/slide17.xml"></Relationship><Relationship Id="rId45" Type="http://schemas.openxmlformats.org/officeDocument/2006/relationships/slide" Target="slides/slide18.xml"></Relationship><Relationship Id="rId46" Type="http://schemas.openxmlformats.org/officeDocument/2006/relationships/slide" Target="slides/slide19.xml"></Relationship><Relationship Id="rId47" Type="http://schemas.openxmlformats.org/officeDocument/2006/relationships/slide" Target="slides/slide20.xml"></Relationship><Relationship Id="rId48" Type="http://schemas.openxmlformats.org/officeDocument/2006/relationships/slide" Target="slides/slide21.xml"></Relationship><Relationship Id="rId49" Type="http://schemas.openxmlformats.org/officeDocument/2006/relationships/slide" Target="slides/slide22.xml"></Relationship><Relationship Id="rId50" Type="http://schemas.openxmlformats.org/officeDocument/2006/relationships/slide" Target="slides/slide23.xml"></Relationship><Relationship Id="rId51" Type="http://schemas.openxmlformats.org/officeDocument/2006/relationships/slide" Target="slides/slide24.xml"></Relationship><Relationship Id="rId52" Type="http://schemas.openxmlformats.org/officeDocument/2006/relationships/slide" Target="slides/slide25.xml"></Relationship><Relationship Id="rId53" Type="http://schemas.openxmlformats.org/officeDocument/2006/relationships/viewProps" Target="viewProps.xml"></Relationship><Relationship Id="rId54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685800" y="2130425"/>
            <a:ext cx="7773035" cy="147066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371600" y="3886200"/>
            <a:ext cx="64014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subtitle style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1/5/2022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1/5/2022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722630" y="4406900"/>
            <a:ext cx="7773035" cy="13627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722630" y="2907030"/>
            <a:ext cx="7773035" cy="15005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1/5/2022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648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535430"/>
            <a:ext cx="404114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57200" y="2174875"/>
            <a:ext cx="4041140" cy="3952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4645025" y="1535430"/>
            <a:ext cx="404241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4645025" y="2174875"/>
            <a:ext cx="4042410" cy="3952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3050"/>
            <a:ext cx="300926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3575050" y="273050"/>
            <a:ext cx="5112385" cy="58540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457200" y="1435100"/>
            <a:ext cx="300926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1792605" y="4800600"/>
            <a:ext cx="5487035" cy="567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1792605" y="612775"/>
            <a:ext cx="5487035" cy="411543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1792605" y="5367655"/>
            <a:ext cx="5487035" cy="8051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6629400" y="274955"/>
            <a:ext cx="2058035" cy="585216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274955"/>
            <a:ext cx="6020435" cy="585216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6/13/2013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�#�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image" Target="../media/image1.png"></Relationship><Relationship Id="rId5" Type="http://schemas.openxmlformats.org/officeDocument/2006/relationships/image" Target="../media/image4.png"></Relationship><Relationship Id="rId4" Type="http://schemas.openxmlformats.org/officeDocument/2006/relationships/image" Target="../media/image3.png"></Relationship><Relationship Id="rId6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png"></Relationship><Relationship Id="rId3" Type="http://schemas.openxmlformats.org/officeDocument/2006/relationships/image" Target="../media/image8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png"></Relationship><Relationship Id="rId3" Type="http://schemas.openxmlformats.org/officeDocument/2006/relationships/image" Target="../media/image8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png"></Relationship><Relationship Id="rId3" Type="http://schemas.openxmlformats.org/officeDocument/2006/relationships/image" Target="../media/image8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4.png"></Relationship><Relationship Id="rId3" Type="http://schemas.openxmlformats.org/officeDocument/2006/relationships/image" Target="../media/image1.png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image14.png"></Relationship><Relationship Id="rId3" Type="http://schemas.openxmlformats.org/officeDocument/2006/relationships/image" Target="../media/image1.png"></Relationship><Relationship Id="rId4" Type="http://schemas.openxmlformats.org/officeDocument/2006/relationships/image" Target="../media/fImage723792902484.png"></Relationship><Relationship Id="rId5" Type="http://schemas.openxmlformats.org/officeDocument/2006/relationships/image" Target="../media/fImage1657532898476.png"></Relationship><Relationship Id="rId6" Type="http://schemas.openxmlformats.org/officeDocument/2006/relationships/image" Target="../media/fImage202262918554.png"></Relationship><Relationship Id="rId7" Type="http://schemas.openxmlformats.org/officeDocument/2006/relationships/slideLayout" Target="../slideLayouts/slideLayout1.xml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image" Target="../media/image14.png"></Relationship><Relationship Id="rId6" Type="http://schemas.openxmlformats.org/officeDocument/2006/relationships/image" Target="../media/fImage1912553596157.png"></Relationship><Relationship Id="rId7" Type="http://schemas.openxmlformats.org/officeDocument/2006/relationships/image" Target="../media/fImage3029043586953.png"></Relationship><Relationship Id="rId8" Type="http://schemas.openxmlformats.org/officeDocument/2006/relationships/slideLayout" Target="../slideLayouts/slideLayout1.xml"></Relationship></Relationships>
</file>

<file path=ppt/slides/_rels/slide16.xml.rels><?xml version="1.0" encoding="UTF-8"?>
<Relationships xmlns="http://schemas.openxmlformats.org/package/2006/relationships"><Relationship Id="rId4" Type="http://schemas.openxmlformats.org/officeDocument/2006/relationships/image" Target="../media/image14.png"></Relationship><Relationship Id="rId5" Type="http://schemas.openxmlformats.org/officeDocument/2006/relationships/image" Target="../media/image1.png"></Relationship><Relationship Id="rId6" Type="http://schemas.openxmlformats.org/officeDocument/2006/relationships/image" Target="../media/fImage1675222662484.png"></Relationship><Relationship Id="rId7" Type="http://schemas.openxmlformats.org/officeDocument/2006/relationships/image" Target="../media/fImage498942678476.png"></Relationship><Relationship Id="rId8" Type="http://schemas.openxmlformats.org/officeDocument/2006/relationships/image" Target="../media/fImage1912553606157.png"></Relationship><Relationship Id="rId9" Type="http://schemas.openxmlformats.org/officeDocument/2006/relationships/image" Target="../media/fImage3029043616953.png"></Relationship><Relationship Id="rId10" Type="http://schemas.openxmlformats.org/officeDocument/2006/relationships/slideLayout" Target="../slideLayouts/slideLayout1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image14.png"></Relationship><Relationship Id="rId3" Type="http://schemas.openxmlformats.org/officeDocument/2006/relationships/image" Target="../media/image1.png"></Relationship><Relationship Id="rId4" Type="http://schemas.openxmlformats.org/officeDocument/2006/relationships/image" Target="../media/image15.png"></Relationship><Relationship Id="rId5" Type="http://schemas.openxmlformats.org/officeDocument/2006/relationships/image" Target="../media/image16.png"></Relationship><Relationship Id="rId6" Type="http://schemas.openxmlformats.org/officeDocument/2006/relationships/slideLayout" Target="../slideLayouts/slideLayout1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image14.png"></Relationship><Relationship Id="rId3" Type="http://schemas.openxmlformats.org/officeDocument/2006/relationships/image" Target="../media/image1.png"></Relationship><Relationship Id="rId4" Type="http://schemas.openxmlformats.org/officeDocument/2006/relationships/slideLayout" Target="../slideLayouts/slideLayout1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image14.png"></Relationship><Relationship Id="rId3" Type="http://schemas.openxmlformats.org/officeDocument/2006/relationships/image" Target="../media/image1.png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41032021521.png"></Relationship><Relationship Id="rId3" Type="http://schemas.openxmlformats.org/officeDocument/2006/relationships/image" Target="../media/fImage150792039202.png"></Relationship><Relationship Id="rId4" Type="http://schemas.openxmlformats.org/officeDocument/2006/relationships/image" Target="../media/image1.png"></Relationship><Relationship Id="rId5" Type="http://schemas.openxmlformats.org/officeDocument/2006/relationships/slideLayout" Target="../slideLayouts/slideLayout12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image" Target="../media/image14.png"></Relationship><Relationship Id="rId3" Type="http://schemas.openxmlformats.org/officeDocument/2006/relationships/image" Target="../media/image1.png"></Relationship><Relationship Id="rId4" Type="http://schemas.openxmlformats.org/officeDocument/2006/relationships/slideLayout" Target="../slideLayouts/slideLayout1.xml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image" Target="../media/image14.png"></Relationship><Relationship Id="rId3" Type="http://schemas.openxmlformats.org/officeDocument/2006/relationships/image" Target="../media/image1.png"></Relationship><Relationship Id="rId4" Type="http://schemas.openxmlformats.org/officeDocument/2006/relationships/slideLayout" Target="../slideLayouts/slideLayout1.xml"></Relationship></Relationships>
</file>

<file path=ppt/slides/_rels/slide22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7" Type="http://schemas.openxmlformats.org/officeDocument/2006/relationships/image" Target="../media/image21.png"></Relationship><Relationship Id="rId2" Type="http://schemas.openxmlformats.org/officeDocument/2006/relationships/image" Target="../media/image17.png"></Relationship><Relationship Id="rId6" Type="http://schemas.openxmlformats.org/officeDocument/2006/relationships/image" Target="../media/image20.png"></Relationship><Relationship Id="rId5" Type="http://schemas.openxmlformats.org/officeDocument/2006/relationships/image" Target="../media/image19.png"></Relationship><Relationship Id="rId4" Type="http://schemas.openxmlformats.org/officeDocument/2006/relationships/image" Target="../media/image18.png"></Relationship><Relationship Id="rId8" Type="http://schemas.openxmlformats.org/officeDocument/2006/relationships/hyperlink" Target="https://dacon.io/competitions/official/235757/overview/description" TargetMode="External"></Relationship><Relationship Id="rId9" Type="http://schemas.openxmlformats.org/officeDocument/2006/relationships/hyperlink" Target="https://dacon.io/competitions/official/235757/overview/description" TargetMode="External"></Relationship><Relationship Id="rId10" Type="http://schemas.openxmlformats.org/officeDocument/2006/relationships/hyperlink" Target="https://www.epnc.co.kr/news/articleView.html?idxno=114928" TargetMode="External"></Relationship><Relationship Id="rId11" Type="http://schemas.openxmlformats.org/officeDocument/2006/relationships/hyperlink" Target="http://www.bosa.co.kr/news/articleView.html?idxno=2161136" TargetMode="External"></Relationship><Relationship Id="rId12" Type="http://schemas.openxmlformats.org/officeDocument/2006/relationships/slideLayout" Target="../slideLayouts/slideLayout1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image" Target="../media/image17.png"></Relationship><Relationship Id="rId3" Type="http://schemas.openxmlformats.org/officeDocument/2006/relationships/image" Target="../media/image1.png"></Relationship><Relationship Id="rId4" Type="http://schemas.openxmlformats.org/officeDocument/2006/relationships/image" Target="../media/image18.png"></Relationship><Relationship Id="rId5" Type="http://schemas.openxmlformats.org/officeDocument/2006/relationships/image" Target="../media/image19.png"></Relationship><Relationship Id="rId6" Type="http://schemas.openxmlformats.org/officeDocument/2006/relationships/image" Target="../media/image20.png"></Relationship><Relationship Id="rId7" Type="http://schemas.openxmlformats.org/officeDocument/2006/relationships/image" Target="../media/image21.png"></Relationship><Relationship Id="rId8" Type="http://schemas.openxmlformats.org/officeDocument/2006/relationships/hyperlink" Target="https://dacon.io/competitions/official/235757/overview/description" TargetMode="External"></Relationship><Relationship Id="rId9" Type="http://schemas.openxmlformats.org/officeDocument/2006/relationships/hyperlink" Target="https://dacon.io/competitions/official/235757/overview/description" TargetMode="External"></Relationship><Relationship Id="rId10" Type="http://schemas.openxmlformats.org/officeDocument/2006/relationships/hyperlink" Target="https://www.epnc.co.kr/news/articleView.html?idxno=114928" TargetMode="External"></Relationship><Relationship Id="rId11" Type="http://schemas.openxmlformats.org/officeDocument/2006/relationships/hyperlink" Target="http://www.bosa.co.kr/news/articleView.html?idxno=2161136" TargetMode="External"></Relationship><Relationship Id="rId12" Type="http://schemas.openxmlformats.org/officeDocument/2006/relationships/slideLayout" Target="../slideLayouts/slideLayout1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image" Target="../media/fImage141032021521.png"></Relationship><Relationship Id="rId3" Type="http://schemas.openxmlformats.org/officeDocument/2006/relationships/image" Target="../media/fImage150792039202.png"></Relationship><Relationship Id="rId4" Type="http://schemas.openxmlformats.org/officeDocument/2006/relationships/image" Target="../media/image22.png"></Relationship><Relationship Id="rId5" Type="http://schemas.openxmlformats.org/officeDocument/2006/relationships/image" Target="../media/image1.png"></Relationship><Relationship Id="rId6" Type="http://schemas.openxmlformats.org/officeDocument/2006/relationships/slideLayout" Target="../slideLayouts/slideLayout12.xml"></Relationship></Relationships>
</file>

<file path=ppt/slides/_rels/slide25.xml.rels><?xml version="1.0" encoding="UTF-8"?>
<Relationships xmlns="http://schemas.openxmlformats.org/package/2006/relationships"><Relationship Id="rId3" Type="http://schemas.openxmlformats.org/officeDocument/2006/relationships/image" Target="../media/image24.png"></Relationship><Relationship Id="rId2" Type="http://schemas.openxmlformats.org/officeDocument/2006/relationships/image" Target="../media/image23.png"></Relationship><Relationship Id="rId5" Type="http://schemas.openxmlformats.org/officeDocument/2006/relationships/image" Target="../media/image2.png"></Relationship><Relationship Id="rId4" Type="http://schemas.openxmlformats.org/officeDocument/2006/relationships/image" Target="../media/image1.png"></Relationship><Relationship Id="rId6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image" Target="../media/image5.png"></Relationship><Relationship Id="rId5" Type="http://schemas.openxmlformats.org/officeDocument/2006/relationships/image" Target="../media/image7.png"></Relationship><Relationship Id="rId4" Type="http://schemas.openxmlformats.org/officeDocument/2006/relationships/image" Target="../media/image6.png"></Relationship><Relationship Id="rId6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8.png"></Relationship><Relationship Id="rId3" Type="http://schemas.openxmlformats.org/officeDocument/2006/relationships/image" Target="../media/image9.png"></Relationship><Relationship Id="rId4" Type="http://schemas.openxmlformats.org/officeDocument/2006/relationships/image" Target="../media/image10.png"></Relationship><Relationship Id="rId5" Type="http://schemas.openxmlformats.org/officeDocument/2006/relationships/image" Target="../media/image11.png"></Relationship><Relationship Id="rId6" Type="http://schemas.openxmlformats.org/officeDocument/2006/relationships/image" Target="../media/image12.png"></Relationship><Relationship Id="rId7" Type="http://schemas.openxmlformats.org/officeDocument/2006/relationships/image" Target="../media/image13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8.png"></Relationship><Relationship Id="rId3" Type="http://schemas.openxmlformats.org/officeDocument/2006/relationships/image" Target="../media/image9.png"></Relationship><Relationship Id="rId4" Type="http://schemas.openxmlformats.org/officeDocument/2006/relationships/image" Target="../media/image10.png"></Relationship><Relationship Id="rId5" Type="http://schemas.openxmlformats.org/officeDocument/2006/relationships/image" Target="../media/fImage760354013645.png"></Relationship><Relationship Id="rId6" Type="http://schemas.openxmlformats.org/officeDocument/2006/relationships/image" Target="../media/fImage2224234049252.png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8.png"></Relationship><Relationship Id="rId3" Type="http://schemas.openxmlformats.org/officeDocument/2006/relationships/image" Target="../media/image9.png"></Relationship><Relationship Id="rId4" Type="http://schemas.openxmlformats.org/officeDocument/2006/relationships/image" Target="../media/image10.png"></Relationship><Relationship Id="rId5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image8.png"></Relationship><Relationship Id="rId3" Type="http://schemas.openxmlformats.org/officeDocument/2006/relationships/image" Target="../media/image9.png"></Relationship><Relationship Id="rId4" Type="http://schemas.openxmlformats.org/officeDocument/2006/relationships/image" Target="../media/image10.png"></Relationship><Relationship Id="rId5" Type="http://schemas.openxmlformats.org/officeDocument/2006/relationships/image" Target="../media/fImage1954863556157.png"></Relationship><Relationship Id="rId6" Type="http://schemas.openxmlformats.org/officeDocument/2006/relationships/image" Target="../media/fImage870243566953.png"></Relationship><Relationship Id="rId7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4" Type="http://schemas.openxmlformats.org/officeDocument/2006/relationships/image" Target="../media/image8.png"></Relationship><Relationship Id="rId5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png"></Relationship><Relationship Id="rId3" Type="http://schemas.openxmlformats.org/officeDocument/2006/relationships/image" Target="../media/image8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525" y="440055"/>
            <a:ext cx="6875780" cy="43815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2990" y="9506585"/>
            <a:ext cx="8042910" cy="43815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69440" y="6716395"/>
            <a:ext cx="4382135" cy="73469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68120" y="1262380"/>
            <a:ext cx="15503525" cy="6385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" descr="C:/Users/eogml9707/AppData/Roaming/PolarisOffice/ETemp/45000_5489176/image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9557385"/>
            <a:ext cx="6877050" cy="439420"/>
          </a:xfrm>
          <a:prstGeom prst="rect"/>
          <a:noFill/>
        </p:spPr>
      </p:pic>
      <p:sp>
        <p:nvSpPr>
          <p:cNvPr id="10" name="Rect 0"/>
          <p:cNvSpPr>
            <a:spLocks/>
          </p:cNvSpPr>
          <p:nvPr/>
        </p:nvSpPr>
        <p:spPr>
          <a:xfrm rot="0">
            <a:off x="2207260" y="3549650"/>
            <a:ext cx="2295525" cy="444246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다양한 분야에서 데이터의 이상치를 찾아내는것은 중요함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" name="Rect 0"/>
          <p:cNvCxnSpPr/>
          <p:nvPr/>
        </p:nvCxnSpPr>
        <p:spPr>
          <a:xfrm rot="0">
            <a:off x="1647825" y="2568575"/>
            <a:ext cx="14986000" cy="1905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 0"/>
          <p:cNvSpPr>
            <a:spLocks/>
          </p:cNvSpPr>
          <p:nvPr/>
        </p:nvSpPr>
        <p:spPr>
          <a:xfrm rot="0">
            <a:off x="5093970" y="2108200"/>
            <a:ext cx="2277110" cy="8699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문제 정의하기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7954645" y="2118360"/>
            <a:ext cx="2277110" cy="8699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아이디어 제시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2220595" y="2115185"/>
            <a:ext cx="2277110" cy="8699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공감하기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10854055" y="2115185"/>
            <a:ext cx="2277110" cy="8699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프로토타입 만들기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13766800" y="2108835"/>
            <a:ext cx="2277110" cy="8699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검증하기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" name="Picture " descr="C:/Users/eogml9707/AppData/Roaming/PolarisOffice/ETemp/45000_5489176/image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40055"/>
            <a:ext cx="7235825" cy="387350"/>
          </a:xfrm>
          <a:prstGeom prst="rect"/>
          <a:noFill/>
        </p:spPr>
      </p:pic>
      <p:cxnSp>
        <p:nvCxnSpPr>
          <p:cNvPr id="18" name="Rect 0"/>
          <p:cNvCxnSpPr/>
          <p:nvPr/>
        </p:nvCxnSpPr>
        <p:spPr>
          <a:xfrm rot="0" flipH="1" flipV="1">
            <a:off x="16398240" y="2322195"/>
            <a:ext cx="234315" cy="24701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t 0"/>
          <p:cNvCxnSpPr/>
          <p:nvPr/>
        </p:nvCxnSpPr>
        <p:spPr>
          <a:xfrm rot="0" flipV="1">
            <a:off x="16424275" y="2550160"/>
            <a:ext cx="202565" cy="26543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 0"/>
          <p:cNvSpPr>
            <a:spLocks/>
          </p:cNvSpPr>
          <p:nvPr/>
        </p:nvSpPr>
        <p:spPr>
          <a:xfrm rot="0">
            <a:off x="5081270" y="3569335"/>
            <a:ext cx="2295525" cy="444246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수많은 데이터중 소수의 이상치를 직접 찾으려면 많은 시간과 노력이 필요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7942580" y="3550285"/>
            <a:ext cx="2295525" cy="444246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머신러닝 기법을 활용한 </a:t>
            </a:r>
            <a:r>
              <a:rPr lang="ko-KR" sz="1800">
                <a:latin typeface="맑은 고딕" charset="0"/>
                <a:ea typeface="맑은 고딕" charset="0"/>
              </a:rPr>
              <a:t>Anomaly Detectio</a:t>
            </a:r>
            <a:r>
              <a:rPr lang="ko-KR" sz="1800">
                <a:latin typeface="맑은 고딕" charset="0"/>
                <a:ea typeface="맑은 고딕" charset="0"/>
              </a:rPr>
              <a:t>n 모델을 만들어 사용,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 기법을 이번 프로젝트에서도 활용 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10816590" y="3557270"/>
            <a:ext cx="2295525" cy="444246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아직 받지 못한 data set 대신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Hai data set를 이용하여 진행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13768705" y="3525520"/>
            <a:ext cx="2295525" cy="444246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Hai data set를 이용하여 만든 모델 및 알고리즘의 성능 측정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" descr="C:/Users/eogml9707/AppData/Roaming/PolarisOffice/ETemp/45000_5489176/image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9557385"/>
            <a:ext cx="6877050" cy="439420"/>
          </a:xfrm>
          <a:prstGeom prst="rect"/>
          <a:noFill/>
        </p:spPr>
      </p:pic>
      <p:sp>
        <p:nvSpPr>
          <p:cNvPr id="10" name="Rect 0"/>
          <p:cNvSpPr>
            <a:spLocks/>
          </p:cNvSpPr>
          <p:nvPr/>
        </p:nvSpPr>
        <p:spPr>
          <a:xfrm rot="0">
            <a:off x="2207260" y="3549650"/>
            <a:ext cx="2295525" cy="444246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다양한 분야에서 데이터의 이상치를 찾아내는것은 중요함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" name="Rect 0"/>
          <p:cNvCxnSpPr/>
          <p:nvPr/>
        </p:nvCxnSpPr>
        <p:spPr>
          <a:xfrm rot="0">
            <a:off x="1647825" y="2568575"/>
            <a:ext cx="14986000" cy="1905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 0"/>
          <p:cNvSpPr>
            <a:spLocks/>
          </p:cNvSpPr>
          <p:nvPr/>
        </p:nvSpPr>
        <p:spPr>
          <a:xfrm rot="0">
            <a:off x="5093970" y="2108200"/>
            <a:ext cx="2277110" cy="8699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문제 정의하기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7954645" y="2118360"/>
            <a:ext cx="2277110" cy="8699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아이디어 제시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2220595" y="2115185"/>
            <a:ext cx="2277110" cy="8699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공감하기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10854055" y="2115185"/>
            <a:ext cx="2277110" cy="8699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프로토타입 만들기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13766800" y="2108835"/>
            <a:ext cx="2277110" cy="8699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검증하기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" name="Picture " descr="C:/Users/eogml9707/AppData/Roaming/PolarisOffice/ETemp/45000_5489176/image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40055"/>
            <a:ext cx="7235825" cy="387350"/>
          </a:xfrm>
          <a:prstGeom prst="rect"/>
          <a:noFill/>
        </p:spPr>
      </p:pic>
      <p:cxnSp>
        <p:nvCxnSpPr>
          <p:cNvPr id="18" name="Rect 0"/>
          <p:cNvCxnSpPr/>
          <p:nvPr/>
        </p:nvCxnSpPr>
        <p:spPr>
          <a:xfrm rot="0" flipH="1" flipV="1">
            <a:off x="16398240" y="2322195"/>
            <a:ext cx="234315" cy="24701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t 0"/>
          <p:cNvCxnSpPr/>
          <p:nvPr/>
        </p:nvCxnSpPr>
        <p:spPr>
          <a:xfrm rot="0" flipV="1">
            <a:off x="16424275" y="2550160"/>
            <a:ext cx="202565" cy="26543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 0"/>
          <p:cNvSpPr>
            <a:spLocks/>
          </p:cNvSpPr>
          <p:nvPr/>
        </p:nvSpPr>
        <p:spPr>
          <a:xfrm rot="0">
            <a:off x="5081270" y="3569335"/>
            <a:ext cx="2295525" cy="444246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수많은 데이터중 소수의 이상치를 직접 찾으려면 많은 시간과 노력이 필요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7942580" y="3550285"/>
            <a:ext cx="2295525" cy="444246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머신러닝 기법을 활용한 </a:t>
            </a:r>
            <a:r>
              <a:rPr lang="ko-KR" sz="1800">
                <a:latin typeface="맑은 고딕" charset="0"/>
                <a:ea typeface="맑은 고딕" charset="0"/>
              </a:rPr>
              <a:t>Anomaly Detectio</a:t>
            </a:r>
            <a:r>
              <a:rPr lang="ko-KR" sz="1800">
                <a:latin typeface="맑은 고딕" charset="0"/>
                <a:ea typeface="맑은 고딕" charset="0"/>
              </a:rPr>
              <a:t>n 모델을 만들어 사용,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 기법을 이번 프로젝트에서도 활용 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10816590" y="3557270"/>
            <a:ext cx="2295525" cy="444246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아직 받지 못한 data set 대신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Hai data set를 이용하여 진행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13768705" y="3525520"/>
            <a:ext cx="2295525" cy="444246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Hai data set를 이용하여 만든 모델 및 알고리즘의 성능 측정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" descr="C:/Users/eogml9707/AppData/Roaming/PolarisOffice/ETemp/45000_5489176/image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9557385"/>
            <a:ext cx="6877050" cy="439420"/>
          </a:xfrm>
          <a:prstGeom prst="rect"/>
          <a:noFill/>
        </p:spPr>
      </p:pic>
      <p:sp>
        <p:nvSpPr>
          <p:cNvPr id="10" name="Rect 0"/>
          <p:cNvSpPr>
            <a:spLocks/>
          </p:cNvSpPr>
          <p:nvPr/>
        </p:nvSpPr>
        <p:spPr>
          <a:xfrm rot="0">
            <a:off x="2207260" y="3549650"/>
            <a:ext cx="2295525" cy="444246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다양한 분야에서 데이터의 이상치를 찾아내는것은 중요함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" name="Rect 0"/>
          <p:cNvCxnSpPr/>
          <p:nvPr/>
        </p:nvCxnSpPr>
        <p:spPr>
          <a:xfrm rot="0">
            <a:off x="1647825" y="2568575"/>
            <a:ext cx="14986000" cy="1905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 0"/>
          <p:cNvSpPr>
            <a:spLocks/>
          </p:cNvSpPr>
          <p:nvPr/>
        </p:nvSpPr>
        <p:spPr>
          <a:xfrm rot="0">
            <a:off x="5093970" y="2108200"/>
            <a:ext cx="2277110" cy="8699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문제 정의하기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7954645" y="2118360"/>
            <a:ext cx="2277110" cy="8699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아이디어 제시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2220595" y="2115185"/>
            <a:ext cx="2277110" cy="8699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공감하기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10854055" y="2115185"/>
            <a:ext cx="2277110" cy="8699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프로토타입 만들기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13766800" y="2108835"/>
            <a:ext cx="2277110" cy="8699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검증하기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" name="Picture " descr="C:/Users/eogml9707/AppData/Roaming/PolarisOffice/ETemp/45000_5489176/image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40055"/>
            <a:ext cx="7235825" cy="387350"/>
          </a:xfrm>
          <a:prstGeom prst="rect"/>
          <a:noFill/>
        </p:spPr>
      </p:pic>
      <p:cxnSp>
        <p:nvCxnSpPr>
          <p:cNvPr id="18" name="Rect 0"/>
          <p:cNvCxnSpPr/>
          <p:nvPr/>
        </p:nvCxnSpPr>
        <p:spPr>
          <a:xfrm rot="0" flipH="1" flipV="1">
            <a:off x="16398240" y="2322195"/>
            <a:ext cx="234315" cy="24701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t 0"/>
          <p:cNvCxnSpPr/>
          <p:nvPr/>
        </p:nvCxnSpPr>
        <p:spPr>
          <a:xfrm rot="0" flipV="1">
            <a:off x="16424275" y="2550160"/>
            <a:ext cx="202565" cy="26543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 0"/>
          <p:cNvSpPr>
            <a:spLocks/>
          </p:cNvSpPr>
          <p:nvPr/>
        </p:nvSpPr>
        <p:spPr>
          <a:xfrm rot="0">
            <a:off x="5081270" y="3569335"/>
            <a:ext cx="2295525" cy="444246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수많은 데이터중 소수의 이상치를 직접 찾으려면 많은 시간과 노력이 필요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7942580" y="3550285"/>
            <a:ext cx="2295525" cy="444246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머신러닝 기법을 활용한 </a:t>
            </a:r>
            <a:r>
              <a:rPr lang="ko-KR" sz="1800">
                <a:latin typeface="맑은 고딕" charset="0"/>
                <a:ea typeface="맑은 고딕" charset="0"/>
              </a:rPr>
              <a:t>Anomaly Detectio</a:t>
            </a:r>
            <a:r>
              <a:rPr lang="ko-KR" sz="1800">
                <a:latin typeface="맑은 고딕" charset="0"/>
                <a:ea typeface="맑은 고딕" charset="0"/>
              </a:rPr>
              <a:t>n 모델을 만들어 사용,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 기법을 이번 프로젝트에서도 활용 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10816590" y="3557270"/>
            <a:ext cx="2295525" cy="4442460"/>
          </a:xfrm>
          <a:prstGeom prst="rect"/>
          <a:gradFill rotWithShape="1">
            <a:gsLst>
              <a:gs pos="32000">
                <a:schemeClr val="accent1"/>
              </a:gs>
              <a:gs pos="80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"/>
                  <a:lumOff val="95000"/>
                </a:schemeClr>
              </a:gs>
              <a:gs pos="100000">
                <a:srgbClr val="AFC6E1"/>
              </a:gs>
              <a:gs pos="100000">
                <a:srgbClr val="AFC6E1"/>
              </a:gs>
              <a:gs pos="100000">
                <a:srgbClr val="AFC6E1"/>
              </a:gs>
              <a:gs pos="100000">
                <a:srgbClr val="AFC6E1"/>
              </a:gs>
            </a:gsLst>
            <a:lin ang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아직 받지 못한 data set 대신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Hai data set를 이용하여 진행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13768705" y="3525520"/>
            <a:ext cx="2295525" cy="444246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Hai data set를 이용하여 만든 모델 및 알고리즘의 성능 측정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" descr="C:/Users/eogml9707/AppData/Roaming/PolarisOffice/ETemp/45000_5489176/image1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40055"/>
            <a:ext cx="6772275" cy="439420"/>
          </a:xfrm>
          <a:prstGeom prst="rect"/>
          <a:noFill/>
        </p:spPr>
      </p:pic>
      <p:pic>
        <p:nvPicPr>
          <p:cNvPr id="3" name="Picture " descr="C:/Users/eogml9707/AppData/Roaming/PolarisOffice/ETemp/45000_5489176/image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9557385"/>
            <a:ext cx="6877050" cy="439420"/>
          </a:xfrm>
          <a:prstGeom prst="rect"/>
          <a:noFill/>
        </p:spPr>
      </p:pic>
      <p:sp>
        <p:nvSpPr>
          <p:cNvPr id="4" name="Rect 0"/>
          <p:cNvSpPr>
            <a:spLocks/>
          </p:cNvSpPr>
          <p:nvPr/>
        </p:nvSpPr>
        <p:spPr>
          <a:xfrm rot="0">
            <a:off x="1842770" y="2114550"/>
            <a:ext cx="676275" cy="184404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주제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660015" y="2108835"/>
            <a:ext cx="6151245" cy="86423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머신러닝자료조사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2646680" y="3100705"/>
            <a:ext cx="1999615" cy="85788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머신러닝 스터디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4748530" y="3087370"/>
            <a:ext cx="4062730" cy="85852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Hai data set 이용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Anomaly Detection model 구현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8907145" y="2115820"/>
            <a:ext cx="2381885" cy="184277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시계열 Data set 특성 파악, 알고리즘 구상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11379200" y="2109470"/>
            <a:ext cx="5177155" cy="184277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Anomaly Detection model 구현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" name="Rect 0"/>
          <p:cNvCxnSpPr/>
          <p:nvPr/>
        </p:nvCxnSpPr>
        <p:spPr>
          <a:xfrm rot="0">
            <a:off x="1712595" y="5137150"/>
            <a:ext cx="14986000" cy="1905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40055"/>
            <a:ext cx="6771640" cy="438785"/>
          </a:xfrm>
          <a:prstGeom prst="rect"/>
          <a:noFill/>
        </p:spPr>
      </p:pic>
      <p:pic>
        <p:nvPicPr>
          <p:cNvPr id="3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9557385"/>
            <a:ext cx="6876415" cy="438785"/>
          </a:xfrm>
          <a:prstGeom prst="rect"/>
          <a:noFill/>
        </p:spPr>
      </p:pic>
      <p:sp>
        <p:nvSpPr>
          <p:cNvPr id="4" name="Rect 0"/>
          <p:cNvSpPr>
            <a:spLocks/>
          </p:cNvSpPr>
          <p:nvPr/>
        </p:nvSpPr>
        <p:spPr>
          <a:xfrm rot="0">
            <a:off x="1842770" y="2114550"/>
            <a:ext cx="675640" cy="1843405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주제 선정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660015" y="2108835"/>
            <a:ext cx="6150610" cy="863600"/>
          </a:xfrm>
          <a:prstGeom prst="rect"/>
          <a:gradFill rotWithShape="1">
            <a:gsLst>
              <a:gs pos="10000">
                <a:schemeClr val="accent1"/>
              </a:gs>
              <a:gs pos="17000">
                <a:srgbClr val="7A97BA">
                  <a:alpha val="78000"/>
                </a:srgbClr>
              </a:gs>
              <a:gs pos="100000">
                <a:srgbClr val="93B4DD"/>
              </a:gs>
            </a:gsLst>
            <a:lin ang="9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머신러닝자료조사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2646680" y="3100705"/>
            <a:ext cx="1998980" cy="857250"/>
          </a:xfrm>
          <a:prstGeom prst="rect"/>
          <a:gradFill rotWithShape="1">
            <a:gsLst>
              <a:gs pos="21000">
                <a:schemeClr val="accent1"/>
              </a:gs>
              <a:gs pos="42000">
                <a:srgbClr val="7A97BA">
                  <a:alpha val="78000"/>
                </a:srgbClr>
              </a:gs>
              <a:gs pos="100000">
                <a:srgbClr val="93B4DD"/>
              </a:gs>
            </a:gsLst>
            <a:lin ang="9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머신러닝 스터디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4748530" y="3087370"/>
            <a:ext cx="4062095" cy="85788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Hai data set 이용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Anomaly Detection model 구현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8907145" y="2115820"/>
            <a:ext cx="2381250" cy="184213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시계열 Data set 특성 파악, 알고리즘 구상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11379200" y="2109470"/>
            <a:ext cx="5176520" cy="184213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Anomaly Detection model 구현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" name="Rect 0"/>
          <p:cNvCxnSpPr/>
          <p:nvPr/>
        </p:nvCxnSpPr>
        <p:spPr>
          <a:xfrm rot="0">
            <a:off x="1712595" y="5137150"/>
            <a:ext cx="14985365" cy="1270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t 0"/>
          <p:cNvCxnSpPr/>
          <p:nvPr/>
        </p:nvCxnSpPr>
        <p:spPr>
          <a:xfrm rot="0" flipH="1" flipV="1">
            <a:off x="2571115" y="3969385"/>
            <a:ext cx="2540" cy="28956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 0"/>
          <p:cNvSpPr txBox="1">
            <a:spLocks/>
          </p:cNvSpPr>
          <p:nvPr/>
        </p:nvSpPr>
        <p:spPr>
          <a:xfrm rot="0">
            <a:off x="2264410" y="4203700"/>
            <a:ext cx="73406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주차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1" name="그림 49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289540" y="5240020"/>
            <a:ext cx="5734050" cy="3232785"/>
          </a:xfrm>
          <a:prstGeom prst="rect"/>
          <a:noFill/>
          <a:ln w="9525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</p:pic>
      <p:pic>
        <p:nvPicPr>
          <p:cNvPr id="20" name="그림 48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66230" y="6512560"/>
            <a:ext cx="4972050" cy="2816225"/>
          </a:xfrm>
          <a:prstGeom prst="rect"/>
          <a:noFill/>
          <a:ln w="9525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</p:pic>
      <p:pic>
        <p:nvPicPr>
          <p:cNvPr id="22" name="그림 49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92755" y="5659755"/>
            <a:ext cx="2080895" cy="3538855"/>
          </a:xfrm>
          <a:prstGeom prst="rect"/>
          <a:noFill/>
          <a:ln w="9525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525" y="440055"/>
            <a:ext cx="6771005" cy="43815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525" y="9557385"/>
            <a:ext cx="6875780" cy="438150"/>
          </a:xfrm>
          <a:prstGeom prst="rect">
            <a:avLst/>
          </a:prstGeom>
        </p:spPr>
      </p:pic>
      <p:sp>
        <p:nvSpPr>
          <p:cNvPr id="4" name="도형 24"/>
          <p:cNvSpPr>
            <a:spLocks/>
          </p:cNvSpPr>
          <p:nvPr/>
        </p:nvSpPr>
        <p:spPr>
          <a:xfrm rot="0">
            <a:off x="1842770" y="2114550"/>
            <a:ext cx="675005" cy="184277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주제 선정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25"/>
          <p:cNvSpPr>
            <a:spLocks/>
          </p:cNvSpPr>
          <p:nvPr/>
        </p:nvSpPr>
        <p:spPr>
          <a:xfrm rot="0">
            <a:off x="2660015" y="2108835"/>
            <a:ext cx="6150610" cy="863600"/>
          </a:xfrm>
          <a:prstGeom prst="rect"/>
          <a:gradFill rotWithShape="1">
            <a:gsLst>
              <a:gs pos="31000">
                <a:schemeClr val="accent1"/>
              </a:gs>
              <a:gs pos="42000">
                <a:srgbClr val="7A97BA">
                  <a:alpha val="78000"/>
                </a:srgbClr>
              </a:gs>
              <a:gs pos="100000">
                <a:srgbClr val="93B4DD"/>
              </a:gs>
            </a:gsLst>
            <a:lin ang="9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머신러닝자료조사 / Anomaly Detection 알고리즘 학습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26"/>
          <p:cNvSpPr>
            <a:spLocks/>
          </p:cNvSpPr>
          <p:nvPr/>
        </p:nvSpPr>
        <p:spPr>
          <a:xfrm rot="0">
            <a:off x="2646680" y="3100705"/>
            <a:ext cx="1998980" cy="8572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머신러닝 스터디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27"/>
          <p:cNvSpPr>
            <a:spLocks/>
          </p:cNvSpPr>
          <p:nvPr/>
        </p:nvSpPr>
        <p:spPr>
          <a:xfrm rot="0">
            <a:off x="4748530" y="3087370"/>
            <a:ext cx="4062095" cy="85788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Hai data set 이용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Anomaly Detection model 구현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28"/>
          <p:cNvSpPr>
            <a:spLocks/>
          </p:cNvSpPr>
          <p:nvPr/>
        </p:nvSpPr>
        <p:spPr>
          <a:xfrm rot="0">
            <a:off x="8907145" y="2115820"/>
            <a:ext cx="2380615" cy="184150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시계열 Data set 특성 파악, 알고리즘 구상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30"/>
          <p:cNvSpPr>
            <a:spLocks/>
          </p:cNvSpPr>
          <p:nvPr/>
        </p:nvSpPr>
        <p:spPr>
          <a:xfrm rot="0">
            <a:off x="11379200" y="2109470"/>
            <a:ext cx="5175885" cy="184150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Anomaly Detection model 구현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31"/>
          <p:cNvCxnSpPr/>
          <p:nvPr/>
        </p:nvCxnSpPr>
        <p:spPr>
          <a:xfrm rot="0">
            <a:off x="1712595" y="5137150"/>
            <a:ext cx="14984730" cy="63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상자 48"/>
          <p:cNvSpPr txBox="1">
            <a:spLocks/>
          </p:cNvSpPr>
          <p:nvPr/>
        </p:nvSpPr>
        <p:spPr>
          <a:xfrm rot="0">
            <a:off x="4379595" y="4210050"/>
            <a:ext cx="734060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9주차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49"/>
          <p:cNvCxnSpPr/>
          <p:nvPr/>
        </p:nvCxnSpPr>
        <p:spPr>
          <a:xfrm rot="0" flipH="1" flipV="1">
            <a:off x="4686300" y="3975735"/>
            <a:ext cx="2540" cy="28956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256"/>
          <p:cNvCxnSpPr/>
          <p:nvPr/>
        </p:nvCxnSpPr>
        <p:spPr>
          <a:xfrm rot="0" flipH="1" flipV="1">
            <a:off x="2571115" y="3969385"/>
            <a:ext cx="2540" cy="28956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상자 257"/>
          <p:cNvSpPr txBox="1">
            <a:spLocks/>
          </p:cNvSpPr>
          <p:nvPr/>
        </p:nvSpPr>
        <p:spPr>
          <a:xfrm rot="0">
            <a:off x="2264410" y="4203700"/>
            <a:ext cx="73406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주차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3" name="그림 5" descr="C:/Users/eogml9707/AppData/Roaming/PolarisOffice/ETemp/38736_23515896/fImage191255359615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36"/>
          <a:stretch>
            <a:fillRect/>
          </a:stretch>
        </p:blipFill>
        <p:spPr>
          <a:xfrm rot="0">
            <a:off x="9388475" y="5955030"/>
            <a:ext cx="5350510" cy="3114040"/>
          </a:xfrm>
          <a:prstGeom prst="rect"/>
          <a:noFill/>
          <a:ln w="9525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</p:pic>
      <p:pic>
        <p:nvPicPr>
          <p:cNvPr id="22" name="그림 4" descr="C:/Users/eogml9707/AppData/Roaming/PolarisOffice/ETemp/38736_23515896/fImage3029043586953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98"/>
          <a:stretch>
            <a:fillRect/>
          </a:stretch>
        </p:blipFill>
        <p:spPr>
          <a:xfrm rot="0">
            <a:off x="3510280" y="6178550"/>
            <a:ext cx="4651375" cy="2890520"/>
          </a:xfrm>
          <a:prstGeom prst="rect"/>
          <a:noFill/>
          <a:ln w="9525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10" descr="C:/Users/eogml9707/AppData/Roaming/PolarisOffice/ETemp/38736_23515896/fImage1912553606157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36"/>
          <a:stretch>
            <a:fillRect/>
          </a:stretch>
        </p:blipFill>
        <p:spPr>
          <a:xfrm rot="0">
            <a:off x="8039100" y="5241290"/>
            <a:ext cx="5350510" cy="3114040"/>
          </a:xfrm>
          <a:prstGeom prst="rect"/>
          <a:noFill/>
          <a:ln w="9525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</p:pic>
      <p:pic>
        <p:nvPicPr>
          <p:cNvPr id="23" name="그림 11" descr="C:/Users/eogml9707/AppData/Roaming/PolarisOffice/ETemp/38736_23515896/fImage3029043616953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98"/>
          <a:stretch>
            <a:fillRect/>
          </a:stretch>
        </p:blipFill>
        <p:spPr>
          <a:xfrm rot="0">
            <a:off x="4496435" y="6178550"/>
            <a:ext cx="4651375" cy="2890520"/>
          </a:xfrm>
          <a:prstGeom prst="rect"/>
          <a:noFill/>
          <a:ln w="9525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</p:pic>
      <p:pic>
        <p:nvPicPr>
          <p:cNvPr id="2" name="Picture 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40055"/>
            <a:ext cx="6771640" cy="438785"/>
          </a:xfrm>
          <a:prstGeom prst="rect"/>
          <a:noFill/>
        </p:spPr>
      </p:pic>
      <p:pic>
        <p:nvPicPr>
          <p:cNvPr id="3" name="Picture 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9557385"/>
            <a:ext cx="6876415" cy="438785"/>
          </a:xfrm>
          <a:prstGeom prst="rect"/>
          <a:noFill/>
        </p:spPr>
      </p:pic>
      <p:sp>
        <p:nvSpPr>
          <p:cNvPr id="4" name="Rect 0"/>
          <p:cNvSpPr>
            <a:spLocks/>
          </p:cNvSpPr>
          <p:nvPr/>
        </p:nvSpPr>
        <p:spPr>
          <a:xfrm rot="0">
            <a:off x="1842770" y="2114550"/>
            <a:ext cx="675640" cy="1843405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주제 선정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660015" y="2108835"/>
            <a:ext cx="6150610" cy="863600"/>
          </a:xfrm>
          <a:prstGeom prst="rect"/>
          <a:gradFill rotWithShape="1">
            <a:gsLst>
              <a:gs pos="56000">
                <a:schemeClr val="accent1"/>
              </a:gs>
              <a:gs pos="63000">
                <a:srgbClr val="7A97BA">
                  <a:alpha val="78000"/>
                </a:srgbClr>
              </a:gs>
              <a:gs pos="100000">
                <a:srgbClr val="93B4DD"/>
              </a:gs>
            </a:gsLst>
            <a:lin ang="9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머신러닝자료조사 / Anomaly Detection 알고리즘 학습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2646680" y="3100705"/>
            <a:ext cx="1998980" cy="8572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머신러닝 스터디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4748530" y="3087370"/>
            <a:ext cx="4062095" cy="857885"/>
          </a:xfrm>
          <a:prstGeom prst="rect"/>
          <a:gradFill rotWithShape="1">
            <a:gsLst>
              <a:gs pos="27000">
                <a:schemeClr val="accent1"/>
              </a:gs>
              <a:gs pos="42000">
                <a:srgbClr val="7A97BA">
                  <a:alpha val="78000"/>
                </a:srgbClr>
              </a:gs>
              <a:gs pos="100000">
                <a:srgbClr val="93B4DD"/>
              </a:gs>
            </a:gsLst>
            <a:lin ang="9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Hai data set 이용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Anomaly Detection model 구현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8907145" y="2115820"/>
            <a:ext cx="2381250" cy="184213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시계열 Data set 특성 파악, 알고리즘 구상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11379200" y="2109470"/>
            <a:ext cx="5176520" cy="184213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Anomaly Detection model 구현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" name="Rect 0"/>
          <p:cNvCxnSpPr/>
          <p:nvPr/>
        </p:nvCxnSpPr>
        <p:spPr>
          <a:xfrm rot="0">
            <a:off x="1712595" y="5137150"/>
            <a:ext cx="14985365" cy="1270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t 0"/>
          <p:cNvCxnSpPr/>
          <p:nvPr/>
        </p:nvCxnSpPr>
        <p:spPr>
          <a:xfrm rot="0" flipH="1" flipV="1">
            <a:off x="5979795" y="3982085"/>
            <a:ext cx="2540" cy="31305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 0"/>
          <p:cNvSpPr txBox="1">
            <a:spLocks/>
          </p:cNvSpPr>
          <p:nvPr/>
        </p:nvSpPr>
        <p:spPr>
          <a:xfrm rot="0">
            <a:off x="5711825" y="4189730"/>
            <a:ext cx="584835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now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 rot="0">
            <a:off x="4379595" y="4210050"/>
            <a:ext cx="734060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9주차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" name="Rect 0"/>
          <p:cNvCxnSpPr/>
          <p:nvPr/>
        </p:nvCxnSpPr>
        <p:spPr>
          <a:xfrm rot="0" flipH="1" flipV="1">
            <a:off x="4686300" y="3975735"/>
            <a:ext cx="2540" cy="28956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t 0"/>
          <p:cNvCxnSpPr/>
          <p:nvPr/>
        </p:nvCxnSpPr>
        <p:spPr>
          <a:xfrm rot="0" flipH="1" flipV="1">
            <a:off x="2571115" y="3969385"/>
            <a:ext cx="2540" cy="28956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 0"/>
          <p:cNvSpPr txBox="1">
            <a:spLocks/>
          </p:cNvSpPr>
          <p:nvPr/>
        </p:nvSpPr>
        <p:spPr>
          <a:xfrm rot="0">
            <a:off x="2264410" y="4203700"/>
            <a:ext cx="73406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주차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0" name="그림 32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90115" y="5539105"/>
            <a:ext cx="6125845" cy="3465195"/>
          </a:xfrm>
          <a:prstGeom prst="rect"/>
          <a:noFill/>
        </p:spPr>
      </p:pic>
      <p:pic>
        <p:nvPicPr>
          <p:cNvPr id="21" name="그림 33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56775" y="5617210"/>
            <a:ext cx="6460490" cy="3399790"/>
          </a:xfrm>
          <a:prstGeom prst="rect"/>
          <a:noFill/>
          <a:ln w="9525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40055"/>
            <a:ext cx="6771640" cy="438785"/>
          </a:xfrm>
          <a:prstGeom prst="rect"/>
          <a:noFill/>
        </p:spPr>
      </p:pic>
      <p:pic>
        <p:nvPicPr>
          <p:cNvPr id="3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9557385"/>
            <a:ext cx="6876415" cy="438785"/>
          </a:xfrm>
          <a:prstGeom prst="rect"/>
          <a:noFill/>
        </p:spPr>
      </p:pic>
      <p:sp>
        <p:nvSpPr>
          <p:cNvPr id="4" name="Rect 0"/>
          <p:cNvSpPr>
            <a:spLocks/>
          </p:cNvSpPr>
          <p:nvPr/>
        </p:nvSpPr>
        <p:spPr>
          <a:xfrm rot="0">
            <a:off x="1842770" y="2114550"/>
            <a:ext cx="675640" cy="1843405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주제 선정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660015" y="2108835"/>
            <a:ext cx="6150610" cy="863600"/>
          </a:xfrm>
          <a:prstGeom prst="rect"/>
          <a:gradFill rotWithShape="1">
            <a:gsLst>
              <a:gs pos="56000">
                <a:schemeClr val="accent1"/>
              </a:gs>
              <a:gs pos="63000">
                <a:srgbClr val="7A97BA">
                  <a:alpha val="78000"/>
                </a:srgbClr>
              </a:gs>
              <a:gs pos="100000">
                <a:srgbClr val="93B4DD"/>
              </a:gs>
            </a:gsLst>
            <a:lin ang="9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머신러닝자료조사 / Anomaly Detection 알고리즘 학습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2646680" y="3100705"/>
            <a:ext cx="1998980" cy="8572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머신러닝 스터디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4748530" y="3087370"/>
            <a:ext cx="4062095" cy="857885"/>
          </a:xfrm>
          <a:prstGeom prst="rect"/>
          <a:gradFill rotWithShape="1">
            <a:gsLst>
              <a:gs pos="27000">
                <a:schemeClr val="accent1"/>
              </a:gs>
              <a:gs pos="42000">
                <a:srgbClr val="7A97BA">
                  <a:alpha val="78000"/>
                </a:srgbClr>
              </a:gs>
              <a:gs pos="100000">
                <a:srgbClr val="93B4DD"/>
              </a:gs>
            </a:gsLst>
            <a:lin ang="9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Hai data set 이용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Anomaly Detection model 구현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8907145" y="2115820"/>
            <a:ext cx="2381250" cy="184213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시계열 Data set 특성 파악, 알고리즘 구상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11379200" y="2109470"/>
            <a:ext cx="5176520" cy="184213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Anomaly Detection model 구현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" name="Rect 0"/>
          <p:cNvCxnSpPr/>
          <p:nvPr/>
        </p:nvCxnSpPr>
        <p:spPr>
          <a:xfrm rot="0">
            <a:off x="1712595" y="5137150"/>
            <a:ext cx="14985365" cy="1270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t 0"/>
          <p:cNvCxnSpPr/>
          <p:nvPr/>
        </p:nvCxnSpPr>
        <p:spPr>
          <a:xfrm rot="0" flipH="1" flipV="1">
            <a:off x="5979795" y="3982085"/>
            <a:ext cx="2540" cy="31305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 0"/>
          <p:cNvSpPr txBox="1">
            <a:spLocks/>
          </p:cNvSpPr>
          <p:nvPr/>
        </p:nvSpPr>
        <p:spPr>
          <a:xfrm rot="0">
            <a:off x="5711825" y="4189730"/>
            <a:ext cx="584835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now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 rot="0">
            <a:off x="4379595" y="4210050"/>
            <a:ext cx="734060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9주차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" name="Rect 0"/>
          <p:cNvCxnSpPr/>
          <p:nvPr/>
        </p:nvCxnSpPr>
        <p:spPr>
          <a:xfrm rot="0" flipH="1" flipV="1">
            <a:off x="4686300" y="3975735"/>
            <a:ext cx="2540" cy="28956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t 0"/>
          <p:cNvCxnSpPr/>
          <p:nvPr/>
        </p:nvCxnSpPr>
        <p:spPr>
          <a:xfrm rot="0" flipH="1" flipV="1">
            <a:off x="2571115" y="3969385"/>
            <a:ext cx="2540" cy="28956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 0"/>
          <p:cNvSpPr txBox="1">
            <a:spLocks/>
          </p:cNvSpPr>
          <p:nvPr/>
        </p:nvSpPr>
        <p:spPr>
          <a:xfrm rot="0">
            <a:off x="2264410" y="4203700"/>
            <a:ext cx="73406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주차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0" name="그림 3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47160" y="5314950"/>
            <a:ext cx="2903855" cy="4104005"/>
          </a:xfrm>
          <a:prstGeom prst="rect"/>
          <a:noFill/>
        </p:spPr>
      </p:pic>
      <p:pic>
        <p:nvPicPr>
          <p:cNvPr id="21" name="그림 324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749790" y="5443855"/>
            <a:ext cx="6052820" cy="38969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40055"/>
            <a:ext cx="6771640" cy="438785"/>
          </a:xfrm>
          <a:prstGeom prst="rect"/>
          <a:noFill/>
        </p:spPr>
      </p:pic>
      <p:pic>
        <p:nvPicPr>
          <p:cNvPr id="3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9557385"/>
            <a:ext cx="6876415" cy="438785"/>
          </a:xfrm>
          <a:prstGeom prst="rect"/>
          <a:noFill/>
        </p:spPr>
      </p:pic>
      <p:sp>
        <p:nvSpPr>
          <p:cNvPr id="4" name="Rect 0"/>
          <p:cNvSpPr>
            <a:spLocks/>
          </p:cNvSpPr>
          <p:nvPr/>
        </p:nvSpPr>
        <p:spPr>
          <a:xfrm rot="0">
            <a:off x="1842770" y="2114550"/>
            <a:ext cx="675640" cy="1843405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주제 선정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660015" y="2108835"/>
            <a:ext cx="6150610" cy="863600"/>
          </a:xfrm>
          <a:prstGeom prst="rect"/>
          <a:gradFill rotWithShape="1">
            <a:gsLst>
              <a:gs pos="56000">
                <a:schemeClr val="accent1"/>
              </a:gs>
              <a:gs pos="63000">
                <a:srgbClr val="7A97BA">
                  <a:alpha val="78000"/>
                </a:srgbClr>
              </a:gs>
              <a:gs pos="100000">
                <a:srgbClr val="93B4DD"/>
              </a:gs>
            </a:gsLst>
            <a:lin ang="9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머신러닝자료조사 / Anomaly Detection 알고리즘 학습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2646680" y="3100705"/>
            <a:ext cx="1998980" cy="8572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머신러닝 스터디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4748530" y="3087370"/>
            <a:ext cx="4062095" cy="857885"/>
          </a:xfrm>
          <a:prstGeom prst="rect"/>
          <a:gradFill rotWithShape="1">
            <a:gsLst>
              <a:gs pos="27000">
                <a:schemeClr val="accent1"/>
              </a:gs>
              <a:gs pos="42000">
                <a:srgbClr val="7A97BA">
                  <a:alpha val="78000"/>
                </a:srgbClr>
              </a:gs>
              <a:gs pos="100000">
                <a:srgbClr val="93B4DD"/>
              </a:gs>
            </a:gsLst>
            <a:lin ang="9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Hai data set 이용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Anomaly Detection model 구현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8907145" y="2115820"/>
            <a:ext cx="2381250" cy="184213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시계열 Data set 특성 파악, 알고리즘 구상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11379200" y="2109470"/>
            <a:ext cx="5176520" cy="184213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Anomaly Detection model 구현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" name="Rect 0"/>
          <p:cNvCxnSpPr/>
          <p:nvPr/>
        </p:nvCxnSpPr>
        <p:spPr>
          <a:xfrm rot="0">
            <a:off x="1712595" y="5137150"/>
            <a:ext cx="14985365" cy="1270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t 0"/>
          <p:cNvCxnSpPr/>
          <p:nvPr/>
        </p:nvCxnSpPr>
        <p:spPr>
          <a:xfrm rot="0" flipH="1" flipV="1">
            <a:off x="5979795" y="3982085"/>
            <a:ext cx="2540" cy="31305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 0"/>
          <p:cNvSpPr txBox="1">
            <a:spLocks/>
          </p:cNvSpPr>
          <p:nvPr/>
        </p:nvSpPr>
        <p:spPr>
          <a:xfrm rot="0">
            <a:off x="5711825" y="4189730"/>
            <a:ext cx="584835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now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 rot="0">
            <a:off x="4379595" y="4210050"/>
            <a:ext cx="734060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9주차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" name="Rect 0"/>
          <p:cNvCxnSpPr/>
          <p:nvPr/>
        </p:nvCxnSpPr>
        <p:spPr>
          <a:xfrm rot="0" flipH="1" flipV="1">
            <a:off x="4686300" y="3975735"/>
            <a:ext cx="2540" cy="28956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t 0"/>
          <p:cNvCxnSpPr/>
          <p:nvPr/>
        </p:nvCxnSpPr>
        <p:spPr>
          <a:xfrm rot="0" flipH="1" flipV="1">
            <a:off x="8863330" y="4001770"/>
            <a:ext cx="2540" cy="28892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 0"/>
          <p:cNvSpPr txBox="1">
            <a:spLocks/>
          </p:cNvSpPr>
          <p:nvPr/>
        </p:nvSpPr>
        <p:spPr>
          <a:xfrm rot="0">
            <a:off x="8329295" y="4151630"/>
            <a:ext cx="1297940" cy="5861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Data set 도착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Rect 0"/>
          <p:cNvCxnSpPr/>
          <p:nvPr/>
        </p:nvCxnSpPr>
        <p:spPr>
          <a:xfrm rot="0" flipH="1" flipV="1">
            <a:off x="2571115" y="3969385"/>
            <a:ext cx="2540" cy="28956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 0"/>
          <p:cNvSpPr txBox="1">
            <a:spLocks/>
          </p:cNvSpPr>
          <p:nvPr/>
        </p:nvSpPr>
        <p:spPr>
          <a:xfrm rot="0">
            <a:off x="2264410" y="4203700"/>
            <a:ext cx="73406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주차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334"/>
          <p:cNvSpPr>
            <a:spLocks/>
          </p:cNvSpPr>
          <p:nvPr/>
        </p:nvSpPr>
        <p:spPr>
          <a:xfrm rot="0">
            <a:off x="5800725" y="6299835"/>
            <a:ext cx="2381250" cy="1842135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시계열 Data set 특성 파악, 알고리즘 구상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도형 335"/>
          <p:cNvSpPr>
            <a:spLocks/>
          </p:cNvSpPr>
          <p:nvPr/>
        </p:nvSpPr>
        <p:spPr>
          <a:xfrm rot="0">
            <a:off x="8272780" y="6293485"/>
            <a:ext cx="5176520" cy="184213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Anomaly Detection model 구현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40055"/>
            <a:ext cx="6771640" cy="438785"/>
          </a:xfrm>
          <a:prstGeom prst="rect"/>
          <a:noFill/>
        </p:spPr>
      </p:pic>
      <p:pic>
        <p:nvPicPr>
          <p:cNvPr id="3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9557385"/>
            <a:ext cx="6876415" cy="438785"/>
          </a:xfrm>
          <a:prstGeom prst="rect"/>
          <a:noFill/>
        </p:spPr>
      </p:pic>
      <p:sp>
        <p:nvSpPr>
          <p:cNvPr id="4" name="Rect 0"/>
          <p:cNvSpPr>
            <a:spLocks/>
          </p:cNvSpPr>
          <p:nvPr/>
        </p:nvSpPr>
        <p:spPr>
          <a:xfrm rot="0">
            <a:off x="1842770" y="2114550"/>
            <a:ext cx="675640" cy="1843405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주제 선정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660015" y="2108835"/>
            <a:ext cx="6150610" cy="863600"/>
          </a:xfrm>
          <a:prstGeom prst="rect"/>
          <a:gradFill rotWithShape="1">
            <a:gsLst>
              <a:gs pos="56000">
                <a:schemeClr val="accent1"/>
              </a:gs>
              <a:gs pos="63000">
                <a:srgbClr val="7A97BA">
                  <a:alpha val="78000"/>
                </a:srgbClr>
              </a:gs>
              <a:gs pos="100000">
                <a:srgbClr val="93B4DD"/>
              </a:gs>
            </a:gsLst>
            <a:lin ang="9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머신러닝자료조사 / Anomaly Detection 알고리즘 학습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2646680" y="3100705"/>
            <a:ext cx="1998980" cy="8572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머신러닝 스터디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4748530" y="3087370"/>
            <a:ext cx="4062095" cy="857885"/>
          </a:xfrm>
          <a:prstGeom prst="rect"/>
          <a:gradFill rotWithShape="1">
            <a:gsLst>
              <a:gs pos="27000">
                <a:schemeClr val="accent1"/>
              </a:gs>
              <a:gs pos="42000">
                <a:srgbClr val="7A97BA">
                  <a:alpha val="78000"/>
                </a:srgbClr>
              </a:gs>
              <a:gs pos="100000">
                <a:srgbClr val="93B4DD"/>
              </a:gs>
            </a:gsLst>
            <a:lin ang="9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Hai data set 이용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Anomaly Detection model 구현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8907145" y="2115820"/>
            <a:ext cx="2381250" cy="184213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시계열 Data set 특성 파악, 알고리즘 구상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11379200" y="2109470"/>
            <a:ext cx="5176520" cy="184213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Anomaly Detection model 구현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" name="Rect 0"/>
          <p:cNvCxnSpPr/>
          <p:nvPr/>
        </p:nvCxnSpPr>
        <p:spPr>
          <a:xfrm rot="0">
            <a:off x="1712595" y="5137150"/>
            <a:ext cx="14985365" cy="1270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t 0"/>
          <p:cNvCxnSpPr/>
          <p:nvPr/>
        </p:nvCxnSpPr>
        <p:spPr>
          <a:xfrm rot="0" flipH="1" flipV="1">
            <a:off x="5979795" y="3982085"/>
            <a:ext cx="2540" cy="31305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 0"/>
          <p:cNvSpPr txBox="1">
            <a:spLocks/>
          </p:cNvSpPr>
          <p:nvPr/>
        </p:nvSpPr>
        <p:spPr>
          <a:xfrm rot="0">
            <a:off x="5711825" y="4189730"/>
            <a:ext cx="584835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now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 rot="0">
            <a:off x="4379595" y="4210050"/>
            <a:ext cx="734060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9주차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" name="Rect 0"/>
          <p:cNvCxnSpPr/>
          <p:nvPr/>
        </p:nvCxnSpPr>
        <p:spPr>
          <a:xfrm rot="0" flipH="1" flipV="1">
            <a:off x="4686300" y="3975735"/>
            <a:ext cx="2540" cy="28956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t 0"/>
          <p:cNvCxnSpPr/>
          <p:nvPr/>
        </p:nvCxnSpPr>
        <p:spPr>
          <a:xfrm rot="0" flipH="1" flipV="1">
            <a:off x="8863330" y="4001770"/>
            <a:ext cx="2540" cy="28892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 0"/>
          <p:cNvSpPr txBox="1">
            <a:spLocks/>
          </p:cNvSpPr>
          <p:nvPr/>
        </p:nvSpPr>
        <p:spPr>
          <a:xfrm rot="0">
            <a:off x="8329295" y="4151630"/>
            <a:ext cx="1297940" cy="5861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Data set 도착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Rect 0"/>
          <p:cNvCxnSpPr/>
          <p:nvPr/>
        </p:nvCxnSpPr>
        <p:spPr>
          <a:xfrm rot="0" flipH="1" flipV="1">
            <a:off x="2571115" y="3969385"/>
            <a:ext cx="2540" cy="28956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 0"/>
          <p:cNvSpPr txBox="1">
            <a:spLocks/>
          </p:cNvSpPr>
          <p:nvPr/>
        </p:nvSpPr>
        <p:spPr>
          <a:xfrm rot="0">
            <a:off x="2264410" y="4203700"/>
            <a:ext cx="73406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주차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5800725" y="6299835"/>
            <a:ext cx="2381250" cy="1842135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시계열 Data set 특성 파악, 알고리즘 구상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8272780" y="6293485"/>
            <a:ext cx="5176520" cy="1842135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Anomaly Detection model 구현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" descr="C:/Users/eogml9707/AppData/Roaming/PolarisOffice/ETemp/38736_23515896/fImage14103202152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019290" y="5099050"/>
            <a:ext cx="4274185" cy="720725"/>
          </a:xfrm>
          <a:prstGeom prst="rect"/>
          <a:noFill/>
        </p:spPr>
      </p:pic>
      <p:pic>
        <p:nvPicPr>
          <p:cNvPr id="4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-78740" y="5831205"/>
            <a:ext cx="14568170" cy="1053465"/>
          </a:xfrm>
          <a:prstGeom prst="rect"/>
          <a:noFill/>
        </p:spPr>
      </p:pic>
      <p:pic>
        <p:nvPicPr>
          <p:cNvPr id="8" name="Picture 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9557385"/>
            <a:ext cx="6877050" cy="439420"/>
          </a:xfrm>
          <a:prstGeom prst="rect"/>
          <a:noFill/>
        </p:spPr>
      </p:pic>
      <p:sp>
        <p:nvSpPr>
          <p:cNvPr id="9" name="Rect 0"/>
          <p:cNvSpPr txBox="1">
            <a:spLocks/>
          </p:cNvSpPr>
          <p:nvPr/>
        </p:nvSpPr>
        <p:spPr>
          <a:xfrm rot="0">
            <a:off x="3983355" y="6889115"/>
            <a:ext cx="4762500" cy="7080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ko-KR" sz="2000">
                <a:latin typeface="나눔고딕 ExtraBold" charset="0"/>
                <a:ea typeface="나눔고딕 ExtraBold" charset="0"/>
              </a:rPr>
              <a:t>youngtae6302@naver.com</a:t>
            </a:r>
            <a:endParaRPr lang="ko-KR" altLang="en-US" sz="2000">
              <a:latin typeface="나눔고딕 ExtraBold" charset="0"/>
              <a:ea typeface="나눔고딕 ExtraBold" charset="0"/>
            </a:endParaRPr>
          </a:p>
          <a:p>
            <a:pPr marL="0" indent="0" algn="l" latinLnBrk="0" hangingPunct="1">
              <a:buFontTx/>
              <a:buNone/>
            </a:pPr>
            <a:r>
              <a:rPr lang="en-US" altLang="ko-KR" sz="2000">
                <a:latin typeface="나눔고딕 ExtraBold" charset="0"/>
                <a:ea typeface="나눔고딕 ExtraBold" charset="0"/>
              </a:rPr>
              <a:t>010-6366-6302</a:t>
            </a:r>
            <a:endParaRPr lang="ko-KR" altLang="en-US" sz="2000">
              <a:latin typeface="나눔고딕 ExtraBold" charset="0"/>
              <a:ea typeface="나눔고딕 ExtraBold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9711690" y="6882765"/>
            <a:ext cx="4762500" cy="7086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ko-KR" sz="2000">
                <a:latin typeface="나눔고딕 ExtraBold" charset="0"/>
                <a:ea typeface="나눔고딕 ExtraBold" charset="0"/>
              </a:rPr>
              <a:t>eogml970717@gmail.com</a:t>
            </a:r>
            <a:endParaRPr lang="ko-KR" altLang="en-US" sz="2000">
              <a:latin typeface="나눔고딕 ExtraBold" charset="0"/>
              <a:ea typeface="나눔고딕 ExtraBold" charset="0"/>
            </a:endParaRPr>
          </a:p>
          <a:p>
            <a:pPr marL="0" indent="0" algn="l" latinLnBrk="0" hangingPunct="1">
              <a:buFontTx/>
              <a:buNone/>
            </a:pPr>
            <a:r>
              <a:rPr lang="en-US" altLang="ko-KR" sz="2000">
                <a:latin typeface="나눔고딕 ExtraBold" charset="0"/>
                <a:ea typeface="나눔고딕 ExtraBold" charset="0"/>
              </a:rPr>
              <a:t>010-</a:t>
            </a:r>
            <a:r>
              <a:rPr lang="ko-KR" altLang="ko-KR" sz="2000">
                <a:latin typeface="나눔고딕 ExtraBold" charset="0"/>
                <a:ea typeface="나눔고딕 ExtraBold" charset="0"/>
              </a:rPr>
              <a:t>9910</a:t>
            </a:r>
            <a:r>
              <a:rPr lang="en-US" altLang="ko-KR" sz="2000">
                <a:latin typeface="나눔고딕 ExtraBold" charset="0"/>
                <a:ea typeface="나눔고딕 ExtraBold" charset="0"/>
              </a:rPr>
              <a:t>-</a:t>
            </a:r>
            <a:r>
              <a:rPr lang="ko-KR" altLang="ko-KR" sz="2000">
                <a:latin typeface="나눔고딕 ExtraBold" charset="0"/>
                <a:ea typeface="나눔고딕 ExtraBold" charset="0"/>
              </a:rPr>
              <a:t>9823</a:t>
            </a:r>
            <a:endParaRPr lang="ko-KR" altLang="en-US" sz="2000">
              <a:latin typeface="나눔고딕 ExtraBold" charset="0"/>
              <a:ea typeface="나눔고딕 ExtraBold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7202170" y="7044690"/>
            <a:ext cx="881380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ko-KR" sz="2400">
                <a:latin typeface="나눔고딕 ExtraBold" charset="0"/>
                <a:ea typeface="나눔고딕 ExtraBold" charset="0"/>
              </a:rPr>
              <a:t>팀장</a:t>
            </a:r>
            <a:endParaRPr lang="ko-KR" altLang="en-US" sz="2400">
              <a:latin typeface="나눔고딕 ExtraBold" charset="0"/>
              <a:ea typeface="나눔고딕 ExtraBold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 rot="0">
            <a:off x="12761595" y="7012940"/>
            <a:ext cx="881380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ko-KR" sz="2400">
                <a:latin typeface="나눔고딕 ExtraBold" charset="0"/>
                <a:ea typeface="나눔고딕 ExtraBold" charset="0"/>
              </a:rPr>
              <a:t>팀원</a:t>
            </a:r>
            <a:endParaRPr lang="ko-KR" altLang="en-US" sz="2400">
              <a:latin typeface="나눔고딕 ExtraBold" charset="0"/>
              <a:ea typeface="나눔고딕 ExtraBold" charset="0"/>
            </a:endParaRPr>
          </a:p>
        </p:txBody>
      </p:sp>
      <p:pic>
        <p:nvPicPr>
          <p:cNvPr id="15" name="그림 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40055"/>
            <a:ext cx="6876415" cy="438785"/>
          </a:xfrm>
          <a:prstGeom prst="rect"/>
          <a:noFill/>
        </p:spPr>
      </p:pic>
      <p:sp>
        <p:nvSpPr>
          <p:cNvPr id="16" name="텍스트 상자 3"/>
          <p:cNvSpPr txBox="1">
            <a:spLocks/>
          </p:cNvSpPr>
          <p:nvPr/>
        </p:nvSpPr>
        <p:spPr>
          <a:xfrm rot="0">
            <a:off x="2633980" y="2153920"/>
            <a:ext cx="13038455" cy="25546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8000" b="1">
                <a:latin typeface="맑은 고딕" charset="0"/>
                <a:ea typeface="맑은 고딕" charset="0"/>
              </a:rPr>
              <a:t>시계열 데이터의 이상치 탐지 알고리즘 및 모델 제작</a:t>
            </a:r>
            <a:endParaRPr lang="ko-KR" altLang="en-US" sz="80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40055"/>
            <a:ext cx="6771640" cy="438785"/>
          </a:xfrm>
          <a:prstGeom prst="rect"/>
          <a:noFill/>
        </p:spPr>
      </p:pic>
      <p:pic>
        <p:nvPicPr>
          <p:cNvPr id="3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9557385"/>
            <a:ext cx="6876415" cy="438785"/>
          </a:xfrm>
          <a:prstGeom prst="rect"/>
          <a:noFill/>
        </p:spPr>
      </p:pic>
      <p:sp>
        <p:nvSpPr>
          <p:cNvPr id="4" name="Rect 0"/>
          <p:cNvSpPr>
            <a:spLocks/>
          </p:cNvSpPr>
          <p:nvPr/>
        </p:nvSpPr>
        <p:spPr>
          <a:xfrm rot="0">
            <a:off x="1842770" y="2114550"/>
            <a:ext cx="675640" cy="1843405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주제 선정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660015" y="2108835"/>
            <a:ext cx="6150610" cy="863600"/>
          </a:xfrm>
          <a:prstGeom prst="rect"/>
          <a:gradFill rotWithShape="1">
            <a:gsLst>
              <a:gs pos="56000">
                <a:schemeClr val="accent1"/>
              </a:gs>
              <a:gs pos="63000">
                <a:srgbClr val="7A97BA">
                  <a:alpha val="78000"/>
                </a:srgbClr>
              </a:gs>
              <a:gs pos="100000">
                <a:srgbClr val="93B4DD"/>
              </a:gs>
            </a:gsLst>
            <a:lin ang="9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머신러닝자료조사 / Anomaly Detection 알고리즘 학습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2646680" y="3100705"/>
            <a:ext cx="1998980" cy="8572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머신러닝 스터디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4748530" y="3087370"/>
            <a:ext cx="4062095" cy="857885"/>
          </a:xfrm>
          <a:prstGeom prst="rect"/>
          <a:gradFill rotWithShape="1">
            <a:gsLst>
              <a:gs pos="27000">
                <a:schemeClr val="accent1"/>
              </a:gs>
              <a:gs pos="42000">
                <a:srgbClr val="7A97BA">
                  <a:alpha val="78000"/>
                </a:srgbClr>
              </a:gs>
              <a:gs pos="100000">
                <a:srgbClr val="93B4DD"/>
              </a:gs>
            </a:gsLst>
            <a:lin ang="9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Hai data set 이용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Anomaly Detection model 구현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8907145" y="2115820"/>
            <a:ext cx="2381250" cy="184213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시계열 Data set 특성 파악, 알고리즘 구상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11379200" y="2109470"/>
            <a:ext cx="5176520" cy="184213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Anomaly Detection model 구현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" name="Rect 0"/>
          <p:cNvCxnSpPr/>
          <p:nvPr/>
        </p:nvCxnSpPr>
        <p:spPr>
          <a:xfrm rot="0">
            <a:off x="1712595" y="5137150"/>
            <a:ext cx="14985365" cy="1270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t 0"/>
          <p:cNvCxnSpPr/>
          <p:nvPr/>
        </p:nvCxnSpPr>
        <p:spPr>
          <a:xfrm rot="0" flipH="1" flipV="1">
            <a:off x="5979795" y="3982085"/>
            <a:ext cx="2540" cy="31305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 0"/>
          <p:cNvSpPr txBox="1">
            <a:spLocks/>
          </p:cNvSpPr>
          <p:nvPr/>
        </p:nvSpPr>
        <p:spPr>
          <a:xfrm rot="0">
            <a:off x="5711825" y="4189730"/>
            <a:ext cx="584835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now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 rot="0">
            <a:off x="4379595" y="4210050"/>
            <a:ext cx="734060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9주차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" name="Rect 0"/>
          <p:cNvCxnSpPr/>
          <p:nvPr/>
        </p:nvCxnSpPr>
        <p:spPr>
          <a:xfrm rot="0" flipH="1" flipV="1">
            <a:off x="4686300" y="3975735"/>
            <a:ext cx="2540" cy="28956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t 0"/>
          <p:cNvCxnSpPr/>
          <p:nvPr/>
        </p:nvCxnSpPr>
        <p:spPr>
          <a:xfrm rot="0" flipH="1" flipV="1">
            <a:off x="8863330" y="4001770"/>
            <a:ext cx="2540" cy="28892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 0"/>
          <p:cNvSpPr txBox="1">
            <a:spLocks/>
          </p:cNvSpPr>
          <p:nvPr/>
        </p:nvSpPr>
        <p:spPr>
          <a:xfrm rot="0">
            <a:off x="8329295" y="4151630"/>
            <a:ext cx="1297940" cy="5861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Data set 도착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Rect 0"/>
          <p:cNvCxnSpPr/>
          <p:nvPr/>
        </p:nvCxnSpPr>
        <p:spPr>
          <a:xfrm rot="0" flipH="1" flipV="1">
            <a:off x="2571115" y="3969385"/>
            <a:ext cx="2540" cy="28956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 0"/>
          <p:cNvSpPr txBox="1">
            <a:spLocks/>
          </p:cNvSpPr>
          <p:nvPr/>
        </p:nvSpPr>
        <p:spPr>
          <a:xfrm rot="0">
            <a:off x="2264410" y="4203700"/>
            <a:ext cx="73406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주차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507"/>
          <p:cNvSpPr>
            <a:spLocks/>
          </p:cNvSpPr>
          <p:nvPr/>
        </p:nvSpPr>
        <p:spPr>
          <a:xfrm rot="0">
            <a:off x="1836420" y="6117590"/>
            <a:ext cx="675640" cy="1843405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주제 선정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도형 508"/>
          <p:cNvSpPr>
            <a:spLocks/>
          </p:cNvSpPr>
          <p:nvPr/>
        </p:nvSpPr>
        <p:spPr>
          <a:xfrm rot="0">
            <a:off x="2653665" y="6111875"/>
            <a:ext cx="6150610" cy="863600"/>
          </a:xfrm>
          <a:prstGeom prst="rect"/>
          <a:gradFill rotWithShape="1">
            <a:gsLst>
              <a:gs pos="56000">
                <a:schemeClr val="accent1"/>
              </a:gs>
              <a:gs pos="63000">
                <a:srgbClr val="7A97BA">
                  <a:alpha val="78000"/>
                </a:srgbClr>
              </a:gs>
              <a:gs pos="100000">
                <a:srgbClr val="93B4DD"/>
              </a:gs>
            </a:gsLst>
            <a:lin ang="9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머신러닝자료조사 / Anomaly Detection 알고리즘 학습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도형 509"/>
          <p:cNvSpPr>
            <a:spLocks/>
          </p:cNvSpPr>
          <p:nvPr/>
        </p:nvSpPr>
        <p:spPr>
          <a:xfrm rot="0">
            <a:off x="2640330" y="7103745"/>
            <a:ext cx="1998980" cy="8572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머신러닝 스터디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510"/>
          <p:cNvSpPr>
            <a:spLocks/>
          </p:cNvSpPr>
          <p:nvPr/>
        </p:nvSpPr>
        <p:spPr>
          <a:xfrm rot="0">
            <a:off x="4742180" y="7090410"/>
            <a:ext cx="4062095" cy="857885"/>
          </a:xfrm>
          <a:prstGeom prst="rect"/>
          <a:gradFill rotWithShape="1">
            <a:gsLst>
              <a:gs pos="27000">
                <a:schemeClr val="accent1"/>
              </a:gs>
              <a:gs pos="42000">
                <a:srgbClr val="7A97BA">
                  <a:alpha val="78000"/>
                </a:srgbClr>
              </a:gs>
              <a:gs pos="100000">
                <a:srgbClr val="93B4DD"/>
              </a:gs>
            </a:gsLst>
            <a:lin ang="9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Hai data set 이용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Anomaly Detection model 구현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도형 511"/>
          <p:cNvSpPr>
            <a:spLocks/>
          </p:cNvSpPr>
          <p:nvPr/>
        </p:nvSpPr>
        <p:spPr>
          <a:xfrm rot="0">
            <a:off x="8900795" y="6118860"/>
            <a:ext cx="2381250" cy="184213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시계열 Data set 특성 파악, 알고리즘 구상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도형 512"/>
          <p:cNvSpPr>
            <a:spLocks/>
          </p:cNvSpPr>
          <p:nvPr/>
        </p:nvSpPr>
        <p:spPr>
          <a:xfrm rot="0">
            <a:off x="11372850" y="6112510"/>
            <a:ext cx="5176520" cy="184213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Anomaly Detection model 구현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6" name="도형 513"/>
          <p:cNvCxnSpPr/>
          <p:nvPr/>
        </p:nvCxnSpPr>
        <p:spPr>
          <a:xfrm rot="0" flipH="1" flipV="1">
            <a:off x="5973445" y="7985125"/>
            <a:ext cx="2540" cy="31305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텍스트 상자 514"/>
          <p:cNvSpPr txBox="1">
            <a:spLocks/>
          </p:cNvSpPr>
          <p:nvPr/>
        </p:nvSpPr>
        <p:spPr>
          <a:xfrm rot="0">
            <a:off x="5705475" y="8192770"/>
            <a:ext cx="584835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now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515"/>
          <p:cNvSpPr txBox="1">
            <a:spLocks/>
          </p:cNvSpPr>
          <p:nvPr/>
        </p:nvSpPr>
        <p:spPr>
          <a:xfrm rot="0">
            <a:off x="4373245" y="8213090"/>
            <a:ext cx="734060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9주차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9" name="도형 516"/>
          <p:cNvCxnSpPr/>
          <p:nvPr/>
        </p:nvCxnSpPr>
        <p:spPr>
          <a:xfrm rot="0" flipH="1" flipV="1">
            <a:off x="4679950" y="7978775"/>
            <a:ext cx="2540" cy="28956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517"/>
          <p:cNvCxnSpPr/>
          <p:nvPr/>
        </p:nvCxnSpPr>
        <p:spPr>
          <a:xfrm rot="0" flipH="1" flipV="1">
            <a:off x="8856980" y="8004810"/>
            <a:ext cx="2540" cy="28892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상자 518"/>
          <p:cNvSpPr txBox="1">
            <a:spLocks/>
          </p:cNvSpPr>
          <p:nvPr/>
        </p:nvSpPr>
        <p:spPr>
          <a:xfrm rot="0">
            <a:off x="8322945" y="8154670"/>
            <a:ext cx="1297940" cy="5861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Data set 도착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519"/>
          <p:cNvCxnSpPr/>
          <p:nvPr/>
        </p:nvCxnSpPr>
        <p:spPr>
          <a:xfrm rot="0" flipH="1" flipV="1">
            <a:off x="2564765" y="7972425"/>
            <a:ext cx="2540" cy="28956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텍스트 상자 520"/>
          <p:cNvSpPr txBox="1">
            <a:spLocks/>
          </p:cNvSpPr>
          <p:nvPr/>
        </p:nvSpPr>
        <p:spPr>
          <a:xfrm rot="0">
            <a:off x="2258060" y="8206740"/>
            <a:ext cx="73406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주차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521"/>
          <p:cNvSpPr txBox="1">
            <a:spLocks/>
          </p:cNvSpPr>
          <p:nvPr/>
        </p:nvSpPr>
        <p:spPr>
          <a:xfrm rot="0">
            <a:off x="908685" y="1504950"/>
            <a:ext cx="1076960" cy="370205"/>
          </a:xfrm>
          <a:prstGeom prst="rect"/>
          <a:noFill/>
          <a:ln w="0" cap="flat" cmpd="sng">
            <a:solidFill>
              <a:schemeClr val="accent1">
                <a:lumMod val="20000"/>
                <a:lumOff val="80000"/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chemeClr val="tx2"/>
                </a:solidFill>
                <a:latin typeface="맑은 고딕" charset="0"/>
                <a:ea typeface="맑은 고딕" charset="0"/>
              </a:rPr>
              <a:t>팀장</a:t>
            </a:r>
            <a:endParaRPr lang="ko-KR" altLang="en-US" sz="1800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524"/>
          <p:cNvSpPr txBox="1">
            <a:spLocks/>
          </p:cNvSpPr>
          <p:nvPr/>
        </p:nvSpPr>
        <p:spPr>
          <a:xfrm rot="0">
            <a:off x="902335" y="5481955"/>
            <a:ext cx="1076960" cy="370205"/>
          </a:xfrm>
          <a:prstGeom prst="rect"/>
          <a:noFill/>
          <a:ln w="0" cap="flat" cmpd="sng">
            <a:solidFill>
              <a:schemeClr val="accent1">
                <a:lumMod val="20000"/>
                <a:lumOff val="80000"/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chemeClr val="tx2"/>
                </a:solidFill>
                <a:latin typeface="맑은 고딕" charset="0"/>
                <a:ea typeface="맑은 고딕" charset="0"/>
              </a:rPr>
              <a:t>팀원</a:t>
            </a:r>
            <a:endParaRPr lang="ko-KR" altLang="en-US" sz="1800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40055"/>
            <a:ext cx="6771640" cy="438785"/>
          </a:xfrm>
          <a:prstGeom prst="rect"/>
          <a:noFill/>
        </p:spPr>
      </p:pic>
      <p:pic>
        <p:nvPicPr>
          <p:cNvPr id="3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9557385"/>
            <a:ext cx="6876415" cy="438785"/>
          </a:xfrm>
          <a:prstGeom prst="rect"/>
          <a:noFill/>
        </p:spPr>
      </p:pic>
      <p:grpSp>
        <p:nvGrpSpPr>
          <p:cNvPr id="4" name="Group 5"/>
          <p:cNvGrpSpPr/>
          <p:nvPr/>
        </p:nvGrpSpPr>
        <p:grpSpPr>
          <a:xfrm rot="0">
            <a:off x="3048000" y="2850515"/>
            <a:ext cx="12193270" cy="4587240"/>
            <a:chOff x="3048000" y="2850515"/>
            <a:chExt cx="12193270" cy="4587240"/>
          </a:xfrm>
        </p:grpSpPr>
        <p:sp>
          <p:nvSpPr>
            <p:cNvPr id="6" name="Diagram 0"/>
            <p:cNvSpPr>
              <a:spLocks/>
            </p:cNvSpPr>
            <p:nvPr/>
          </p:nvSpPr>
          <p:spPr>
            <a:xfrm rot="0">
              <a:off x="3048000" y="2850515"/>
              <a:ext cx="12193270" cy="1217930"/>
            </a:xfrm>
            <a:prstGeom prst="roundRect"/>
            <a:gradFill rotWithShape="1">
              <a:gsLst>
                <a:gs pos="9000">
                  <a:schemeClr val="accent1"/>
                </a:gs>
                <a:gs pos="34000">
                  <a:srgbClr val="7A97BA">
                    <a:alpha val="78000"/>
                  </a:srgbClr>
                </a:gs>
                <a:gs pos="100000">
                  <a:srgbClr val="93B4DD"/>
                </a:gs>
              </a:gsLst>
              <a:lin ang="900000"/>
            </a:gradFill>
            <a:ln w="25400" cap="flat" cmpd="sng">
              <a:solidFill>
                <a:schemeClr val="dk1">
                  <a:shade val="80000"/>
                  <a:alpha val="100000"/>
                </a:schemeClr>
              </a:solidFill>
              <a:prstDash val="solid"/>
            </a:ln>
          </p:spPr>
          <p:style>
            <a:lnRef idx="2">
              <a:schemeClr val="dk1">
                <a:shade val="80000"/>
              </a:schemeClr>
            </a:lnRef>
            <a:fillRef idx="1">
              <a:schemeClr val="l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wrap="square" lIns="152400" tIns="152400" rIns="152400" bIns="152400" numCol="1" vert="horz" anchor="ctr" upright="1">
              <a:noAutofit/>
            </a:bodyPr>
            <a:lstStyle/>
            <a:p>
              <a:pPr marL="0" indent="0" algn="l" latinLnBrk="1">
                <a:buFontTx/>
                <a:buNone/>
              </a:pPr>
              <a:r>
                <a:rPr lang="en-US" altLang="ko-KR" sz="4000">
                  <a:solidFill>
                    <a:schemeClr val="dk1"/>
                  </a:solidFill>
                </a:rPr>
                <a:t>Progress Meeting</a:t>
              </a:r>
              <a:endParaRPr lang="ko-KR" altLang="en-US" sz="4000">
                <a:solidFill>
                  <a:schemeClr val="dk1"/>
                </a:solidFill>
              </a:endParaRPr>
            </a:p>
          </p:txBody>
        </p:sp>
        <p:sp>
          <p:nvSpPr>
            <p:cNvPr id="7" name="Diagram 0"/>
            <p:cNvSpPr>
              <a:spLocks/>
            </p:cNvSpPr>
            <p:nvPr/>
          </p:nvSpPr>
          <p:spPr>
            <a:xfrm rot="0">
              <a:off x="3048000" y="4067175"/>
              <a:ext cx="12193270" cy="1077595"/>
            </a:xfrm>
            <a:prstGeom prst="rect"/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wrap="square" lIns="1097280" tIns="60960" rIns="255905" bIns="60960" numCol="1" vert="horz" anchor="t" upright="1">
              <a:noAutofit/>
            </a:bodyPr>
            <a:lstStyle/>
            <a:p>
              <a:pPr marL="0" indent="0" algn="l" latinLnBrk="1" lvl="1">
                <a:buFontTx/>
                <a:buNone/>
              </a:pPr>
              <a:r>
                <a:rPr lang="ko-KR" altLang="ko-KR" sz="4800">
                  <a:solidFill>
                    <a:schemeClr val="tx1"/>
                  </a:solidFill>
                </a:rPr>
                <a:t>○ </a:t>
              </a:r>
              <a:r>
                <a:rPr lang="en-US" altLang="ko-KR" sz="4800">
                  <a:solidFill>
                    <a:schemeClr val="tx1"/>
                  </a:solidFill>
                </a:rPr>
                <a:t>2</a:t>
              </a:r>
              <a:r>
                <a:rPr lang="ko-KR" altLang="en-US" sz="4800">
                  <a:solidFill>
                    <a:schemeClr val="tx1"/>
                  </a:solidFill>
                </a:rPr>
                <a:t>주마다 교수님과 미팅</a:t>
              </a:r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8" name="Diagram 0"/>
            <p:cNvSpPr>
              <a:spLocks/>
            </p:cNvSpPr>
            <p:nvPr/>
          </p:nvSpPr>
          <p:spPr>
            <a:xfrm rot="0">
              <a:off x="3048000" y="5143500"/>
              <a:ext cx="12193270" cy="1217930"/>
            </a:xfrm>
            <a:prstGeom prst="roundRect"/>
            <a:gradFill rotWithShape="1">
              <a:gsLst>
                <a:gs pos="9000">
                  <a:schemeClr val="accent1"/>
                </a:gs>
                <a:gs pos="34000">
                  <a:srgbClr val="7A97BA">
                    <a:alpha val="78000"/>
                  </a:srgbClr>
                </a:gs>
                <a:gs pos="100000">
                  <a:srgbClr val="93B4DD"/>
                </a:gs>
              </a:gsLst>
              <a:lin ang="900000"/>
            </a:gradFill>
            <a:ln w="25400" cap="flat" cmpd="sng">
              <a:solidFill>
                <a:schemeClr val="dk1">
                  <a:shade val="80000"/>
                  <a:alpha val="100000"/>
                </a:schemeClr>
              </a:solidFill>
              <a:prstDash val="solid"/>
            </a:ln>
          </p:spPr>
          <p:style>
            <a:lnRef idx="2">
              <a:schemeClr val="dk1">
                <a:shade val="80000"/>
              </a:schemeClr>
            </a:lnRef>
            <a:fillRef idx="1">
              <a:schemeClr val="l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wrap="square" lIns="152400" tIns="152400" rIns="152400" bIns="152400" numCol="1" vert="horz" anchor="ctr" upright="1">
              <a:noAutofit/>
            </a:bodyPr>
            <a:lstStyle/>
            <a:p>
              <a:pPr marL="0" indent="0" algn="l" latinLnBrk="1">
                <a:buFontTx/>
                <a:buNone/>
              </a:pPr>
              <a:r>
                <a:rPr lang="en-US" altLang="ko-KR" sz="4000">
                  <a:solidFill>
                    <a:schemeClr val="dk1"/>
                  </a:solidFill>
                </a:rPr>
                <a:t>Personal Meeting</a:t>
              </a:r>
              <a:endParaRPr lang="ko-KR" altLang="en-US" sz="4000">
                <a:solidFill>
                  <a:schemeClr val="dk1"/>
                </a:solidFill>
              </a:endParaRPr>
            </a:p>
          </p:txBody>
        </p:sp>
        <p:sp>
          <p:nvSpPr>
            <p:cNvPr id="9" name="Diagram 0"/>
            <p:cNvSpPr>
              <a:spLocks/>
            </p:cNvSpPr>
            <p:nvPr/>
          </p:nvSpPr>
          <p:spPr>
            <a:xfrm rot="0">
              <a:off x="3048000" y="6360160"/>
              <a:ext cx="12193270" cy="1077595"/>
            </a:xfrm>
            <a:prstGeom prst="rect"/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wrap="square" lIns="1097280" tIns="60960" rIns="255905" bIns="60960" numCol="1" vert="horz" anchor="t" upright="1">
              <a:noAutofit/>
            </a:bodyPr>
            <a:lstStyle/>
            <a:p>
              <a:pPr marL="0" indent="0" algn="l" latinLnBrk="1" lvl="1">
                <a:buFontTx/>
                <a:buNone/>
              </a:pPr>
              <a:r>
                <a:rPr lang="ko-KR" altLang="ko-KR" sz="4800">
                  <a:solidFill>
                    <a:schemeClr val="tx1"/>
                  </a:solidFill>
                </a:rPr>
                <a:t>○ </a:t>
              </a:r>
              <a:r>
                <a:rPr lang="ko-KR" altLang="en-US" sz="4800">
                  <a:solidFill>
                    <a:schemeClr val="tx1"/>
                  </a:solidFill>
                </a:rPr>
                <a:t>매주 </a:t>
              </a:r>
              <a:r>
                <a:rPr lang="en-US" altLang="ko-KR" sz="4800">
                  <a:solidFill>
                    <a:schemeClr val="tx1"/>
                  </a:solidFill>
                </a:rPr>
                <a:t>2</a:t>
              </a:r>
              <a:r>
                <a:rPr lang="ko-KR" altLang="en-US" sz="4800">
                  <a:solidFill>
                    <a:schemeClr val="tx1"/>
                  </a:solidFill>
                </a:rPr>
                <a:t>번씩 팀원과 회의</a:t>
              </a:r>
              <a:endParaRPr lang="ko-KR" altLang="en-US" sz="48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525" y="440055"/>
            <a:ext cx="6523990" cy="3860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05250" y="9557385"/>
            <a:ext cx="6875780" cy="438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53265" y="1329690"/>
            <a:ext cx="4994275" cy="5735955"/>
          </a:xfrm>
          <a:prstGeom prst="rect"/>
          <a:noFill/>
          <a:ln w="9525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  <a:round/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73695" y="2280285"/>
            <a:ext cx="4648835" cy="5369560"/>
          </a:xfrm>
          <a:prstGeom prst="rect"/>
          <a:noFill/>
          <a:ln w="9525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  <a:round/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8A794C1-FA75-44D9-A2F0-B9A2953D518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5559"/>
          <a:stretch/>
        </p:blipFill>
        <p:spPr>
          <a:xfrm>
            <a:off x="1093470" y="2202180"/>
            <a:ext cx="5486400" cy="11049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87B3A7D-8F6C-418E-BA5B-D99D97B2B5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4580" y="3599180"/>
            <a:ext cx="5678170" cy="1373505"/>
          </a:xfrm>
          <a:prstGeom prst="rect">
            <a:avLst/>
          </a:prstGeom>
        </p:spPr>
      </p:pic>
      <p:cxnSp>
        <p:nvCxnSpPr>
          <p:cNvPr id="13" name="도형 7"/>
          <p:cNvCxnSpPr/>
          <p:nvPr/>
        </p:nvCxnSpPr>
        <p:spPr>
          <a:xfrm rot="0">
            <a:off x="7349490" y="1232535"/>
            <a:ext cx="14605" cy="7875905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상자 9"/>
          <p:cNvSpPr txBox="1">
            <a:spLocks/>
          </p:cNvSpPr>
          <p:nvPr/>
        </p:nvSpPr>
        <p:spPr>
          <a:xfrm rot="0">
            <a:off x="1076960" y="5635625"/>
            <a:ext cx="5605780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○ Dacon HAICon2021 산업제어시스템 보안위협 탐지 AI 경진대회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  <a:hlinkClick r:id="rId9"/>
              </a:rPr>
              <a:t>https://dacon.io/competitions/official/235757/overview/description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7"/>
          <p:cNvSpPr txBox="1">
            <a:spLocks/>
          </p:cNvSpPr>
          <p:nvPr/>
        </p:nvSpPr>
        <p:spPr>
          <a:xfrm rot="0">
            <a:off x="1176020" y="7179310"/>
            <a:ext cx="4573270" cy="83185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○ 스마트 공장에서 머신비전의 중요성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  <a:hlinkClick r:id="rId10"/>
              </a:rPr>
              <a:t>https://www.epnc.co.kr/news/articleView.html?idxno=114928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1"/>
          <p:cNvSpPr txBox="1">
            <a:spLocks/>
          </p:cNvSpPr>
          <p:nvPr/>
        </p:nvSpPr>
        <p:spPr>
          <a:xfrm rot="0">
            <a:off x="1175385" y="8450580"/>
            <a:ext cx="4573270" cy="110871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○ 진단어려운 심방세동, 딥러닝 이용해 예측한다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  <a:hlinkClick r:id="rId11"/>
              </a:rPr>
              <a:t>http://www.bosa.co.kr/news/articleView.html?idxno=2161136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40055"/>
            <a:ext cx="6524625" cy="386715"/>
          </a:xfrm>
          <a:prstGeom prst="rect"/>
          <a:noFill/>
        </p:spPr>
      </p:pic>
      <p:pic>
        <p:nvPicPr>
          <p:cNvPr id="3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05250" y="9557385"/>
            <a:ext cx="6876415" cy="438785"/>
          </a:xfrm>
          <a:prstGeom prst="rect"/>
          <a:noFill/>
        </p:spPr>
      </p:pic>
      <p:pic>
        <p:nvPicPr>
          <p:cNvPr id="6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13"/>
          <a:stretch>
            <a:fillRect/>
          </a:stretch>
        </p:blipFill>
        <p:spPr>
          <a:xfrm rot="0">
            <a:off x="12153265" y="1329690"/>
            <a:ext cx="4994275" cy="3263265"/>
          </a:xfrm>
          <a:prstGeom prst="rect"/>
          <a:noFill/>
          <a:ln w="9525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  <a:round/>
          </a:ln>
        </p:spPr>
      </p:pic>
      <p:pic>
        <p:nvPicPr>
          <p:cNvPr id="8" name="Picture 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80"/>
          <a:stretch>
            <a:fillRect/>
          </a:stretch>
        </p:blipFill>
        <p:spPr>
          <a:xfrm rot="0">
            <a:off x="7973695" y="2280285"/>
            <a:ext cx="4648835" cy="2766695"/>
          </a:xfrm>
          <a:prstGeom prst="rect"/>
          <a:noFill/>
          <a:ln w="9525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  <a:round/>
          </a:ln>
        </p:spPr>
      </p:pic>
      <p:pic>
        <p:nvPicPr>
          <p:cNvPr id="10" name="Picture 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59"/>
          <a:stretch>
            <a:fillRect/>
          </a:stretch>
        </p:blipFill>
        <p:spPr>
          <a:xfrm rot="0">
            <a:off x="1093470" y="2202180"/>
            <a:ext cx="5487035" cy="1105535"/>
          </a:xfrm>
          <a:prstGeom prst="rect"/>
          <a:noFill/>
        </p:spPr>
      </p:pic>
      <p:pic>
        <p:nvPicPr>
          <p:cNvPr id="12" name="Picture 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84580" y="3599180"/>
            <a:ext cx="5678805" cy="1374140"/>
          </a:xfrm>
          <a:prstGeom prst="rect"/>
          <a:noFill/>
        </p:spPr>
      </p:pic>
      <p:cxnSp>
        <p:nvCxnSpPr>
          <p:cNvPr id="13" name="Rect 0"/>
          <p:cNvCxnSpPr/>
          <p:nvPr/>
        </p:nvCxnSpPr>
        <p:spPr>
          <a:xfrm rot="0">
            <a:off x="7349490" y="1232535"/>
            <a:ext cx="14605" cy="7875905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 0"/>
          <p:cNvSpPr txBox="1">
            <a:spLocks/>
          </p:cNvSpPr>
          <p:nvPr/>
        </p:nvSpPr>
        <p:spPr>
          <a:xfrm rot="0">
            <a:off x="1076960" y="5635625"/>
            <a:ext cx="5605780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○ Dacon HAICon2021 산업제어시스템 보안위협 탐지 AI 경진대회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  <a:hlinkClick r:id="rId9"/>
              </a:rPr>
              <a:t>https://dacon.io/competitions/official/235757/overview/description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22"/>
          <p:cNvSpPr txBox="1">
            <a:spLocks/>
          </p:cNvSpPr>
          <p:nvPr/>
        </p:nvSpPr>
        <p:spPr>
          <a:xfrm>
            <a:off x="7875270" y="5565775"/>
            <a:ext cx="9342120" cy="31692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○ Arrhythmia classification of LSTM autoencoder based on time series anomaly detection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400">
                <a:latin typeface="맑은 고딕" charset="0"/>
                <a:ea typeface="맑은 고딕" charset="0"/>
              </a:rPr>
              <a:t>Pengfei</a:t>
            </a:r>
            <a:r>
              <a:rPr lang="ko-KR" sz="1400">
                <a:latin typeface="맑은 고딕" charset="0"/>
                <a:ea typeface="맑은 고딕" charset="0"/>
              </a:rPr>
              <a:t> </a:t>
            </a:r>
            <a:r>
              <a:rPr lang="ko-KR" sz="1400">
                <a:latin typeface="맑은 고딕" charset="0"/>
                <a:ea typeface="맑은 고딕" charset="0"/>
              </a:rPr>
              <a:t>Liu</a:t>
            </a:r>
            <a:r>
              <a:rPr lang="ko-KR" sz="1400">
                <a:latin typeface="맑은 고딕" charset="0"/>
                <a:ea typeface="맑은 고딕" charset="0"/>
              </a:rPr>
              <a:t> </a:t>
            </a:r>
            <a:r>
              <a:rPr lang="ko-KR" sz="1400">
                <a:latin typeface="맑은 고딕" charset="0"/>
                <a:ea typeface="맑은 고딕" charset="0"/>
              </a:rPr>
              <a:t>,</a:t>
            </a:r>
            <a:r>
              <a:rPr lang="ko-KR" sz="1400">
                <a:latin typeface="맑은 고딕" charset="0"/>
                <a:ea typeface="맑은 고딕" charset="0"/>
              </a:rPr>
              <a:t> </a:t>
            </a:r>
            <a:r>
              <a:rPr lang="ko-KR" sz="1400">
                <a:latin typeface="맑은 고딕" charset="0"/>
                <a:ea typeface="맑은 고딕" charset="0"/>
              </a:rPr>
              <a:t>Xiaoming</a:t>
            </a:r>
            <a:r>
              <a:rPr lang="ko-KR" sz="1400">
                <a:latin typeface="맑은 고딕" charset="0"/>
                <a:ea typeface="맑은 고딕" charset="0"/>
              </a:rPr>
              <a:t> </a:t>
            </a:r>
            <a:r>
              <a:rPr lang="ko-KR" sz="1400">
                <a:latin typeface="맑은 고딕" charset="0"/>
                <a:ea typeface="맑은 고딕" charset="0"/>
              </a:rPr>
              <a:t>Sun,</a:t>
            </a:r>
            <a:r>
              <a:rPr lang="ko-KR" sz="1400">
                <a:latin typeface="맑은 고딕" charset="0"/>
                <a:ea typeface="맑은 고딕" charset="0"/>
              </a:rPr>
              <a:t> </a:t>
            </a:r>
            <a:r>
              <a:rPr lang="ko-KR" sz="1400">
                <a:latin typeface="맑은 고딕" charset="0"/>
                <a:ea typeface="맑은 고딕" charset="0"/>
              </a:rPr>
              <a:t>Yang</a:t>
            </a:r>
            <a:r>
              <a:rPr lang="ko-KR" sz="1400">
                <a:latin typeface="맑은 고딕" charset="0"/>
                <a:ea typeface="맑은 고딕" charset="0"/>
              </a:rPr>
              <a:t> </a:t>
            </a:r>
            <a:r>
              <a:rPr lang="ko-KR" sz="1400">
                <a:latin typeface="맑은 고딕" charset="0"/>
                <a:ea typeface="맑은 고딕" charset="0"/>
              </a:rPr>
              <a:t>Han</a:t>
            </a:r>
            <a:r>
              <a:rPr lang="ko-KR" sz="1400">
                <a:latin typeface="맑은 고딕" charset="0"/>
                <a:ea typeface="맑은 고딕" charset="0"/>
              </a:rPr>
              <a:t> </a:t>
            </a:r>
            <a:r>
              <a:rPr lang="ko-KR" sz="1400">
                <a:latin typeface="맑은 고딕" charset="0"/>
                <a:ea typeface="맑은 고딕" charset="0"/>
              </a:rPr>
              <a:t>,</a:t>
            </a:r>
            <a:r>
              <a:rPr lang="ko-KR" sz="1400">
                <a:latin typeface="맑은 고딕" charset="0"/>
                <a:ea typeface="맑은 고딕" charset="0"/>
              </a:rPr>
              <a:t> </a:t>
            </a:r>
            <a:r>
              <a:rPr lang="ko-KR" sz="1400">
                <a:latin typeface="맑은 고딕" charset="0"/>
                <a:ea typeface="맑은 고딕" charset="0"/>
              </a:rPr>
              <a:t>Zhishuai</a:t>
            </a:r>
            <a:r>
              <a:rPr lang="ko-KR" sz="1400">
                <a:latin typeface="맑은 고딕" charset="0"/>
                <a:ea typeface="맑은 고딕" charset="0"/>
              </a:rPr>
              <a:t> </a:t>
            </a:r>
            <a:r>
              <a:rPr lang="ko-KR" sz="1400">
                <a:latin typeface="맑은 고딕" charset="0"/>
                <a:ea typeface="맑은 고딕" charset="0"/>
              </a:rPr>
              <a:t>He</a:t>
            </a:r>
            <a:r>
              <a:rPr lang="ko-KR" sz="1400">
                <a:latin typeface="맑은 고딕" charset="0"/>
                <a:ea typeface="맑은 고딕" charset="0"/>
              </a:rPr>
              <a:t> </a:t>
            </a:r>
            <a:r>
              <a:rPr lang="ko-KR" sz="1400">
                <a:latin typeface="맑은 고딕" charset="0"/>
                <a:ea typeface="맑은 고딕" charset="0"/>
              </a:rPr>
              <a:t>,</a:t>
            </a:r>
            <a:r>
              <a:rPr lang="ko-KR" sz="1400">
                <a:latin typeface="맑은 고딕" charset="0"/>
                <a:ea typeface="맑은 고딕" charset="0"/>
              </a:rPr>
              <a:t> </a:t>
            </a:r>
            <a:r>
              <a:rPr lang="ko-KR" sz="1400">
                <a:latin typeface="맑은 고딕" charset="0"/>
                <a:ea typeface="맑은 고딕" charset="0"/>
              </a:rPr>
              <a:t>Weifeng</a:t>
            </a:r>
            <a:r>
              <a:rPr lang="ko-KR" sz="1400">
                <a:latin typeface="맑은 고딕" charset="0"/>
                <a:ea typeface="맑은 고딕" charset="0"/>
              </a:rPr>
              <a:t> </a:t>
            </a:r>
            <a:r>
              <a:rPr lang="ko-KR" sz="1400">
                <a:latin typeface="맑은 고딕" charset="0"/>
                <a:ea typeface="맑은 고딕" charset="0"/>
              </a:rPr>
              <a:t>Zhang</a:t>
            </a:r>
            <a:r>
              <a:rPr lang="ko-KR" sz="1400">
                <a:latin typeface="맑은 고딕" charset="0"/>
                <a:ea typeface="맑은 고딕" charset="0"/>
              </a:rPr>
              <a:t> </a:t>
            </a:r>
            <a:r>
              <a:rPr lang="ko-KR" sz="1400">
                <a:latin typeface="맑은 고딕" charset="0"/>
                <a:ea typeface="맑은 고딕" charset="0"/>
              </a:rPr>
              <a:t>,</a:t>
            </a:r>
            <a:r>
              <a:rPr lang="ko-KR" sz="1400">
                <a:latin typeface="맑은 고딕" charset="0"/>
                <a:ea typeface="맑은 고딕" charset="0"/>
              </a:rPr>
              <a:t> </a:t>
            </a:r>
            <a:r>
              <a:rPr lang="ko-KR" sz="1400">
                <a:latin typeface="맑은 고딕" charset="0"/>
                <a:ea typeface="맑은 고딕" charset="0"/>
              </a:rPr>
              <a:t>Chenxu</a:t>
            </a:r>
            <a:r>
              <a:rPr lang="ko-KR" sz="1400">
                <a:latin typeface="맑은 고딕" charset="0"/>
                <a:ea typeface="맑은 고딕" charset="0"/>
              </a:rPr>
              <a:t> </a:t>
            </a:r>
            <a:r>
              <a:rPr lang="ko-KR" sz="1400">
                <a:latin typeface="맑은 고딕" charset="0"/>
                <a:ea typeface="맑은 고딕" charset="0"/>
              </a:rPr>
              <a:t>Wu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○ Arrhythmia Detection from 2-lead ECG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using Convolutional Denoising Autoencoders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400">
                <a:latin typeface="맑은 고딕" charset="0"/>
                <a:ea typeface="맑은 고딕" charset="0"/>
              </a:rPr>
              <a:t>Keiichi Ochiai, Shu Takahashi, Yusuke Fukazawa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○ Graph Neural Networks for Anomaly Detection in Industrial Internet of Things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400">
                <a:latin typeface="맑은 고딕" charset="0"/>
                <a:ea typeface="맑은 고딕" charset="0"/>
              </a:rPr>
              <a:t>Yulei Wu, Hong-Ning Dai, Haina Tang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○ Graph Neural Network-Based Anomaly Detection in Multivariate Time Series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400">
                <a:latin typeface="맑은 고딕" charset="0"/>
                <a:ea typeface="맑은 고딕" charset="0"/>
              </a:rPr>
              <a:t>Ailin Deng, Bryan Hooi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8"/>
          <p:cNvSpPr txBox="1">
            <a:spLocks/>
          </p:cNvSpPr>
          <p:nvPr/>
        </p:nvSpPr>
        <p:spPr>
          <a:xfrm rot="0">
            <a:off x="1176020" y="7179310"/>
            <a:ext cx="4573270" cy="83185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○ 스마트 공장에서 머신비전의 중요성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  <a:hlinkClick r:id="rId10"/>
              </a:rPr>
              <a:t>https://www.epnc.co.kr/news/articleView.html?idxno=114928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0"/>
          <p:cNvSpPr txBox="1">
            <a:spLocks/>
          </p:cNvSpPr>
          <p:nvPr/>
        </p:nvSpPr>
        <p:spPr>
          <a:xfrm rot="0">
            <a:off x="1175385" y="8450580"/>
            <a:ext cx="4573270" cy="110871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○ 진단어려운 심방세동, 딥러닝 이용해 예측한다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  <a:hlinkClick r:id="rId11"/>
              </a:rPr>
              <a:t>http://www.bosa.co.kr/news/articleView.html?idxno=2161136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343785" y="2958465"/>
            <a:ext cx="14046835" cy="2457450"/>
          </a:xfrm>
          <a:prstGeom prst="rect"/>
          <a:noFill/>
        </p:spPr>
      </p:pic>
      <p:pic>
        <p:nvPicPr>
          <p:cNvPr id="4" name="Picture " descr="C:/Users/eogml9707/AppData/Roaming/PolarisOffice/ETemp/45000_5489176/fImage15079203920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-78740" y="5831205"/>
            <a:ext cx="14568170" cy="1053465"/>
          </a:xfrm>
          <a:prstGeom prst="rect"/>
          <a:noFill/>
        </p:spPr>
      </p:pic>
      <p:pic>
        <p:nvPicPr>
          <p:cNvPr id="7" name="그림 1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40055"/>
            <a:ext cx="6978650" cy="386715"/>
          </a:xfrm>
          <a:prstGeom prst="rect"/>
          <a:noFill/>
        </p:spPr>
      </p:pic>
      <p:pic>
        <p:nvPicPr>
          <p:cNvPr id="8" name="그림 18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9557385"/>
            <a:ext cx="6876415" cy="438785"/>
          </a:xfrm>
          <a:prstGeom prst="rect"/>
          <a:noFill/>
        </p:spPr>
      </p:pic>
      <p:sp>
        <p:nvSpPr>
          <p:cNvPr id="9" name="텍스트 상자 20"/>
          <p:cNvSpPr txBox="1">
            <a:spLocks/>
          </p:cNvSpPr>
          <p:nvPr/>
        </p:nvSpPr>
        <p:spPr>
          <a:xfrm>
            <a:off x="3983355" y="6889115"/>
            <a:ext cx="4762500" cy="7080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ko-KR" sz="2000">
                <a:latin typeface="나눔고딕 ExtraBold" charset="0"/>
                <a:ea typeface="나눔고딕 ExtraBold" charset="0"/>
              </a:rPr>
              <a:t>youngtae6302@naver.com</a:t>
            </a:r>
            <a:endParaRPr lang="ko-KR" altLang="en-US" sz="2000">
              <a:latin typeface="나눔고딕 ExtraBold" charset="0"/>
              <a:ea typeface="나눔고딕 ExtraBold" charset="0"/>
            </a:endParaRPr>
          </a:p>
          <a:p>
            <a:pPr marL="0" indent="0" algn="l" latinLnBrk="0" hangingPunct="1">
              <a:buFontTx/>
              <a:buNone/>
            </a:pPr>
            <a:r>
              <a:rPr lang="en-US" altLang="ko-KR" sz="2000">
                <a:latin typeface="나눔고딕 ExtraBold" charset="0"/>
                <a:ea typeface="나눔고딕 ExtraBold" charset="0"/>
              </a:rPr>
              <a:t>010-6366-6302</a:t>
            </a:r>
            <a:endParaRPr lang="ko-KR" altLang="en-US" sz="2000">
              <a:latin typeface="나눔고딕 ExtraBold" charset="0"/>
              <a:ea typeface="나눔고딕 ExtraBold" charset="0"/>
            </a:endParaRPr>
          </a:p>
        </p:txBody>
      </p:sp>
      <p:sp>
        <p:nvSpPr>
          <p:cNvPr id="10" name="텍스트 상자 21"/>
          <p:cNvSpPr txBox="1">
            <a:spLocks/>
          </p:cNvSpPr>
          <p:nvPr/>
        </p:nvSpPr>
        <p:spPr>
          <a:xfrm rot="0">
            <a:off x="9711690" y="6882765"/>
            <a:ext cx="4761865" cy="7080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altLang="ko-KR" sz="2000">
                <a:latin typeface="나눔고딕 ExtraBold" charset="0"/>
                <a:ea typeface="나눔고딕 ExtraBold" charset="0"/>
              </a:rPr>
              <a:t>eogml970717@gmail.com</a:t>
            </a:r>
            <a:endParaRPr lang="ko-KR" altLang="en-US" sz="2000">
              <a:latin typeface="나눔고딕 ExtraBold" charset="0"/>
              <a:ea typeface="나눔고딕 ExtraBold" charset="0"/>
            </a:endParaRPr>
          </a:p>
          <a:p>
            <a:pPr marL="0" indent="0" algn="l" hangingPunct="1"/>
            <a:r>
              <a:rPr lang="en-US" altLang="ko-KR" sz="2000">
                <a:latin typeface="나눔고딕 ExtraBold" charset="0"/>
                <a:ea typeface="나눔고딕 ExtraBold" charset="0"/>
              </a:rPr>
              <a:t>010-</a:t>
            </a:r>
            <a:r>
              <a:rPr lang="ko-KR" altLang="ko-KR" sz="2000">
                <a:latin typeface="나눔고딕 ExtraBold" charset="0"/>
                <a:ea typeface="나눔고딕 ExtraBold" charset="0"/>
              </a:rPr>
              <a:t>9910</a:t>
            </a:r>
            <a:r>
              <a:rPr lang="en-US" altLang="ko-KR" sz="2000">
                <a:latin typeface="나눔고딕 ExtraBold" charset="0"/>
                <a:ea typeface="나눔고딕 ExtraBold" charset="0"/>
              </a:rPr>
              <a:t>-</a:t>
            </a:r>
            <a:r>
              <a:rPr lang="ko-KR" altLang="ko-KR" sz="2000">
                <a:latin typeface="나눔고딕 ExtraBold" charset="0"/>
                <a:ea typeface="나눔고딕 ExtraBold" charset="0"/>
              </a:rPr>
              <a:t>9823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3"/>
          <p:cNvSpPr txBox="1">
            <a:spLocks/>
          </p:cNvSpPr>
          <p:nvPr/>
        </p:nvSpPr>
        <p:spPr>
          <a:xfrm rot="0">
            <a:off x="7202170" y="7044690"/>
            <a:ext cx="881380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ko-KR" sz="2400">
                <a:latin typeface="나눔고딕 ExtraBold" charset="0"/>
                <a:ea typeface="나눔고딕 ExtraBold" charset="0"/>
              </a:rPr>
              <a:t>팀장</a:t>
            </a:r>
            <a:endParaRPr lang="ko-KR" altLang="en-US" sz="2400">
              <a:latin typeface="나눔고딕 ExtraBold" charset="0"/>
              <a:ea typeface="나눔고딕 ExtraBold" charset="0"/>
            </a:endParaRPr>
          </a:p>
        </p:txBody>
      </p:sp>
      <p:sp>
        <p:nvSpPr>
          <p:cNvPr id="14" name="텍스트 상자 4"/>
          <p:cNvSpPr txBox="1">
            <a:spLocks/>
          </p:cNvSpPr>
          <p:nvPr/>
        </p:nvSpPr>
        <p:spPr>
          <a:xfrm rot="0">
            <a:off x="12761595" y="7012940"/>
            <a:ext cx="881380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ko-KR" sz="2400">
                <a:latin typeface="나눔고딕 ExtraBold" charset="0"/>
                <a:ea typeface="나눔고딕 ExtraBold" charset="0"/>
              </a:rPr>
              <a:t>팀원</a:t>
            </a:r>
            <a:endParaRPr lang="ko-KR" altLang="en-US" sz="2400">
              <a:latin typeface="나눔고딕 ExtraBold" charset="0"/>
              <a:ea typeface="나눔고딕 Extra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78355" y="1405255"/>
            <a:ext cx="14368145" cy="7474585"/>
            <a:chOff x="2078355" y="1405255"/>
            <a:chExt cx="14368145" cy="74745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605915" y="932815"/>
              <a:ext cx="12598400" cy="5316220"/>
            </a:xfrm>
            <a:prstGeom prst="rect"/>
            <a:noFill/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8987155" y="3999230"/>
              <a:ext cx="8291195" cy="5346700"/>
            </a:xfrm>
            <a:prstGeom prst="rect"/>
            <a:noFill/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525" y="440055"/>
            <a:ext cx="6875780" cy="43815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525" y="9557385"/>
            <a:ext cx="8042910" cy="438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49125" y="4984750"/>
            <a:ext cx="1800225" cy="305435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525" y="440055"/>
            <a:ext cx="6875780" cy="43815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525" y="9557385"/>
            <a:ext cx="6859270" cy="43815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8940" y="2673985"/>
            <a:ext cx="9220835" cy="2552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" descr="C:/Users/eogml9707/AppData/Roaming/PolarisOffice/ETemp/45000_5489176/image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40055"/>
            <a:ext cx="7235190" cy="386715"/>
          </a:xfrm>
          <a:prstGeom prst="rect"/>
          <a:noFill/>
        </p:spPr>
      </p:pic>
      <p:pic>
        <p:nvPicPr>
          <p:cNvPr id="3" name="Picture " descr="C:/Users/eogml9707/AppData/Roaming/PolarisOffice/ETemp/45000_5489176/image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9554210"/>
            <a:ext cx="6859905" cy="441325"/>
          </a:xfrm>
          <a:prstGeom prst="rect"/>
          <a:noFill/>
        </p:spPr>
      </p:pic>
      <p:pic>
        <p:nvPicPr>
          <p:cNvPr id="4" name="Picture " descr="C:/Users/eogml9707/AppData/Roaming/PolarisOffice/ETemp/45000_5489176/image1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66800" y="2519045"/>
            <a:ext cx="8077835" cy="5250180"/>
          </a:xfrm>
          <a:prstGeom prst="rect"/>
          <a:noFill/>
        </p:spPr>
      </p:pic>
      <p:pic>
        <p:nvPicPr>
          <p:cNvPr id="5" name="Picture " descr="C:/Users/eogml9707/AppData/Roaming/PolarisOffice/ETemp/45000_5489176/image1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83140" y="2519045"/>
            <a:ext cx="3619500" cy="2408555"/>
          </a:xfrm>
          <a:prstGeom prst="rect"/>
          <a:noFill/>
        </p:spPr>
      </p:pic>
      <p:pic>
        <p:nvPicPr>
          <p:cNvPr id="7" name="Picture " descr="C:/Users/eogml9707/AppData/Roaming/PolarisOffice/ETemp/45000_5489176/image12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83140" y="5424170"/>
            <a:ext cx="4528820" cy="2938145"/>
          </a:xfrm>
          <a:prstGeom prst="rect"/>
          <a:noFill/>
        </p:spPr>
      </p:pic>
      <p:pic>
        <p:nvPicPr>
          <p:cNvPr id="8" name="Picture " descr="C:/Users/eogml9707/AppData/Roaming/PolarisOffice/ETemp/45000_5489176/image13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792200" y="1814830"/>
            <a:ext cx="4025265" cy="3445510"/>
          </a:xfrm>
          <a:prstGeom prst="rect"/>
          <a:noFill/>
        </p:spPr>
      </p:pic>
      <p:cxnSp>
        <p:nvCxnSpPr>
          <p:cNvPr id="9" name="Rect 0"/>
          <p:cNvCxnSpPr/>
          <p:nvPr/>
        </p:nvCxnSpPr>
        <p:spPr>
          <a:xfrm rot="0">
            <a:off x="9302115" y="1232535"/>
            <a:ext cx="14605" cy="7875905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" descr="C:/Users/eogml9707/AppData/Roaming/PolarisOffice/ETemp/45000_5489176/image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40055"/>
            <a:ext cx="7235190" cy="386715"/>
          </a:xfrm>
          <a:prstGeom prst="rect"/>
          <a:noFill/>
        </p:spPr>
      </p:pic>
      <p:pic>
        <p:nvPicPr>
          <p:cNvPr id="3" name="Picture " descr="C:/Users/eogml9707/AppData/Roaming/PolarisOffice/ETemp/45000_5489176/image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9554210"/>
            <a:ext cx="6859905" cy="441325"/>
          </a:xfrm>
          <a:prstGeom prst="rect"/>
          <a:noFill/>
        </p:spPr>
      </p:pic>
      <p:pic>
        <p:nvPicPr>
          <p:cNvPr id="4" name="Picture " descr="C:/Users/eogml9707/AppData/Roaming/PolarisOffice/ETemp/45000_5489176/image1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66800" y="2519045"/>
            <a:ext cx="8077835" cy="5250180"/>
          </a:xfrm>
          <a:prstGeom prst="rect"/>
          <a:noFill/>
        </p:spPr>
      </p:pic>
      <p:cxnSp>
        <p:nvCxnSpPr>
          <p:cNvPr id="9" name="Rect 0"/>
          <p:cNvCxnSpPr/>
          <p:nvPr/>
        </p:nvCxnSpPr>
        <p:spPr>
          <a:xfrm rot="0">
            <a:off x="9302115" y="1232535"/>
            <a:ext cx="14605" cy="7875905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6"/>
          <p:cNvSpPr txBox="1">
            <a:spLocks/>
          </p:cNvSpPr>
          <p:nvPr/>
        </p:nvSpPr>
        <p:spPr>
          <a:xfrm rot="0">
            <a:off x="9963785" y="2386965"/>
            <a:ext cx="74472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9" descr="C:/Users/eogml9707/AppData/Roaming/PolarisOffice/ETemp/45000_5489176/fImage76035401364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97415" y="1711960"/>
            <a:ext cx="7801610" cy="4734560"/>
          </a:xfrm>
          <a:prstGeom prst="rect"/>
          <a:noFill/>
        </p:spPr>
      </p:pic>
      <p:pic>
        <p:nvPicPr>
          <p:cNvPr id="12" name="그림 12" descr="C:/Users/eogml9707/AppData/Roaming/PolarisOffice/ETemp/45000_5489176/fImage2224234049252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624310" y="5759450"/>
            <a:ext cx="6378575" cy="2686685"/>
          </a:xfrm>
          <a:prstGeom prst="rect"/>
          <a:noFill/>
          <a:ln w="9525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</p:pic>
      <p:sp>
        <p:nvSpPr>
          <p:cNvPr id="13" name="텍스트 상자 15"/>
          <p:cNvSpPr txBox="1">
            <a:spLocks/>
          </p:cNvSpPr>
          <p:nvPr/>
        </p:nvSpPr>
        <p:spPr>
          <a:xfrm rot="0">
            <a:off x="11391265" y="8627110"/>
            <a:ext cx="44500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-머신러닝을 사용한 이상치 검출 사례-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40055"/>
            <a:ext cx="7235190" cy="386715"/>
          </a:xfrm>
          <a:prstGeom prst="rect"/>
          <a:noFill/>
        </p:spPr>
      </p:pic>
      <p:pic>
        <p:nvPicPr>
          <p:cNvPr id="3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9554210"/>
            <a:ext cx="6859905" cy="441325"/>
          </a:xfrm>
          <a:prstGeom prst="rect"/>
          <a:noFill/>
        </p:spPr>
      </p:pic>
      <p:pic>
        <p:nvPicPr>
          <p:cNvPr id="4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66800" y="2519045"/>
            <a:ext cx="8077835" cy="5250180"/>
          </a:xfrm>
          <a:prstGeom prst="rect"/>
          <a:noFill/>
        </p:spPr>
      </p:pic>
      <p:cxnSp>
        <p:nvCxnSpPr>
          <p:cNvPr id="9" name="Rect 0"/>
          <p:cNvCxnSpPr/>
          <p:nvPr/>
        </p:nvCxnSpPr>
        <p:spPr>
          <a:xfrm rot="0">
            <a:off x="9302115" y="1232535"/>
            <a:ext cx="14605" cy="7875905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23"/>
          <p:cNvSpPr txBox="1">
            <a:spLocks/>
          </p:cNvSpPr>
          <p:nvPr/>
        </p:nvSpPr>
        <p:spPr>
          <a:xfrm>
            <a:off x="10444480" y="3566160"/>
            <a:ext cx="7590790" cy="15697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200">
                <a:latin typeface="맑은 고딕" charset="0"/>
                <a:ea typeface="맑은 고딕" charset="0"/>
              </a:rPr>
              <a:t>○ </a:t>
            </a:r>
            <a:r>
              <a:rPr lang="ko-KR" sz="3200" b="1">
                <a:latin typeface="맑은 고딕" charset="0"/>
                <a:ea typeface="맑은 고딕" charset="0"/>
              </a:rPr>
              <a:t>Time Series data</a:t>
            </a:r>
            <a:endParaRPr lang="ko-KR" altLang="en-US" sz="3200" b="1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3200" b="1">
                <a:latin typeface="맑은 고딕" charset="0"/>
                <a:ea typeface="맑은 고딕" charset="0"/>
              </a:rPr>
              <a:t>	Anomaly Detection model</a:t>
            </a:r>
            <a:endParaRPr lang="ko-KR" altLang="en-US" sz="3200" b="1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3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40055"/>
            <a:ext cx="7235825" cy="387350"/>
          </a:xfrm>
          <a:prstGeom prst="rect"/>
          <a:noFill/>
        </p:spPr>
      </p:pic>
      <p:pic>
        <p:nvPicPr>
          <p:cNvPr id="3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9554210"/>
            <a:ext cx="6860540" cy="441960"/>
          </a:xfrm>
          <a:prstGeom prst="rect"/>
          <a:noFill/>
        </p:spPr>
      </p:pic>
      <p:pic>
        <p:nvPicPr>
          <p:cNvPr id="4" name="Picture 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66800" y="2519045"/>
            <a:ext cx="8078470" cy="5250815"/>
          </a:xfrm>
          <a:prstGeom prst="rect"/>
          <a:noFill/>
        </p:spPr>
      </p:pic>
      <p:cxnSp>
        <p:nvCxnSpPr>
          <p:cNvPr id="9" name="Rect 0"/>
          <p:cNvCxnSpPr/>
          <p:nvPr/>
        </p:nvCxnSpPr>
        <p:spPr>
          <a:xfrm rot="0">
            <a:off x="9302115" y="1232535"/>
            <a:ext cx="15240" cy="7876540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상자 18"/>
          <p:cNvSpPr txBox="1">
            <a:spLocks/>
          </p:cNvSpPr>
          <p:nvPr/>
        </p:nvSpPr>
        <p:spPr>
          <a:xfrm rot="0">
            <a:off x="1953895" y="8074660"/>
            <a:ext cx="3989070" cy="10775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200">
                <a:latin typeface="맑은 고딕" charset="0"/>
                <a:ea typeface="맑은 고딕" charset="0"/>
              </a:rPr>
              <a:t>○</a:t>
            </a:r>
            <a:r>
              <a:rPr lang="ko-KR" sz="3200">
                <a:latin typeface="맑은 고딕" charset="0"/>
                <a:ea typeface="맑은 고딕" charset="0"/>
              </a:rPr>
              <a:t> </a:t>
            </a:r>
            <a:r>
              <a:rPr lang="ko-KR" sz="3200">
                <a:latin typeface="맑은 고딕" charset="0"/>
                <a:ea typeface="맑은 고딕" charset="0"/>
              </a:rPr>
              <a:t>Time</a:t>
            </a:r>
            <a:r>
              <a:rPr lang="ko-KR" sz="3200">
                <a:latin typeface="맑은 고딕" charset="0"/>
                <a:ea typeface="맑은 고딕" charset="0"/>
              </a:rPr>
              <a:t> </a:t>
            </a:r>
            <a:r>
              <a:rPr lang="ko-KR" sz="3200">
                <a:latin typeface="맑은 고딕" charset="0"/>
                <a:ea typeface="맑은 고딕" charset="0"/>
              </a:rPr>
              <a:t>Series</a:t>
            </a:r>
            <a:r>
              <a:rPr lang="ko-KR" sz="3200">
                <a:latin typeface="맑은 고딕" charset="0"/>
                <a:ea typeface="맑은 고딕" charset="0"/>
              </a:rPr>
              <a:t> </a:t>
            </a:r>
            <a:r>
              <a:rPr lang="ko-KR" sz="3200">
                <a:latin typeface="맑은 고딕" charset="0"/>
                <a:ea typeface="맑은 고딕" charset="0"/>
              </a:rPr>
              <a:t>data</a:t>
            </a:r>
            <a:endParaRPr lang="ko-KR" altLang="en-US" sz="32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3200">
              <a:latin typeface="맑은 고딕" charset="0"/>
              <a:ea typeface="맑은 고딕" charset="0"/>
            </a:endParaRPr>
          </a:p>
        </p:txBody>
      </p:sp>
      <p:sp>
        <p:nvSpPr>
          <p:cNvPr id="12" name="도형 20"/>
          <p:cNvSpPr>
            <a:spLocks/>
          </p:cNvSpPr>
          <p:nvPr/>
        </p:nvSpPr>
        <p:spPr>
          <a:xfrm rot="0">
            <a:off x="4476115" y="7148195"/>
            <a:ext cx="1596390" cy="72707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" name="그림 1" descr="C:/Users/eogml9707/AppData/Roaming/PolarisOffice/ETemp/38736_23515896/fImage195486355615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345420" y="2178685"/>
            <a:ext cx="6963410" cy="3258185"/>
          </a:xfrm>
          <a:prstGeom prst="rect"/>
          <a:noFill/>
        </p:spPr>
      </p:pic>
      <p:pic>
        <p:nvPicPr>
          <p:cNvPr id="14" name="그림 2" descr="C:/Users/eogml9707/AppData/Roaming/PolarisOffice/ETemp/38736_23515896/fImage870243566953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414635" y="6187440"/>
            <a:ext cx="5647690" cy="26612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9557385"/>
            <a:ext cx="6876415" cy="438785"/>
          </a:xfrm>
          <a:prstGeom prst="rect"/>
          <a:noFill/>
        </p:spPr>
      </p:pic>
      <p:sp>
        <p:nvSpPr>
          <p:cNvPr id="10" name="Rect 0"/>
          <p:cNvSpPr>
            <a:spLocks/>
          </p:cNvSpPr>
          <p:nvPr/>
        </p:nvSpPr>
        <p:spPr>
          <a:xfrm rot="0">
            <a:off x="2207260" y="3549650"/>
            <a:ext cx="2295525" cy="444246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다양한 분야에서 데이터의 이상치를 찾아내는것은 중요함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" name="Rect 0"/>
          <p:cNvCxnSpPr/>
          <p:nvPr/>
        </p:nvCxnSpPr>
        <p:spPr>
          <a:xfrm rot="0">
            <a:off x="1647825" y="2568575"/>
            <a:ext cx="14986000" cy="1905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22"/>
          <p:cNvSpPr>
            <a:spLocks/>
          </p:cNvSpPr>
          <p:nvPr/>
        </p:nvSpPr>
        <p:spPr>
          <a:xfrm rot="0">
            <a:off x="5093970" y="2108200"/>
            <a:ext cx="2277110" cy="8699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문제 정의하기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23"/>
          <p:cNvSpPr>
            <a:spLocks/>
          </p:cNvSpPr>
          <p:nvPr/>
        </p:nvSpPr>
        <p:spPr>
          <a:xfrm rot="0">
            <a:off x="7954645" y="2118360"/>
            <a:ext cx="2277110" cy="8699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아이디어 제시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24"/>
          <p:cNvSpPr>
            <a:spLocks/>
          </p:cNvSpPr>
          <p:nvPr/>
        </p:nvSpPr>
        <p:spPr>
          <a:xfrm rot="0">
            <a:off x="2220595" y="2115185"/>
            <a:ext cx="2277110" cy="8699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공감하기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도형 25"/>
          <p:cNvSpPr>
            <a:spLocks/>
          </p:cNvSpPr>
          <p:nvPr/>
        </p:nvSpPr>
        <p:spPr>
          <a:xfrm rot="0">
            <a:off x="10854055" y="2115185"/>
            <a:ext cx="2277110" cy="8699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프로토타입 만들기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도형 26"/>
          <p:cNvSpPr>
            <a:spLocks/>
          </p:cNvSpPr>
          <p:nvPr/>
        </p:nvSpPr>
        <p:spPr>
          <a:xfrm rot="0">
            <a:off x="13766800" y="2108835"/>
            <a:ext cx="2277110" cy="8699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검증하기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" name="그림 27" descr="C:/Users/eogml9707/AppData/Roaming/PolarisOffice/ETemp/45000_5489176/image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40055"/>
            <a:ext cx="7235825" cy="387350"/>
          </a:xfrm>
          <a:prstGeom prst="rect"/>
          <a:noFill/>
        </p:spPr>
      </p:pic>
      <p:cxnSp>
        <p:nvCxnSpPr>
          <p:cNvPr id="18" name="도형 28"/>
          <p:cNvCxnSpPr/>
          <p:nvPr/>
        </p:nvCxnSpPr>
        <p:spPr>
          <a:xfrm rot="0" flipH="1" flipV="1">
            <a:off x="16398240" y="2322195"/>
            <a:ext cx="234315" cy="24701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29"/>
          <p:cNvCxnSpPr/>
          <p:nvPr/>
        </p:nvCxnSpPr>
        <p:spPr>
          <a:xfrm rot="0" flipV="1">
            <a:off x="16424275" y="2550160"/>
            <a:ext cx="202565" cy="26543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도형 30"/>
          <p:cNvSpPr>
            <a:spLocks/>
          </p:cNvSpPr>
          <p:nvPr/>
        </p:nvSpPr>
        <p:spPr>
          <a:xfrm rot="0">
            <a:off x="5081270" y="3569335"/>
            <a:ext cx="2295525" cy="444246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수많은 데이터중 소수의 이상치를 직접 찾으려면 많은 시간과 노력이 필요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도형 31"/>
          <p:cNvSpPr>
            <a:spLocks/>
          </p:cNvSpPr>
          <p:nvPr/>
        </p:nvSpPr>
        <p:spPr>
          <a:xfrm rot="0">
            <a:off x="7942580" y="3550285"/>
            <a:ext cx="2295525" cy="444246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머신러닝 기법을 활용한 </a:t>
            </a:r>
            <a:r>
              <a:rPr lang="ko-KR" sz="1800">
                <a:latin typeface="맑은 고딕" charset="0"/>
                <a:ea typeface="맑은 고딕" charset="0"/>
              </a:rPr>
              <a:t>Anomaly Detectio</a:t>
            </a:r>
            <a:r>
              <a:rPr lang="ko-KR" sz="1800">
                <a:latin typeface="맑은 고딕" charset="0"/>
                <a:ea typeface="맑은 고딕" charset="0"/>
              </a:rPr>
              <a:t>n 모델을 만들어 사용,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 기법을 이번 프로젝트에서도 활용 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도형 32"/>
          <p:cNvSpPr>
            <a:spLocks/>
          </p:cNvSpPr>
          <p:nvPr/>
        </p:nvSpPr>
        <p:spPr>
          <a:xfrm rot="0">
            <a:off x="10816590" y="3557270"/>
            <a:ext cx="2295525" cy="444246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아직 받지 못한 data set 대신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Hai data set를 이용하여 진행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33"/>
          <p:cNvSpPr>
            <a:spLocks/>
          </p:cNvSpPr>
          <p:nvPr/>
        </p:nvSpPr>
        <p:spPr>
          <a:xfrm rot="0">
            <a:off x="13768705" y="3525520"/>
            <a:ext cx="2295525" cy="444246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Hai data set를 이용하여 만든 모델 및 알고리즘의 성능 측정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" descr="C:/Users/eogml9707/AppData/Roaming/PolarisOffice/ETemp/45000_5489176/image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9557385"/>
            <a:ext cx="6877050" cy="439420"/>
          </a:xfrm>
          <a:prstGeom prst="rect"/>
          <a:noFill/>
        </p:spPr>
      </p:pic>
      <p:sp>
        <p:nvSpPr>
          <p:cNvPr id="10" name="Rect 0"/>
          <p:cNvSpPr>
            <a:spLocks/>
          </p:cNvSpPr>
          <p:nvPr/>
        </p:nvSpPr>
        <p:spPr>
          <a:xfrm rot="0">
            <a:off x="2207260" y="3549650"/>
            <a:ext cx="2295525" cy="444246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다양한 분야에서 데이터의 이상치를 찾아내는것은 중요함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" name="Rect 0"/>
          <p:cNvCxnSpPr/>
          <p:nvPr/>
        </p:nvCxnSpPr>
        <p:spPr>
          <a:xfrm rot="0">
            <a:off x="1647825" y="2568575"/>
            <a:ext cx="14986000" cy="1905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 0"/>
          <p:cNvSpPr>
            <a:spLocks/>
          </p:cNvSpPr>
          <p:nvPr/>
        </p:nvSpPr>
        <p:spPr>
          <a:xfrm rot="0">
            <a:off x="5093970" y="2108200"/>
            <a:ext cx="2277110" cy="8699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문제 정의하기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7954645" y="2118360"/>
            <a:ext cx="2277110" cy="8699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아이디어 제시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2220595" y="2115185"/>
            <a:ext cx="2277110" cy="8699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공감하기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10854055" y="2115185"/>
            <a:ext cx="2277110" cy="8699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프로토타입 만들기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13766800" y="2108835"/>
            <a:ext cx="2277110" cy="8699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검증하기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" name="Picture " descr="C:/Users/eogml9707/AppData/Roaming/PolarisOffice/ETemp/45000_5489176/image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40055"/>
            <a:ext cx="7235825" cy="387350"/>
          </a:xfrm>
          <a:prstGeom prst="rect"/>
          <a:noFill/>
        </p:spPr>
      </p:pic>
      <p:cxnSp>
        <p:nvCxnSpPr>
          <p:cNvPr id="18" name="Rect 0"/>
          <p:cNvCxnSpPr/>
          <p:nvPr/>
        </p:nvCxnSpPr>
        <p:spPr>
          <a:xfrm rot="0" flipH="1" flipV="1">
            <a:off x="16398240" y="2322195"/>
            <a:ext cx="234315" cy="24701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t 0"/>
          <p:cNvCxnSpPr/>
          <p:nvPr/>
        </p:nvCxnSpPr>
        <p:spPr>
          <a:xfrm rot="0" flipV="1">
            <a:off x="16424275" y="2550160"/>
            <a:ext cx="202565" cy="26543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 0"/>
          <p:cNvSpPr>
            <a:spLocks/>
          </p:cNvSpPr>
          <p:nvPr/>
        </p:nvSpPr>
        <p:spPr>
          <a:xfrm rot="0">
            <a:off x="5081270" y="3569335"/>
            <a:ext cx="2295525" cy="444246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수많은 데이터중 소수의 이상치를 직접 찾으려면 많은 시간과 노력이 필요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7942580" y="3550285"/>
            <a:ext cx="2295525" cy="444246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머신러닝 기법을 활용한 </a:t>
            </a:r>
            <a:r>
              <a:rPr lang="ko-KR" sz="1800">
                <a:latin typeface="맑은 고딕" charset="0"/>
                <a:ea typeface="맑은 고딕" charset="0"/>
              </a:rPr>
              <a:t>Anomaly Detectio</a:t>
            </a:r>
            <a:r>
              <a:rPr lang="ko-KR" sz="1800">
                <a:latin typeface="맑은 고딕" charset="0"/>
                <a:ea typeface="맑은 고딕" charset="0"/>
              </a:rPr>
              <a:t>n 모델을 만들어 사용,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 기법을 이번 프로젝트에서도 활용 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10816590" y="3557270"/>
            <a:ext cx="2295525" cy="444246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아직 받지 못한 data set 대신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Hai data set를 이용하여 진행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13768705" y="3525520"/>
            <a:ext cx="2295525" cy="444246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Hai data set를 이용하여 만든 모델 및 알고리즘의 성능 측정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officegen</Company>
  <DocSecurity>0</DocSecurity>
  <HyperlinksChanged>false</HyperlinksChanged>
  <Lines>0</Lines>
  <LinksUpToDate>false</LinksUpToDate>
  <Pages>25</Pages>
  <Paragraphs>12</Paragraphs>
  <Words>21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officegen</dc:creator>
  <cp:lastModifiedBy>R Eg</cp:lastModifiedBy>
  <dc:title>PowerPoint 프레젠테이션</dc:title>
  <cp:version>9.102.57.42013</cp:version>
  <dcterms:modified xsi:type="dcterms:W3CDTF">2022-04-09T10:08:24Z</dcterms:modified>
</cp:coreProperties>
</file>