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7" r:id="rId4"/>
    <p:sldId id="258" r:id="rId5"/>
    <p:sldId id="259" r:id="rId6"/>
    <p:sldId id="276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71" r:id="rId15"/>
    <p:sldId id="277" r:id="rId16"/>
    <p:sldId id="278" r:id="rId17"/>
    <p:sldId id="275" r:id="rId18"/>
    <p:sldId id="274" r:id="rId19"/>
    <p:sldId id="266" r:id="rId20"/>
    <p:sldId id="268" r:id="rId21"/>
    <p:sldId id="26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4CCA9-997D-4F77-B88B-8AB15184CF3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24F46C-5336-42FB-9704-380A4AFC2D8E}">
      <dgm:prSet/>
      <dgm:spPr/>
      <dgm:t>
        <a:bodyPr/>
        <a:lstStyle/>
        <a:p>
          <a:r>
            <a:rPr lang="en-US"/>
            <a:t>Stroke is a medical condition that can lead to the death of a person. It’s a severe condition and if treated on time we can save one’s life and treat them well.</a:t>
          </a:r>
        </a:p>
      </dgm:t>
    </dgm:pt>
    <dgm:pt modelId="{F5758DF8-24DF-49A2-85BE-6FF5759D7386}" type="parTrans" cxnId="{87031EE8-70F2-412C-ADD7-4D1FE9F6BF96}">
      <dgm:prSet/>
      <dgm:spPr/>
      <dgm:t>
        <a:bodyPr/>
        <a:lstStyle/>
        <a:p>
          <a:endParaRPr lang="en-US"/>
        </a:p>
      </dgm:t>
    </dgm:pt>
    <dgm:pt modelId="{B2A7AB62-22DE-48B3-ADF9-17FDFF850AD5}" type="sibTrans" cxnId="{87031EE8-70F2-412C-ADD7-4D1FE9F6BF96}">
      <dgm:prSet/>
      <dgm:spPr/>
      <dgm:t>
        <a:bodyPr/>
        <a:lstStyle/>
        <a:p>
          <a:endParaRPr lang="en-US"/>
        </a:p>
      </dgm:t>
    </dgm:pt>
    <dgm:pt modelId="{3C23F8AC-5062-40AB-9147-189D1C2C81EF}">
      <dgm:prSet/>
      <dgm:spPr/>
      <dgm:t>
        <a:bodyPr/>
        <a:lstStyle/>
        <a:p>
          <a:r>
            <a:rPr lang="en-US"/>
            <a:t>A stroke occurs when a blood vessel that carries oxygen and nutrients to the brain is either blocked by a clot or bursts (or ruptures). When that happens, part of the brain cannot get the blood (and oxygen) it needs, so it and brain cells die.</a:t>
          </a:r>
        </a:p>
      </dgm:t>
    </dgm:pt>
    <dgm:pt modelId="{F8CD5AE9-174B-43BD-B62A-B75386EC1DB9}" type="parTrans" cxnId="{B70C98AC-01CD-42D6-8112-80677FCE6A84}">
      <dgm:prSet/>
      <dgm:spPr/>
      <dgm:t>
        <a:bodyPr/>
        <a:lstStyle/>
        <a:p>
          <a:endParaRPr lang="en-US"/>
        </a:p>
      </dgm:t>
    </dgm:pt>
    <dgm:pt modelId="{BA1E28F6-3456-4C61-AA19-C65D9DD5C8D2}" type="sibTrans" cxnId="{B70C98AC-01CD-42D6-8112-80677FCE6A84}">
      <dgm:prSet/>
      <dgm:spPr/>
      <dgm:t>
        <a:bodyPr/>
        <a:lstStyle/>
        <a:p>
          <a:endParaRPr lang="en-US"/>
        </a:p>
      </dgm:t>
    </dgm:pt>
    <dgm:pt modelId="{12A3D68A-9E55-49D2-9236-E9DD178E094F}">
      <dgm:prSet/>
      <dgm:spPr/>
      <dgm:t>
        <a:bodyPr/>
        <a:lstStyle/>
        <a:p>
          <a:r>
            <a:rPr lang="en-US" dirty="0"/>
            <a:t>The dataset consists of 30,000 records which can be used for analysis. Cases constitute a cross-section of all key diagnostic categories in heart stroke</a:t>
          </a:r>
        </a:p>
      </dgm:t>
    </dgm:pt>
    <dgm:pt modelId="{5E2BE582-9408-4E7D-80D2-E8D531BF7A14}" type="parTrans" cxnId="{FB76F99F-8D9D-45C3-959B-7B05AF22D643}">
      <dgm:prSet/>
      <dgm:spPr/>
      <dgm:t>
        <a:bodyPr/>
        <a:lstStyle/>
        <a:p>
          <a:endParaRPr lang="en-US"/>
        </a:p>
      </dgm:t>
    </dgm:pt>
    <dgm:pt modelId="{BB329CC9-8A4F-44E6-95BE-1603D0583413}" type="sibTrans" cxnId="{FB76F99F-8D9D-45C3-959B-7B05AF22D643}">
      <dgm:prSet/>
      <dgm:spPr/>
      <dgm:t>
        <a:bodyPr/>
        <a:lstStyle/>
        <a:p>
          <a:endParaRPr lang="en-US"/>
        </a:p>
      </dgm:t>
    </dgm:pt>
    <dgm:pt modelId="{9B69F203-3EA3-48BB-8619-414389DC3DA8}" type="pres">
      <dgm:prSet presAssocID="{C5C4CCA9-997D-4F77-B88B-8AB15184CF38}" presName="linear" presStyleCnt="0">
        <dgm:presLayoutVars>
          <dgm:animLvl val="lvl"/>
          <dgm:resizeHandles val="exact"/>
        </dgm:presLayoutVars>
      </dgm:prSet>
      <dgm:spPr/>
    </dgm:pt>
    <dgm:pt modelId="{DCCE016D-FC84-46AC-906B-129354651089}" type="pres">
      <dgm:prSet presAssocID="{5C24F46C-5336-42FB-9704-380A4AFC2D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4D2E8C-9E1D-4A59-A2FB-7CDF8F16108F}" type="pres">
      <dgm:prSet presAssocID="{B2A7AB62-22DE-48B3-ADF9-17FDFF850AD5}" presName="spacer" presStyleCnt="0"/>
      <dgm:spPr/>
    </dgm:pt>
    <dgm:pt modelId="{768036F6-5646-46EC-BDA6-A3BD3E69A7F4}" type="pres">
      <dgm:prSet presAssocID="{3C23F8AC-5062-40AB-9147-189D1C2C81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5BCCD8-0FC7-4892-84C0-DD5993595B9D}" type="pres">
      <dgm:prSet presAssocID="{BA1E28F6-3456-4C61-AA19-C65D9DD5C8D2}" presName="spacer" presStyleCnt="0"/>
      <dgm:spPr/>
    </dgm:pt>
    <dgm:pt modelId="{F19DDD1D-0B29-485D-9735-722A4D81240F}" type="pres">
      <dgm:prSet presAssocID="{12A3D68A-9E55-49D2-9236-E9DD178E09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99F240-4742-40A8-A717-F296A8C0E4FE}" type="presOf" srcId="{12A3D68A-9E55-49D2-9236-E9DD178E094F}" destId="{F19DDD1D-0B29-485D-9735-722A4D81240F}" srcOrd="0" destOrd="0" presId="urn:microsoft.com/office/officeart/2005/8/layout/vList2"/>
    <dgm:cxn modelId="{FB76F99F-8D9D-45C3-959B-7B05AF22D643}" srcId="{C5C4CCA9-997D-4F77-B88B-8AB15184CF38}" destId="{12A3D68A-9E55-49D2-9236-E9DD178E094F}" srcOrd="2" destOrd="0" parTransId="{5E2BE582-9408-4E7D-80D2-E8D531BF7A14}" sibTransId="{BB329CC9-8A4F-44E6-95BE-1603D0583413}"/>
    <dgm:cxn modelId="{B70C98AC-01CD-42D6-8112-80677FCE6A84}" srcId="{C5C4CCA9-997D-4F77-B88B-8AB15184CF38}" destId="{3C23F8AC-5062-40AB-9147-189D1C2C81EF}" srcOrd="1" destOrd="0" parTransId="{F8CD5AE9-174B-43BD-B62A-B75386EC1DB9}" sibTransId="{BA1E28F6-3456-4C61-AA19-C65D9DD5C8D2}"/>
    <dgm:cxn modelId="{9BD80EB3-EB1C-4131-AF1A-91D37D3A3DB1}" type="presOf" srcId="{3C23F8AC-5062-40AB-9147-189D1C2C81EF}" destId="{768036F6-5646-46EC-BDA6-A3BD3E69A7F4}" srcOrd="0" destOrd="0" presId="urn:microsoft.com/office/officeart/2005/8/layout/vList2"/>
    <dgm:cxn modelId="{0C5A32B7-E9B4-44F0-8D5A-49AED15B333D}" type="presOf" srcId="{C5C4CCA9-997D-4F77-B88B-8AB15184CF38}" destId="{9B69F203-3EA3-48BB-8619-414389DC3DA8}" srcOrd="0" destOrd="0" presId="urn:microsoft.com/office/officeart/2005/8/layout/vList2"/>
    <dgm:cxn modelId="{87031EE8-70F2-412C-ADD7-4D1FE9F6BF96}" srcId="{C5C4CCA9-997D-4F77-B88B-8AB15184CF38}" destId="{5C24F46C-5336-42FB-9704-380A4AFC2D8E}" srcOrd="0" destOrd="0" parTransId="{F5758DF8-24DF-49A2-85BE-6FF5759D7386}" sibTransId="{B2A7AB62-22DE-48B3-ADF9-17FDFF850AD5}"/>
    <dgm:cxn modelId="{7A3CD0FF-AB04-46CA-8A31-516A924A91A2}" type="presOf" srcId="{5C24F46C-5336-42FB-9704-380A4AFC2D8E}" destId="{DCCE016D-FC84-46AC-906B-129354651089}" srcOrd="0" destOrd="0" presId="urn:microsoft.com/office/officeart/2005/8/layout/vList2"/>
    <dgm:cxn modelId="{6377E110-BD0A-48EE-AC2D-328125FA3849}" type="presParOf" srcId="{9B69F203-3EA3-48BB-8619-414389DC3DA8}" destId="{DCCE016D-FC84-46AC-906B-129354651089}" srcOrd="0" destOrd="0" presId="urn:microsoft.com/office/officeart/2005/8/layout/vList2"/>
    <dgm:cxn modelId="{AA0E2A13-DB9B-4A1D-B818-69403AB46A76}" type="presParOf" srcId="{9B69F203-3EA3-48BB-8619-414389DC3DA8}" destId="{464D2E8C-9E1D-4A59-A2FB-7CDF8F16108F}" srcOrd="1" destOrd="0" presId="urn:microsoft.com/office/officeart/2005/8/layout/vList2"/>
    <dgm:cxn modelId="{4CAB4D68-555B-4E10-8E82-34DA40F72D73}" type="presParOf" srcId="{9B69F203-3EA3-48BB-8619-414389DC3DA8}" destId="{768036F6-5646-46EC-BDA6-A3BD3E69A7F4}" srcOrd="2" destOrd="0" presId="urn:microsoft.com/office/officeart/2005/8/layout/vList2"/>
    <dgm:cxn modelId="{E47B2863-F5E0-4DE2-B7DE-3FF5BB569E13}" type="presParOf" srcId="{9B69F203-3EA3-48BB-8619-414389DC3DA8}" destId="{6E5BCCD8-0FC7-4892-84C0-DD5993595B9D}" srcOrd="3" destOrd="0" presId="urn:microsoft.com/office/officeart/2005/8/layout/vList2"/>
    <dgm:cxn modelId="{BDAF860B-050D-4447-B7E3-1BE3B2EA3881}" type="presParOf" srcId="{9B69F203-3EA3-48BB-8619-414389DC3DA8}" destId="{F19DDD1D-0B29-485D-9735-722A4D812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74598-6EB4-47DE-9516-5B9BFDEE541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F4C8B6-F92C-4403-A5E7-9EDAD8753E1B}">
      <dgm:prSet/>
      <dgm:spPr/>
      <dgm:t>
        <a:bodyPr/>
        <a:lstStyle/>
        <a:p>
          <a:r>
            <a:rPr lang="en-US" b="0">
              <a:latin typeface="+mn-lt"/>
            </a:rPr>
            <a:t>Predicting the probability of Heart stroke in early stages for a person will help us to identify the risk of getting a Cardiac attack.</a:t>
          </a:r>
        </a:p>
      </dgm:t>
    </dgm:pt>
    <dgm:pt modelId="{41092ACD-B36A-4135-A890-CE12141C5D20}" type="parTrans" cxnId="{BDFD255B-6D46-4B42-9201-9E87E95D713C}">
      <dgm:prSet/>
      <dgm:spPr/>
      <dgm:t>
        <a:bodyPr/>
        <a:lstStyle/>
        <a:p>
          <a:endParaRPr lang="en-US"/>
        </a:p>
      </dgm:t>
    </dgm:pt>
    <dgm:pt modelId="{24104E3F-F86A-4443-8392-6AE08A4CDA04}" type="sibTrans" cxnId="{BDFD255B-6D46-4B42-9201-9E87E95D713C}">
      <dgm:prSet/>
      <dgm:spPr/>
      <dgm:t>
        <a:bodyPr/>
        <a:lstStyle/>
        <a:p>
          <a:endParaRPr lang="en-US"/>
        </a:p>
      </dgm:t>
    </dgm:pt>
    <dgm:pt modelId="{1DAF92B7-183F-457C-A916-81351EAA1889}">
      <dgm:prSet/>
      <dgm:spPr/>
      <dgm:t>
        <a:bodyPr/>
        <a:lstStyle/>
        <a:p>
          <a:r>
            <a:rPr lang="en-US" b="0">
              <a:latin typeface="+mn-lt"/>
            </a:rPr>
            <a:t>This  helps us to lower the death rates from Heart stroke.</a:t>
          </a:r>
        </a:p>
      </dgm:t>
    </dgm:pt>
    <dgm:pt modelId="{A93759F4-394C-4B93-AFEB-2E0E6DECA5E2}" type="parTrans" cxnId="{D4E36CD1-85EB-49EC-9A5F-96B8E08FFA95}">
      <dgm:prSet/>
      <dgm:spPr/>
      <dgm:t>
        <a:bodyPr/>
        <a:lstStyle/>
        <a:p>
          <a:endParaRPr lang="en-US"/>
        </a:p>
      </dgm:t>
    </dgm:pt>
    <dgm:pt modelId="{0D4A6593-3CAB-4588-9CF3-221B969A4C82}" type="sibTrans" cxnId="{D4E36CD1-85EB-49EC-9A5F-96B8E08FFA95}">
      <dgm:prSet/>
      <dgm:spPr/>
      <dgm:t>
        <a:bodyPr/>
        <a:lstStyle/>
        <a:p>
          <a:endParaRPr lang="en-US"/>
        </a:p>
      </dgm:t>
    </dgm:pt>
    <dgm:pt modelId="{4D7F64FD-7BE1-46FD-82DA-1B514A8BE6F7}" type="pres">
      <dgm:prSet presAssocID="{A9D74598-6EB4-47DE-9516-5B9BFDEE541A}" presName="diagram" presStyleCnt="0">
        <dgm:presLayoutVars>
          <dgm:dir/>
          <dgm:resizeHandles val="exact"/>
        </dgm:presLayoutVars>
      </dgm:prSet>
      <dgm:spPr/>
    </dgm:pt>
    <dgm:pt modelId="{9B70B71F-D190-46B4-AC8D-CBE78F82BE48}" type="pres">
      <dgm:prSet presAssocID="{11F4C8B6-F92C-4403-A5E7-9EDAD8753E1B}" presName="node" presStyleLbl="node1" presStyleIdx="0" presStyleCnt="2">
        <dgm:presLayoutVars>
          <dgm:bulletEnabled val="1"/>
        </dgm:presLayoutVars>
      </dgm:prSet>
      <dgm:spPr/>
    </dgm:pt>
    <dgm:pt modelId="{464D061C-AE78-4239-8DB6-28E1E698DB6B}" type="pres">
      <dgm:prSet presAssocID="{24104E3F-F86A-4443-8392-6AE08A4CDA04}" presName="sibTrans" presStyleCnt="0"/>
      <dgm:spPr/>
    </dgm:pt>
    <dgm:pt modelId="{6C342654-964D-4996-B76B-67B648ECF743}" type="pres">
      <dgm:prSet presAssocID="{1DAF92B7-183F-457C-A916-81351EAA1889}" presName="node" presStyleLbl="node1" presStyleIdx="1" presStyleCnt="2">
        <dgm:presLayoutVars>
          <dgm:bulletEnabled val="1"/>
        </dgm:presLayoutVars>
      </dgm:prSet>
      <dgm:spPr/>
    </dgm:pt>
  </dgm:ptLst>
  <dgm:cxnLst>
    <dgm:cxn modelId="{BDFD255B-6D46-4B42-9201-9E87E95D713C}" srcId="{A9D74598-6EB4-47DE-9516-5B9BFDEE541A}" destId="{11F4C8B6-F92C-4403-A5E7-9EDAD8753E1B}" srcOrd="0" destOrd="0" parTransId="{41092ACD-B36A-4135-A890-CE12141C5D20}" sibTransId="{24104E3F-F86A-4443-8392-6AE08A4CDA04}"/>
    <dgm:cxn modelId="{5CB9376C-846D-4B9D-A837-27286F2C32A8}" type="presOf" srcId="{1DAF92B7-183F-457C-A916-81351EAA1889}" destId="{6C342654-964D-4996-B76B-67B648ECF743}" srcOrd="0" destOrd="0" presId="urn:microsoft.com/office/officeart/2005/8/layout/default"/>
    <dgm:cxn modelId="{D4E36CD1-85EB-49EC-9A5F-96B8E08FFA95}" srcId="{A9D74598-6EB4-47DE-9516-5B9BFDEE541A}" destId="{1DAF92B7-183F-457C-A916-81351EAA1889}" srcOrd="1" destOrd="0" parTransId="{A93759F4-394C-4B93-AFEB-2E0E6DECA5E2}" sibTransId="{0D4A6593-3CAB-4588-9CF3-221B969A4C82}"/>
    <dgm:cxn modelId="{76E13ED8-9CC0-41FE-83D1-44F6A756F4CE}" type="presOf" srcId="{11F4C8B6-F92C-4403-A5E7-9EDAD8753E1B}" destId="{9B70B71F-D190-46B4-AC8D-CBE78F82BE48}" srcOrd="0" destOrd="0" presId="urn:microsoft.com/office/officeart/2005/8/layout/default"/>
    <dgm:cxn modelId="{E0193CE6-9D96-4158-B2D3-70B824948002}" type="presOf" srcId="{A9D74598-6EB4-47DE-9516-5B9BFDEE541A}" destId="{4D7F64FD-7BE1-46FD-82DA-1B514A8BE6F7}" srcOrd="0" destOrd="0" presId="urn:microsoft.com/office/officeart/2005/8/layout/default"/>
    <dgm:cxn modelId="{D1B1F94B-7BEF-4BD3-97AA-95AB356D0AB9}" type="presParOf" srcId="{4D7F64FD-7BE1-46FD-82DA-1B514A8BE6F7}" destId="{9B70B71F-D190-46B4-AC8D-CBE78F82BE48}" srcOrd="0" destOrd="0" presId="urn:microsoft.com/office/officeart/2005/8/layout/default"/>
    <dgm:cxn modelId="{D6F634BC-175D-425A-94BC-DBE4D88677A8}" type="presParOf" srcId="{4D7F64FD-7BE1-46FD-82DA-1B514A8BE6F7}" destId="{464D061C-AE78-4239-8DB6-28E1E698DB6B}" srcOrd="1" destOrd="0" presId="urn:microsoft.com/office/officeart/2005/8/layout/default"/>
    <dgm:cxn modelId="{D4723849-6895-456E-8290-22AC76BEAA04}" type="presParOf" srcId="{4D7F64FD-7BE1-46FD-82DA-1B514A8BE6F7}" destId="{6C342654-964D-4996-B76B-67B648ECF74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EAA048-DFFE-4C03-865E-EA8C21DEA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5B33F3-E5B2-487F-B2A1-A68A7AA80817}">
      <dgm:prSet/>
      <dgm:spPr/>
      <dgm:t>
        <a:bodyPr/>
        <a:lstStyle/>
        <a:p>
          <a:r>
            <a:rPr lang="en-US"/>
            <a:t>To build a heart stroke prediction engine using pyspark.</a:t>
          </a:r>
        </a:p>
      </dgm:t>
    </dgm:pt>
    <dgm:pt modelId="{4E70939E-F8C0-4946-B6FC-6C2EBF9CBC07}" type="parTrans" cxnId="{E8DD25B0-D6EC-4640-AA74-D42AACBBDBDA}">
      <dgm:prSet/>
      <dgm:spPr/>
      <dgm:t>
        <a:bodyPr/>
        <a:lstStyle/>
        <a:p>
          <a:endParaRPr lang="en-US"/>
        </a:p>
      </dgm:t>
    </dgm:pt>
    <dgm:pt modelId="{9FB96210-4BF4-4DA8-AB71-629D02D948ED}" type="sibTrans" cxnId="{E8DD25B0-D6EC-4640-AA74-D42AACBBDBDA}">
      <dgm:prSet/>
      <dgm:spPr/>
      <dgm:t>
        <a:bodyPr/>
        <a:lstStyle/>
        <a:p>
          <a:endParaRPr lang="en-US"/>
        </a:p>
      </dgm:t>
    </dgm:pt>
    <dgm:pt modelId="{509A51D4-BFB8-482E-9225-71E0C3A8A1AC}">
      <dgm:prSet/>
      <dgm:spPr/>
      <dgm:t>
        <a:bodyPr/>
        <a:lstStyle/>
        <a:p>
          <a:r>
            <a:rPr lang="en-US"/>
            <a:t>By implementing it using various algorithams such as decision tree, Logistic regression and clustering.</a:t>
          </a:r>
        </a:p>
      </dgm:t>
    </dgm:pt>
    <dgm:pt modelId="{11CC3CE5-B860-476C-B668-4B332B9803FE}" type="parTrans" cxnId="{C6F9AB64-A2F2-489B-8855-5BE049871EBC}">
      <dgm:prSet/>
      <dgm:spPr/>
      <dgm:t>
        <a:bodyPr/>
        <a:lstStyle/>
        <a:p>
          <a:endParaRPr lang="en-US"/>
        </a:p>
      </dgm:t>
    </dgm:pt>
    <dgm:pt modelId="{A59317D2-7143-433E-8D52-D62D447AFF02}" type="sibTrans" cxnId="{C6F9AB64-A2F2-489B-8855-5BE049871EBC}">
      <dgm:prSet/>
      <dgm:spPr/>
      <dgm:t>
        <a:bodyPr/>
        <a:lstStyle/>
        <a:p>
          <a:endParaRPr lang="en-US"/>
        </a:p>
      </dgm:t>
    </dgm:pt>
    <dgm:pt modelId="{4BE59492-491F-43FF-9795-E7F873310F1B}" type="pres">
      <dgm:prSet presAssocID="{6BEAA048-DFFE-4C03-865E-EA8C21DEA7C1}" presName="linear" presStyleCnt="0">
        <dgm:presLayoutVars>
          <dgm:animLvl val="lvl"/>
          <dgm:resizeHandles val="exact"/>
        </dgm:presLayoutVars>
      </dgm:prSet>
      <dgm:spPr/>
    </dgm:pt>
    <dgm:pt modelId="{16BF7094-23FE-4717-BA07-EC720F76FC5D}" type="pres">
      <dgm:prSet presAssocID="{105B33F3-E5B2-487F-B2A1-A68A7AA808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ACE966-983E-4378-BD0D-BD115580328C}" type="pres">
      <dgm:prSet presAssocID="{9FB96210-4BF4-4DA8-AB71-629D02D948ED}" presName="spacer" presStyleCnt="0"/>
      <dgm:spPr/>
    </dgm:pt>
    <dgm:pt modelId="{3CC9AE67-3D2D-4E68-8E9F-D192AA927EE3}" type="pres">
      <dgm:prSet presAssocID="{509A51D4-BFB8-482E-9225-71E0C3A8A1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483C407-CC55-4924-838D-35324D132534}" type="presOf" srcId="{6BEAA048-DFFE-4C03-865E-EA8C21DEA7C1}" destId="{4BE59492-491F-43FF-9795-E7F873310F1B}" srcOrd="0" destOrd="0" presId="urn:microsoft.com/office/officeart/2005/8/layout/vList2"/>
    <dgm:cxn modelId="{C6F9AB64-A2F2-489B-8855-5BE049871EBC}" srcId="{6BEAA048-DFFE-4C03-865E-EA8C21DEA7C1}" destId="{509A51D4-BFB8-482E-9225-71E0C3A8A1AC}" srcOrd="1" destOrd="0" parTransId="{11CC3CE5-B860-476C-B668-4B332B9803FE}" sibTransId="{A59317D2-7143-433E-8D52-D62D447AFF02}"/>
    <dgm:cxn modelId="{E8DD25B0-D6EC-4640-AA74-D42AACBBDBDA}" srcId="{6BEAA048-DFFE-4C03-865E-EA8C21DEA7C1}" destId="{105B33F3-E5B2-487F-B2A1-A68A7AA80817}" srcOrd="0" destOrd="0" parTransId="{4E70939E-F8C0-4946-B6FC-6C2EBF9CBC07}" sibTransId="{9FB96210-4BF4-4DA8-AB71-629D02D948ED}"/>
    <dgm:cxn modelId="{7F5F74B3-5AE8-48FF-8BB0-B111D7081013}" type="presOf" srcId="{509A51D4-BFB8-482E-9225-71E0C3A8A1AC}" destId="{3CC9AE67-3D2D-4E68-8E9F-D192AA927EE3}" srcOrd="0" destOrd="0" presId="urn:microsoft.com/office/officeart/2005/8/layout/vList2"/>
    <dgm:cxn modelId="{1EA499B8-1410-43AE-9027-43BCC8DA5D8D}" type="presOf" srcId="{105B33F3-E5B2-487F-B2A1-A68A7AA80817}" destId="{16BF7094-23FE-4717-BA07-EC720F76FC5D}" srcOrd="0" destOrd="0" presId="urn:microsoft.com/office/officeart/2005/8/layout/vList2"/>
    <dgm:cxn modelId="{6105D5CC-9657-4493-BCFA-263B3585C148}" type="presParOf" srcId="{4BE59492-491F-43FF-9795-E7F873310F1B}" destId="{16BF7094-23FE-4717-BA07-EC720F76FC5D}" srcOrd="0" destOrd="0" presId="urn:microsoft.com/office/officeart/2005/8/layout/vList2"/>
    <dgm:cxn modelId="{87F34720-596C-44BD-AC25-2FE15C371EA6}" type="presParOf" srcId="{4BE59492-491F-43FF-9795-E7F873310F1B}" destId="{D2ACE966-983E-4378-BD0D-BD115580328C}" srcOrd="1" destOrd="0" presId="urn:microsoft.com/office/officeart/2005/8/layout/vList2"/>
    <dgm:cxn modelId="{3BCED766-C0D1-4C4A-BFB3-F74D14011D97}" type="presParOf" srcId="{4BE59492-491F-43FF-9795-E7F873310F1B}" destId="{3CC9AE67-3D2D-4E68-8E9F-D192AA927E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1EDAE-9B64-4BCC-8A07-2A83B057F3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295C78-60B6-473D-9419-AEAEB4158AAE}">
      <dgm:prSet/>
      <dgm:spPr/>
      <dgm:t>
        <a:bodyPr/>
        <a:lstStyle/>
        <a:p>
          <a:r>
            <a:rPr lang="en-US" dirty="0"/>
            <a:t>Early identification helps the doctor to give lifesaving and ‘brain-saving’ treatments .</a:t>
          </a:r>
        </a:p>
      </dgm:t>
    </dgm:pt>
    <dgm:pt modelId="{58E939AB-9FD0-40F5-BD8D-5195D6674250}" type="parTrans" cxnId="{1FC103F6-B37E-4918-B997-17DB396344A2}">
      <dgm:prSet/>
      <dgm:spPr/>
      <dgm:t>
        <a:bodyPr/>
        <a:lstStyle/>
        <a:p>
          <a:endParaRPr lang="en-US"/>
        </a:p>
      </dgm:t>
    </dgm:pt>
    <dgm:pt modelId="{4C532B51-0B85-4C02-B022-4E9E97C290BD}" type="sibTrans" cxnId="{1FC103F6-B37E-4918-B997-17DB396344A2}">
      <dgm:prSet/>
      <dgm:spPr/>
      <dgm:t>
        <a:bodyPr/>
        <a:lstStyle/>
        <a:p>
          <a:endParaRPr lang="en-US"/>
        </a:p>
      </dgm:t>
    </dgm:pt>
    <dgm:pt modelId="{63B705FD-2B1A-4291-88DF-994ABAC37760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Inculcating Good health habits and Proper Medications will help us to prevent heart stroke.</a:t>
          </a:r>
          <a:endParaRPr lang="en-US" dirty="0"/>
        </a:p>
      </dgm:t>
    </dgm:pt>
    <dgm:pt modelId="{728D2037-916C-4735-BC51-0ED2EC712F3B}" type="parTrans" cxnId="{652B0EFF-06E7-42EF-821C-D76C05830E7E}">
      <dgm:prSet/>
      <dgm:spPr/>
      <dgm:t>
        <a:bodyPr/>
        <a:lstStyle/>
        <a:p>
          <a:endParaRPr lang="en-US"/>
        </a:p>
      </dgm:t>
    </dgm:pt>
    <dgm:pt modelId="{B311BE16-9957-46E7-B754-1E9350940302}" type="sibTrans" cxnId="{652B0EFF-06E7-42EF-821C-D76C05830E7E}">
      <dgm:prSet/>
      <dgm:spPr/>
      <dgm:t>
        <a:bodyPr/>
        <a:lstStyle/>
        <a:p>
          <a:endParaRPr lang="en-US"/>
        </a:p>
      </dgm:t>
    </dgm:pt>
    <dgm:pt modelId="{755821DB-53F8-472B-ADC1-7910C08EDF6D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From</a:t>
          </a:r>
          <a:r>
            <a:rPr lang="en-US" dirty="0"/>
            <a:t> the data we can</a:t>
          </a:r>
          <a:r>
            <a:rPr lang="en-US" dirty="0">
              <a:latin typeface="Calibri Light" panose="020F0302020204030204"/>
            </a:rPr>
            <a:t> observe</a:t>
          </a:r>
          <a:r>
            <a:rPr lang="en-US" dirty="0"/>
            <a:t> that</a:t>
          </a:r>
          <a:r>
            <a:rPr lang="en-US" dirty="0">
              <a:latin typeface="Calibri Light" panose="020F0302020204030204"/>
            </a:rPr>
            <a:t> with the increase in age the risk of heart stroke is increasing periodically.</a:t>
          </a:r>
          <a:endParaRPr lang="en-US" dirty="0"/>
        </a:p>
      </dgm:t>
    </dgm:pt>
    <dgm:pt modelId="{EB1E22BC-769E-42B8-8172-9E5859CFE3F2}" type="parTrans" cxnId="{11FAC9AD-27A3-419B-AFD1-48E3471BCF2B}">
      <dgm:prSet/>
      <dgm:spPr/>
      <dgm:t>
        <a:bodyPr/>
        <a:lstStyle/>
        <a:p>
          <a:endParaRPr lang="en-US"/>
        </a:p>
      </dgm:t>
    </dgm:pt>
    <dgm:pt modelId="{85DD6C2F-34AB-4344-BAB8-E36EFF539DB6}" type="sibTrans" cxnId="{11FAC9AD-27A3-419B-AFD1-48E3471BCF2B}">
      <dgm:prSet/>
      <dgm:spPr/>
      <dgm:t>
        <a:bodyPr/>
        <a:lstStyle/>
        <a:p>
          <a:endParaRPr lang="en-US"/>
        </a:p>
      </dgm:t>
    </dgm:pt>
    <dgm:pt modelId="{3E454ED3-1AB4-4523-88F2-F4BEC7050442}" type="pres">
      <dgm:prSet presAssocID="{8B51EDAE-9B64-4BCC-8A07-2A83B057F336}" presName="linear" presStyleCnt="0">
        <dgm:presLayoutVars>
          <dgm:animLvl val="lvl"/>
          <dgm:resizeHandles val="exact"/>
        </dgm:presLayoutVars>
      </dgm:prSet>
      <dgm:spPr/>
    </dgm:pt>
    <dgm:pt modelId="{423C4EE9-3AD6-418F-857F-6C1F3D173C6D}" type="pres">
      <dgm:prSet presAssocID="{DB295C78-60B6-473D-9419-AEAEB4158A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4CA243-F7C0-40E4-B839-2BD85B544502}" type="pres">
      <dgm:prSet presAssocID="{4C532B51-0B85-4C02-B022-4E9E97C290BD}" presName="spacer" presStyleCnt="0"/>
      <dgm:spPr/>
    </dgm:pt>
    <dgm:pt modelId="{A81F4F56-5779-4B5F-BC32-516AADDF4284}" type="pres">
      <dgm:prSet presAssocID="{63B705FD-2B1A-4291-88DF-994ABAC377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6F5444-6A2E-4C49-A2C2-4EF8DBD4D3FE}" type="pres">
      <dgm:prSet presAssocID="{B311BE16-9957-46E7-B754-1E9350940302}" presName="spacer" presStyleCnt="0"/>
      <dgm:spPr/>
    </dgm:pt>
    <dgm:pt modelId="{AED9FA6F-375B-4765-A39D-8756F433CD95}" type="pres">
      <dgm:prSet presAssocID="{755821DB-53F8-472B-ADC1-7910C08EDF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B77C3C-C087-49D2-B4C4-06C925C2BCFA}" type="presOf" srcId="{63B705FD-2B1A-4291-88DF-994ABAC37760}" destId="{A81F4F56-5779-4B5F-BC32-516AADDF4284}" srcOrd="0" destOrd="0" presId="urn:microsoft.com/office/officeart/2005/8/layout/vList2"/>
    <dgm:cxn modelId="{0EEB4481-AC90-4775-9BDB-52C3523A9918}" type="presOf" srcId="{755821DB-53F8-472B-ADC1-7910C08EDF6D}" destId="{AED9FA6F-375B-4765-A39D-8756F433CD95}" srcOrd="0" destOrd="0" presId="urn:microsoft.com/office/officeart/2005/8/layout/vList2"/>
    <dgm:cxn modelId="{886B128A-D57A-44F1-AED3-36673962FE21}" type="presOf" srcId="{DB295C78-60B6-473D-9419-AEAEB4158AAE}" destId="{423C4EE9-3AD6-418F-857F-6C1F3D173C6D}" srcOrd="0" destOrd="0" presId="urn:microsoft.com/office/officeart/2005/8/layout/vList2"/>
    <dgm:cxn modelId="{11FAC9AD-27A3-419B-AFD1-48E3471BCF2B}" srcId="{8B51EDAE-9B64-4BCC-8A07-2A83B057F336}" destId="{755821DB-53F8-472B-ADC1-7910C08EDF6D}" srcOrd="2" destOrd="0" parTransId="{EB1E22BC-769E-42B8-8172-9E5859CFE3F2}" sibTransId="{85DD6C2F-34AB-4344-BAB8-E36EFF539DB6}"/>
    <dgm:cxn modelId="{688195D1-6A58-4706-9BD9-E897C21DB6A7}" type="presOf" srcId="{8B51EDAE-9B64-4BCC-8A07-2A83B057F336}" destId="{3E454ED3-1AB4-4523-88F2-F4BEC7050442}" srcOrd="0" destOrd="0" presId="urn:microsoft.com/office/officeart/2005/8/layout/vList2"/>
    <dgm:cxn modelId="{1FC103F6-B37E-4918-B997-17DB396344A2}" srcId="{8B51EDAE-9B64-4BCC-8A07-2A83B057F336}" destId="{DB295C78-60B6-473D-9419-AEAEB4158AAE}" srcOrd="0" destOrd="0" parTransId="{58E939AB-9FD0-40F5-BD8D-5195D6674250}" sibTransId="{4C532B51-0B85-4C02-B022-4E9E97C290BD}"/>
    <dgm:cxn modelId="{652B0EFF-06E7-42EF-821C-D76C05830E7E}" srcId="{8B51EDAE-9B64-4BCC-8A07-2A83B057F336}" destId="{63B705FD-2B1A-4291-88DF-994ABAC37760}" srcOrd="1" destOrd="0" parTransId="{728D2037-916C-4735-BC51-0ED2EC712F3B}" sibTransId="{B311BE16-9957-46E7-B754-1E9350940302}"/>
    <dgm:cxn modelId="{01F72A30-F352-4B91-BAC5-0979B979F857}" type="presParOf" srcId="{3E454ED3-1AB4-4523-88F2-F4BEC7050442}" destId="{423C4EE9-3AD6-418F-857F-6C1F3D173C6D}" srcOrd="0" destOrd="0" presId="urn:microsoft.com/office/officeart/2005/8/layout/vList2"/>
    <dgm:cxn modelId="{0DE07D31-807F-4704-A750-36D7433D4E54}" type="presParOf" srcId="{3E454ED3-1AB4-4523-88F2-F4BEC7050442}" destId="{C64CA243-F7C0-40E4-B839-2BD85B544502}" srcOrd="1" destOrd="0" presId="urn:microsoft.com/office/officeart/2005/8/layout/vList2"/>
    <dgm:cxn modelId="{802071ED-B35C-4783-A7E8-89C5B0C7DA47}" type="presParOf" srcId="{3E454ED3-1AB4-4523-88F2-F4BEC7050442}" destId="{A81F4F56-5779-4B5F-BC32-516AADDF4284}" srcOrd="2" destOrd="0" presId="urn:microsoft.com/office/officeart/2005/8/layout/vList2"/>
    <dgm:cxn modelId="{D6248371-B3AD-4EC1-BF55-C5B912E31D4B}" type="presParOf" srcId="{3E454ED3-1AB4-4523-88F2-F4BEC7050442}" destId="{196F5444-6A2E-4C49-A2C2-4EF8DBD4D3FE}" srcOrd="3" destOrd="0" presId="urn:microsoft.com/office/officeart/2005/8/layout/vList2"/>
    <dgm:cxn modelId="{E316B2C4-8A4B-4181-9741-196C25AC7895}" type="presParOf" srcId="{3E454ED3-1AB4-4523-88F2-F4BEC7050442}" destId="{AED9FA6F-375B-4765-A39D-8756F433CD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C863F-D9F7-466D-9F62-CE98365F584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E4F1C9-5F68-461C-A0CC-CF5465F6A5B2}">
      <dgm:prSet/>
      <dgm:spPr/>
      <dgm:t>
        <a:bodyPr/>
        <a:lstStyle/>
        <a:p>
          <a:r>
            <a:rPr lang="en-US"/>
            <a:t>Encoded Categorical columns.</a:t>
          </a:r>
        </a:p>
      </dgm:t>
    </dgm:pt>
    <dgm:pt modelId="{1470AA8A-BBBF-4E5C-A402-53B6864E83C5}" type="parTrans" cxnId="{CD99988C-8659-4715-9610-6525A80B5DD8}">
      <dgm:prSet/>
      <dgm:spPr/>
      <dgm:t>
        <a:bodyPr/>
        <a:lstStyle/>
        <a:p>
          <a:endParaRPr lang="en-US"/>
        </a:p>
      </dgm:t>
    </dgm:pt>
    <dgm:pt modelId="{6C08A7E3-53C9-4545-AE9F-CB680F37F6AF}" type="sibTrans" cxnId="{CD99988C-8659-4715-9610-6525A80B5DD8}">
      <dgm:prSet/>
      <dgm:spPr/>
      <dgm:t>
        <a:bodyPr/>
        <a:lstStyle/>
        <a:p>
          <a:endParaRPr lang="en-US"/>
        </a:p>
      </dgm:t>
    </dgm:pt>
    <dgm:pt modelId="{9682BAF5-5154-4199-A6AC-C466620A5624}">
      <dgm:prSet/>
      <dgm:spPr/>
      <dgm:t>
        <a:bodyPr/>
        <a:lstStyle/>
        <a:p>
          <a:r>
            <a:rPr lang="en-US"/>
            <a:t>Standardized numerical values.</a:t>
          </a:r>
        </a:p>
      </dgm:t>
    </dgm:pt>
    <dgm:pt modelId="{2313859D-5FC3-4710-9B78-F2970A630DBE}" type="parTrans" cxnId="{231737E3-2F56-4430-B2E1-C7FAE0AF31DE}">
      <dgm:prSet/>
      <dgm:spPr/>
      <dgm:t>
        <a:bodyPr/>
        <a:lstStyle/>
        <a:p>
          <a:endParaRPr lang="en-US"/>
        </a:p>
      </dgm:t>
    </dgm:pt>
    <dgm:pt modelId="{00B113DD-6860-4D46-925B-1E44782CD674}" type="sibTrans" cxnId="{231737E3-2F56-4430-B2E1-C7FAE0AF31DE}">
      <dgm:prSet/>
      <dgm:spPr/>
      <dgm:t>
        <a:bodyPr/>
        <a:lstStyle/>
        <a:p>
          <a:endParaRPr lang="en-US"/>
        </a:p>
      </dgm:t>
    </dgm:pt>
    <dgm:pt modelId="{D2DF2EC5-5F96-4021-A67D-966D66542E9D}">
      <dgm:prSet/>
      <dgm:spPr/>
      <dgm:t>
        <a:bodyPr/>
        <a:lstStyle/>
        <a:p>
          <a:r>
            <a:rPr lang="en-US"/>
            <a:t>Calculated bmi category from the available bmi column.</a:t>
          </a:r>
        </a:p>
      </dgm:t>
    </dgm:pt>
    <dgm:pt modelId="{6C7F9D61-3C54-4E73-9605-FD4BADFB2F7C}" type="parTrans" cxnId="{8F251766-DCB2-4928-88C4-E65798B27F75}">
      <dgm:prSet/>
      <dgm:spPr/>
      <dgm:t>
        <a:bodyPr/>
        <a:lstStyle/>
        <a:p>
          <a:endParaRPr lang="en-US"/>
        </a:p>
      </dgm:t>
    </dgm:pt>
    <dgm:pt modelId="{1A20F358-3043-4746-BC6F-281C1CA9CD92}" type="sibTrans" cxnId="{8F251766-DCB2-4928-88C4-E65798B27F75}">
      <dgm:prSet/>
      <dgm:spPr/>
      <dgm:t>
        <a:bodyPr/>
        <a:lstStyle/>
        <a:p>
          <a:endParaRPr lang="en-US"/>
        </a:p>
      </dgm:t>
    </dgm:pt>
    <dgm:pt modelId="{5FEF49A0-ADF5-4552-92BA-4CC38BB08E7F}">
      <dgm:prSet/>
      <dgm:spPr/>
      <dgm:t>
        <a:bodyPr/>
        <a:lstStyle/>
        <a:p>
          <a:r>
            <a:rPr lang="en-US"/>
            <a:t>Imputed numeric and categorical columns</a:t>
          </a:r>
        </a:p>
      </dgm:t>
    </dgm:pt>
    <dgm:pt modelId="{D347EDE3-EF14-4B14-8691-344A7C736193}" type="parTrans" cxnId="{4B6F38F4-80B9-4ACB-AAC1-914DC7F6FCDA}">
      <dgm:prSet/>
      <dgm:spPr/>
      <dgm:t>
        <a:bodyPr/>
        <a:lstStyle/>
        <a:p>
          <a:endParaRPr lang="en-US"/>
        </a:p>
      </dgm:t>
    </dgm:pt>
    <dgm:pt modelId="{C82C74C6-F001-46F9-AE59-37E5C01FCAB3}" type="sibTrans" cxnId="{4B6F38F4-80B9-4ACB-AAC1-914DC7F6FCDA}">
      <dgm:prSet/>
      <dgm:spPr/>
      <dgm:t>
        <a:bodyPr/>
        <a:lstStyle/>
        <a:p>
          <a:endParaRPr lang="en-US"/>
        </a:p>
      </dgm:t>
    </dgm:pt>
    <dgm:pt modelId="{D45EB146-78FB-438B-9DDF-C3E6A38067EE}" type="pres">
      <dgm:prSet presAssocID="{D1BC863F-D9F7-466D-9F62-CE98365F5844}" presName="linear" presStyleCnt="0">
        <dgm:presLayoutVars>
          <dgm:animLvl val="lvl"/>
          <dgm:resizeHandles val="exact"/>
        </dgm:presLayoutVars>
      </dgm:prSet>
      <dgm:spPr/>
    </dgm:pt>
    <dgm:pt modelId="{1320E70B-B11B-46F3-89A6-1A82B9DBA61B}" type="pres">
      <dgm:prSet presAssocID="{34E4F1C9-5F68-461C-A0CC-CF5465F6A5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DCBA63-6D9B-4B8E-BD0C-B279903697AB}" type="pres">
      <dgm:prSet presAssocID="{6C08A7E3-53C9-4545-AE9F-CB680F37F6AF}" presName="spacer" presStyleCnt="0"/>
      <dgm:spPr/>
    </dgm:pt>
    <dgm:pt modelId="{4B3DC449-E0DA-400A-96E4-503C69AD2F83}" type="pres">
      <dgm:prSet presAssocID="{9682BAF5-5154-4199-A6AC-C466620A56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EF1C92-082D-45A3-A9E8-692598AF44BB}" type="pres">
      <dgm:prSet presAssocID="{00B113DD-6860-4D46-925B-1E44782CD674}" presName="spacer" presStyleCnt="0"/>
      <dgm:spPr/>
    </dgm:pt>
    <dgm:pt modelId="{BB6911E3-BB61-449F-8519-1AFD9CBEF69E}" type="pres">
      <dgm:prSet presAssocID="{D2DF2EC5-5F96-4021-A67D-966D66542E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8CA91A-315B-4E89-AAFD-AF597A026195}" type="pres">
      <dgm:prSet presAssocID="{1A20F358-3043-4746-BC6F-281C1CA9CD92}" presName="spacer" presStyleCnt="0"/>
      <dgm:spPr/>
    </dgm:pt>
    <dgm:pt modelId="{F2C38A45-8956-426C-BA9A-15DB0072ED86}" type="pres">
      <dgm:prSet presAssocID="{5FEF49A0-ADF5-4552-92BA-4CC38BB08E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C38502-0650-4F30-88C5-6912834E8A25}" type="presOf" srcId="{D2DF2EC5-5F96-4021-A67D-966D66542E9D}" destId="{BB6911E3-BB61-449F-8519-1AFD9CBEF69E}" srcOrd="0" destOrd="0" presId="urn:microsoft.com/office/officeart/2005/8/layout/vList2"/>
    <dgm:cxn modelId="{CCA6852E-224D-42D9-A470-CCD8B3AF9044}" type="presOf" srcId="{5FEF49A0-ADF5-4552-92BA-4CC38BB08E7F}" destId="{F2C38A45-8956-426C-BA9A-15DB0072ED86}" srcOrd="0" destOrd="0" presId="urn:microsoft.com/office/officeart/2005/8/layout/vList2"/>
    <dgm:cxn modelId="{8F251766-DCB2-4928-88C4-E65798B27F75}" srcId="{D1BC863F-D9F7-466D-9F62-CE98365F5844}" destId="{D2DF2EC5-5F96-4021-A67D-966D66542E9D}" srcOrd="2" destOrd="0" parTransId="{6C7F9D61-3C54-4E73-9605-FD4BADFB2F7C}" sibTransId="{1A20F358-3043-4746-BC6F-281C1CA9CD92}"/>
    <dgm:cxn modelId="{81A3FA50-1B04-4FB6-B759-94BA2A2A4752}" type="presOf" srcId="{D1BC863F-D9F7-466D-9F62-CE98365F5844}" destId="{D45EB146-78FB-438B-9DDF-C3E6A38067EE}" srcOrd="0" destOrd="0" presId="urn:microsoft.com/office/officeart/2005/8/layout/vList2"/>
    <dgm:cxn modelId="{CD99988C-8659-4715-9610-6525A80B5DD8}" srcId="{D1BC863F-D9F7-466D-9F62-CE98365F5844}" destId="{34E4F1C9-5F68-461C-A0CC-CF5465F6A5B2}" srcOrd="0" destOrd="0" parTransId="{1470AA8A-BBBF-4E5C-A402-53B6864E83C5}" sibTransId="{6C08A7E3-53C9-4545-AE9F-CB680F37F6AF}"/>
    <dgm:cxn modelId="{231737E3-2F56-4430-B2E1-C7FAE0AF31DE}" srcId="{D1BC863F-D9F7-466D-9F62-CE98365F5844}" destId="{9682BAF5-5154-4199-A6AC-C466620A5624}" srcOrd="1" destOrd="0" parTransId="{2313859D-5FC3-4710-9B78-F2970A630DBE}" sibTransId="{00B113DD-6860-4D46-925B-1E44782CD674}"/>
    <dgm:cxn modelId="{4B6F38F4-80B9-4ACB-AAC1-914DC7F6FCDA}" srcId="{D1BC863F-D9F7-466D-9F62-CE98365F5844}" destId="{5FEF49A0-ADF5-4552-92BA-4CC38BB08E7F}" srcOrd="3" destOrd="0" parTransId="{D347EDE3-EF14-4B14-8691-344A7C736193}" sibTransId="{C82C74C6-F001-46F9-AE59-37E5C01FCAB3}"/>
    <dgm:cxn modelId="{DFD669F6-BDCD-4874-BEB8-3766FB11ED12}" type="presOf" srcId="{34E4F1C9-5F68-461C-A0CC-CF5465F6A5B2}" destId="{1320E70B-B11B-46F3-89A6-1A82B9DBA61B}" srcOrd="0" destOrd="0" presId="urn:microsoft.com/office/officeart/2005/8/layout/vList2"/>
    <dgm:cxn modelId="{10EE24FA-6B14-4122-9F3D-9099326572E3}" type="presOf" srcId="{9682BAF5-5154-4199-A6AC-C466620A5624}" destId="{4B3DC449-E0DA-400A-96E4-503C69AD2F83}" srcOrd="0" destOrd="0" presId="urn:microsoft.com/office/officeart/2005/8/layout/vList2"/>
    <dgm:cxn modelId="{EB72424E-AA2D-477E-9115-2A9EAF7FFE7A}" type="presParOf" srcId="{D45EB146-78FB-438B-9DDF-C3E6A38067EE}" destId="{1320E70B-B11B-46F3-89A6-1A82B9DBA61B}" srcOrd="0" destOrd="0" presId="urn:microsoft.com/office/officeart/2005/8/layout/vList2"/>
    <dgm:cxn modelId="{018BA1FC-7704-423C-84E6-B102DE5396DD}" type="presParOf" srcId="{D45EB146-78FB-438B-9DDF-C3E6A38067EE}" destId="{FEDCBA63-6D9B-4B8E-BD0C-B279903697AB}" srcOrd="1" destOrd="0" presId="urn:microsoft.com/office/officeart/2005/8/layout/vList2"/>
    <dgm:cxn modelId="{4E3117F7-6407-4D90-8A6C-0FE2BFCB7A1D}" type="presParOf" srcId="{D45EB146-78FB-438B-9DDF-C3E6A38067EE}" destId="{4B3DC449-E0DA-400A-96E4-503C69AD2F83}" srcOrd="2" destOrd="0" presId="urn:microsoft.com/office/officeart/2005/8/layout/vList2"/>
    <dgm:cxn modelId="{092524AB-6AA3-4B8D-8C68-BBBF1151B79D}" type="presParOf" srcId="{D45EB146-78FB-438B-9DDF-C3E6A38067EE}" destId="{A2EF1C92-082D-45A3-A9E8-692598AF44BB}" srcOrd="3" destOrd="0" presId="urn:microsoft.com/office/officeart/2005/8/layout/vList2"/>
    <dgm:cxn modelId="{4E4CF05F-472E-4D36-9E0F-06721FDDE2D4}" type="presParOf" srcId="{D45EB146-78FB-438B-9DDF-C3E6A38067EE}" destId="{BB6911E3-BB61-449F-8519-1AFD9CBEF69E}" srcOrd="4" destOrd="0" presId="urn:microsoft.com/office/officeart/2005/8/layout/vList2"/>
    <dgm:cxn modelId="{B4DDCF0A-F7D4-4E20-9D57-920FA323B69D}" type="presParOf" srcId="{D45EB146-78FB-438B-9DDF-C3E6A38067EE}" destId="{278CA91A-315B-4E89-AAFD-AF597A026195}" srcOrd="5" destOrd="0" presId="urn:microsoft.com/office/officeart/2005/8/layout/vList2"/>
    <dgm:cxn modelId="{AF738D0A-4BDE-42A8-9466-D33AD1726D32}" type="presParOf" srcId="{D45EB146-78FB-438B-9DDF-C3E6A38067EE}" destId="{F2C38A45-8956-426C-BA9A-15DB0072ED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A217F6-68A6-44C6-83C0-02E1B7114E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7A18A-EFA3-4D9A-9BEE-8FCEB224380F}">
      <dgm:prSet/>
      <dgm:spPr/>
      <dgm:t>
        <a:bodyPr/>
        <a:lstStyle/>
        <a:p>
          <a:r>
            <a:rPr lang="en-US" dirty="0"/>
            <a:t>After analyzing our dataset, we found it to be imbalanced.</a:t>
          </a:r>
        </a:p>
      </dgm:t>
    </dgm:pt>
    <dgm:pt modelId="{BEE03EAC-37C0-424E-8441-54DB1C43578F}" type="parTrans" cxnId="{B1685F51-05DB-4C5C-B5CB-CCB92A8AF562}">
      <dgm:prSet/>
      <dgm:spPr/>
      <dgm:t>
        <a:bodyPr/>
        <a:lstStyle/>
        <a:p>
          <a:endParaRPr lang="en-US"/>
        </a:p>
      </dgm:t>
    </dgm:pt>
    <dgm:pt modelId="{17F83123-B787-43F3-B825-FC9AFF226310}" type="sibTrans" cxnId="{B1685F51-05DB-4C5C-B5CB-CCB92A8AF562}">
      <dgm:prSet/>
      <dgm:spPr/>
      <dgm:t>
        <a:bodyPr/>
        <a:lstStyle/>
        <a:p>
          <a:endParaRPr lang="en-US"/>
        </a:p>
      </dgm:t>
    </dgm:pt>
    <dgm:pt modelId="{C4F6103E-4230-4E79-81C1-64B758180EA1}">
      <dgm:prSet/>
      <dgm:spPr/>
      <dgm:t>
        <a:bodyPr/>
        <a:lstStyle/>
        <a:p>
          <a:r>
            <a:rPr lang="en-US"/>
            <a:t>Our target class(Stroke) has uneven distribution of observations.</a:t>
          </a:r>
        </a:p>
      </dgm:t>
    </dgm:pt>
    <dgm:pt modelId="{219E8A03-7E33-4E86-8797-979A87AE2661}" type="parTrans" cxnId="{C822A200-3A0A-42A0-9996-31F00D0E0960}">
      <dgm:prSet/>
      <dgm:spPr/>
      <dgm:t>
        <a:bodyPr/>
        <a:lstStyle/>
        <a:p>
          <a:endParaRPr lang="en-US"/>
        </a:p>
      </dgm:t>
    </dgm:pt>
    <dgm:pt modelId="{6C05A8AA-55D6-48D8-9A4F-33778BDDBD8D}" type="sibTrans" cxnId="{C822A200-3A0A-42A0-9996-31F00D0E0960}">
      <dgm:prSet/>
      <dgm:spPr/>
      <dgm:t>
        <a:bodyPr/>
        <a:lstStyle/>
        <a:p>
          <a:endParaRPr lang="en-US"/>
        </a:p>
      </dgm:t>
    </dgm:pt>
    <dgm:pt modelId="{0FDFACD8-5010-43AC-8380-0C07477FB2AC}">
      <dgm:prSet/>
      <dgm:spPr/>
      <dgm:t>
        <a:bodyPr/>
        <a:lstStyle/>
        <a:p>
          <a:r>
            <a:rPr lang="en-US" dirty="0"/>
            <a:t>To overcome this imbalance in the data we have performed Oversampling with the existing records(Train dataset).</a:t>
          </a:r>
        </a:p>
      </dgm:t>
    </dgm:pt>
    <dgm:pt modelId="{1A9254B7-AE7F-4899-A258-227C6C35DC7E}" type="parTrans" cxnId="{8696E4A8-A97E-4F19-BCDE-76EB56169DFE}">
      <dgm:prSet/>
      <dgm:spPr/>
      <dgm:t>
        <a:bodyPr/>
        <a:lstStyle/>
        <a:p>
          <a:endParaRPr lang="en-US"/>
        </a:p>
      </dgm:t>
    </dgm:pt>
    <dgm:pt modelId="{6E6E54EB-DE05-4070-935B-AACBBA64FE9C}" type="sibTrans" cxnId="{8696E4A8-A97E-4F19-BCDE-76EB56169DFE}">
      <dgm:prSet/>
      <dgm:spPr/>
      <dgm:t>
        <a:bodyPr/>
        <a:lstStyle/>
        <a:p>
          <a:endParaRPr lang="en-US"/>
        </a:p>
      </dgm:t>
    </dgm:pt>
    <dgm:pt modelId="{9E699F1D-42AE-4898-B31C-43B0D388AC86}">
      <dgm:prSet/>
      <dgm:spPr/>
      <dgm:t>
        <a:bodyPr/>
        <a:lstStyle/>
        <a:p>
          <a:r>
            <a:rPr lang="en-US" dirty="0"/>
            <a:t>By implementing Oversampling, we have generated an unbiased dataset.</a:t>
          </a:r>
        </a:p>
      </dgm:t>
    </dgm:pt>
    <dgm:pt modelId="{6778C747-392E-456F-AD4A-728C591CC8CA}" type="parTrans" cxnId="{1D1A19AF-EF57-4344-B2E7-7C61AA8F8C2F}">
      <dgm:prSet/>
      <dgm:spPr/>
      <dgm:t>
        <a:bodyPr/>
        <a:lstStyle/>
        <a:p>
          <a:endParaRPr lang="en-US"/>
        </a:p>
      </dgm:t>
    </dgm:pt>
    <dgm:pt modelId="{F9CD224C-AEA7-4132-9C6A-B837BD7E6E3E}" type="sibTrans" cxnId="{1D1A19AF-EF57-4344-B2E7-7C61AA8F8C2F}">
      <dgm:prSet/>
      <dgm:spPr/>
      <dgm:t>
        <a:bodyPr/>
        <a:lstStyle/>
        <a:p>
          <a:endParaRPr lang="en-US"/>
        </a:p>
      </dgm:t>
    </dgm:pt>
    <dgm:pt modelId="{8573BEFF-67E2-46C0-91F2-2F6350801F27}" type="pres">
      <dgm:prSet presAssocID="{77A217F6-68A6-44C6-83C0-02E1B7114EC6}" presName="linear" presStyleCnt="0">
        <dgm:presLayoutVars>
          <dgm:animLvl val="lvl"/>
          <dgm:resizeHandles val="exact"/>
        </dgm:presLayoutVars>
      </dgm:prSet>
      <dgm:spPr/>
    </dgm:pt>
    <dgm:pt modelId="{3020E617-DCCA-4A08-9810-1E060349EFCD}" type="pres">
      <dgm:prSet presAssocID="{1E37A18A-EFA3-4D9A-9BEE-8FCEB22438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CBF487-8F4B-4CED-B1DA-819D0FD6BBA1}" type="pres">
      <dgm:prSet presAssocID="{17F83123-B787-43F3-B825-FC9AFF226310}" presName="spacer" presStyleCnt="0"/>
      <dgm:spPr/>
    </dgm:pt>
    <dgm:pt modelId="{11BDD244-99C0-44F7-9998-DF5D026F0C54}" type="pres">
      <dgm:prSet presAssocID="{C4F6103E-4230-4E79-81C1-64B758180E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292B45-C603-4D97-AB89-A9DC14DD7891}" type="pres">
      <dgm:prSet presAssocID="{6C05A8AA-55D6-48D8-9A4F-33778BDDBD8D}" presName="spacer" presStyleCnt="0"/>
      <dgm:spPr/>
    </dgm:pt>
    <dgm:pt modelId="{0E8F7450-BE40-4280-AF18-50374E947906}" type="pres">
      <dgm:prSet presAssocID="{0FDFACD8-5010-43AC-8380-0C07477FB2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D39847-F1E5-4EE6-B1F9-3C6CC6630357}" type="pres">
      <dgm:prSet presAssocID="{6E6E54EB-DE05-4070-935B-AACBBA64FE9C}" presName="spacer" presStyleCnt="0"/>
      <dgm:spPr/>
    </dgm:pt>
    <dgm:pt modelId="{697A739C-6A57-4363-B77F-7D4AC5ACE97F}" type="pres">
      <dgm:prSet presAssocID="{9E699F1D-42AE-4898-B31C-43B0D388AC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822A200-3A0A-42A0-9996-31F00D0E0960}" srcId="{77A217F6-68A6-44C6-83C0-02E1B7114EC6}" destId="{C4F6103E-4230-4E79-81C1-64B758180EA1}" srcOrd="1" destOrd="0" parTransId="{219E8A03-7E33-4E86-8797-979A87AE2661}" sibTransId="{6C05A8AA-55D6-48D8-9A4F-33778BDDBD8D}"/>
    <dgm:cxn modelId="{971EA225-E011-4CA7-8B37-D64EFD2C1BDE}" type="presOf" srcId="{9E699F1D-42AE-4898-B31C-43B0D388AC86}" destId="{697A739C-6A57-4363-B77F-7D4AC5ACE97F}" srcOrd="0" destOrd="0" presId="urn:microsoft.com/office/officeart/2005/8/layout/vList2"/>
    <dgm:cxn modelId="{4E9FFA67-FD1D-4167-AD14-B0C80FECF04F}" type="presOf" srcId="{C4F6103E-4230-4E79-81C1-64B758180EA1}" destId="{11BDD244-99C0-44F7-9998-DF5D026F0C54}" srcOrd="0" destOrd="0" presId="urn:microsoft.com/office/officeart/2005/8/layout/vList2"/>
    <dgm:cxn modelId="{B1685F51-05DB-4C5C-B5CB-CCB92A8AF562}" srcId="{77A217F6-68A6-44C6-83C0-02E1B7114EC6}" destId="{1E37A18A-EFA3-4D9A-9BEE-8FCEB224380F}" srcOrd="0" destOrd="0" parTransId="{BEE03EAC-37C0-424E-8441-54DB1C43578F}" sibTransId="{17F83123-B787-43F3-B825-FC9AFF226310}"/>
    <dgm:cxn modelId="{9BE2D599-0DE0-4649-9B2A-A6BE92611CD9}" type="presOf" srcId="{77A217F6-68A6-44C6-83C0-02E1B7114EC6}" destId="{8573BEFF-67E2-46C0-91F2-2F6350801F27}" srcOrd="0" destOrd="0" presId="urn:microsoft.com/office/officeart/2005/8/layout/vList2"/>
    <dgm:cxn modelId="{8696E4A8-A97E-4F19-BCDE-76EB56169DFE}" srcId="{77A217F6-68A6-44C6-83C0-02E1B7114EC6}" destId="{0FDFACD8-5010-43AC-8380-0C07477FB2AC}" srcOrd="2" destOrd="0" parTransId="{1A9254B7-AE7F-4899-A258-227C6C35DC7E}" sibTransId="{6E6E54EB-DE05-4070-935B-AACBBA64FE9C}"/>
    <dgm:cxn modelId="{756756A9-EC9D-46AF-AC74-33565B0C359D}" type="presOf" srcId="{1E37A18A-EFA3-4D9A-9BEE-8FCEB224380F}" destId="{3020E617-DCCA-4A08-9810-1E060349EFCD}" srcOrd="0" destOrd="0" presId="urn:microsoft.com/office/officeart/2005/8/layout/vList2"/>
    <dgm:cxn modelId="{1D1A19AF-EF57-4344-B2E7-7C61AA8F8C2F}" srcId="{77A217F6-68A6-44C6-83C0-02E1B7114EC6}" destId="{9E699F1D-42AE-4898-B31C-43B0D388AC86}" srcOrd="3" destOrd="0" parTransId="{6778C747-392E-456F-AD4A-728C591CC8CA}" sibTransId="{F9CD224C-AEA7-4132-9C6A-B837BD7E6E3E}"/>
    <dgm:cxn modelId="{8A29B3E9-53A7-43D6-AA11-A745F7C6953F}" type="presOf" srcId="{0FDFACD8-5010-43AC-8380-0C07477FB2AC}" destId="{0E8F7450-BE40-4280-AF18-50374E947906}" srcOrd="0" destOrd="0" presId="urn:microsoft.com/office/officeart/2005/8/layout/vList2"/>
    <dgm:cxn modelId="{3D9D52D0-66E6-4768-8617-E25D69A450D0}" type="presParOf" srcId="{8573BEFF-67E2-46C0-91F2-2F6350801F27}" destId="{3020E617-DCCA-4A08-9810-1E060349EFCD}" srcOrd="0" destOrd="0" presId="urn:microsoft.com/office/officeart/2005/8/layout/vList2"/>
    <dgm:cxn modelId="{7D40D095-7920-4347-9A08-F9EE7349BE5D}" type="presParOf" srcId="{8573BEFF-67E2-46C0-91F2-2F6350801F27}" destId="{E7CBF487-8F4B-4CED-B1DA-819D0FD6BBA1}" srcOrd="1" destOrd="0" presId="urn:microsoft.com/office/officeart/2005/8/layout/vList2"/>
    <dgm:cxn modelId="{CBF5EE86-75D3-41D2-BCE9-920C827E1696}" type="presParOf" srcId="{8573BEFF-67E2-46C0-91F2-2F6350801F27}" destId="{11BDD244-99C0-44F7-9998-DF5D026F0C54}" srcOrd="2" destOrd="0" presId="urn:microsoft.com/office/officeart/2005/8/layout/vList2"/>
    <dgm:cxn modelId="{76DD2FFD-4260-4328-9674-2DBED7B55A43}" type="presParOf" srcId="{8573BEFF-67E2-46C0-91F2-2F6350801F27}" destId="{8E292B45-C603-4D97-AB89-A9DC14DD7891}" srcOrd="3" destOrd="0" presId="urn:microsoft.com/office/officeart/2005/8/layout/vList2"/>
    <dgm:cxn modelId="{8313DB8A-8A44-465D-8AAE-6BB5CBEF7564}" type="presParOf" srcId="{8573BEFF-67E2-46C0-91F2-2F6350801F27}" destId="{0E8F7450-BE40-4280-AF18-50374E947906}" srcOrd="4" destOrd="0" presId="urn:microsoft.com/office/officeart/2005/8/layout/vList2"/>
    <dgm:cxn modelId="{470D4F09-F12D-4083-8E5D-2BA1E3000D83}" type="presParOf" srcId="{8573BEFF-67E2-46C0-91F2-2F6350801F27}" destId="{A9D39847-F1E5-4EE6-B1F9-3C6CC6630357}" srcOrd="5" destOrd="0" presId="urn:microsoft.com/office/officeart/2005/8/layout/vList2"/>
    <dgm:cxn modelId="{3D5190D2-3B73-4E0B-A4EC-EB587C158139}" type="presParOf" srcId="{8573BEFF-67E2-46C0-91F2-2F6350801F27}" destId="{697A739C-6A57-4363-B77F-7D4AC5ACE97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E81EF8-637E-4F78-BC61-D5BA1D5FBE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1315AC-75A8-4452-B5A1-08EB3F239CDA}">
      <dgm:prSet/>
      <dgm:spPr/>
      <dgm:t>
        <a:bodyPr/>
        <a:lstStyle/>
        <a:p>
          <a:r>
            <a:rPr lang="en-US"/>
            <a:t>From our model we can see that people above 60 years of age are more prone to have a heart stroke</a:t>
          </a:r>
        </a:p>
      </dgm:t>
    </dgm:pt>
    <dgm:pt modelId="{8ED815A6-0207-4776-8F58-9885227AFA1E}" type="parTrans" cxnId="{C7AD6D91-1E35-48A5-9C5C-CA292321156B}">
      <dgm:prSet/>
      <dgm:spPr/>
      <dgm:t>
        <a:bodyPr/>
        <a:lstStyle/>
        <a:p>
          <a:endParaRPr lang="en-US"/>
        </a:p>
      </dgm:t>
    </dgm:pt>
    <dgm:pt modelId="{C892B083-6E96-4F76-8A4C-53307B898E53}" type="sibTrans" cxnId="{C7AD6D91-1E35-48A5-9C5C-CA292321156B}">
      <dgm:prSet/>
      <dgm:spPr/>
      <dgm:t>
        <a:bodyPr/>
        <a:lstStyle/>
        <a:p>
          <a:endParaRPr lang="en-US"/>
        </a:p>
      </dgm:t>
    </dgm:pt>
    <dgm:pt modelId="{30E39981-AB80-419D-B7AB-250C958A3760}">
      <dgm:prSet/>
      <dgm:spPr/>
      <dgm:t>
        <a:bodyPr/>
        <a:lstStyle/>
        <a:p>
          <a:r>
            <a:rPr lang="en-US"/>
            <a:t>People with a smoking habit are more susceptible to have heart a stroke. </a:t>
          </a:r>
        </a:p>
      </dgm:t>
    </dgm:pt>
    <dgm:pt modelId="{98FFD778-3289-4BDA-89A1-7E543E278F07}" type="parTrans" cxnId="{5A051B68-F7BC-4996-93B3-937843A9EB3A}">
      <dgm:prSet/>
      <dgm:spPr/>
      <dgm:t>
        <a:bodyPr/>
        <a:lstStyle/>
        <a:p>
          <a:endParaRPr lang="en-US"/>
        </a:p>
      </dgm:t>
    </dgm:pt>
    <dgm:pt modelId="{229454BD-B060-4C74-8C01-FC67D88510CB}" type="sibTrans" cxnId="{5A051B68-F7BC-4996-93B3-937843A9EB3A}">
      <dgm:prSet/>
      <dgm:spPr/>
      <dgm:t>
        <a:bodyPr/>
        <a:lstStyle/>
        <a:p>
          <a:endParaRPr lang="en-US"/>
        </a:p>
      </dgm:t>
    </dgm:pt>
    <dgm:pt modelId="{4529A637-C0FB-4E6C-A80B-CF0853C1F709}">
      <dgm:prSet/>
      <dgm:spPr/>
      <dgm:t>
        <a:bodyPr/>
        <a:lstStyle/>
        <a:p>
          <a:r>
            <a:rPr lang="en-US"/>
            <a:t>Our model suggests that people with prior heart complications are more prone to stroke.</a:t>
          </a:r>
        </a:p>
      </dgm:t>
    </dgm:pt>
    <dgm:pt modelId="{B5A8E467-A189-4ED7-9C40-BB257D01A25E}" type="parTrans" cxnId="{C12E5815-109C-476C-824B-F7362178C3F0}">
      <dgm:prSet/>
      <dgm:spPr/>
      <dgm:t>
        <a:bodyPr/>
        <a:lstStyle/>
        <a:p>
          <a:endParaRPr lang="en-US"/>
        </a:p>
      </dgm:t>
    </dgm:pt>
    <dgm:pt modelId="{99938ABF-2278-4C5F-BBF1-1B7B52ED5C51}" type="sibTrans" cxnId="{C12E5815-109C-476C-824B-F7362178C3F0}">
      <dgm:prSet/>
      <dgm:spPr/>
      <dgm:t>
        <a:bodyPr/>
        <a:lstStyle/>
        <a:p>
          <a:endParaRPr lang="en-US"/>
        </a:p>
      </dgm:t>
    </dgm:pt>
    <dgm:pt modelId="{7E4DB532-EE28-4672-8584-9B47059BC24C}" type="pres">
      <dgm:prSet presAssocID="{DEE81EF8-637E-4F78-BC61-D5BA1D5FBE76}" presName="linear" presStyleCnt="0">
        <dgm:presLayoutVars>
          <dgm:animLvl val="lvl"/>
          <dgm:resizeHandles val="exact"/>
        </dgm:presLayoutVars>
      </dgm:prSet>
      <dgm:spPr/>
    </dgm:pt>
    <dgm:pt modelId="{E58BDBA3-53B8-47EA-913C-F394963AB4DC}" type="pres">
      <dgm:prSet presAssocID="{A51315AC-75A8-4452-B5A1-08EB3F239C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6CB058-C38A-406A-AB33-9D45A0AAB4BF}" type="pres">
      <dgm:prSet presAssocID="{C892B083-6E96-4F76-8A4C-53307B898E53}" presName="spacer" presStyleCnt="0"/>
      <dgm:spPr/>
    </dgm:pt>
    <dgm:pt modelId="{98843DEB-5EF9-4848-91E2-B2C00D71C810}" type="pres">
      <dgm:prSet presAssocID="{30E39981-AB80-419D-B7AB-250C958A37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DBA622-7A32-4F36-BF0D-8EE389673D3E}" type="pres">
      <dgm:prSet presAssocID="{229454BD-B060-4C74-8C01-FC67D88510CB}" presName="spacer" presStyleCnt="0"/>
      <dgm:spPr/>
    </dgm:pt>
    <dgm:pt modelId="{403BF7C8-CE07-4DAE-9975-4E30E21DA6EB}" type="pres">
      <dgm:prSet presAssocID="{4529A637-C0FB-4E6C-A80B-CF0853C1F7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2E5815-109C-476C-824B-F7362178C3F0}" srcId="{DEE81EF8-637E-4F78-BC61-D5BA1D5FBE76}" destId="{4529A637-C0FB-4E6C-A80B-CF0853C1F709}" srcOrd="2" destOrd="0" parTransId="{B5A8E467-A189-4ED7-9C40-BB257D01A25E}" sibTransId="{99938ABF-2278-4C5F-BBF1-1B7B52ED5C51}"/>
    <dgm:cxn modelId="{F8C60137-046A-4CAB-BFD6-DF0AD9541C1F}" type="presOf" srcId="{4529A637-C0FB-4E6C-A80B-CF0853C1F709}" destId="{403BF7C8-CE07-4DAE-9975-4E30E21DA6EB}" srcOrd="0" destOrd="0" presId="urn:microsoft.com/office/officeart/2005/8/layout/vList2"/>
    <dgm:cxn modelId="{3392783E-B5A0-4F48-B7B2-6E87F760AE60}" type="presOf" srcId="{DEE81EF8-637E-4F78-BC61-D5BA1D5FBE76}" destId="{7E4DB532-EE28-4672-8584-9B47059BC24C}" srcOrd="0" destOrd="0" presId="urn:microsoft.com/office/officeart/2005/8/layout/vList2"/>
    <dgm:cxn modelId="{5A051B68-F7BC-4996-93B3-937843A9EB3A}" srcId="{DEE81EF8-637E-4F78-BC61-D5BA1D5FBE76}" destId="{30E39981-AB80-419D-B7AB-250C958A3760}" srcOrd="1" destOrd="0" parTransId="{98FFD778-3289-4BDA-89A1-7E543E278F07}" sibTransId="{229454BD-B060-4C74-8C01-FC67D88510CB}"/>
    <dgm:cxn modelId="{C7AD6D91-1E35-48A5-9C5C-CA292321156B}" srcId="{DEE81EF8-637E-4F78-BC61-D5BA1D5FBE76}" destId="{A51315AC-75A8-4452-B5A1-08EB3F239CDA}" srcOrd="0" destOrd="0" parTransId="{8ED815A6-0207-4776-8F58-9885227AFA1E}" sibTransId="{C892B083-6E96-4F76-8A4C-53307B898E53}"/>
    <dgm:cxn modelId="{AC5C39B8-9C8D-4648-B4C0-3C2E4DDE5688}" type="presOf" srcId="{A51315AC-75A8-4452-B5A1-08EB3F239CDA}" destId="{E58BDBA3-53B8-47EA-913C-F394963AB4DC}" srcOrd="0" destOrd="0" presId="urn:microsoft.com/office/officeart/2005/8/layout/vList2"/>
    <dgm:cxn modelId="{67B481DF-2902-4D26-956E-9A11385ECC2E}" type="presOf" srcId="{30E39981-AB80-419D-B7AB-250C958A3760}" destId="{98843DEB-5EF9-4848-91E2-B2C00D71C810}" srcOrd="0" destOrd="0" presId="urn:microsoft.com/office/officeart/2005/8/layout/vList2"/>
    <dgm:cxn modelId="{D4F37726-5DD7-476A-BF01-9D3BD449B0B1}" type="presParOf" srcId="{7E4DB532-EE28-4672-8584-9B47059BC24C}" destId="{E58BDBA3-53B8-47EA-913C-F394963AB4DC}" srcOrd="0" destOrd="0" presId="urn:microsoft.com/office/officeart/2005/8/layout/vList2"/>
    <dgm:cxn modelId="{7518823D-274A-4F8C-8890-AD2053916664}" type="presParOf" srcId="{7E4DB532-EE28-4672-8584-9B47059BC24C}" destId="{126CB058-C38A-406A-AB33-9D45A0AAB4BF}" srcOrd="1" destOrd="0" presId="urn:microsoft.com/office/officeart/2005/8/layout/vList2"/>
    <dgm:cxn modelId="{D85EAACA-B30E-4B42-A39F-70A51734207E}" type="presParOf" srcId="{7E4DB532-EE28-4672-8584-9B47059BC24C}" destId="{98843DEB-5EF9-4848-91E2-B2C00D71C810}" srcOrd="2" destOrd="0" presId="urn:microsoft.com/office/officeart/2005/8/layout/vList2"/>
    <dgm:cxn modelId="{8526D742-9072-43D4-913A-2E4D1F9A6A1B}" type="presParOf" srcId="{7E4DB532-EE28-4672-8584-9B47059BC24C}" destId="{31DBA622-7A32-4F36-BF0D-8EE389673D3E}" srcOrd="3" destOrd="0" presId="urn:microsoft.com/office/officeart/2005/8/layout/vList2"/>
    <dgm:cxn modelId="{694EF429-4E93-4C4D-B9D5-A23C095892AC}" type="presParOf" srcId="{7E4DB532-EE28-4672-8584-9B47059BC24C}" destId="{403BF7C8-CE07-4DAE-9975-4E30E21DA6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E016D-FC84-46AC-906B-129354651089}">
      <dsp:nvSpPr>
        <dsp:cNvPr id="0" name=""/>
        <dsp:cNvSpPr/>
      </dsp:nvSpPr>
      <dsp:spPr>
        <a:xfrm>
          <a:off x="0" y="488228"/>
          <a:ext cx="6900512" cy="1479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Stroke is a medical condition that can lead to the death of a person. It’s a severe condition and if treated on time we can save one’s life and treat them well.</a:t>
          </a:r>
        </a:p>
      </dsp:txBody>
      <dsp:txXfrm>
        <a:off x="72227" y="560455"/>
        <a:ext cx="6756058" cy="1335120"/>
      </dsp:txXfrm>
    </dsp:sp>
    <dsp:sp modelId="{768036F6-5646-46EC-BDA6-A3BD3E69A7F4}">
      <dsp:nvSpPr>
        <dsp:cNvPr id="0" name=""/>
        <dsp:cNvSpPr/>
      </dsp:nvSpPr>
      <dsp:spPr>
        <a:xfrm>
          <a:off x="0" y="2028283"/>
          <a:ext cx="6900512" cy="14795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stroke occurs when a blood vessel that carries oxygen and nutrients to the brain is either blocked by a clot or bursts (or ruptures). When that happens, part of the brain cannot get the blood (and oxygen) it needs, so it and brain cells die.</a:t>
          </a:r>
        </a:p>
      </dsp:txBody>
      <dsp:txXfrm>
        <a:off x="72227" y="2100510"/>
        <a:ext cx="6756058" cy="1335120"/>
      </dsp:txXfrm>
    </dsp:sp>
    <dsp:sp modelId="{F19DDD1D-0B29-485D-9735-722A4D81240F}">
      <dsp:nvSpPr>
        <dsp:cNvPr id="0" name=""/>
        <dsp:cNvSpPr/>
      </dsp:nvSpPr>
      <dsp:spPr>
        <a:xfrm>
          <a:off x="0" y="3568337"/>
          <a:ext cx="6900512" cy="14795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dataset consists of 30,000 records which can be used for analysis. Cases constitute a cross-section of all key diagnostic categories in heart stroke</a:t>
          </a:r>
        </a:p>
      </dsp:txBody>
      <dsp:txXfrm>
        <a:off x="72227" y="3640564"/>
        <a:ext cx="6756058" cy="1335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0B71F-D190-46B4-AC8D-CBE78F82BE48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>
              <a:latin typeface="+mn-lt"/>
            </a:rPr>
            <a:t>Predicting the probability of Heart stroke in early stages for a person will help us to identify the risk of getting a Cardiac attack.</a:t>
          </a:r>
        </a:p>
      </dsp:txBody>
      <dsp:txXfrm>
        <a:off x="1283" y="472576"/>
        <a:ext cx="5006206" cy="3003723"/>
      </dsp:txXfrm>
    </dsp:sp>
    <dsp:sp modelId="{6C342654-964D-4996-B76B-67B648ECF743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>
              <a:latin typeface="+mn-lt"/>
            </a:rPr>
            <a:t>This  helps us to lower the death rates from Heart stroke.</a:t>
          </a:r>
        </a:p>
      </dsp:txBody>
      <dsp:txXfrm>
        <a:off x="5508110" y="472576"/>
        <a:ext cx="5006206" cy="3003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F7094-23FE-4717-BA07-EC720F76FC5D}">
      <dsp:nvSpPr>
        <dsp:cNvPr id="0" name=""/>
        <dsp:cNvSpPr/>
      </dsp:nvSpPr>
      <dsp:spPr>
        <a:xfrm>
          <a:off x="0" y="20741"/>
          <a:ext cx="6900512" cy="26926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To build a heart stroke prediction engine using pyspark.</a:t>
          </a:r>
        </a:p>
      </dsp:txBody>
      <dsp:txXfrm>
        <a:off x="131442" y="152183"/>
        <a:ext cx="6637628" cy="2429724"/>
      </dsp:txXfrm>
    </dsp:sp>
    <dsp:sp modelId="{3CC9AE67-3D2D-4E68-8E9F-D192AA927EE3}">
      <dsp:nvSpPr>
        <dsp:cNvPr id="0" name=""/>
        <dsp:cNvSpPr/>
      </dsp:nvSpPr>
      <dsp:spPr>
        <a:xfrm>
          <a:off x="0" y="2822790"/>
          <a:ext cx="6900512" cy="269260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By implementing it using various algorithams such as decision tree, Logistic regression and clustering.</a:t>
          </a:r>
        </a:p>
      </dsp:txBody>
      <dsp:txXfrm>
        <a:off x="131442" y="2954232"/>
        <a:ext cx="6637628" cy="2429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C4EE9-3AD6-418F-857F-6C1F3D173C6D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Early identification helps the doctor to give lifesaving and ‘brain-saving’ treatments .</a:t>
          </a:r>
        </a:p>
      </dsp:txBody>
      <dsp:txXfrm>
        <a:off x="66025" y="114994"/>
        <a:ext cx="10383550" cy="1220470"/>
      </dsp:txXfrm>
    </dsp:sp>
    <dsp:sp modelId="{A81F4F56-5779-4B5F-BC32-516AADDF4284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Inculcating Good health habits and Proper Medications will help us to prevent heart stroke.</a:t>
          </a:r>
          <a:endParaRPr lang="en-US" sz="3400" kern="1200" dirty="0"/>
        </a:p>
      </dsp:txBody>
      <dsp:txXfrm>
        <a:off x="66025" y="1565434"/>
        <a:ext cx="10383550" cy="1220470"/>
      </dsp:txXfrm>
    </dsp:sp>
    <dsp:sp modelId="{AED9FA6F-375B-4765-A39D-8756F433CD95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From</a:t>
          </a:r>
          <a:r>
            <a:rPr lang="en-US" sz="3400" kern="1200" dirty="0"/>
            <a:t> the data we can</a:t>
          </a:r>
          <a:r>
            <a:rPr lang="en-US" sz="3400" kern="1200" dirty="0">
              <a:latin typeface="Calibri Light" panose="020F0302020204030204"/>
            </a:rPr>
            <a:t> observe</a:t>
          </a:r>
          <a:r>
            <a:rPr lang="en-US" sz="3400" kern="1200" dirty="0"/>
            <a:t> that</a:t>
          </a:r>
          <a:r>
            <a:rPr lang="en-US" sz="3400" kern="1200" dirty="0">
              <a:latin typeface="Calibri Light" panose="020F0302020204030204"/>
            </a:rPr>
            <a:t> with the increase in age the risk of heart stroke is increasing periodically.</a:t>
          </a:r>
          <a:endParaRPr lang="en-US" sz="3400" kern="1200" dirty="0"/>
        </a:p>
      </dsp:txBody>
      <dsp:txXfrm>
        <a:off x="66025" y="3015873"/>
        <a:ext cx="10383550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0E70B-B11B-46F3-89A6-1A82B9DBA61B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Encoded Categorical columns.</a:t>
          </a:r>
        </a:p>
      </dsp:txBody>
      <dsp:txXfrm>
        <a:off x="62055" y="133748"/>
        <a:ext cx="6139530" cy="1147095"/>
      </dsp:txXfrm>
    </dsp:sp>
    <dsp:sp modelId="{4B3DC449-E0DA-400A-96E4-503C69AD2F83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Standardized numerical values.</a:t>
          </a:r>
        </a:p>
      </dsp:txBody>
      <dsp:txXfrm>
        <a:off x="62055" y="1497113"/>
        <a:ext cx="6139530" cy="1147095"/>
      </dsp:txXfrm>
    </dsp:sp>
    <dsp:sp modelId="{BB6911E3-BB61-449F-8519-1AFD9CBEF69E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Calculated bmi category from the available bmi column.</a:t>
          </a:r>
        </a:p>
      </dsp:txBody>
      <dsp:txXfrm>
        <a:off x="62055" y="2860478"/>
        <a:ext cx="6139530" cy="1147095"/>
      </dsp:txXfrm>
    </dsp:sp>
    <dsp:sp modelId="{F2C38A45-8956-426C-BA9A-15DB0072ED86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Imputed numeric and categorical columns</a:t>
          </a:r>
        </a:p>
      </dsp:txBody>
      <dsp:txXfrm>
        <a:off x="62055" y="4223844"/>
        <a:ext cx="6139530" cy="1147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0E617-DCCA-4A08-9810-1E060349EFCD}">
      <dsp:nvSpPr>
        <dsp:cNvPr id="0" name=""/>
        <dsp:cNvSpPr/>
      </dsp:nvSpPr>
      <dsp:spPr>
        <a:xfrm>
          <a:off x="0" y="79715"/>
          <a:ext cx="6263640" cy="1286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After analyzing our dataset, we found it to be imbalanced.</a:t>
          </a:r>
        </a:p>
      </dsp:txBody>
      <dsp:txXfrm>
        <a:off x="62808" y="142523"/>
        <a:ext cx="6138024" cy="1161018"/>
      </dsp:txXfrm>
    </dsp:sp>
    <dsp:sp modelId="{11BDD244-99C0-44F7-9998-DF5D026F0C54}">
      <dsp:nvSpPr>
        <dsp:cNvPr id="0" name=""/>
        <dsp:cNvSpPr/>
      </dsp:nvSpPr>
      <dsp:spPr>
        <a:xfrm>
          <a:off x="0" y="1432589"/>
          <a:ext cx="6263640" cy="128663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target class(Stroke) has uneven distribution of observations.</a:t>
          </a:r>
        </a:p>
      </dsp:txBody>
      <dsp:txXfrm>
        <a:off x="62808" y="1495397"/>
        <a:ext cx="6138024" cy="1161018"/>
      </dsp:txXfrm>
    </dsp:sp>
    <dsp:sp modelId="{0E8F7450-BE40-4280-AF18-50374E947906}">
      <dsp:nvSpPr>
        <dsp:cNvPr id="0" name=""/>
        <dsp:cNvSpPr/>
      </dsp:nvSpPr>
      <dsp:spPr>
        <a:xfrm>
          <a:off x="0" y="2785464"/>
          <a:ext cx="6263640" cy="128663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overcome this imbalance in the data we have performed Oversampling with the existing records(Train dataset).</a:t>
          </a:r>
        </a:p>
      </dsp:txBody>
      <dsp:txXfrm>
        <a:off x="62808" y="2848272"/>
        <a:ext cx="6138024" cy="1161018"/>
      </dsp:txXfrm>
    </dsp:sp>
    <dsp:sp modelId="{697A739C-6A57-4363-B77F-7D4AC5ACE97F}">
      <dsp:nvSpPr>
        <dsp:cNvPr id="0" name=""/>
        <dsp:cNvSpPr/>
      </dsp:nvSpPr>
      <dsp:spPr>
        <a:xfrm>
          <a:off x="0" y="4138338"/>
          <a:ext cx="6263640" cy="12866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By implementing Oversampling, we have generated an unbiased dataset.</a:t>
          </a:r>
        </a:p>
      </dsp:txBody>
      <dsp:txXfrm>
        <a:off x="62808" y="4201146"/>
        <a:ext cx="6138024" cy="11610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BDBA3-53B8-47EA-913C-F394963AB4DC}">
      <dsp:nvSpPr>
        <dsp:cNvPr id="0" name=""/>
        <dsp:cNvSpPr/>
      </dsp:nvSpPr>
      <dsp:spPr>
        <a:xfrm>
          <a:off x="0" y="36390"/>
          <a:ext cx="6900512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From our model we can see that people above 60 years of age are more prone to have a heart stroke</a:t>
          </a:r>
        </a:p>
      </dsp:txBody>
      <dsp:txXfrm>
        <a:off x="85900" y="122290"/>
        <a:ext cx="6728712" cy="1587880"/>
      </dsp:txXfrm>
    </dsp:sp>
    <dsp:sp modelId="{98843DEB-5EF9-4848-91E2-B2C00D71C810}">
      <dsp:nvSpPr>
        <dsp:cNvPr id="0" name=""/>
        <dsp:cNvSpPr/>
      </dsp:nvSpPr>
      <dsp:spPr>
        <a:xfrm>
          <a:off x="0" y="1888230"/>
          <a:ext cx="6900512" cy="17596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People with a smoking habit are more susceptible to have heart a stroke. </a:t>
          </a:r>
        </a:p>
      </dsp:txBody>
      <dsp:txXfrm>
        <a:off x="85900" y="1974130"/>
        <a:ext cx="6728712" cy="1587880"/>
      </dsp:txXfrm>
    </dsp:sp>
    <dsp:sp modelId="{403BF7C8-CE07-4DAE-9975-4E30E21DA6EB}">
      <dsp:nvSpPr>
        <dsp:cNvPr id="0" name=""/>
        <dsp:cNvSpPr/>
      </dsp:nvSpPr>
      <dsp:spPr>
        <a:xfrm>
          <a:off x="0" y="3740070"/>
          <a:ext cx="6900512" cy="1759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Our model suggests that people with prior heart complications are more prone to stroke.</a:t>
          </a:r>
        </a:p>
      </dsp:txBody>
      <dsp:txXfrm>
        <a:off x="85900" y="3825970"/>
        <a:ext cx="6728712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953F-AA66-4745-9A4A-5E0408501B7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2897-E58F-4F32-B94E-2C53F343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3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2C55-AA99-4637-A1B4-E20079F41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97A15-BE4B-4867-88EB-ADE2119A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EB5B-2F4D-4188-BD09-4CA107CA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1869-DF23-4994-907F-1E870289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345F-27CF-4EEB-BDD3-D2A97932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3D94-9674-4B9E-BD80-46BF863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BA171-FABF-4040-8941-AF105B6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ABEE-754A-428D-9C2F-BD0713FB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3266-8F24-430F-A684-449D6EB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1405-B4F3-4920-9DE6-DDA2767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532CF-7D88-44C4-ADE6-AD84EA00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1876-081D-469F-BA9C-10B694C8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DC3C-529F-44D3-9943-75CBF178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4AE4-E936-4AE5-8237-3BC8E674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65F8-0E16-4F87-865C-6B2D0FD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DED9-38A9-4E57-98D9-70522815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C364-AD9E-46C9-A7E4-1539AD89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452E-9575-4C54-9428-3B7AA16F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4264-082B-4070-BB39-6DBC546B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A342-ED99-43A5-9C6B-2BEB1AB6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EF3D-68F2-4BDF-ABA9-B36B85AF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D28CF-D059-422E-931A-02A5E380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60B7-7BAC-4CE8-8C57-073BAD5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FE21-A427-4B85-A5AF-CACDDA2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AC23-B2A9-4627-81E7-60249A4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8AEC-3F60-4E10-BE1F-4AF06DCB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61FD-A619-4C9E-944A-BAC3CA68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F56B-B4C1-4687-84CE-5899FDC35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AA65-932D-4684-A0CA-8345104B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FB10-A230-4205-8741-CCFADDF1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3A57-C563-4232-9CF7-84D0C55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1787-FD01-4887-8DBB-0928024D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70A9-3D15-4DA3-ADEE-2C5990D7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BD26-AC03-475F-8DA6-07924AE25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16A7-0BB9-4681-8502-5FD4F9A39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B79FF-5B70-407F-ACF2-489FBAC6D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CA4FD-0C9A-404F-A582-5B588552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1E8E0-5C20-4EEC-A435-7CBC7B16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920C4-FF16-407E-B997-2A019239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9427-7E1E-40D3-BB1D-5D7529FE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A5411-25F4-43F0-9E66-A86CCEF4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5E544-D3F0-46A7-9AC2-29DAA156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99716-2369-40EB-B558-85853661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450A4-AFF7-4444-BFDF-91B821D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77A99-ECDA-4797-95C9-4A9F9422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BEDD-6A25-436C-BEAB-2ADFACC1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662-AA86-43E2-B634-AC5A7DB4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6045-42DF-43EC-9E9A-844EC0E6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A9FD3-CF59-465E-A15D-4E5574CA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FA6E-1DF3-4403-BD56-358B21C8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12A8E-2B23-4A61-8881-21A9A34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D7F1F-72AF-49E3-A3F5-7708754E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5AFD-E1BB-464E-A1B1-48690417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6820D-9892-4F73-BE6D-5E7A4601A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84889-BF67-413A-8BA5-D957ED220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493BD-4108-4947-A90F-46417CFE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4E868-B68F-49CA-9BA2-8D49C66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DDAF-694E-4474-98F5-CC1E5F56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7F3CE-9541-4F2D-87AA-BA4CCAC6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DB253-A1A6-479E-913F-563A2480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D3AA-AE14-4C94-A770-783EB7AD5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A4D5-7DAF-44FA-BD56-C4E28FFF6B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07D5-DD81-4F6C-A70E-DD2E016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6E1A-482E-409D-BD79-0A40465EB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y.clevelandclinic.org/health/diagnostics/17402-pulse--heart-rate" TargetMode="External"/><Relationship Id="rId3" Type="http://schemas.openxmlformats.org/officeDocument/2006/relationships/hyperlink" Target="https://spark.apache.org/docs/3.1.1/api/python/reference/api/pyspark.ml.classification.RandomForestClassifier.html" TargetMode="External"/><Relationship Id="rId7" Type="http://schemas.openxmlformats.org/officeDocument/2006/relationships/hyperlink" Target="https://www.medicinenet.com/blood_pressure_chart_reading_by_age/article.htm" TargetMode="External"/><Relationship Id="rId2" Type="http://schemas.openxmlformats.org/officeDocument/2006/relationships/hyperlink" Target="https://www.youtube.com/watch?v=JnlM4yLFNuo&amp;t=1134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md.com/heart-disease/guide/heart-disease-lower-cholesterol-risk" TargetMode="External"/><Relationship Id="rId5" Type="http://schemas.openxmlformats.org/officeDocument/2006/relationships/hyperlink" Target="https://www.healthline.com/health/high-cholesterol/levels-by-age%22%20%5Cl%20%22children" TargetMode="External"/><Relationship Id="rId4" Type="http://schemas.openxmlformats.org/officeDocument/2006/relationships/hyperlink" Target="https://spark.apache.org/docs/latest/api/python/reference/api/pyspark.ml.classification.GBTClassifier.html" TargetMode="External"/><Relationship Id="rId9" Type="http://schemas.openxmlformats.org/officeDocument/2006/relationships/hyperlink" Target="https://spark.apache.org/docs/latest/api/python/reference/api/pyspark.ml.classification.LogisticRegress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ifestyle updates: This is how heart attack, stroke affect income | Health  News – India TV">
            <a:extLst>
              <a:ext uri="{FF2B5EF4-FFF2-40B4-BE49-F238E27FC236}">
                <a16:creationId xmlns:a16="http://schemas.microsoft.com/office/drawing/2014/main" id="{D192AA81-DD34-4AC8-9C74-6DEC22BAA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5830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6461D-1D0E-4623-B4AE-F1509C04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latin typeface="+mj-lt"/>
                <a:ea typeface="+mj-ea"/>
                <a:cs typeface="+mj-cs"/>
              </a:rPr>
              <a:t>Heart 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870F-DF28-4BA5-A9E4-5A0ABF78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Sai Sumanth </a:t>
            </a:r>
            <a:r>
              <a:rPr lang="en-US" sz="1800" dirty="0" err="1"/>
              <a:t>Dudyala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Arpita Perugu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Amulya</a:t>
            </a:r>
            <a:r>
              <a:rPr lang="en-US" sz="1800" dirty="0"/>
              <a:t> </a:t>
            </a:r>
            <a:r>
              <a:rPr lang="en-US" sz="1800" dirty="0" err="1"/>
              <a:t>Geereddy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Mounika Kalidindi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70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96E19-8D6D-4DE4-B734-5B8B2A2C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Data Imbalance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F1AC1D-ABFB-4616-BA78-3AD72A635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2453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56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9E288-82A7-4F9D-B61E-BA857F92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Exploratory Data Analysis</a:t>
            </a:r>
          </a:p>
        </p:txBody>
      </p:sp>
      <p:sp>
        <p:nvSpPr>
          <p:cNvPr id="9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BCBB8A-8686-4864-81ED-906B2C26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2981917"/>
            <a:ext cx="4818888" cy="18476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Here we can see that private </a:t>
            </a:r>
            <a:r>
              <a:rPr lang="en-US" sz="2200" dirty="0" err="1"/>
              <a:t>work_type</a:t>
            </a:r>
            <a:r>
              <a:rPr lang="en-US" sz="2200" dirty="0"/>
              <a:t> employees are more prone to heart attacks maybe because of job tension or severity of work.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3CAC34D-257E-47D0-AB77-42732C5C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762783"/>
            <a:ext cx="5458968" cy="33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5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7BC7-7FB2-4401-B367-439CBC3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Exploratory Data Analysis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2567-409C-49B2-A6C8-5B654365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7" y="3235225"/>
            <a:ext cx="3782807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From the other graph we can see that people whose </a:t>
            </a:r>
            <a:r>
              <a:rPr lang="en-US" sz="2200" dirty="0" err="1"/>
              <a:t>bmis</a:t>
            </a:r>
            <a:r>
              <a:rPr lang="en-US" sz="2200" dirty="0"/>
              <a:t> are less than 58 are more towards heart attacks than others.</a:t>
            </a:r>
          </a:p>
          <a:p>
            <a:endParaRPr lang="en-US" sz="2200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DC297B6-91F9-4D22-9B02-2B66E441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8587"/>
            <a:ext cx="6903720" cy="4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5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AC44A-FABA-4213-9E61-8608A37A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ED79-C4CE-4E77-9AD3-4D6D12FB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3019666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From the data we can see that Obese and overweight people are more towards heart stroke.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29D6864-6D41-41AD-A6A7-2D0769B6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11180"/>
            <a:ext cx="6903720" cy="44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AC44A-FABA-4213-9E61-8608A37A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ED79-C4CE-4E77-9AD3-4D6D12FB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From the below Pie charts we can see that people with prior heart disease are more likely to get Heart stroke.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1DBF4-B33E-4028-9827-D677B7E2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23740"/>
            <a:ext cx="7349636" cy="35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1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66362-94DF-4EF3-9F72-9EE4520C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Model Building: Logistic Regression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18791AD-139A-4BBB-AC69-6C9EE5F3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Logistic regression is a statistical method that in its basic form uses a logistic function to model a binary dependent variable.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accuracy was 74.29%</a:t>
            </a:r>
          </a:p>
        </p:txBody>
      </p:sp>
      <p:pic>
        <p:nvPicPr>
          <p:cNvPr id="1026" name="Picture 2" descr="Understanding Logistic Regression – Equiskill.com">
            <a:extLst>
              <a:ext uri="{FF2B5EF4-FFF2-40B4-BE49-F238E27FC236}">
                <a16:creationId xmlns:a16="http://schemas.microsoft.com/office/drawing/2014/main" id="{0ED80F0A-F73B-491A-95D5-5F3C76A9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30477"/>
            <a:ext cx="6903720" cy="379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3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E195-8808-4736-808C-85648CB1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864706" cy="1608328"/>
          </a:xfrm>
        </p:spPr>
        <p:txBody>
          <a:bodyPr>
            <a:normAutofit/>
          </a:bodyPr>
          <a:lstStyle/>
          <a:p>
            <a:r>
              <a:rPr lang="en-US" sz="4000" dirty="0"/>
              <a:t>Model Building:</a:t>
            </a:r>
            <a:br>
              <a:rPr lang="en-US" sz="4000" dirty="0"/>
            </a:br>
            <a:r>
              <a:rPr lang="en-US" sz="4000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C60F-6AAF-4841-9B33-E5FAEFDD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A decision tree is a graphical representation of possible solutions to a decision based on certain conditions. </a:t>
            </a:r>
          </a:p>
          <a:p>
            <a:pPr marL="0" indent="0">
              <a:buNone/>
            </a:pPr>
            <a:r>
              <a:rPr lang="en-US" sz="1800"/>
              <a:t>It's called a decision tree because it starts with a single root, which then branches off into several solutions, just like a tree.</a:t>
            </a:r>
            <a:endParaRPr lang="en-US" sz="1800" dirty="0"/>
          </a:p>
        </p:txBody>
      </p:sp>
      <p:sp>
        <p:nvSpPr>
          <p:cNvPr id="2052" name="Rectangle 13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cision Trees: Complete Guide to Decision Tree Classifier">
            <a:extLst>
              <a:ext uri="{FF2B5EF4-FFF2-40B4-BE49-F238E27FC236}">
                <a16:creationId xmlns:a16="http://schemas.microsoft.com/office/drawing/2014/main" id="{5CE3BE61-B983-42ED-96C2-49072F956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" y="3076399"/>
            <a:ext cx="5276088" cy="263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52903-C245-4259-8B8E-234B36B0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3106328"/>
            <a:ext cx="5276088" cy="2571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766506-95E9-4042-86C8-E41C0034F0F2}"/>
              </a:ext>
            </a:extLst>
          </p:cNvPr>
          <p:cNvSpPr/>
          <p:nvPr/>
        </p:nvSpPr>
        <p:spPr>
          <a:xfrm>
            <a:off x="6272784" y="5350213"/>
            <a:ext cx="5196127" cy="327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22A6-EC42-4612-A427-778D4C8F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270235"/>
            <a:ext cx="4215172" cy="1608328"/>
          </a:xfrm>
        </p:spPr>
        <p:txBody>
          <a:bodyPr>
            <a:noAutofit/>
          </a:bodyPr>
          <a:lstStyle/>
          <a:p>
            <a:r>
              <a:rPr lang="en-US" sz="4000" dirty="0"/>
              <a:t>Model Building: Random Forest Tree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4636D7-FF6C-461C-A7F8-9C453BD7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Random forests or random decision forests are an ensemble learning method for classification that operates by constructing several decision trees at training time. </a:t>
            </a:r>
          </a:p>
          <a:p>
            <a:r>
              <a:rPr lang="en-US" sz="1800" dirty="0"/>
              <a:t>For classification tasks, the output of the random forest is the class selected by most trees.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23A23FA-9494-4E4F-B47D-D112493F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29" y="2745272"/>
            <a:ext cx="3627371" cy="32918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B3270-3CD8-464B-AC4D-FA9D2FAF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35" y="2888585"/>
            <a:ext cx="4303058" cy="3291840"/>
          </a:xfrm>
          <a:prstGeom prst="rect">
            <a:avLst/>
          </a:prstGeom>
        </p:spPr>
      </p:pic>
      <p:sp>
        <p:nvSpPr>
          <p:cNvPr id="4" name="AutoShape 2" descr="What is a Random Forest? | TIBCO Software">
            <a:extLst>
              <a:ext uri="{FF2B5EF4-FFF2-40B4-BE49-F238E27FC236}">
                <a16:creationId xmlns:a16="http://schemas.microsoft.com/office/drawing/2014/main" id="{4936CD75-2DF9-4EE3-964F-578688E5F8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35461-A981-44EC-AA16-FD5662121BAD}"/>
              </a:ext>
            </a:extLst>
          </p:cNvPr>
          <p:cNvSpPr/>
          <p:nvPr/>
        </p:nvSpPr>
        <p:spPr>
          <a:xfrm>
            <a:off x="6771729" y="5524107"/>
            <a:ext cx="3088708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D061-B9A9-4ABF-AE0F-E40012D4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Model Building: Gradient Boosting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846-A72F-4AFE-A53C-F23C1236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/>
              <a:t>Gradient boosting tree is a machine learning technique used in classification tasks. </a:t>
            </a:r>
          </a:p>
          <a:p>
            <a:r>
              <a:rPr lang="en-US" sz="2000"/>
              <a:t>It gives a prediction model in the form of an ensemble of weak prediction models, which are typically decision trees.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C4927-A496-4817-BEB6-3AB9128E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15" y="2742397"/>
            <a:ext cx="4524866" cy="3291840"/>
          </a:xfrm>
          <a:prstGeom prst="rect">
            <a:avLst/>
          </a:prstGeom>
        </p:spPr>
      </p:pic>
      <p:sp>
        <p:nvSpPr>
          <p:cNvPr id="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EFE7D3-192F-42BC-8852-09E3180A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217229"/>
            <a:ext cx="4974336" cy="24150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CE7EA6-AB0B-428B-AC6C-85F7D1EF581B}"/>
              </a:ext>
            </a:extLst>
          </p:cNvPr>
          <p:cNvSpPr/>
          <p:nvPr/>
        </p:nvSpPr>
        <p:spPr>
          <a:xfrm>
            <a:off x="6576484" y="5272391"/>
            <a:ext cx="4824333" cy="27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1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D5DB-309B-478B-9278-B7BCFC68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and </a:t>
            </a:r>
            <a:r>
              <a:rPr lang="en-US" dirty="0"/>
              <a:t>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ccuracy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F5D265-2FAF-46C7-9D92-9AF2FCB4D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925658"/>
              </p:ext>
            </p:extLst>
          </p:nvPr>
        </p:nvGraphicFramePr>
        <p:xfrm>
          <a:off x="5554494" y="1887166"/>
          <a:ext cx="6257892" cy="366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395">
                  <a:extLst>
                    <a:ext uri="{9D8B030D-6E8A-4147-A177-3AD203B41FA5}">
                      <a16:colId xmlns:a16="http://schemas.microsoft.com/office/drawing/2014/main" val="2305811180"/>
                    </a:ext>
                  </a:extLst>
                </a:gridCol>
                <a:gridCol w="2286497">
                  <a:extLst>
                    <a:ext uri="{9D8B030D-6E8A-4147-A177-3AD203B41FA5}">
                      <a16:colId xmlns:a16="http://schemas.microsoft.com/office/drawing/2014/main" val="2152766114"/>
                    </a:ext>
                  </a:extLst>
                </a:gridCol>
              </a:tblGrid>
              <a:tr h="658197">
                <a:tc>
                  <a:txBody>
                    <a:bodyPr/>
                    <a:lstStyle/>
                    <a:p>
                      <a:r>
                        <a:rPr lang="en-US" sz="3300"/>
                        <a:t>Model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Accuracy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149911982"/>
                  </a:ext>
                </a:extLst>
              </a:tr>
              <a:tr h="640650">
                <a:tc>
                  <a:txBody>
                    <a:bodyPr/>
                    <a:lstStyle/>
                    <a:p>
                      <a:r>
                        <a:rPr lang="en-US" sz="2800" dirty="0"/>
                        <a:t>Logistic Regression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73.2%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1277344814"/>
                  </a:ext>
                </a:extLst>
              </a:tr>
              <a:tr h="640650">
                <a:tc>
                  <a:txBody>
                    <a:bodyPr/>
                    <a:lstStyle/>
                    <a:p>
                      <a:r>
                        <a:rPr lang="en-US" sz="2800" dirty="0"/>
                        <a:t>Decision Tree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88.3%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3752119883"/>
                  </a:ext>
                </a:extLst>
              </a:tr>
              <a:tr h="640650">
                <a:tc>
                  <a:txBody>
                    <a:bodyPr/>
                    <a:lstStyle/>
                    <a:p>
                      <a:r>
                        <a:rPr lang="en-US" sz="2800" dirty="0"/>
                        <a:t>Random Forest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90%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2419233984"/>
                  </a:ext>
                </a:extLst>
              </a:tr>
              <a:tr h="1077454">
                <a:tc>
                  <a:txBody>
                    <a:bodyPr/>
                    <a:lstStyle/>
                    <a:p>
                      <a:r>
                        <a:rPr lang="en-US" sz="2800" dirty="0"/>
                        <a:t>Gradient Boosting Tree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93%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42120891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026A06-5849-46B8-B039-C93C6E8BA8D4}"/>
              </a:ext>
            </a:extLst>
          </p:cNvPr>
          <p:cNvSpPr txBox="1"/>
          <p:nvPr/>
        </p:nvSpPr>
        <p:spPr>
          <a:xfrm>
            <a:off x="5601789" y="1301882"/>
            <a:ext cx="362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Baseline Accuracy : 50.1%</a:t>
            </a:r>
          </a:p>
        </p:txBody>
      </p:sp>
    </p:spTree>
    <p:extLst>
      <p:ext uri="{BB962C8B-B14F-4D97-AF65-F5344CB8AC3E}">
        <p14:creationId xmlns:p14="http://schemas.microsoft.com/office/powerpoint/2010/main" val="36225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72503-EF15-47FA-8F56-C51B72A0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Heart Stroke</a:t>
            </a:r>
            <a:endParaRPr lang="en-US" dirty="0"/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B46A57BE-CA68-469F-B8BF-E8687CDDA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0483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284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586D5-29F9-4234-81E9-524CFBD3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Insights from the model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extBox 3">
            <a:extLst>
              <a:ext uri="{FF2B5EF4-FFF2-40B4-BE49-F238E27FC236}">
                <a16:creationId xmlns:a16="http://schemas.microsoft.com/office/drawing/2014/main" id="{8717ACEA-004B-4F9D-B9FD-DE50E4668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4038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27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F5BAA-D9AB-479D-BA25-4E4A6D5D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848"/>
            <a:ext cx="10515600" cy="1078525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637C-7212-4421-877E-0F9F8C44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Extracting demographic features would help us in improving the model performance.</a:t>
            </a:r>
            <a:br>
              <a:rPr lang="en-US" sz="2200" dirty="0"/>
            </a:br>
            <a:endParaRPr lang="en-US" sz="2200" dirty="0"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Based on the health habits we can predict if a person has probability of getting a heart stroke.</a:t>
            </a:r>
            <a:br>
              <a:rPr lang="en-US" sz="2200" dirty="0"/>
            </a:br>
            <a:endParaRPr lang="en-US" sz="2200" dirty="0">
              <a:cs typeface="Calibri" panose="020F0502020204030204"/>
            </a:endParaRPr>
          </a:p>
          <a:p>
            <a:r>
              <a:rPr lang="en-US" sz="2200" dirty="0">
                <a:cs typeface="Calibri" panose="020F0502020204030204"/>
              </a:rPr>
              <a:t>We can create a survey to collect data from people based on their food habits and lifestyle. Using which we can provide a chart as a guide to avoid heart stroke.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Using this model, we can create a dashboard for doctors which helps them to identify the risk of heart stroke for patients.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58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8F6A1-E63C-44B0-A364-752C41BE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54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B37114D-3531-44DB-A364-52EDB136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180"/>
            <a:ext cx="10515600" cy="490478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www.youtube.com</a:t>
            </a:r>
            <a:r>
              <a:rPr lang="en-US" sz="2200" dirty="0">
                <a:hlinkClick r:id="rId2"/>
              </a:rPr>
              <a:t>/</a:t>
            </a:r>
            <a:r>
              <a:rPr lang="en-US" sz="2200" dirty="0" err="1">
                <a:hlinkClick r:id="rId2"/>
              </a:rPr>
              <a:t>watch?v</a:t>
            </a:r>
            <a:r>
              <a:rPr lang="en-US" sz="2200" dirty="0">
                <a:hlinkClick r:id="rId2"/>
              </a:rPr>
              <a:t>=</a:t>
            </a:r>
            <a:r>
              <a:rPr lang="en-US" sz="2200" dirty="0" err="1">
                <a:hlinkClick r:id="rId2"/>
              </a:rPr>
              <a:t>JnlM4yLFNuo&amp;t</a:t>
            </a:r>
            <a:r>
              <a:rPr lang="en-US" sz="2200" dirty="0">
                <a:hlinkClick r:id="rId2"/>
              </a:rPr>
              <a:t>=</a:t>
            </a:r>
            <a:r>
              <a:rPr lang="en-US" sz="2200" dirty="0" err="1">
                <a:hlinkClick r:id="rId2"/>
              </a:rPr>
              <a:t>1134s</a:t>
            </a:r>
            <a:endParaRPr lang="en-US" sz="2200" dirty="0"/>
          </a:p>
          <a:p>
            <a:r>
              <a:rPr lang="en-US" sz="2200" dirty="0">
                <a:hlinkClick r:id="rId3"/>
              </a:rPr>
              <a:t>https://</a:t>
            </a:r>
            <a:r>
              <a:rPr lang="en-US" sz="2200" dirty="0" err="1">
                <a:hlinkClick r:id="rId3"/>
              </a:rPr>
              <a:t>spark.apache.org</a:t>
            </a:r>
            <a:r>
              <a:rPr lang="en-US" sz="2200" dirty="0">
                <a:hlinkClick r:id="rId3"/>
              </a:rPr>
              <a:t>/docs/3.1.1/</a:t>
            </a:r>
            <a:r>
              <a:rPr lang="en-US" sz="2200" dirty="0" err="1">
                <a:hlinkClick r:id="rId3"/>
              </a:rPr>
              <a:t>api</a:t>
            </a:r>
            <a:r>
              <a:rPr lang="en-US" sz="2200" dirty="0">
                <a:hlinkClick r:id="rId3"/>
              </a:rPr>
              <a:t>/python/reference/</a:t>
            </a:r>
            <a:r>
              <a:rPr lang="en-US" sz="2200" dirty="0" err="1">
                <a:hlinkClick r:id="rId3"/>
              </a:rPr>
              <a:t>api</a:t>
            </a:r>
            <a:r>
              <a:rPr lang="en-US" sz="2200" dirty="0">
                <a:hlinkClick r:id="rId3"/>
              </a:rPr>
              <a:t>/</a:t>
            </a:r>
            <a:r>
              <a:rPr lang="en-US" sz="2200" dirty="0" err="1">
                <a:hlinkClick r:id="rId3"/>
              </a:rPr>
              <a:t>pyspark.ml.classification.RandomForestClassifier.html</a:t>
            </a:r>
            <a:endParaRPr lang="en-US" sz="2200" dirty="0"/>
          </a:p>
          <a:p>
            <a:r>
              <a:rPr lang="en-US" sz="2200" dirty="0">
                <a:hlinkClick r:id="rId4"/>
              </a:rPr>
              <a:t>https://</a:t>
            </a:r>
            <a:r>
              <a:rPr lang="en-US" sz="2200" dirty="0" err="1">
                <a:hlinkClick r:id="rId4"/>
              </a:rPr>
              <a:t>spark.apache.org</a:t>
            </a:r>
            <a:r>
              <a:rPr lang="en-US" sz="2200" dirty="0">
                <a:hlinkClick r:id="rId4"/>
              </a:rPr>
              <a:t>/docs/latest/</a:t>
            </a:r>
            <a:r>
              <a:rPr lang="en-US" sz="2200" dirty="0" err="1">
                <a:hlinkClick r:id="rId4"/>
              </a:rPr>
              <a:t>api</a:t>
            </a:r>
            <a:r>
              <a:rPr lang="en-US" sz="2200" dirty="0">
                <a:hlinkClick r:id="rId4"/>
              </a:rPr>
              <a:t>/python/reference/</a:t>
            </a:r>
            <a:r>
              <a:rPr lang="en-US" sz="2200" dirty="0" err="1">
                <a:hlinkClick r:id="rId4"/>
              </a:rPr>
              <a:t>api</a:t>
            </a:r>
            <a:r>
              <a:rPr lang="en-US" sz="2200" dirty="0">
                <a:hlinkClick r:id="rId4"/>
              </a:rPr>
              <a:t>/</a:t>
            </a:r>
            <a:r>
              <a:rPr lang="en-US" sz="2200" dirty="0" err="1">
                <a:hlinkClick r:id="rId4"/>
              </a:rPr>
              <a:t>pyspark.ml.classification.GBTClassifier.html</a:t>
            </a:r>
            <a:endParaRPr lang="en-US" sz="2200" dirty="0"/>
          </a:p>
          <a:p>
            <a:r>
              <a:rPr lang="en-US" sz="2200" u="sng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-US" sz="2200" u="sng" dirty="0" err="1">
                <a:solidFill>
                  <a:schemeClr val="accent5">
                    <a:lumMod val="75000"/>
                  </a:schemeClr>
                </a:solidFill>
              </a:rPr>
              <a:t>spark.apache.org</a:t>
            </a:r>
            <a:r>
              <a:rPr lang="en-US" sz="2200" u="sng" dirty="0">
                <a:solidFill>
                  <a:schemeClr val="accent5">
                    <a:lumMod val="75000"/>
                  </a:schemeClr>
                </a:solidFill>
              </a:rPr>
              <a:t>/docs/latest/</a:t>
            </a:r>
            <a:r>
              <a:rPr lang="en-US" sz="2200" u="sng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sz="2200" u="sng" dirty="0">
                <a:solidFill>
                  <a:schemeClr val="accent5">
                    <a:lumMod val="75000"/>
                  </a:schemeClr>
                </a:solidFill>
              </a:rPr>
              <a:t>/python/reference/</a:t>
            </a:r>
            <a:r>
              <a:rPr lang="en-US" sz="2200" u="sng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sz="2200" u="sng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2200" u="sng" dirty="0" err="1">
                <a:solidFill>
                  <a:schemeClr val="accent5">
                    <a:lumMod val="75000"/>
                  </a:schemeClr>
                </a:solidFill>
              </a:rPr>
              <a:t>pyspark.ml.classification.DecisionTreeClassifier.html</a:t>
            </a:r>
            <a:endParaRPr lang="en-US" sz="2200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200" dirty="0">
                <a:ea typeface="+mn-lt"/>
                <a:cs typeface="+mn-lt"/>
                <a:hlinkClick r:id="rId5"/>
              </a:rPr>
              <a:t>https://</a:t>
            </a:r>
            <a:r>
              <a:rPr lang="en-US" sz="2200" dirty="0" err="1">
                <a:ea typeface="+mn-lt"/>
                <a:cs typeface="+mn-lt"/>
                <a:hlinkClick r:id="rId5"/>
              </a:rPr>
              <a:t>www.healthline.com</a:t>
            </a:r>
            <a:r>
              <a:rPr lang="en-US" sz="2200" dirty="0">
                <a:ea typeface="+mn-lt"/>
                <a:cs typeface="+mn-lt"/>
                <a:hlinkClick r:id="rId5"/>
              </a:rPr>
              <a:t>/health/high-cholesterol/</a:t>
            </a:r>
            <a:r>
              <a:rPr lang="en-US" sz="2200" dirty="0" err="1">
                <a:ea typeface="+mn-lt"/>
                <a:cs typeface="+mn-lt"/>
                <a:hlinkClick r:id="rId5"/>
              </a:rPr>
              <a:t>levels-by-age#children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  <a:hlinkClick r:id="rId6"/>
              </a:rPr>
              <a:t>https://</a:t>
            </a:r>
            <a:r>
              <a:rPr lang="en-US" sz="2200" dirty="0" err="1">
                <a:ea typeface="+mn-lt"/>
                <a:cs typeface="+mn-lt"/>
                <a:hlinkClick r:id="rId6"/>
              </a:rPr>
              <a:t>www.webmd.com</a:t>
            </a:r>
            <a:r>
              <a:rPr lang="en-US" sz="2200" dirty="0">
                <a:ea typeface="+mn-lt"/>
                <a:cs typeface="+mn-lt"/>
                <a:hlinkClick r:id="rId6"/>
              </a:rPr>
              <a:t>/heart-disease/guide/heart-disease-lower-cholesterol-risk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  <a:hlinkClick r:id="rId7"/>
              </a:rPr>
              <a:t>https://</a:t>
            </a:r>
            <a:r>
              <a:rPr lang="en-US" sz="2200" dirty="0" err="1">
                <a:ea typeface="+mn-lt"/>
                <a:cs typeface="+mn-lt"/>
                <a:hlinkClick r:id="rId7"/>
              </a:rPr>
              <a:t>www.medicinenet.com</a:t>
            </a:r>
            <a:r>
              <a:rPr lang="en-US" sz="2200" dirty="0">
                <a:ea typeface="+mn-lt"/>
                <a:cs typeface="+mn-lt"/>
                <a:hlinkClick r:id="rId7"/>
              </a:rPr>
              <a:t>/</a:t>
            </a:r>
            <a:r>
              <a:rPr lang="en-US" sz="2200" dirty="0" err="1">
                <a:ea typeface="+mn-lt"/>
                <a:cs typeface="+mn-lt"/>
                <a:hlinkClick r:id="rId7"/>
              </a:rPr>
              <a:t>blood_pressure_chart_reading_by_age</a:t>
            </a:r>
            <a:r>
              <a:rPr lang="en-US" sz="2200" dirty="0">
                <a:ea typeface="+mn-lt"/>
                <a:cs typeface="+mn-lt"/>
                <a:hlinkClick r:id="rId7"/>
              </a:rPr>
              <a:t>/</a:t>
            </a:r>
            <a:r>
              <a:rPr lang="en-US" sz="2200" dirty="0" err="1">
                <a:ea typeface="+mn-lt"/>
                <a:cs typeface="+mn-lt"/>
                <a:hlinkClick r:id="rId7"/>
              </a:rPr>
              <a:t>article.htm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  <a:hlinkClick r:id="rId8"/>
              </a:rPr>
              <a:t>https://</a:t>
            </a:r>
            <a:r>
              <a:rPr lang="en-US" sz="2200" dirty="0" err="1">
                <a:ea typeface="+mn-lt"/>
                <a:cs typeface="+mn-lt"/>
                <a:hlinkClick r:id="rId8"/>
              </a:rPr>
              <a:t>my.clevelandclinic.org</a:t>
            </a:r>
            <a:r>
              <a:rPr lang="en-US" sz="2200" dirty="0">
                <a:ea typeface="+mn-lt"/>
                <a:cs typeface="+mn-lt"/>
                <a:hlinkClick r:id="rId8"/>
              </a:rPr>
              <a:t>/health/diagnostics/17402-pulse--heart-rate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hlinkClick r:id="rId9"/>
              </a:rPr>
              <a:t>https://</a:t>
            </a:r>
            <a:r>
              <a:rPr lang="en-US" sz="2200" dirty="0" err="1">
                <a:hlinkClick r:id="rId9"/>
              </a:rPr>
              <a:t>spark.apache.org</a:t>
            </a:r>
            <a:r>
              <a:rPr lang="en-US" sz="2200" dirty="0">
                <a:hlinkClick r:id="rId9"/>
              </a:rPr>
              <a:t>/docs/latest/</a:t>
            </a:r>
            <a:r>
              <a:rPr lang="en-US" sz="2200" dirty="0" err="1">
                <a:hlinkClick r:id="rId9"/>
              </a:rPr>
              <a:t>api</a:t>
            </a:r>
            <a:r>
              <a:rPr lang="en-US" sz="2200" dirty="0">
                <a:hlinkClick r:id="rId9"/>
              </a:rPr>
              <a:t>/python/reference/</a:t>
            </a:r>
            <a:r>
              <a:rPr lang="en-US" sz="2200" dirty="0" err="1">
                <a:hlinkClick r:id="rId9"/>
              </a:rPr>
              <a:t>api</a:t>
            </a:r>
            <a:r>
              <a:rPr lang="en-US" sz="2200" dirty="0">
                <a:hlinkClick r:id="rId9"/>
              </a:rPr>
              <a:t>/</a:t>
            </a:r>
            <a:r>
              <a:rPr lang="en-US" sz="2200" dirty="0" err="1">
                <a:hlinkClick r:id="rId9"/>
              </a:rPr>
              <a:t>pyspark.ml.classification.LogisticRegression.html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8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5656-C4D8-4D1D-A8A7-646DB41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is it necessary to predict heart stroke?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73EE3B-AAFE-4AAC-A91B-C183B33D4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1438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26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5F900-A183-4544-B594-F059399F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dirty="0"/>
              <a:t>Problem Definition and Significance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9DE9D-C312-4B41-85DB-1F748A948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87447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8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A9E11-1F2E-49A8-88B7-D0EDF795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How does heart stroke prediction help?	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1AD4F6-A006-40F1-940D-57BEC046B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6530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7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FBA62-EEA3-48BF-A82C-8B37544A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16EE9D9-194B-4C7E-942D-C47E21A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367" y="640080"/>
            <a:ext cx="6614952" cy="59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B72CA-9072-4FBC-97FC-BADFBEE1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Data Collection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9542-DA51-4017-A82C-CA9C8571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The Data is obtained from Kaggle website.</a:t>
            </a:r>
          </a:p>
          <a:p>
            <a:r>
              <a:rPr lang="en-US" sz="2200" b="0" i="0" u="sng">
                <a:effectLst/>
                <a:latin typeface="Segoe UI" panose="020B0502040204020203" pitchFamily="34" charset="0"/>
                <a:hlinkClick r:id="rId2" tooltip="https://www.kaggle.com/lirilkumaramal/heart-stroke"/>
              </a:rPr>
              <a:t>https://www.kaggle.com/lirilkumaramal/heart-stroke</a:t>
            </a:r>
            <a:endParaRPr lang="en-US" sz="220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11F798A-7513-48F1-86A7-D531E559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932CD-122E-46EE-8592-0E5EC8E0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Variable Selection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87754C22-B0E8-4AD9-ACB5-810DFFA3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9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DA664-752B-4527-A8B8-7AF18C55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588790"/>
            <a:ext cx="4006174" cy="5567891"/>
          </a:xfrm>
        </p:spPr>
        <p:txBody>
          <a:bodyPr>
            <a:normAutofit/>
          </a:bodyPr>
          <a:lstStyle/>
          <a:p>
            <a:r>
              <a:rPr lang="en-US" sz="5200" dirty="0"/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E90850-AB21-4B97-BA7D-996C8F0B2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69786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474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1012</Words>
  <Application>Microsoft Office PowerPoint</Application>
  <PresentationFormat>Widescreen</PresentationFormat>
  <Paragraphs>91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Heart Stroke Prediction</vt:lpstr>
      <vt:lpstr>Heart Stroke</vt:lpstr>
      <vt:lpstr>Why is it necessary to predict heart stroke?</vt:lpstr>
      <vt:lpstr>Problem Definition and Significance</vt:lpstr>
      <vt:lpstr>How does heart stroke prediction help?  </vt:lpstr>
      <vt:lpstr>Flow Chart</vt:lpstr>
      <vt:lpstr>Data Collection</vt:lpstr>
      <vt:lpstr>Variable Selection</vt:lpstr>
      <vt:lpstr>Data Preprocessing</vt:lpstr>
      <vt:lpstr>Data Imbalance</vt:lpstr>
      <vt:lpstr>Exploratory Data Analysis</vt:lpstr>
      <vt:lpstr>Exploratory Data Analysis</vt:lpstr>
      <vt:lpstr>Exploratory Data Analysis</vt:lpstr>
      <vt:lpstr>Exploratory Data Analysis</vt:lpstr>
      <vt:lpstr>Model Building: Logistic Regression</vt:lpstr>
      <vt:lpstr>Model Building: Decision Tree</vt:lpstr>
      <vt:lpstr>Model Building: Random Forest Tree</vt:lpstr>
      <vt:lpstr>Model Building: Gradient Boosting Tree</vt:lpstr>
      <vt:lpstr>Models and Accuracy </vt:lpstr>
      <vt:lpstr>Insights from the model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Stroke prediction</dc:title>
  <dc:creator>Sai Dudyala</dc:creator>
  <cp:lastModifiedBy>arpita perugu</cp:lastModifiedBy>
  <cp:revision>15</cp:revision>
  <dcterms:created xsi:type="dcterms:W3CDTF">2021-11-29T06:51:19Z</dcterms:created>
  <dcterms:modified xsi:type="dcterms:W3CDTF">2021-12-01T00:43:27Z</dcterms:modified>
</cp:coreProperties>
</file>