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73" r:id="rId10"/>
    <p:sldId id="263" r:id="rId11"/>
    <p:sldId id="264" r:id="rId12"/>
    <p:sldId id="265" r:id="rId13"/>
    <p:sldId id="271" r:id="rId14"/>
    <p:sldId id="266" r:id="rId15"/>
    <p:sldId id="268" r:id="rId16"/>
    <p:sldId id="272" r:id="rId17"/>
    <p:sldId id="26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C4CCA9-997D-4F77-B88B-8AB15184CF38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C24F46C-5336-42FB-9704-380A4AFC2D8E}">
      <dgm:prSet/>
      <dgm:spPr/>
      <dgm:t>
        <a:bodyPr/>
        <a:lstStyle/>
        <a:p>
          <a:r>
            <a:rPr lang="en-US"/>
            <a:t>Stroke is a medical condition that can lead to the death of a person. It’s a severe condition and if treated on time we can save one’s life and treat them well.</a:t>
          </a:r>
        </a:p>
      </dgm:t>
    </dgm:pt>
    <dgm:pt modelId="{F5758DF8-24DF-49A2-85BE-6FF5759D7386}" type="parTrans" cxnId="{87031EE8-70F2-412C-ADD7-4D1FE9F6BF96}">
      <dgm:prSet/>
      <dgm:spPr/>
      <dgm:t>
        <a:bodyPr/>
        <a:lstStyle/>
        <a:p>
          <a:endParaRPr lang="en-US"/>
        </a:p>
      </dgm:t>
    </dgm:pt>
    <dgm:pt modelId="{B2A7AB62-22DE-48B3-ADF9-17FDFF850AD5}" type="sibTrans" cxnId="{87031EE8-70F2-412C-ADD7-4D1FE9F6BF96}">
      <dgm:prSet/>
      <dgm:spPr/>
      <dgm:t>
        <a:bodyPr/>
        <a:lstStyle/>
        <a:p>
          <a:endParaRPr lang="en-US"/>
        </a:p>
      </dgm:t>
    </dgm:pt>
    <dgm:pt modelId="{3C23F8AC-5062-40AB-9147-189D1C2C81EF}">
      <dgm:prSet/>
      <dgm:spPr/>
      <dgm:t>
        <a:bodyPr/>
        <a:lstStyle/>
        <a:p>
          <a:r>
            <a:rPr lang="en-US"/>
            <a:t>A stroke occurs when a blood vessel that carries oxygen and nutrients to the brain is either blocked by a clot or bursts (or ruptures). When that happens, part of the brain cannot get the blood (and oxygen) it needs, so it and brain cells die.</a:t>
          </a:r>
        </a:p>
      </dgm:t>
    </dgm:pt>
    <dgm:pt modelId="{F8CD5AE9-174B-43BD-B62A-B75386EC1DB9}" type="parTrans" cxnId="{B70C98AC-01CD-42D6-8112-80677FCE6A84}">
      <dgm:prSet/>
      <dgm:spPr/>
      <dgm:t>
        <a:bodyPr/>
        <a:lstStyle/>
        <a:p>
          <a:endParaRPr lang="en-US"/>
        </a:p>
      </dgm:t>
    </dgm:pt>
    <dgm:pt modelId="{BA1E28F6-3456-4C61-AA19-C65D9DD5C8D2}" type="sibTrans" cxnId="{B70C98AC-01CD-42D6-8112-80677FCE6A84}">
      <dgm:prSet/>
      <dgm:spPr/>
      <dgm:t>
        <a:bodyPr/>
        <a:lstStyle/>
        <a:p>
          <a:endParaRPr lang="en-US"/>
        </a:p>
      </dgm:t>
    </dgm:pt>
    <dgm:pt modelId="{12A3D68A-9E55-49D2-9236-E9DD178E094F}">
      <dgm:prSet/>
      <dgm:spPr/>
      <dgm:t>
        <a:bodyPr/>
        <a:lstStyle/>
        <a:p>
          <a:r>
            <a:rPr lang="en-US" dirty="0"/>
            <a:t>The dataset consists of 30,000 records which can be used for analysis. Cases constitute a cross-section of all key diagnostic categories in heart stroke</a:t>
          </a:r>
        </a:p>
      </dgm:t>
    </dgm:pt>
    <dgm:pt modelId="{5E2BE582-9408-4E7D-80D2-E8D531BF7A14}" type="parTrans" cxnId="{FB76F99F-8D9D-45C3-959B-7B05AF22D643}">
      <dgm:prSet/>
      <dgm:spPr/>
      <dgm:t>
        <a:bodyPr/>
        <a:lstStyle/>
        <a:p>
          <a:endParaRPr lang="en-US"/>
        </a:p>
      </dgm:t>
    </dgm:pt>
    <dgm:pt modelId="{BB329CC9-8A4F-44E6-95BE-1603D0583413}" type="sibTrans" cxnId="{FB76F99F-8D9D-45C3-959B-7B05AF22D643}">
      <dgm:prSet/>
      <dgm:spPr/>
      <dgm:t>
        <a:bodyPr/>
        <a:lstStyle/>
        <a:p>
          <a:endParaRPr lang="en-US"/>
        </a:p>
      </dgm:t>
    </dgm:pt>
    <dgm:pt modelId="{9E1EF73A-9671-45AD-8695-00D4B5DD4FFB}" type="pres">
      <dgm:prSet presAssocID="{C5C4CCA9-997D-4F77-B88B-8AB15184CF38}" presName="vert0" presStyleCnt="0">
        <dgm:presLayoutVars>
          <dgm:dir/>
          <dgm:animOne val="branch"/>
          <dgm:animLvl val="lvl"/>
        </dgm:presLayoutVars>
      </dgm:prSet>
      <dgm:spPr/>
    </dgm:pt>
    <dgm:pt modelId="{96C9F134-2DD5-41AF-83B3-6E7EFA026BCD}" type="pres">
      <dgm:prSet presAssocID="{5C24F46C-5336-42FB-9704-380A4AFC2D8E}" presName="thickLine" presStyleLbl="alignNode1" presStyleIdx="0" presStyleCnt="3"/>
      <dgm:spPr/>
    </dgm:pt>
    <dgm:pt modelId="{7578A94E-30C8-4D06-81EF-656D76EE9394}" type="pres">
      <dgm:prSet presAssocID="{5C24F46C-5336-42FB-9704-380A4AFC2D8E}" presName="horz1" presStyleCnt="0"/>
      <dgm:spPr/>
    </dgm:pt>
    <dgm:pt modelId="{1FE4EB53-48DB-4232-91D1-24E311D4AB55}" type="pres">
      <dgm:prSet presAssocID="{5C24F46C-5336-42FB-9704-380A4AFC2D8E}" presName="tx1" presStyleLbl="revTx" presStyleIdx="0" presStyleCnt="3"/>
      <dgm:spPr/>
    </dgm:pt>
    <dgm:pt modelId="{73F8C06D-81AC-4E5C-986A-B4612A12B71C}" type="pres">
      <dgm:prSet presAssocID="{5C24F46C-5336-42FB-9704-380A4AFC2D8E}" presName="vert1" presStyleCnt="0"/>
      <dgm:spPr/>
    </dgm:pt>
    <dgm:pt modelId="{DB6685DE-D63B-4A3B-A2E0-C3A4AB4B65E3}" type="pres">
      <dgm:prSet presAssocID="{3C23F8AC-5062-40AB-9147-189D1C2C81EF}" presName="thickLine" presStyleLbl="alignNode1" presStyleIdx="1" presStyleCnt="3"/>
      <dgm:spPr/>
    </dgm:pt>
    <dgm:pt modelId="{E86B8BCF-C82E-4EA5-A6E7-C19A6E984380}" type="pres">
      <dgm:prSet presAssocID="{3C23F8AC-5062-40AB-9147-189D1C2C81EF}" presName="horz1" presStyleCnt="0"/>
      <dgm:spPr/>
    </dgm:pt>
    <dgm:pt modelId="{9C103F26-BC15-4975-89E5-B3BBAB12E0BC}" type="pres">
      <dgm:prSet presAssocID="{3C23F8AC-5062-40AB-9147-189D1C2C81EF}" presName="tx1" presStyleLbl="revTx" presStyleIdx="1" presStyleCnt="3"/>
      <dgm:spPr/>
    </dgm:pt>
    <dgm:pt modelId="{88B98DEE-960C-4563-A588-7DA5BC03AA1E}" type="pres">
      <dgm:prSet presAssocID="{3C23F8AC-5062-40AB-9147-189D1C2C81EF}" presName="vert1" presStyleCnt="0"/>
      <dgm:spPr/>
    </dgm:pt>
    <dgm:pt modelId="{1234D637-9689-4BD7-860F-567AB1F2EA93}" type="pres">
      <dgm:prSet presAssocID="{12A3D68A-9E55-49D2-9236-E9DD178E094F}" presName="thickLine" presStyleLbl="alignNode1" presStyleIdx="2" presStyleCnt="3"/>
      <dgm:spPr/>
    </dgm:pt>
    <dgm:pt modelId="{F130C6DC-6FC8-497A-B837-3DE56972BDC9}" type="pres">
      <dgm:prSet presAssocID="{12A3D68A-9E55-49D2-9236-E9DD178E094F}" presName="horz1" presStyleCnt="0"/>
      <dgm:spPr/>
    </dgm:pt>
    <dgm:pt modelId="{EE77E452-5CA9-4463-80AD-2227ABF2D61C}" type="pres">
      <dgm:prSet presAssocID="{12A3D68A-9E55-49D2-9236-E9DD178E094F}" presName="tx1" presStyleLbl="revTx" presStyleIdx="2" presStyleCnt="3"/>
      <dgm:spPr/>
    </dgm:pt>
    <dgm:pt modelId="{2F1BE9F5-2A66-4747-8A6B-659817304C15}" type="pres">
      <dgm:prSet presAssocID="{12A3D68A-9E55-49D2-9236-E9DD178E094F}" presName="vert1" presStyleCnt="0"/>
      <dgm:spPr/>
    </dgm:pt>
  </dgm:ptLst>
  <dgm:cxnLst>
    <dgm:cxn modelId="{33CA0C07-C670-43B7-B2A0-07876AE3C4C1}" type="presOf" srcId="{C5C4CCA9-997D-4F77-B88B-8AB15184CF38}" destId="{9E1EF73A-9671-45AD-8695-00D4B5DD4FFB}" srcOrd="0" destOrd="0" presId="urn:microsoft.com/office/officeart/2008/layout/LinedList"/>
    <dgm:cxn modelId="{90E78409-879A-46FB-B1AC-7784B5B266A6}" type="presOf" srcId="{5C24F46C-5336-42FB-9704-380A4AFC2D8E}" destId="{1FE4EB53-48DB-4232-91D1-24E311D4AB55}" srcOrd="0" destOrd="0" presId="urn:microsoft.com/office/officeart/2008/layout/LinedList"/>
    <dgm:cxn modelId="{F431BA2D-01E1-4947-9A5D-67CEFFD4283C}" type="presOf" srcId="{3C23F8AC-5062-40AB-9147-189D1C2C81EF}" destId="{9C103F26-BC15-4975-89E5-B3BBAB12E0BC}" srcOrd="0" destOrd="0" presId="urn:microsoft.com/office/officeart/2008/layout/LinedList"/>
    <dgm:cxn modelId="{FB76F99F-8D9D-45C3-959B-7B05AF22D643}" srcId="{C5C4CCA9-997D-4F77-B88B-8AB15184CF38}" destId="{12A3D68A-9E55-49D2-9236-E9DD178E094F}" srcOrd="2" destOrd="0" parTransId="{5E2BE582-9408-4E7D-80D2-E8D531BF7A14}" sibTransId="{BB329CC9-8A4F-44E6-95BE-1603D0583413}"/>
    <dgm:cxn modelId="{B70C98AC-01CD-42D6-8112-80677FCE6A84}" srcId="{C5C4CCA9-997D-4F77-B88B-8AB15184CF38}" destId="{3C23F8AC-5062-40AB-9147-189D1C2C81EF}" srcOrd="1" destOrd="0" parTransId="{F8CD5AE9-174B-43BD-B62A-B75386EC1DB9}" sibTransId="{BA1E28F6-3456-4C61-AA19-C65D9DD5C8D2}"/>
    <dgm:cxn modelId="{87031EE8-70F2-412C-ADD7-4D1FE9F6BF96}" srcId="{C5C4CCA9-997D-4F77-B88B-8AB15184CF38}" destId="{5C24F46C-5336-42FB-9704-380A4AFC2D8E}" srcOrd="0" destOrd="0" parTransId="{F5758DF8-24DF-49A2-85BE-6FF5759D7386}" sibTransId="{B2A7AB62-22DE-48B3-ADF9-17FDFF850AD5}"/>
    <dgm:cxn modelId="{3738AAE8-E090-4475-BF32-5872025A5FDB}" type="presOf" srcId="{12A3D68A-9E55-49D2-9236-E9DD178E094F}" destId="{EE77E452-5CA9-4463-80AD-2227ABF2D61C}" srcOrd="0" destOrd="0" presId="urn:microsoft.com/office/officeart/2008/layout/LinedList"/>
    <dgm:cxn modelId="{FC905EE8-93EB-4A9B-936A-38114E3DFED8}" type="presParOf" srcId="{9E1EF73A-9671-45AD-8695-00D4B5DD4FFB}" destId="{96C9F134-2DD5-41AF-83B3-6E7EFA026BCD}" srcOrd="0" destOrd="0" presId="urn:microsoft.com/office/officeart/2008/layout/LinedList"/>
    <dgm:cxn modelId="{C3547A38-84EA-4EC2-A373-34A1ECC53397}" type="presParOf" srcId="{9E1EF73A-9671-45AD-8695-00D4B5DD4FFB}" destId="{7578A94E-30C8-4D06-81EF-656D76EE9394}" srcOrd="1" destOrd="0" presId="urn:microsoft.com/office/officeart/2008/layout/LinedList"/>
    <dgm:cxn modelId="{DCA4BA8C-5298-4E35-A04F-7BDAFFE5D986}" type="presParOf" srcId="{7578A94E-30C8-4D06-81EF-656D76EE9394}" destId="{1FE4EB53-48DB-4232-91D1-24E311D4AB55}" srcOrd="0" destOrd="0" presId="urn:microsoft.com/office/officeart/2008/layout/LinedList"/>
    <dgm:cxn modelId="{A8F1CB90-72DE-40F1-9A02-D44C11858CC0}" type="presParOf" srcId="{7578A94E-30C8-4D06-81EF-656D76EE9394}" destId="{73F8C06D-81AC-4E5C-986A-B4612A12B71C}" srcOrd="1" destOrd="0" presId="urn:microsoft.com/office/officeart/2008/layout/LinedList"/>
    <dgm:cxn modelId="{9138D762-8066-4DF3-9A51-9482033B22E1}" type="presParOf" srcId="{9E1EF73A-9671-45AD-8695-00D4B5DD4FFB}" destId="{DB6685DE-D63B-4A3B-A2E0-C3A4AB4B65E3}" srcOrd="2" destOrd="0" presId="urn:microsoft.com/office/officeart/2008/layout/LinedList"/>
    <dgm:cxn modelId="{E620AC1A-AFE3-49FC-ABF2-6BA423918893}" type="presParOf" srcId="{9E1EF73A-9671-45AD-8695-00D4B5DD4FFB}" destId="{E86B8BCF-C82E-4EA5-A6E7-C19A6E984380}" srcOrd="3" destOrd="0" presId="urn:microsoft.com/office/officeart/2008/layout/LinedList"/>
    <dgm:cxn modelId="{738F82C7-92A3-4F24-9F43-38A35E78ADAD}" type="presParOf" srcId="{E86B8BCF-C82E-4EA5-A6E7-C19A6E984380}" destId="{9C103F26-BC15-4975-89E5-B3BBAB12E0BC}" srcOrd="0" destOrd="0" presId="urn:microsoft.com/office/officeart/2008/layout/LinedList"/>
    <dgm:cxn modelId="{5AA71361-4255-4601-8DE7-91B5BBFAB6B5}" type="presParOf" srcId="{E86B8BCF-C82E-4EA5-A6E7-C19A6E984380}" destId="{88B98DEE-960C-4563-A588-7DA5BC03AA1E}" srcOrd="1" destOrd="0" presId="urn:microsoft.com/office/officeart/2008/layout/LinedList"/>
    <dgm:cxn modelId="{DB64EA7E-C4D9-4BF5-A702-F643F012F541}" type="presParOf" srcId="{9E1EF73A-9671-45AD-8695-00D4B5DD4FFB}" destId="{1234D637-9689-4BD7-860F-567AB1F2EA93}" srcOrd="4" destOrd="0" presId="urn:microsoft.com/office/officeart/2008/layout/LinedList"/>
    <dgm:cxn modelId="{47C10707-FEBE-484C-ABDB-29ADA1768AC0}" type="presParOf" srcId="{9E1EF73A-9671-45AD-8695-00D4B5DD4FFB}" destId="{F130C6DC-6FC8-497A-B837-3DE56972BDC9}" srcOrd="5" destOrd="0" presId="urn:microsoft.com/office/officeart/2008/layout/LinedList"/>
    <dgm:cxn modelId="{0A5E8A15-9C54-42E6-AD3B-067C7758D997}" type="presParOf" srcId="{F130C6DC-6FC8-497A-B837-3DE56972BDC9}" destId="{EE77E452-5CA9-4463-80AD-2227ABF2D61C}" srcOrd="0" destOrd="0" presId="urn:microsoft.com/office/officeart/2008/layout/LinedList"/>
    <dgm:cxn modelId="{BF2922DF-2038-4A79-8540-146782E42C47}" type="presParOf" srcId="{F130C6DC-6FC8-497A-B837-3DE56972BDC9}" destId="{2F1BE9F5-2A66-4747-8A6B-659817304C1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D74598-6EB4-47DE-9516-5B9BFDEE541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1F4C8B6-F92C-4403-A5E7-9EDAD8753E1B}">
      <dgm:prSet custT="1"/>
      <dgm:spPr/>
      <dgm:t>
        <a:bodyPr/>
        <a:lstStyle/>
        <a:p>
          <a:r>
            <a:rPr lang="en-US" sz="2800" b="0" dirty="0">
              <a:latin typeface="+mn-lt"/>
            </a:rPr>
            <a:t>Predicting the probability of Heart stroke in early stages for a person will help us to identify the risk of getting a Cardiac attack.</a:t>
          </a:r>
        </a:p>
      </dgm:t>
    </dgm:pt>
    <dgm:pt modelId="{41092ACD-B36A-4135-A890-CE12141C5D20}" type="parTrans" cxnId="{BDFD255B-6D46-4B42-9201-9E87E95D713C}">
      <dgm:prSet/>
      <dgm:spPr/>
      <dgm:t>
        <a:bodyPr/>
        <a:lstStyle/>
        <a:p>
          <a:endParaRPr lang="en-US"/>
        </a:p>
      </dgm:t>
    </dgm:pt>
    <dgm:pt modelId="{24104E3F-F86A-4443-8392-6AE08A4CDA04}" type="sibTrans" cxnId="{BDFD255B-6D46-4B42-9201-9E87E95D713C}">
      <dgm:prSet/>
      <dgm:spPr/>
      <dgm:t>
        <a:bodyPr/>
        <a:lstStyle/>
        <a:p>
          <a:endParaRPr lang="en-US"/>
        </a:p>
      </dgm:t>
    </dgm:pt>
    <dgm:pt modelId="{1DAF92B7-183F-457C-A916-81351EAA1889}">
      <dgm:prSet custT="1"/>
      <dgm:spPr/>
      <dgm:t>
        <a:bodyPr/>
        <a:lstStyle/>
        <a:p>
          <a:r>
            <a:rPr lang="en-US" sz="2800" b="0" dirty="0">
              <a:latin typeface="+mn-lt"/>
            </a:rPr>
            <a:t>This  helps us to lower the death rates from Heart stroke.</a:t>
          </a:r>
        </a:p>
      </dgm:t>
    </dgm:pt>
    <dgm:pt modelId="{A93759F4-394C-4B93-AFEB-2E0E6DECA5E2}" type="parTrans" cxnId="{D4E36CD1-85EB-49EC-9A5F-96B8E08FFA95}">
      <dgm:prSet/>
      <dgm:spPr/>
      <dgm:t>
        <a:bodyPr/>
        <a:lstStyle/>
        <a:p>
          <a:endParaRPr lang="en-US"/>
        </a:p>
      </dgm:t>
    </dgm:pt>
    <dgm:pt modelId="{0D4A6593-3CAB-4588-9CF3-221B969A4C82}" type="sibTrans" cxnId="{D4E36CD1-85EB-49EC-9A5F-96B8E08FFA95}">
      <dgm:prSet/>
      <dgm:spPr/>
      <dgm:t>
        <a:bodyPr/>
        <a:lstStyle/>
        <a:p>
          <a:endParaRPr lang="en-US"/>
        </a:p>
      </dgm:t>
    </dgm:pt>
    <dgm:pt modelId="{C67E3458-EB8E-45E3-B679-BFF8CFBAFBB6}" type="pres">
      <dgm:prSet presAssocID="{A9D74598-6EB4-47DE-9516-5B9BFDEE541A}" presName="vert0" presStyleCnt="0">
        <dgm:presLayoutVars>
          <dgm:dir/>
          <dgm:animOne val="branch"/>
          <dgm:animLvl val="lvl"/>
        </dgm:presLayoutVars>
      </dgm:prSet>
      <dgm:spPr/>
    </dgm:pt>
    <dgm:pt modelId="{2A165AAB-25EA-4BFA-8DB2-4D0BBF6C56A9}" type="pres">
      <dgm:prSet presAssocID="{11F4C8B6-F92C-4403-A5E7-9EDAD8753E1B}" presName="thickLine" presStyleLbl="alignNode1" presStyleIdx="0" presStyleCnt="2"/>
      <dgm:spPr/>
    </dgm:pt>
    <dgm:pt modelId="{17367537-D3A6-4478-BF9A-FD12E9EFCFA1}" type="pres">
      <dgm:prSet presAssocID="{11F4C8B6-F92C-4403-A5E7-9EDAD8753E1B}" presName="horz1" presStyleCnt="0"/>
      <dgm:spPr/>
    </dgm:pt>
    <dgm:pt modelId="{5BBF7FED-D780-4CC3-84FD-8B631BA8972A}" type="pres">
      <dgm:prSet presAssocID="{11F4C8B6-F92C-4403-A5E7-9EDAD8753E1B}" presName="tx1" presStyleLbl="revTx" presStyleIdx="0" presStyleCnt="2"/>
      <dgm:spPr/>
    </dgm:pt>
    <dgm:pt modelId="{B8AD4BB9-CF8C-4ACD-AF05-679C42F8DE1E}" type="pres">
      <dgm:prSet presAssocID="{11F4C8B6-F92C-4403-A5E7-9EDAD8753E1B}" presName="vert1" presStyleCnt="0"/>
      <dgm:spPr/>
    </dgm:pt>
    <dgm:pt modelId="{472A6FE3-B2F3-4DE9-88C6-5C5217B4AF42}" type="pres">
      <dgm:prSet presAssocID="{1DAF92B7-183F-457C-A916-81351EAA1889}" presName="thickLine" presStyleLbl="alignNode1" presStyleIdx="1" presStyleCnt="2"/>
      <dgm:spPr/>
    </dgm:pt>
    <dgm:pt modelId="{B6448308-0193-4605-BB14-FAFA514D1CFD}" type="pres">
      <dgm:prSet presAssocID="{1DAF92B7-183F-457C-A916-81351EAA1889}" presName="horz1" presStyleCnt="0"/>
      <dgm:spPr/>
    </dgm:pt>
    <dgm:pt modelId="{10AAFAEC-FBF3-4B92-B9ED-ED52A8A372D9}" type="pres">
      <dgm:prSet presAssocID="{1DAF92B7-183F-457C-A916-81351EAA1889}" presName="tx1" presStyleLbl="revTx" presStyleIdx="1" presStyleCnt="2"/>
      <dgm:spPr/>
    </dgm:pt>
    <dgm:pt modelId="{10C52048-4F75-4E51-B469-EE3D22B804E4}" type="pres">
      <dgm:prSet presAssocID="{1DAF92B7-183F-457C-A916-81351EAA1889}" presName="vert1" presStyleCnt="0"/>
      <dgm:spPr/>
    </dgm:pt>
  </dgm:ptLst>
  <dgm:cxnLst>
    <dgm:cxn modelId="{D7B17A2D-3B53-4833-910F-82E78D53173B}" type="presOf" srcId="{A9D74598-6EB4-47DE-9516-5B9BFDEE541A}" destId="{C67E3458-EB8E-45E3-B679-BFF8CFBAFBB6}" srcOrd="0" destOrd="0" presId="urn:microsoft.com/office/officeart/2008/layout/LinedList"/>
    <dgm:cxn modelId="{BDFD255B-6D46-4B42-9201-9E87E95D713C}" srcId="{A9D74598-6EB4-47DE-9516-5B9BFDEE541A}" destId="{11F4C8B6-F92C-4403-A5E7-9EDAD8753E1B}" srcOrd="0" destOrd="0" parTransId="{41092ACD-B36A-4135-A890-CE12141C5D20}" sibTransId="{24104E3F-F86A-4443-8392-6AE08A4CDA04}"/>
    <dgm:cxn modelId="{E0433145-87ED-401B-BF31-723A96281635}" type="presOf" srcId="{11F4C8B6-F92C-4403-A5E7-9EDAD8753E1B}" destId="{5BBF7FED-D780-4CC3-84FD-8B631BA8972A}" srcOrd="0" destOrd="0" presId="urn:microsoft.com/office/officeart/2008/layout/LinedList"/>
    <dgm:cxn modelId="{D4E36CD1-85EB-49EC-9A5F-96B8E08FFA95}" srcId="{A9D74598-6EB4-47DE-9516-5B9BFDEE541A}" destId="{1DAF92B7-183F-457C-A916-81351EAA1889}" srcOrd="1" destOrd="0" parTransId="{A93759F4-394C-4B93-AFEB-2E0E6DECA5E2}" sibTransId="{0D4A6593-3CAB-4588-9CF3-221B969A4C82}"/>
    <dgm:cxn modelId="{23130ED3-912C-43AA-8142-E4B820F6CA5E}" type="presOf" srcId="{1DAF92B7-183F-457C-A916-81351EAA1889}" destId="{10AAFAEC-FBF3-4B92-B9ED-ED52A8A372D9}" srcOrd="0" destOrd="0" presId="urn:microsoft.com/office/officeart/2008/layout/LinedList"/>
    <dgm:cxn modelId="{13C06720-BBC7-4C5B-A903-25AC725769AF}" type="presParOf" srcId="{C67E3458-EB8E-45E3-B679-BFF8CFBAFBB6}" destId="{2A165AAB-25EA-4BFA-8DB2-4D0BBF6C56A9}" srcOrd="0" destOrd="0" presId="urn:microsoft.com/office/officeart/2008/layout/LinedList"/>
    <dgm:cxn modelId="{A79A9E1F-9F1F-41D6-9F42-7B7C7B7FF7A1}" type="presParOf" srcId="{C67E3458-EB8E-45E3-B679-BFF8CFBAFBB6}" destId="{17367537-D3A6-4478-BF9A-FD12E9EFCFA1}" srcOrd="1" destOrd="0" presId="urn:microsoft.com/office/officeart/2008/layout/LinedList"/>
    <dgm:cxn modelId="{4042663B-1B0C-42C2-BA56-EEED2225543F}" type="presParOf" srcId="{17367537-D3A6-4478-BF9A-FD12E9EFCFA1}" destId="{5BBF7FED-D780-4CC3-84FD-8B631BA8972A}" srcOrd="0" destOrd="0" presId="urn:microsoft.com/office/officeart/2008/layout/LinedList"/>
    <dgm:cxn modelId="{2CD07D91-2AFF-46C9-B7B6-FD99F68BA4C9}" type="presParOf" srcId="{17367537-D3A6-4478-BF9A-FD12E9EFCFA1}" destId="{B8AD4BB9-CF8C-4ACD-AF05-679C42F8DE1E}" srcOrd="1" destOrd="0" presId="urn:microsoft.com/office/officeart/2008/layout/LinedList"/>
    <dgm:cxn modelId="{CD14BF26-438F-4463-92FD-16A6C32B8DDA}" type="presParOf" srcId="{C67E3458-EB8E-45E3-B679-BFF8CFBAFBB6}" destId="{472A6FE3-B2F3-4DE9-88C6-5C5217B4AF42}" srcOrd="2" destOrd="0" presId="urn:microsoft.com/office/officeart/2008/layout/LinedList"/>
    <dgm:cxn modelId="{E378A8D8-0808-4BF1-A1B5-D65BD6EF5911}" type="presParOf" srcId="{C67E3458-EB8E-45E3-B679-BFF8CFBAFBB6}" destId="{B6448308-0193-4605-BB14-FAFA514D1CFD}" srcOrd="3" destOrd="0" presId="urn:microsoft.com/office/officeart/2008/layout/LinedList"/>
    <dgm:cxn modelId="{F9326372-0782-482A-B11B-F09E3C48D51F}" type="presParOf" srcId="{B6448308-0193-4605-BB14-FAFA514D1CFD}" destId="{10AAFAEC-FBF3-4B92-B9ED-ED52A8A372D9}" srcOrd="0" destOrd="0" presId="urn:microsoft.com/office/officeart/2008/layout/LinedList"/>
    <dgm:cxn modelId="{06A4ACD9-8CF1-4EED-9EAA-39D68C4449E7}" type="presParOf" srcId="{B6448308-0193-4605-BB14-FAFA514D1CFD}" destId="{10C52048-4F75-4E51-B469-EE3D22B804E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EAA048-DFFE-4C03-865E-EA8C21DEA7C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05B33F3-E5B2-487F-B2A1-A68A7AA80817}">
      <dgm:prSet/>
      <dgm:spPr/>
      <dgm:t>
        <a:bodyPr/>
        <a:lstStyle/>
        <a:p>
          <a:r>
            <a:rPr lang="en-US"/>
            <a:t>To build a heart stroke prediction engine using pyspark.</a:t>
          </a:r>
        </a:p>
      </dgm:t>
    </dgm:pt>
    <dgm:pt modelId="{4E70939E-F8C0-4946-B6FC-6C2EBF9CBC07}" type="parTrans" cxnId="{E8DD25B0-D6EC-4640-AA74-D42AACBBDBDA}">
      <dgm:prSet/>
      <dgm:spPr/>
      <dgm:t>
        <a:bodyPr/>
        <a:lstStyle/>
        <a:p>
          <a:endParaRPr lang="en-US"/>
        </a:p>
      </dgm:t>
    </dgm:pt>
    <dgm:pt modelId="{9FB96210-4BF4-4DA8-AB71-629D02D948ED}" type="sibTrans" cxnId="{E8DD25B0-D6EC-4640-AA74-D42AACBBDBDA}">
      <dgm:prSet/>
      <dgm:spPr/>
      <dgm:t>
        <a:bodyPr/>
        <a:lstStyle/>
        <a:p>
          <a:endParaRPr lang="en-US"/>
        </a:p>
      </dgm:t>
    </dgm:pt>
    <dgm:pt modelId="{509A51D4-BFB8-482E-9225-71E0C3A8A1AC}">
      <dgm:prSet/>
      <dgm:spPr/>
      <dgm:t>
        <a:bodyPr/>
        <a:lstStyle/>
        <a:p>
          <a:r>
            <a:rPr lang="en-US"/>
            <a:t>By implementing it using various algorithams such as decision tree, Logistic regression and clustering.</a:t>
          </a:r>
        </a:p>
      </dgm:t>
    </dgm:pt>
    <dgm:pt modelId="{11CC3CE5-B860-476C-B668-4B332B9803FE}" type="parTrans" cxnId="{C6F9AB64-A2F2-489B-8855-5BE049871EBC}">
      <dgm:prSet/>
      <dgm:spPr/>
      <dgm:t>
        <a:bodyPr/>
        <a:lstStyle/>
        <a:p>
          <a:endParaRPr lang="en-US"/>
        </a:p>
      </dgm:t>
    </dgm:pt>
    <dgm:pt modelId="{A59317D2-7143-433E-8D52-D62D447AFF02}" type="sibTrans" cxnId="{C6F9AB64-A2F2-489B-8855-5BE049871EBC}">
      <dgm:prSet/>
      <dgm:spPr/>
      <dgm:t>
        <a:bodyPr/>
        <a:lstStyle/>
        <a:p>
          <a:endParaRPr lang="en-US"/>
        </a:p>
      </dgm:t>
    </dgm:pt>
    <dgm:pt modelId="{73F69D71-E43E-42AA-B929-E5EB3F1AC51D}" type="pres">
      <dgm:prSet presAssocID="{6BEAA048-DFFE-4C03-865E-EA8C21DEA7C1}" presName="linear" presStyleCnt="0">
        <dgm:presLayoutVars>
          <dgm:animLvl val="lvl"/>
          <dgm:resizeHandles val="exact"/>
        </dgm:presLayoutVars>
      </dgm:prSet>
      <dgm:spPr/>
    </dgm:pt>
    <dgm:pt modelId="{B7D1BF76-849B-43E5-87AB-A2D7FBC48308}" type="pres">
      <dgm:prSet presAssocID="{105B33F3-E5B2-487F-B2A1-A68A7AA8081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CDFB263-41D0-4176-B19D-CED086744DAA}" type="pres">
      <dgm:prSet presAssocID="{9FB96210-4BF4-4DA8-AB71-629D02D948ED}" presName="spacer" presStyleCnt="0"/>
      <dgm:spPr/>
    </dgm:pt>
    <dgm:pt modelId="{1582DE32-C933-40F1-AE06-57B661F749C7}" type="pres">
      <dgm:prSet presAssocID="{509A51D4-BFB8-482E-9225-71E0C3A8A1A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6F9AB64-A2F2-489B-8855-5BE049871EBC}" srcId="{6BEAA048-DFFE-4C03-865E-EA8C21DEA7C1}" destId="{509A51D4-BFB8-482E-9225-71E0C3A8A1AC}" srcOrd="1" destOrd="0" parTransId="{11CC3CE5-B860-476C-B668-4B332B9803FE}" sibTransId="{A59317D2-7143-433E-8D52-D62D447AFF02}"/>
    <dgm:cxn modelId="{AFAAAB4A-8800-4895-90C9-B7A6D54FA89B}" type="presOf" srcId="{509A51D4-BFB8-482E-9225-71E0C3A8A1AC}" destId="{1582DE32-C933-40F1-AE06-57B661F749C7}" srcOrd="0" destOrd="0" presId="urn:microsoft.com/office/officeart/2005/8/layout/vList2"/>
    <dgm:cxn modelId="{10011393-59A4-4272-8622-D7EC0F414B4F}" type="presOf" srcId="{6BEAA048-DFFE-4C03-865E-EA8C21DEA7C1}" destId="{73F69D71-E43E-42AA-B929-E5EB3F1AC51D}" srcOrd="0" destOrd="0" presId="urn:microsoft.com/office/officeart/2005/8/layout/vList2"/>
    <dgm:cxn modelId="{5BA83E9E-F98B-4B3E-AAD5-C25E27FBBDA8}" type="presOf" srcId="{105B33F3-E5B2-487F-B2A1-A68A7AA80817}" destId="{B7D1BF76-849B-43E5-87AB-A2D7FBC48308}" srcOrd="0" destOrd="0" presId="urn:microsoft.com/office/officeart/2005/8/layout/vList2"/>
    <dgm:cxn modelId="{E8DD25B0-D6EC-4640-AA74-D42AACBBDBDA}" srcId="{6BEAA048-DFFE-4C03-865E-EA8C21DEA7C1}" destId="{105B33F3-E5B2-487F-B2A1-A68A7AA80817}" srcOrd="0" destOrd="0" parTransId="{4E70939E-F8C0-4946-B6FC-6C2EBF9CBC07}" sibTransId="{9FB96210-4BF4-4DA8-AB71-629D02D948ED}"/>
    <dgm:cxn modelId="{61454E3C-9DAC-414B-9DFE-A2DA77602DD5}" type="presParOf" srcId="{73F69D71-E43E-42AA-B929-E5EB3F1AC51D}" destId="{B7D1BF76-849B-43E5-87AB-A2D7FBC48308}" srcOrd="0" destOrd="0" presId="urn:microsoft.com/office/officeart/2005/8/layout/vList2"/>
    <dgm:cxn modelId="{85E455FC-7258-4EFD-9029-BE833CBC66AD}" type="presParOf" srcId="{73F69D71-E43E-42AA-B929-E5EB3F1AC51D}" destId="{4CDFB263-41D0-4176-B19D-CED086744DAA}" srcOrd="1" destOrd="0" presId="urn:microsoft.com/office/officeart/2005/8/layout/vList2"/>
    <dgm:cxn modelId="{F36486D3-C528-471D-B16D-1DE76589E3D8}" type="presParOf" srcId="{73F69D71-E43E-42AA-B929-E5EB3F1AC51D}" destId="{1582DE32-C933-40F1-AE06-57B661F749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51EDAE-9B64-4BCC-8A07-2A83B057F33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B295C78-60B6-473D-9419-AEAEB4158AAE}">
      <dgm:prSet/>
      <dgm:spPr/>
      <dgm:t>
        <a:bodyPr/>
        <a:lstStyle/>
        <a:p>
          <a:r>
            <a:rPr lang="en-US" dirty="0"/>
            <a:t>Early identification helps the doctor to give lifesaving and ‘brain-saving’ treatments .</a:t>
          </a:r>
        </a:p>
      </dgm:t>
    </dgm:pt>
    <dgm:pt modelId="{58E939AB-9FD0-40F5-BD8D-5195D6674250}" type="parTrans" cxnId="{1FC103F6-B37E-4918-B997-17DB396344A2}">
      <dgm:prSet/>
      <dgm:spPr/>
      <dgm:t>
        <a:bodyPr/>
        <a:lstStyle/>
        <a:p>
          <a:endParaRPr lang="en-US"/>
        </a:p>
      </dgm:t>
    </dgm:pt>
    <dgm:pt modelId="{4C532B51-0B85-4C02-B022-4E9E97C290BD}" type="sibTrans" cxnId="{1FC103F6-B37E-4918-B997-17DB396344A2}">
      <dgm:prSet/>
      <dgm:spPr/>
      <dgm:t>
        <a:bodyPr/>
        <a:lstStyle/>
        <a:p>
          <a:endParaRPr lang="en-US"/>
        </a:p>
      </dgm:t>
    </dgm:pt>
    <dgm:pt modelId="{63B705FD-2B1A-4291-88DF-994ABAC37760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Inculcating Good health habits and Proper Medications will help us to prevent heart stroke.</a:t>
          </a:r>
          <a:endParaRPr lang="en-US" dirty="0"/>
        </a:p>
      </dgm:t>
    </dgm:pt>
    <dgm:pt modelId="{728D2037-916C-4735-BC51-0ED2EC712F3B}" type="parTrans" cxnId="{652B0EFF-06E7-42EF-821C-D76C05830E7E}">
      <dgm:prSet/>
      <dgm:spPr/>
      <dgm:t>
        <a:bodyPr/>
        <a:lstStyle/>
        <a:p>
          <a:endParaRPr lang="en-US"/>
        </a:p>
      </dgm:t>
    </dgm:pt>
    <dgm:pt modelId="{B311BE16-9957-46E7-B754-1E9350940302}" type="sibTrans" cxnId="{652B0EFF-06E7-42EF-821C-D76C05830E7E}">
      <dgm:prSet/>
      <dgm:spPr/>
      <dgm:t>
        <a:bodyPr/>
        <a:lstStyle/>
        <a:p>
          <a:endParaRPr lang="en-US"/>
        </a:p>
      </dgm:t>
    </dgm:pt>
    <dgm:pt modelId="{755821DB-53F8-472B-ADC1-7910C08EDF6D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From</a:t>
          </a:r>
          <a:r>
            <a:rPr lang="en-US" dirty="0"/>
            <a:t> the data we can</a:t>
          </a:r>
          <a:r>
            <a:rPr lang="en-US" dirty="0">
              <a:latin typeface="Calibri Light" panose="020F0302020204030204"/>
            </a:rPr>
            <a:t> observe</a:t>
          </a:r>
          <a:r>
            <a:rPr lang="en-US" dirty="0"/>
            <a:t> that</a:t>
          </a:r>
          <a:r>
            <a:rPr lang="en-US" dirty="0">
              <a:latin typeface="Calibri Light" panose="020F0302020204030204"/>
            </a:rPr>
            <a:t> with the increase in age the risk of heart stroke is increasing periodically.</a:t>
          </a:r>
          <a:endParaRPr lang="en-US" dirty="0"/>
        </a:p>
      </dgm:t>
    </dgm:pt>
    <dgm:pt modelId="{EB1E22BC-769E-42B8-8172-9E5859CFE3F2}" type="parTrans" cxnId="{11FAC9AD-27A3-419B-AFD1-48E3471BCF2B}">
      <dgm:prSet/>
      <dgm:spPr/>
      <dgm:t>
        <a:bodyPr/>
        <a:lstStyle/>
        <a:p>
          <a:endParaRPr lang="en-US"/>
        </a:p>
      </dgm:t>
    </dgm:pt>
    <dgm:pt modelId="{85DD6C2F-34AB-4344-BAB8-E36EFF539DB6}" type="sibTrans" cxnId="{11FAC9AD-27A3-419B-AFD1-48E3471BCF2B}">
      <dgm:prSet/>
      <dgm:spPr/>
      <dgm:t>
        <a:bodyPr/>
        <a:lstStyle/>
        <a:p>
          <a:endParaRPr lang="en-US"/>
        </a:p>
      </dgm:t>
    </dgm:pt>
    <dgm:pt modelId="{F4203CB9-D45D-470E-8FEE-EA2CB3354624}" type="pres">
      <dgm:prSet presAssocID="{8B51EDAE-9B64-4BCC-8A07-2A83B057F336}" presName="linear" presStyleCnt="0">
        <dgm:presLayoutVars>
          <dgm:animLvl val="lvl"/>
          <dgm:resizeHandles val="exact"/>
        </dgm:presLayoutVars>
      </dgm:prSet>
      <dgm:spPr/>
    </dgm:pt>
    <dgm:pt modelId="{D7A38F16-A98E-475F-A074-1E39D2D56645}" type="pres">
      <dgm:prSet presAssocID="{DB295C78-60B6-473D-9419-AEAEB4158A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CE9CEC-7EBD-40B4-9518-EF8591AE819B}" type="pres">
      <dgm:prSet presAssocID="{4C532B51-0B85-4C02-B022-4E9E97C290BD}" presName="spacer" presStyleCnt="0"/>
      <dgm:spPr/>
    </dgm:pt>
    <dgm:pt modelId="{F5C38654-C728-4EC8-B5C6-EEACC092B033}" type="pres">
      <dgm:prSet presAssocID="{63B705FD-2B1A-4291-88DF-994ABAC377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DADB4A6-EE10-4323-A28D-DDD28F3EF9E3}" type="pres">
      <dgm:prSet presAssocID="{B311BE16-9957-46E7-B754-1E9350940302}" presName="spacer" presStyleCnt="0"/>
      <dgm:spPr/>
    </dgm:pt>
    <dgm:pt modelId="{FED3E23F-9C13-477D-A790-C497C7F66701}" type="pres">
      <dgm:prSet presAssocID="{755821DB-53F8-472B-ADC1-7910C08EDF6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430658D-9DF0-474B-9549-1C63AF9E0349}" type="presOf" srcId="{DB295C78-60B6-473D-9419-AEAEB4158AAE}" destId="{D7A38F16-A98E-475F-A074-1E39D2D56645}" srcOrd="0" destOrd="0" presId="urn:microsoft.com/office/officeart/2005/8/layout/vList2"/>
    <dgm:cxn modelId="{F4E1E597-2F72-4C0D-A98C-878EBC08A1CB}" type="presOf" srcId="{8B51EDAE-9B64-4BCC-8A07-2A83B057F336}" destId="{F4203CB9-D45D-470E-8FEE-EA2CB3354624}" srcOrd="0" destOrd="0" presId="urn:microsoft.com/office/officeart/2005/8/layout/vList2"/>
    <dgm:cxn modelId="{11FAC9AD-27A3-419B-AFD1-48E3471BCF2B}" srcId="{8B51EDAE-9B64-4BCC-8A07-2A83B057F336}" destId="{755821DB-53F8-472B-ADC1-7910C08EDF6D}" srcOrd="2" destOrd="0" parTransId="{EB1E22BC-769E-42B8-8172-9E5859CFE3F2}" sibTransId="{85DD6C2F-34AB-4344-BAB8-E36EFF539DB6}"/>
    <dgm:cxn modelId="{A54D3AE0-688C-40E5-9439-EFD6E8C88904}" type="presOf" srcId="{63B705FD-2B1A-4291-88DF-994ABAC37760}" destId="{F5C38654-C728-4EC8-B5C6-EEACC092B033}" srcOrd="0" destOrd="0" presId="urn:microsoft.com/office/officeart/2005/8/layout/vList2"/>
    <dgm:cxn modelId="{CA7937E8-2FD1-430A-81B2-98FD47B66C31}" type="presOf" srcId="{755821DB-53F8-472B-ADC1-7910C08EDF6D}" destId="{FED3E23F-9C13-477D-A790-C497C7F66701}" srcOrd="0" destOrd="0" presId="urn:microsoft.com/office/officeart/2005/8/layout/vList2"/>
    <dgm:cxn modelId="{1FC103F6-B37E-4918-B997-17DB396344A2}" srcId="{8B51EDAE-9B64-4BCC-8A07-2A83B057F336}" destId="{DB295C78-60B6-473D-9419-AEAEB4158AAE}" srcOrd="0" destOrd="0" parTransId="{58E939AB-9FD0-40F5-BD8D-5195D6674250}" sibTransId="{4C532B51-0B85-4C02-B022-4E9E97C290BD}"/>
    <dgm:cxn modelId="{652B0EFF-06E7-42EF-821C-D76C05830E7E}" srcId="{8B51EDAE-9B64-4BCC-8A07-2A83B057F336}" destId="{63B705FD-2B1A-4291-88DF-994ABAC37760}" srcOrd="1" destOrd="0" parTransId="{728D2037-916C-4735-BC51-0ED2EC712F3B}" sibTransId="{B311BE16-9957-46E7-B754-1E9350940302}"/>
    <dgm:cxn modelId="{DBDFD898-49A1-4FF2-958A-014A3E5BECEC}" type="presParOf" srcId="{F4203CB9-D45D-470E-8FEE-EA2CB3354624}" destId="{D7A38F16-A98E-475F-A074-1E39D2D56645}" srcOrd="0" destOrd="0" presId="urn:microsoft.com/office/officeart/2005/8/layout/vList2"/>
    <dgm:cxn modelId="{80C40135-F844-452A-9891-F6F05E6144BF}" type="presParOf" srcId="{F4203CB9-D45D-470E-8FEE-EA2CB3354624}" destId="{15CE9CEC-7EBD-40B4-9518-EF8591AE819B}" srcOrd="1" destOrd="0" presId="urn:microsoft.com/office/officeart/2005/8/layout/vList2"/>
    <dgm:cxn modelId="{DDD4AA0E-D9CF-44BA-810C-929EFA55FEC9}" type="presParOf" srcId="{F4203CB9-D45D-470E-8FEE-EA2CB3354624}" destId="{F5C38654-C728-4EC8-B5C6-EEACC092B033}" srcOrd="2" destOrd="0" presId="urn:microsoft.com/office/officeart/2005/8/layout/vList2"/>
    <dgm:cxn modelId="{DD6844D8-52CD-42E5-BD3F-094C6C92DBC0}" type="presParOf" srcId="{F4203CB9-D45D-470E-8FEE-EA2CB3354624}" destId="{2DADB4A6-EE10-4323-A28D-DDD28F3EF9E3}" srcOrd="3" destOrd="0" presId="urn:microsoft.com/office/officeart/2005/8/layout/vList2"/>
    <dgm:cxn modelId="{2B321667-0AA3-443C-8810-D8DCC02C07C6}" type="presParOf" srcId="{F4203CB9-D45D-470E-8FEE-EA2CB3354624}" destId="{FED3E23F-9C13-477D-A790-C497C7F6670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BC863F-D9F7-466D-9F62-CE98365F584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4E4F1C9-5F68-461C-A0CC-CF5465F6A5B2}">
      <dgm:prSet/>
      <dgm:spPr/>
      <dgm:t>
        <a:bodyPr/>
        <a:lstStyle/>
        <a:p>
          <a:r>
            <a:rPr lang="en-US"/>
            <a:t>Encoded Categorical columns.</a:t>
          </a:r>
        </a:p>
      </dgm:t>
    </dgm:pt>
    <dgm:pt modelId="{1470AA8A-BBBF-4E5C-A402-53B6864E83C5}" type="parTrans" cxnId="{CD99988C-8659-4715-9610-6525A80B5DD8}">
      <dgm:prSet/>
      <dgm:spPr/>
      <dgm:t>
        <a:bodyPr/>
        <a:lstStyle/>
        <a:p>
          <a:endParaRPr lang="en-US"/>
        </a:p>
      </dgm:t>
    </dgm:pt>
    <dgm:pt modelId="{6C08A7E3-53C9-4545-AE9F-CB680F37F6AF}" type="sibTrans" cxnId="{CD99988C-8659-4715-9610-6525A80B5DD8}">
      <dgm:prSet/>
      <dgm:spPr/>
      <dgm:t>
        <a:bodyPr/>
        <a:lstStyle/>
        <a:p>
          <a:endParaRPr lang="en-US"/>
        </a:p>
      </dgm:t>
    </dgm:pt>
    <dgm:pt modelId="{9682BAF5-5154-4199-A6AC-C466620A5624}">
      <dgm:prSet/>
      <dgm:spPr/>
      <dgm:t>
        <a:bodyPr/>
        <a:lstStyle/>
        <a:p>
          <a:r>
            <a:rPr lang="en-US"/>
            <a:t>Standardized numerical values.</a:t>
          </a:r>
        </a:p>
      </dgm:t>
    </dgm:pt>
    <dgm:pt modelId="{2313859D-5FC3-4710-9B78-F2970A630DBE}" type="parTrans" cxnId="{231737E3-2F56-4430-B2E1-C7FAE0AF31DE}">
      <dgm:prSet/>
      <dgm:spPr/>
      <dgm:t>
        <a:bodyPr/>
        <a:lstStyle/>
        <a:p>
          <a:endParaRPr lang="en-US"/>
        </a:p>
      </dgm:t>
    </dgm:pt>
    <dgm:pt modelId="{00B113DD-6860-4D46-925B-1E44782CD674}" type="sibTrans" cxnId="{231737E3-2F56-4430-B2E1-C7FAE0AF31DE}">
      <dgm:prSet/>
      <dgm:spPr/>
      <dgm:t>
        <a:bodyPr/>
        <a:lstStyle/>
        <a:p>
          <a:endParaRPr lang="en-US"/>
        </a:p>
      </dgm:t>
    </dgm:pt>
    <dgm:pt modelId="{D2DF2EC5-5F96-4021-A67D-966D66542E9D}">
      <dgm:prSet/>
      <dgm:spPr/>
      <dgm:t>
        <a:bodyPr/>
        <a:lstStyle/>
        <a:p>
          <a:r>
            <a:rPr lang="en-US" dirty="0"/>
            <a:t>Calculated </a:t>
          </a:r>
          <a:r>
            <a:rPr lang="en-US" dirty="0" err="1"/>
            <a:t>bmi</a:t>
          </a:r>
          <a:r>
            <a:rPr lang="en-US" dirty="0"/>
            <a:t> category from the available </a:t>
          </a:r>
          <a:r>
            <a:rPr lang="en-US" dirty="0" err="1"/>
            <a:t>bmi</a:t>
          </a:r>
          <a:r>
            <a:rPr lang="en-US" dirty="0"/>
            <a:t> column.</a:t>
          </a:r>
        </a:p>
      </dgm:t>
    </dgm:pt>
    <dgm:pt modelId="{6C7F9D61-3C54-4E73-9605-FD4BADFB2F7C}" type="parTrans" cxnId="{8F251766-DCB2-4928-88C4-E65798B27F75}">
      <dgm:prSet/>
      <dgm:spPr/>
      <dgm:t>
        <a:bodyPr/>
        <a:lstStyle/>
        <a:p>
          <a:endParaRPr lang="en-US"/>
        </a:p>
      </dgm:t>
    </dgm:pt>
    <dgm:pt modelId="{1A20F358-3043-4746-BC6F-281C1CA9CD92}" type="sibTrans" cxnId="{8F251766-DCB2-4928-88C4-E65798B27F75}">
      <dgm:prSet/>
      <dgm:spPr/>
      <dgm:t>
        <a:bodyPr/>
        <a:lstStyle/>
        <a:p>
          <a:endParaRPr lang="en-US"/>
        </a:p>
      </dgm:t>
    </dgm:pt>
    <dgm:pt modelId="{5FEF49A0-ADF5-4552-92BA-4CC38BB08E7F}">
      <dgm:prSet/>
      <dgm:spPr/>
      <dgm:t>
        <a:bodyPr/>
        <a:lstStyle/>
        <a:p>
          <a:r>
            <a:rPr lang="en-US" dirty="0"/>
            <a:t>Imputed numeric and categorical columns</a:t>
          </a:r>
        </a:p>
      </dgm:t>
    </dgm:pt>
    <dgm:pt modelId="{D347EDE3-EF14-4B14-8691-344A7C736193}" type="parTrans" cxnId="{4B6F38F4-80B9-4ACB-AAC1-914DC7F6FCDA}">
      <dgm:prSet/>
      <dgm:spPr/>
      <dgm:t>
        <a:bodyPr/>
        <a:lstStyle/>
        <a:p>
          <a:endParaRPr lang="en-US"/>
        </a:p>
      </dgm:t>
    </dgm:pt>
    <dgm:pt modelId="{C82C74C6-F001-46F9-AE59-37E5C01FCAB3}" type="sibTrans" cxnId="{4B6F38F4-80B9-4ACB-AAC1-914DC7F6FCDA}">
      <dgm:prSet/>
      <dgm:spPr/>
      <dgm:t>
        <a:bodyPr/>
        <a:lstStyle/>
        <a:p>
          <a:endParaRPr lang="en-US"/>
        </a:p>
      </dgm:t>
    </dgm:pt>
    <dgm:pt modelId="{6C2ABA16-8827-4B4C-900E-7F121CAE685D}" type="pres">
      <dgm:prSet presAssocID="{D1BC863F-D9F7-466D-9F62-CE98365F5844}" presName="linear" presStyleCnt="0">
        <dgm:presLayoutVars>
          <dgm:animLvl val="lvl"/>
          <dgm:resizeHandles val="exact"/>
        </dgm:presLayoutVars>
      </dgm:prSet>
      <dgm:spPr/>
    </dgm:pt>
    <dgm:pt modelId="{3DA21BC9-2FCD-46B7-BCF8-5ADA822B0598}" type="pres">
      <dgm:prSet presAssocID="{34E4F1C9-5F68-461C-A0CC-CF5465F6A5B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AD55FA6-77A0-4414-A007-0B10E887AC03}" type="pres">
      <dgm:prSet presAssocID="{6C08A7E3-53C9-4545-AE9F-CB680F37F6AF}" presName="spacer" presStyleCnt="0"/>
      <dgm:spPr/>
    </dgm:pt>
    <dgm:pt modelId="{6F1BCD9E-7B26-46D5-B050-8ABEA5D7F227}" type="pres">
      <dgm:prSet presAssocID="{9682BAF5-5154-4199-A6AC-C466620A562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83880B4-927F-4EE2-93F0-54B293139A5A}" type="pres">
      <dgm:prSet presAssocID="{00B113DD-6860-4D46-925B-1E44782CD674}" presName="spacer" presStyleCnt="0"/>
      <dgm:spPr/>
    </dgm:pt>
    <dgm:pt modelId="{DF843B89-DB09-4006-8513-31C74C76AC9C}" type="pres">
      <dgm:prSet presAssocID="{D2DF2EC5-5F96-4021-A67D-966D66542E9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EA8093A-9491-4790-AB13-60DE657922CC}" type="pres">
      <dgm:prSet presAssocID="{1A20F358-3043-4746-BC6F-281C1CA9CD92}" presName="spacer" presStyleCnt="0"/>
      <dgm:spPr/>
    </dgm:pt>
    <dgm:pt modelId="{D8E6A222-E815-4FF1-8F7D-FFA7C644A448}" type="pres">
      <dgm:prSet presAssocID="{5FEF49A0-ADF5-4552-92BA-4CC38BB08E7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2C9E732-6049-4A32-81D5-3B3625D721AE}" type="presOf" srcId="{34E4F1C9-5F68-461C-A0CC-CF5465F6A5B2}" destId="{3DA21BC9-2FCD-46B7-BCF8-5ADA822B0598}" srcOrd="0" destOrd="0" presId="urn:microsoft.com/office/officeart/2005/8/layout/vList2"/>
    <dgm:cxn modelId="{8F251766-DCB2-4928-88C4-E65798B27F75}" srcId="{D1BC863F-D9F7-466D-9F62-CE98365F5844}" destId="{D2DF2EC5-5F96-4021-A67D-966D66542E9D}" srcOrd="2" destOrd="0" parTransId="{6C7F9D61-3C54-4E73-9605-FD4BADFB2F7C}" sibTransId="{1A20F358-3043-4746-BC6F-281C1CA9CD92}"/>
    <dgm:cxn modelId="{44031B85-090F-415B-AA40-25FC84815C2B}" type="presOf" srcId="{9682BAF5-5154-4199-A6AC-C466620A5624}" destId="{6F1BCD9E-7B26-46D5-B050-8ABEA5D7F227}" srcOrd="0" destOrd="0" presId="urn:microsoft.com/office/officeart/2005/8/layout/vList2"/>
    <dgm:cxn modelId="{CD99988C-8659-4715-9610-6525A80B5DD8}" srcId="{D1BC863F-D9F7-466D-9F62-CE98365F5844}" destId="{34E4F1C9-5F68-461C-A0CC-CF5465F6A5B2}" srcOrd="0" destOrd="0" parTransId="{1470AA8A-BBBF-4E5C-A402-53B6864E83C5}" sibTransId="{6C08A7E3-53C9-4545-AE9F-CB680F37F6AF}"/>
    <dgm:cxn modelId="{31C5F3C7-A651-472B-8EBC-FDCE1ACCDA16}" type="presOf" srcId="{D2DF2EC5-5F96-4021-A67D-966D66542E9D}" destId="{DF843B89-DB09-4006-8513-31C74C76AC9C}" srcOrd="0" destOrd="0" presId="urn:microsoft.com/office/officeart/2005/8/layout/vList2"/>
    <dgm:cxn modelId="{2F1D7DDF-63F5-4397-8895-42719CF18EDE}" type="presOf" srcId="{D1BC863F-D9F7-466D-9F62-CE98365F5844}" destId="{6C2ABA16-8827-4B4C-900E-7F121CAE685D}" srcOrd="0" destOrd="0" presId="urn:microsoft.com/office/officeart/2005/8/layout/vList2"/>
    <dgm:cxn modelId="{231737E3-2F56-4430-B2E1-C7FAE0AF31DE}" srcId="{D1BC863F-D9F7-466D-9F62-CE98365F5844}" destId="{9682BAF5-5154-4199-A6AC-C466620A5624}" srcOrd="1" destOrd="0" parTransId="{2313859D-5FC3-4710-9B78-F2970A630DBE}" sibTransId="{00B113DD-6860-4D46-925B-1E44782CD674}"/>
    <dgm:cxn modelId="{89E912F1-F82D-441D-8CB4-AE0A2A3BE265}" type="presOf" srcId="{5FEF49A0-ADF5-4552-92BA-4CC38BB08E7F}" destId="{D8E6A222-E815-4FF1-8F7D-FFA7C644A448}" srcOrd="0" destOrd="0" presId="urn:microsoft.com/office/officeart/2005/8/layout/vList2"/>
    <dgm:cxn modelId="{4B6F38F4-80B9-4ACB-AAC1-914DC7F6FCDA}" srcId="{D1BC863F-D9F7-466D-9F62-CE98365F5844}" destId="{5FEF49A0-ADF5-4552-92BA-4CC38BB08E7F}" srcOrd="3" destOrd="0" parTransId="{D347EDE3-EF14-4B14-8691-344A7C736193}" sibTransId="{C82C74C6-F001-46F9-AE59-37E5C01FCAB3}"/>
    <dgm:cxn modelId="{74BD1580-C5C1-4675-8392-1C06828AAD3E}" type="presParOf" srcId="{6C2ABA16-8827-4B4C-900E-7F121CAE685D}" destId="{3DA21BC9-2FCD-46B7-BCF8-5ADA822B0598}" srcOrd="0" destOrd="0" presId="urn:microsoft.com/office/officeart/2005/8/layout/vList2"/>
    <dgm:cxn modelId="{3943BF5C-E04D-445C-B308-AB7CF824B59A}" type="presParOf" srcId="{6C2ABA16-8827-4B4C-900E-7F121CAE685D}" destId="{FAD55FA6-77A0-4414-A007-0B10E887AC03}" srcOrd="1" destOrd="0" presId="urn:microsoft.com/office/officeart/2005/8/layout/vList2"/>
    <dgm:cxn modelId="{F0FF91A7-1175-494A-A0A9-DE7DAE104CD9}" type="presParOf" srcId="{6C2ABA16-8827-4B4C-900E-7F121CAE685D}" destId="{6F1BCD9E-7B26-46D5-B050-8ABEA5D7F227}" srcOrd="2" destOrd="0" presId="urn:microsoft.com/office/officeart/2005/8/layout/vList2"/>
    <dgm:cxn modelId="{0C77CF30-AB3B-4470-84EA-C4A6228E3351}" type="presParOf" srcId="{6C2ABA16-8827-4B4C-900E-7F121CAE685D}" destId="{B83880B4-927F-4EE2-93F0-54B293139A5A}" srcOrd="3" destOrd="0" presId="urn:microsoft.com/office/officeart/2005/8/layout/vList2"/>
    <dgm:cxn modelId="{3A19C4E3-8AC3-4338-BB9C-848752A1FD48}" type="presParOf" srcId="{6C2ABA16-8827-4B4C-900E-7F121CAE685D}" destId="{DF843B89-DB09-4006-8513-31C74C76AC9C}" srcOrd="4" destOrd="0" presId="urn:microsoft.com/office/officeart/2005/8/layout/vList2"/>
    <dgm:cxn modelId="{2669CD12-D88C-4F67-9018-7829CF08FCF6}" type="presParOf" srcId="{6C2ABA16-8827-4B4C-900E-7F121CAE685D}" destId="{CEA8093A-9491-4790-AB13-60DE657922CC}" srcOrd="5" destOrd="0" presId="urn:microsoft.com/office/officeart/2005/8/layout/vList2"/>
    <dgm:cxn modelId="{CF92DA51-E1F3-42F1-B31F-65E38FC7AA5D}" type="presParOf" srcId="{6C2ABA16-8827-4B4C-900E-7F121CAE685D}" destId="{D8E6A222-E815-4FF1-8F7D-FFA7C644A44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A217F6-68A6-44C6-83C0-02E1B7114EC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E37A18A-EFA3-4D9A-9BEE-8FCEB224380F}">
      <dgm:prSet/>
      <dgm:spPr/>
      <dgm:t>
        <a:bodyPr/>
        <a:lstStyle/>
        <a:p>
          <a:r>
            <a:rPr lang="en-US" dirty="0"/>
            <a:t>After analyzing our dataset, we found it to be imbalanced.</a:t>
          </a:r>
        </a:p>
      </dgm:t>
    </dgm:pt>
    <dgm:pt modelId="{BEE03EAC-37C0-424E-8441-54DB1C43578F}" type="parTrans" cxnId="{B1685F51-05DB-4C5C-B5CB-CCB92A8AF562}">
      <dgm:prSet/>
      <dgm:spPr/>
      <dgm:t>
        <a:bodyPr/>
        <a:lstStyle/>
        <a:p>
          <a:endParaRPr lang="en-US"/>
        </a:p>
      </dgm:t>
    </dgm:pt>
    <dgm:pt modelId="{17F83123-B787-43F3-B825-FC9AFF226310}" type="sibTrans" cxnId="{B1685F51-05DB-4C5C-B5CB-CCB92A8AF562}">
      <dgm:prSet/>
      <dgm:spPr/>
      <dgm:t>
        <a:bodyPr/>
        <a:lstStyle/>
        <a:p>
          <a:endParaRPr lang="en-US"/>
        </a:p>
      </dgm:t>
    </dgm:pt>
    <dgm:pt modelId="{C4F6103E-4230-4E79-81C1-64B758180EA1}">
      <dgm:prSet/>
      <dgm:spPr/>
      <dgm:t>
        <a:bodyPr/>
        <a:lstStyle/>
        <a:p>
          <a:r>
            <a:rPr lang="en-US"/>
            <a:t>Our target class(Stroke) has uneven distribution of observations.</a:t>
          </a:r>
        </a:p>
      </dgm:t>
    </dgm:pt>
    <dgm:pt modelId="{219E8A03-7E33-4E86-8797-979A87AE2661}" type="parTrans" cxnId="{C822A200-3A0A-42A0-9996-31F00D0E0960}">
      <dgm:prSet/>
      <dgm:spPr/>
      <dgm:t>
        <a:bodyPr/>
        <a:lstStyle/>
        <a:p>
          <a:endParaRPr lang="en-US"/>
        </a:p>
      </dgm:t>
    </dgm:pt>
    <dgm:pt modelId="{6C05A8AA-55D6-48D8-9A4F-33778BDDBD8D}" type="sibTrans" cxnId="{C822A200-3A0A-42A0-9996-31F00D0E0960}">
      <dgm:prSet/>
      <dgm:spPr/>
      <dgm:t>
        <a:bodyPr/>
        <a:lstStyle/>
        <a:p>
          <a:endParaRPr lang="en-US"/>
        </a:p>
      </dgm:t>
    </dgm:pt>
    <dgm:pt modelId="{0FDFACD8-5010-43AC-8380-0C07477FB2AC}">
      <dgm:prSet/>
      <dgm:spPr/>
      <dgm:t>
        <a:bodyPr/>
        <a:lstStyle/>
        <a:p>
          <a:r>
            <a:rPr lang="en-US" dirty="0"/>
            <a:t>To overcome this imbalance in the data we have performed Oversampling with the existing records(Train dataset).</a:t>
          </a:r>
        </a:p>
      </dgm:t>
    </dgm:pt>
    <dgm:pt modelId="{1A9254B7-AE7F-4899-A258-227C6C35DC7E}" type="parTrans" cxnId="{8696E4A8-A97E-4F19-BCDE-76EB56169DFE}">
      <dgm:prSet/>
      <dgm:spPr/>
      <dgm:t>
        <a:bodyPr/>
        <a:lstStyle/>
        <a:p>
          <a:endParaRPr lang="en-US"/>
        </a:p>
      </dgm:t>
    </dgm:pt>
    <dgm:pt modelId="{6E6E54EB-DE05-4070-935B-AACBBA64FE9C}" type="sibTrans" cxnId="{8696E4A8-A97E-4F19-BCDE-76EB56169DFE}">
      <dgm:prSet/>
      <dgm:spPr/>
      <dgm:t>
        <a:bodyPr/>
        <a:lstStyle/>
        <a:p>
          <a:endParaRPr lang="en-US"/>
        </a:p>
      </dgm:t>
    </dgm:pt>
    <dgm:pt modelId="{9E699F1D-42AE-4898-B31C-43B0D388AC86}">
      <dgm:prSet/>
      <dgm:spPr/>
      <dgm:t>
        <a:bodyPr/>
        <a:lstStyle/>
        <a:p>
          <a:r>
            <a:rPr lang="en-US" dirty="0"/>
            <a:t>By implementing Oversampling, we have generated an unbiased dataset.</a:t>
          </a:r>
        </a:p>
      </dgm:t>
    </dgm:pt>
    <dgm:pt modelId="{6778C747-392E-456F-AD4A-728C591CC8CA}" type="parTrans" cxnId="{1D1A19AF-EF57-4344-B2E7-7C61AA8F8C2F}">
      <dgm:prSet/>
      <dgm:spPr/>
      <dgm:t>
        <a:bodyPr/>
        <a:lstStyle/>
        <a:p>
          <a:endParaRPr lang="en-US"/>
        </a:p>
      </dgm:t>
    </dgm:pt>
    <dgm:pt modelId="{F9CD224C-AEA7-4132-9C6A-B837BD7E6E3E}" type="sibTrans" cxnId="{1D1A19AF-EF57-4344-B2E7-7C61AA8F8C2F}">
      <dgm:prSet/>
      <dgm:spPr/>
      <dgm:t>
        <a:bodyPr/>
        <a:lstStyle/>
        <a:p>
          <a:endParaRPr lang="en-US"/>
        </a:p>
      </dgm:t>
    </dgm:pt>
    <dgm:pt modelId="{D98A6365-9D8E-4549-B04F-67B25A6AA20B}" type="pres">
      <dgm:prSet presAssocID="{77A217F6-68A6-44C6-83C0-02E1B7114EC6}" presName="vert0" presStyleCnt="0">
        <dgm:presLayoutVars>
          <dgm:dir/>
          <dgm:animOne val="branch"/>
          <dgm:animLvl val="lvl"/>
        </dgm:presLayoutVars>
      </dgm:prSet>
      <dgm:spPr/>
    </dgm:pt>
    <dgm:pt modelId="{05C1BD22-558E-4E7A-BC3B-71155F404DC2}" type="pres">
      <dgm:prSet presAssocID="{1E37A18A-EFA3-4D9A-9BEE-8FCEB224380F}" presName="thickLine" presStyleLbl="alignNode1" presStyleIdx="0" presStyleCnt="4"/>
      <dgm:spPr/>
    </dgm:pt>
    <dgm:pt modelId="{DD1FD466-4C1C-4186-8B29-F9D5D78CB92F}" type="pres">
      <dgm:prSet presAssocID="{1E37A18A-EFA3-4D9A-9BEE-8FCEB224380F}" presName="horz1" presStyleCnt="0"/>
      <dgm:spPr/>
    </dgm:pt>
    <dgm:pt modelId="{A272585D-51A2-4D49-B037-7BE1EDE5CB24}" type="pres">
      <dgm:prSet presAssocID="{1E37A18A-EFA3-4D9A-9BEE-8FCEB224380F}" presName="tx1" presStyleLbl="revTx" presStyleIdx="0" presStyleCnt="4"/>
      <dgm:spPr/>
    </dgm:pt>
    <dgm:pt modelId="{3BAE6BE8-52CC-41FE-827C-3EB9F4D4E394}" type="pres">
      <dgm:prSet presAssocID="{1E37A18A-EFA3-4D9A-9BEE-8FCEB224380F}" presName="vert1" presStyleCnt="0"/>
      <dgm:spPr/>
    </dgm:pt>
    <dgm:pt modelId="{AA88FB7A-6E81-48C0-BBC0-8E090BEA26F3}" type="pres">
      <dgm:prSet presAssocID="{C4F6103E-4230-4E79-81C1-64B758180EA1}" presName="thickLine" presStyleLbl="alignNode1" presStyleIdx="1" presStyleCnt="4"/>
      <dgm:spPr/>
    </dgm:pt>
    <dgm:pt modelId="{24CF878D-DA8C-4B62-B614-6031F7D45CF5}" type="pres">
      <dgm:prSet presAssocID="{C4F6103E-4230-4E79-81C1-64B758180EA1}" presName="horz1" presStyleCnt="0"/>
      <dgm:spPr/>
    </dgm:pt>
    <dgm:pt modelId="{D13ECCB7-6E5E-4340-A541-667A991DB41C}" type="pres">
      <dgm:prSet presAssocID="{C4F6103E-4230-4E79-81C1-64B758180EA1}" presName="tx1" presStyleLbl="revTx" presStyleIdx="1" presStyleCnt="4"/>
      <dgm:spPr/>
    </dgm:pt>
    <dgm:pt modelId="{A8386C8E-A79A-4011-8292-D5BF79D2FA7B}" type="pres">
      <dgm:prSet presAssocID="{C4F6103E-4230-4E79-81C1-64B758180EA1}" presName="vert1" presStyleCnt="0"/>
      <dgm:spPr/>
    </dgm:pt>
    <dgm:pt modelId="{207D1755-12CC-4E61-A543-08CCCF0545D7}" type="pres">
      <dgm:prSet presAssocID="{0FDFACD8-5010-43AC-8380-0C07477FB2AC}" presName="thickLine" presStyleLbl="alignNode1" presStyleIdx="2" presStyleCnt="4"/>
      <dgm:spPr/>
    </dgm:pt>
    <dgm:pt modelId="{6948DF47-B46E-4C0D-828B-A4A2CABA4DF4}" type="pres">
      <dgm:prSet presAssocID="{0FDFACD8-5010-43AC-8380-0C07477FB2AC}" presName="horz1" presStyleCnt="0"/>
      <dgm:spPr/>
    </dgm:pt>
    <dgm:pt modelId="{02793CC3-6214-4114-BC17-E7CA50B981A8}" type="pres">
      <dgm:prSet presAssocID="{0FDFACD8-5010-43AC-8380-0C07477FB2AC}" presName="tx1" presStyleLbl="revTx" presStyleIdx="2" presStyleCnt="4"/>
      <dgm:spPr/>
    </dgm:pt>
    <dgm:pt modelId="{F53A006F-A1E3-4C6D-AFC6-F3D46CD5DB0B}" type="pres">
      <dgm:prSet presAssocID="{0FDFACD8-5010-43AC-8380-0C07477FB2AC}" presName="vert1" presStyleCnt="0"/>
      <dgm:spPr/>
    </dgm:pt>
    <dgm:pt modelId="{A4B18D7D-8BF2-4D0A-9945-4749279BD326}" type="pres">
      <dgm:prSet presAssocID="{9E699F1D-42AE-4898-B31C-43B0D388AC86}" presName="thickLine" presStyleLbl="alignNode1" presStyleIdx="3" presStyleCnt="4"/>
      <dgm:spPr/>
    </dgm:pt>
    <dgm:pt modelId="{B88049D9-95E2-48F4-935B-E20B4BFBD190}" type="pres">
      <dgm:prSet presAssocID="{9E699F1D-42AE-4898-B31C-43B0D388AC86}" presName="horz1" presStyleCnt="0"/>
      <dgm:spPr/>
    </dgm:pt>
    <dgm:pt modelId="{8A188C83-CF99-480C-BB6D-D42F645B0638}" type="pres">
      <dgm:prSet presAssocID="{9E699F1D-42AE-4898-B31C-43B0D388AC86}" presName="tx1" presStyleLbl="revTx" presStyleIdx="3" presStyleCnt="4"/>
      <dgm:spPr/>
    </dgm:pt>
    <dgm:pt modelId="{0F4C4930-EB86-4A97-B164-2FABD3103FE6}" type="pres">
      <dgm:prSet presAssocID="{9E699F1D-42AE-4898-B31C-43B0D388AC86}" presName="vert1" presStyleCnt="0"/>
      <dgm:spPr/>
    </dgm:pt>
  </dgm:ptLst>
  <dgm:cxnLst>
    <dgm:cxn modelId="{C822A200-3A0A-42A0-9996-31F00D0E0960}" srcId="{77A217F6-68A6-44C6-83C0-02E1B7114EC6}" destId="{C4F6103E-4230-4E79-81C1-64B758180EA1}" srcOrd="1" destOrd="0" parTransId="{219E8A03-7E33-4E86-8797-979A87AE2661}" sibTransId="{6C05A8AA-55D6-48D8-9A4F-33778BDDBD8D}"/>
    <dgm:cxn modelId="{F4CE941E-26B1-43D1-86E7-6D6F25D05415}" type="presOf" srcId="{1E37A18A-EFA3-4D9A-9BEE-8FCEB224380F}" destId="{A272585D-51A2-4D49-B037-7BE1EDE5CB24}" srcOrd="0" destOrd="0" presId="urn:microsoft.com/office/officeart/2008/layout/LinedList"/>
    <dgm:cxn modelId="{9B13F525-908E-4BCC-A563-EBFE3BABA068}" type="presOf" srcId="{9E699F1D-42AE-4898-B31C-43B0D388AC86}" destId="{8A188C83-CF99-480C-BB6D-D42F645B0638}" srcOrd="0" destOrd="0" presId="urn:microsoft.com/office/officeart/2008/layout/LinedList"/>
    <dgm:cxn modelId="{B1685F51-05DB-4C5C-B5CB-CCB92A8AF562}" srcId="{77A217F6-68A6-44C6-83C0-02E1B7114EC6}" destId="{1E37A18A-EFA3-4D9A-9BEE-8FCEB224380F}" srcOrd="0" destOrd="0" parTransId="{BEE03EAC-37C0-424E-8441-54DB1C43578F}" sibTransId="{17F83123-B787-43F3-B825-FC9AFF226310}"/>
    <dgm:cxn modelId="{8E38FA75-1E69-4593-AF7B-9C93C3CE97BF}" type="presOf" srcId="{0FDFACD8-5010-43AC-8380-0C07477FB2AC}" destId="{02793CC3-6214-4114-BC17-E7CA50B981A8}" srcOrd="0" destOrd="0" presId="urn:microsoft.com/office/officeart/2008/layout/LinedList"/>
    <dgm:cxn modelId="{8696E4A8-A97E-4F19-BCDE-76EB56169DFE}" srcId="{77A217F6-68A6-44C6-83C0-02E1B7114EC6}" destId="{0FDFACD8-5010-43AC-8380-0C07477FB2AC}" srcOrd="2" destOrd="0" parTransId="{1A9254B7-AE7F-4899-A258-227C6C35DC7E}" sibTransId="{6E6E54EB-DE05-4070-935B-AACBBA64FE9C}"/>
    <dgm:cxn modelId="{1D1A19AF-EF57-4344-B2E7-7C61AA8F8C2F}" srcId="{77A217F6-68A6-44C6-83C0-02E1B7114EC6}" destId="{9E699F1D-42AE-4898-B31C-43B0D388AC86}" srcOrd="3" destOrd="0" parTransId="{6778C747-392E-456F-AD4A-728C591CC8CA}" sibTransId="{F9CD224C-AEA7-4132-9C6A-B837BD7E6E3E}"/>
    <dgm:cxn modelId="{A5D7F3B5-A3C2-4E39-88DA-B012FA22A7D9}" type="presOf" srcId="{77A217F6-68A6-44C6-83C0-02E1B7114EC6}" destId="{D98A6365-9D8E-4549-B04F-67B25A6AA20B}" srcOrd="0" destOrd="0" presId="urn:microsoft.com/office/officeart/2008/layout/LinedList"/>
    <dgm:cxn modelId="{EC7F06C8-D8D8-4DF1-93C1-8D86B19E1815}" type="presOf" srcId="{C4F6103E-4230-4E79-81C1-64B758180EA1}" destId="{D13ECCB7-6E5E-4340-A541-667A991DB41C}" srcOrd="0" destOrd="0" presId="urn:microsoft.com/office/officeart/2008/layout/LinedList"/>
    <dgm:cxn modelId="{A2B55850-F349-4E72-ABAC-72AC938B5E29}" type="presParOf" srcId="{D98A6365-9D8E-4549-B04F-67B25A6AA20B}" destId="{05C1BD22-558E-4E7A-BC3B-71155F404DC2}" srcOrd="0" destOrd="0" presId="urn:microsoft.com/office/officeart/2008/layout/LinedList"/>
    <dgm:cxn modelId="{F41C9639-D6FF-4598-900F-B0464D5FA7D6}" type="presParOf" srcId="{D98A6365-9D8E-4549-B04F-67B25A6AA20B}" destId="{DD1FD466-4C1C-4186-8B29-F9D5D78CB92F}" srcOrd="1" destOrd="0" presId="urn:microsoft.com/office/officeart/2008/layout/LinedList"/>
    <dgm:cxn modelId="{13AF5E99-58E7-4903-9242-01BDD367B6D0}" type="presParOf" srcId="{DD1FD466-4C1C-4186-8B29-F9D5D78CB92F}" destId="{A272585D-51A2-4D49-B037-7BE1EDE5CB24}" srcOrd="0" destOrd="0" presId="urn:microsoft.com/office/officeart/2008/layout/LinedList"/>
    <dgm:cxn modelId="{B3CA5ADE-B3F1-406C-8069-973ED3BC5DC8}" type="presParOf" srcId="{DD1FD466-4C1C-4186-8B29-F9D5D78CB92F}" destId="{3BAE6BE8-52CC-41FE-827C-3EB9F4D4E394}" srcOrd="1" destOrd="0" presId="urn:microsoft.com/office/officeart/2008/layout/LinedList"/>
    <dgm:cxn modelId="{44D12137-C1F2-4E32-BF0D-EF258A39B4EF}" type="presParOf" srcId="{D98A6365-9D8E-4549-B04F-67B25A6AA20B}" destId="{AA88FB7A-6E81-48C0-BBC0-8E090BEA26F3}" srcOrd="2" destOrd="0" presId="urn:microsoft.com/office/officeart/2008/layout/LinedList"/>
    <dgm:cxn modelId="{45427B6C-E8BA-4AE0-8581-A089F7BC8C68}" type="presParOf" srcId="{D98A6365-9D8E-4549-B04F-67B25A6AA20B}" destId="{24CF878D-DA8C-4B62-B614-6031F7D45CF5}" srcOrd="3" destOrd="0" presId="urn:microsoft.com/office/officeart/2008/layout/LinedList"/>
    <dgm:cxn modelId="{C8EB63B4-3F5D-40A2-9132-F46C52522FDB}" type="presParOf" srcId="{24CF878D-DA8C-4B62-B614-6031F7D45CF5}" destId="{D13ECCB7-6E5E-4340-A541-667A991DB41C}" srcOrd="0" destOrd="0" presId="urn:microsoft.com/office/officeart/2008/layout/LinedList"/>
    <dgm:cxn modelId="{34F66BEC-F410-40D9-AE03-B6941D30DA2C}" type="presParOf" srcId="{24CF878D-DA8C-4B62-B614-6031F7D45CF5}" destId="{A8386C8E-A79A-4011-8292-D5BF79D2FA7B}" srcOrd="1" destOrd="0" presId="urn:microsoft.com/office/officeart/2008/layout/LinedList"/>
    <dgm:cxn modelId="{13908952-D309-49DC-8C9F-AA8091D89372}" type="presParOf" srcId="{D98A6365-9D8E-4549-B04F-67B25A6AA20B}" destId="{207D1755-12CC-4E61-A543-08CCCF0545D7}" srcOrd="4" destOrd="0" presId="urn:microsoft.com/office/officeart/2008/layout/LinedList"/>
    <dgm:cxn modelId="{3A16FE39-93C2-4982-A83A-96360DF6211D}" type="presParOf" srcId="{D98A6365-9D8E-4549-B04F-67B25A6AA20B}" destId="{6948DF47-B46E-4C0D-828B-A4A2CABA4DF4}" srcOrd="5" destOrd="0" presId="urn:microsoft.com/office/officeart/2008/layout/LinedList"/>
    <dgm:cxn modelId="{4343B103-77EB-4B29-8674-B9B741C2F183}" type="presParOf" srcId="{6948DF47-B46E-4C0D-828B-A4A2CABA4DF4}" destId="{02793CC3-6214-4114-BC17-E7CA50B981A8}" srcOrd="0" destOrd="0" presId="urn:microsoft.com/office/officeart/2008/layout/LinedList"/>
    <dgm:cxn modelId="{EE2BF95D-A59C-4329-82A3-F2CC58172C09}" type="presParOf" srcId="{6948DF47-B46E-4C0D-828B-A4A2CABA4DF4}" destId="{F53A006F-A1E3-4C6D-AFC6-F3D46CD5DB0B}" srcOrd="1" destOrd="0" presId="urn:microsoft.com/office/officeart/2008/layout/LinedList"/>
    <dgm:cxn modelId="{0E933841-014E-4E2D-9185-1BA2E560CBF3}" type="presParOf" srcId="{D98A6365-9D8E-4549-B04F-67B25A6AA20B}" destId="{A4B18D7D-8BF2-4D0A-9945-4749279BD326}" srcOrd="6" destOrd="0" presId="urn:microsoft.com/office/officeart/2008/layout/LinedList"/>
    <dgm:cxn modelId="{CB3968B5-C50F-4FE4-B244-56DBF89550EE}" type="presParOf" srcId="{D98A6365-9D8E-4549-B04F-67B25A6AA20B}" destId="{B88049D9-95E2-48F4-935B-E20B4BFBD190}" srcOrd="7" destOrd="0" presId="urn:microsoft.com/office/officeart/2008/layout/LinedList"/>
    <dgm:cxn modelId="{79B73AC6-AA0E-4999-A369-F6104274B9E5}" type="presParOf" srcId="{B88049D9-95E2-48F4-935B-E20B4BFBD190}" destId="{8A188C83-CF99-480C-BB6D-D42F645B0638}" srcOrd="0" destOrd="0" presId="urn:microsoft.com/office/officeart/2008/layout/LinedList"/>
    <dgm:cxn modelId="{2EB7E7C3-6E50-4ED4-BACB-DCA44E62548D}" type="presParOf" srcId="{B88049D9-95E2-48F4-935B-E20B4BFBD190}" destId="{0F4C4930-EB86-4A97-B164-2FABD3103F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9F134-2DD5-41AF-83B3-6E7EFA026BCD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4EB53-48DB-4232-91D1-24E311D4AB55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Stroke is a medical condition that can lead to the death of a person. It’s a severe condition and if treated on time we can save one’s life and treat them well.</a:t>
          </a:r>
        </a:p>
      </dsp:txBody>
      <dsp:txXfrm>
        <a:off x="0" y="2492"/>
        <a:ext cx="6492875" cy="1700138"/>
      </dsp:txXfrm>
    </dsp:sp>
    <dsp:sp modelId="{DB6685DE-D63B-4A3B-A2E0-C3A4AB4B65E3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03F26-BC15-4975-89E5-B3BBAB12E0BC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stroke occurs when a blood vessel that carries oxygen and nutrients to the brain is either blocked by a clot or bursts (or ruptures). When that happens, part of the brain cannot get the blood (and oxygen) it needs, so it and brain cells die.</a:t>
          </a:r>
        </a:p>
      </dsp:txBody>
      <dsp:txXfrm>
        <a:off x="0" y="1702630"/>
        <a:ext cx="6492875" cy="1700138"/>
      </dsp:txXfrm>
    </dsp:sp>
    <dsp:sp modelId="{1234D637-9689-4BD7-860F-567AB1F2EA93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7E452-5CA9-4463-80AD-2227ABF2D61C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dataset consists of 30,000 records which can be used for analysis. Cases constitute a cross-section of all key diagnostic categories in heart stroke</a:t>
          </a:r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65AAB-25EA-4BFA-8DB2-4D0BBF6C56A9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F7FED-D780-4CC3-84FD-8B631BA8972A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latin typeface="+mn-lt"/>
            </a:rPr>
            <a:t>Predicting the probability of Heart stroke in early stages for a person will help us to identify the risk of getting a Cardiac attack.</a:t>
          </a:r>
        </a:p>
      </dsp:txBody>
      <dsp:txXfrm>
        <a:off x="0" y="0"/>
        <a:ext cx="6492875" cy="2552700"/>
      </dsp:txXfrm>
    </dsp:sp>
    <dsp:sp modelId="{472A6FE3-B2F3-4DE9-88C6-5C5217B4AF42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AFAEC-FBF3-4B92-B9ED-ED52A8A372D9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latin typeface="+mn-lt"/>
            </a:rPr>
            <a:t>This  helps us to lower the death rates from Heart stroke.</a:t>
          </a:r>
        </a:p>
      </dsp:txBody>
      <dsp:txXfrm>
        <a:off x="0" y="2552700"/>
        <a:ext cx="6492875" cy="2552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1BF76-849B-43E5-87AB-A2D7FBC48308}">
      <dsp:nvSpPr>
        <dsp:cNvPr id="0" name=""/>
        <dsp:cNvSpPr/>
      </dsp:nvSpPr>
      <dsp:spPr>
        <a:xfrm>
          <a:off x="0" y="20298"/>
          <a:ext cx="6263640" cy="26773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To build a heart stroke prediction engine using pyspark.</a:t>
          </a:r>
        </a:p>
      </dsp:txBody>
      <dsp:txXfrm>
        <a:off x="130696" y="150994"/>
        <a:ext cx="6002248" cy="2415933"/>
      </dsp:txXfrm>
    </dsp:sp>
    <dsp:sp modelId="{1582DE32-C933-40F1-AE06-57B661F749C7}">
      <dsp:nvSpPr>
        <dsp:cNvPr id="0" name=""/>
        <dsp:cNvSpPr/>
      </dsp:nvSpPr>
      <dsp:spPr>
        <a:xfrm>
          <a:off x="0" y="2807063"/>
          <a:ext cx="6263640" cy="26773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By implementing it using various algorithams such as decision tree, Logistic regression and clustering.</a:t>
          </a:r>
        </a:p>
      </dsp:txBody>
      <dsp:txXfrm>
        <a:off x="130696" y="2937759"/>
        <a:ext cx="6002248" cy="24159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38F16-A98E-475F-A074-1E39D2D56645}">
      <dsp:nvSpPr>
        <dsp:cNvPr id="0" name=""/>
        <dsp:cNvSpPr/>
      </dsp:nvSpPr>
      <dsp:spPr>
        <a:xfrm>
          <a:off x="0" y="362123"/>
          <a:ext cx="6263640" cy="1539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Early identification helps the doctor to give lifesaving and ‘brain-saving’ treatments .</a:t>
          </a:r>
        </a:p>
      </dsp:txBody>
      <dsp:txXfrm>
        <a:off x="75163" y="437286"/>
        <a:ext cx="6113314" cy="1389393"/>
      </dsp:txXfrm>
    </dsp:sp>
    <dsp:sp modelId="{F5C38654-C728-4EC8-B5C6-EEACC092B033}">
      <dsp:nvSpPr>
        <dsp:cNvPr id="0" name=""/>
        <dsp:cNvSpPr/>
      </dsp:nvSpPr>
      <dsp:spPr>
        <a:xfrm>
          <a:off x="0" y="1982484"/>
          <a:ext cx="6263640" cy="153971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Inculcating Good health habits and Proper Medications will help us to prevent heart stroke.</a:t>
          </a:r>
          <a:endParaRPr lang="en-US" sz="2800" kern="1200" dirty="0"/>
        </a:p>
      </dsp:txBody>
      <dsp:txXfrm>
        <a:off x="75163" y="2057647"/>
        <a:ext cx="6113314" cy="1389393"/>
      </dsp:txXfrm>
    </dsp:sp>
    <dsp:sp modelId="{FED3E23F-9C13-477D-A790-C497C7F66701}">
      <dsp:nvSpPr>
        <dsp:cNvPr id="0" name=""/>
        <dsp:cNvSpPr/>
      </dsp:nvSpPr>
      <dsp:spPr>
        <a:xfrm>
          <a:off x="0" y="3602844"/>
          <a:ext cx="6263640" cy="153971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From</a:t>
          </a:r>
          <a:r>
            <a:rPr lang="en-US" sz="2800" kern="1200" dirty="0"/>
            <a:t> the data we can</a:t>
          </a:r>
          <a:r>
            <a:rPr lang="en-US" sz="2800" kern="1200" dirty="0">
              <a:latin typeface="Calibri Light" panose="020F0302020204030204"/>
            </a:rPr>
            <a:t> observe</a:t>
          </a:r>
          <a:r>
            <a:rPr lang="en-US" sz="2800" kern="1200" dirty="0"/>
            <a:t> that</a:t>
          </a:r>
          <a:r>
            <a:rPr lang="en-US" sz="2800" kern="1200" dirty="0">
              <a:latin typeface="Calibri Light" panose="020F0302020204030204"/>
            </a:rPr>
            <a:t> with the increase in age the risk of heart stroke is increasing periodically.</a:t>
          </a:r>
          <a:endParaRPr lang="en-US" sz="2800" kern="1200" dirty="0"/>
        </a:p>
      </dsp:txBody>
      <dsp:txXfrm>
        <a:off x="75163" y="3678007"/>
        <a:ext cx="6113314" cy="13893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21BC9-2FCD-46B7-BCF8-5ADA822B0598}">
      <dsp:nvSpPr>
        <dsp:cNvPr id="0" name=""/>
        <dsp:cNvSpPr/>
      </dsp:nvSpPr>
      <dsp:spPr>
        <a:xfrm>
          <a:off x="0" y="71693"/>
          <a:ext cx="6263640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Encoded Categorical columns.</a:t>
          </a:r>
        </a:p>
      </dsp:txBody>
      <dsp:txXfrm>
        <a:off x="62055" y="133748"/>
        <a:ext cx="6139530" cy="1147095"/>
      </dsp:txXfrm>
    </dsp:sp>
    <dsp:sp modelId="{6F1BCD9E-7B26-46D5-B050-8ABEA5D7F227}">
      <dsp:nvSpPr>
        <dsp:cNvPr id="0" name=""/>
        <dsp:cNvSpPr/>
      </dsp:nvSpPr>
      <dsp:spPr>
        <a:xfrm>
          <a:off x="0" y="1435058"/>
          <a:ext cx="6263640" cy="127120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Standardized numerical values.</a:t>
          </a:r>
        </a:p>
      </dsp:txBody>
      <dsp:txXfrm>
        <a:off x="62055" y="1497113"/>
        <a:ext cx="6139530" cy="1147095"/>
      </dsp:txXfrm>
    </dsp:sp>
    <dsp:sp modelId="{DF843B89-DB09-4006-8513-31C74C76AC9C}">
      <dsp:nvSpPr>
        <dsp:cNvPr id="0" name=""/>
        <dsp:cNvSpPr/>
      </dsp:nvSpPr>
      <dsp:spPr>
        <a:xfrm>
          <a:off x="0" y="2798423"/>
          <a:ext cx="6263640" cy="127120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Calculated </a:t>
          </a:r>
          <a:r>
            <a:rPr lang="en-US" sz="3200" kern="1200" dirty="0" err="1"/>
            <a:t>bmi</a:t>
          </a:r>
          <a:r>
            <a:rPr lang="en-US" sz="3200" kern="1200" dirty="0"/>
            <a:t> category from the available </a:t>
          </a:r>
          <a:r>
            <a:rPr lang="en-US" sz="3200" kern="1200" dirty="0" err="1"/>
            <a:t>bmi</a:t>
          </a:r>
          <a:r>
            <a:rPr lang="en-US" sz="3200" kern="1200" dirty="0"/>
            <a:t> column.</a:t>
          </a:r>
        </a:p>
      </dsp:txBody>
      <dsp:txXfrm>
        <a:off x="62055" y="2860478"/>
        <a:ext cx="6139530" cy="1147095"/>
      </dsp:txXfrm>
    </dsp:sp>
    <dsp:sp modelId="{D8E6A222-E815-4FF1-8F7D-FFA7C644A448}">
      <dsp:nvSpPr>
        <dsp:cNvPr id="0" name=""/>
        <dsp:cNvSpPr/>
      </dsp:nvSpPr>
      <dsp:spPr>
        <a:xfrm>
          <a:off x="0" y="4161789"/>
          <a:ext cx="6263640" cy="12712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Imputed numeric and categorical columns</a:t>
          </a:r>
        </a:p>
      </dsp:txBody>
      <dsp:txXfrm>
        <a:off x="62055" y="4223844"/>
        <a:ext cx="6139530" cy="11470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1BD22-558E-4E7A-BC3B-71155F404DC2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2585D-51A2-4D49-B037-7BE1EDE5CB24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After analyzing our dataset, we found it to be imbalanced.</a:t>
          </a:r>
        </a:p>
      </dsp:txBody>
      <dsp:txXfrm>
        <a:off x="0" y="0"/>
        <a:ext cx="6900512" cy="1384035"/>
      </dsp:txXfrm>
    </dsp:sp>
    <dsp:sp modelId="{AA88FB7A-6E81-48C0-BBC0-8E090BEA26F3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ECCB7-6E5E-4340-A541-667A991DB41C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Our target class(Stroke) has uneven distribution of observations.</a:t>
          </a:r>
        </a:p>
      </dsp:txBody>
      <dsp:txXfrm>
        <a:off x="0" y="1384035"/>
        <a:ext cx="6900512" cy="1384035"/>
      </dsp:txXfrm>
    </dsp:sp>
    <dsp:sp modelId="{207D1755-12CC-4E61-A543-08CCCF0545D7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93CC3-6214-4114-BC17-E7CA50B981A8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To overcome this imbalance in the data we have performed Oversampling with the existing records(Train dataset).</a:t>
          </a:r>
        </a:p>
      </dsp:txBody>
      <dsp:txXfrm>
        <a:off x="0" y="2768070"/>
        <a:ext cx="6900512" cy="1384035"/>
      </dsp:txXfrm>
    </dsp:sp>
    <dsp:sp modelId="{A4B18D7D-8BF2-4D0A-9945-4749279BD326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88C83-CF99-480C-BB6D-D42F645B0638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By implementing Oversampling, we have generated an unbiased dataset.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C953F-AA66-4745-9A4A-5E0408501B7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52897-E58F-4F32-B94E-2C53F343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52897-E58F-4F32-B94E-2C53F3436F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52897-E58F-4F32-B94E-2C53F3436F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77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52897-E58F-4F32-B94E-2C53F3436F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3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2C55-AA99-4637-A1B4-E20079F41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97A15-BE4B-4867-88EB-ADE2119A2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4EB5B-2F4D-4188-BD09-4CA107CA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1869-DF23-4994-907F-1E870289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9345F-27CF-4EEB-BDD3-D2A97932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0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3D94-9674-4B9E-BD80-46BF8630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BA171-FABF-4040-8941-AF105B69A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ABEE-754A-428D-9C2F-BD0713FB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3266-8F24-430F-A684-449D6EB0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91405-B4F3-4920-9DE6-DDA27673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8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C532CF-7D88-44C4-ADE6-AD84EA00E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81876-081D-469F-BA9C-10B694C81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CDC3C-529F-44D3-9943-75CBF178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C4AE4-E936-4AE5-8237-3BC8E674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965F8-0E16-4F87-865C-6B2D0FD7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DED9-38A9-4E57-98D9-70522815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0C364-AD9E-46C9-A7E4-1539AD890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E452E-9575-4C54-9428-3B7AA16F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34264-082B-4070-BB39-6DBC546B3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CA342-ED99-43A5-9C6B-2BEB1AB6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EF3D-68F2-4BDF-ABA9-B36B85AF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D28CF-D059-422E-931A-02A5E380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D60B7-7BAC-4CE8-8C57-073BAD57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7FE21-A427-4B85-A5AF-CACDDA2D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2AC23-B2A9-4627-81E7-60249A42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7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8AEC-3F60-4E10-BE1F-4AF06DCB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761FD-A619-4C9E-944A-BAC3CA683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FF56B-B4C1-4687-84CE-5899FDC35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AAA65-932D-4684-A0CA-8345104B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5FB10-A230-4205-8741-CCFADDF1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13A57-C563-4232-9CF7-84D0C55D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7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1787-FD01-4887-8DBB-0928024D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C70A9-3D15-4DA3-ADEE-2C5990D72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0BD26-AC03-475F-8DA6-07924AE25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C16A7-0BB9-4681-8502-5FD4F9A39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B79FF-5B70-407F-ACF2-489FBAC6D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CA4FD-0C9A-404F-A582-5B588552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1E8E0-5C20-4EEC-A435-7CBC7B16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920C4-FF16-407E-B997-2A019239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9427-7E1E-40D3-BB1D-5D7529FE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A5411-25F4-43F0-9E66-A86CCEF4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5E544-D3F0-46A7-9AC2-29DAA156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99716-2369-40EB-B558-85853661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6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450A4-AFF7-4444-BFDF-91B821D0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77A99-ECDA-4797-95C9-4A9F9422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FBEDD-6A25-436C-BEAB-2ADFACC1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D662-AA86-43E2-B634-AC5A7DB4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26045-42DF-43EC-9E9A-844EC0E6F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A9FD3-CF59-465E-A15D-4E5574CA8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2FA6E-1DF3-4403-BD56-358B21C8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12A8E-2B23-4A61-8881-21A9A34A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D7F1F-72AF-49E3-A3F5-7708754E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5AFD-E1BB-464E-A1B1-48690417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6820D-9892-4F73-BE6D-5E7A4601A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84889-BF67-413A-8BA5-D957ED220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493BD-4108-4947-A90F-46417CFE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4E868-B68F-49CA-9BA2-8D49C665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4DDAF-694E-4474-98F5-CC1E5F56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2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7F3CE-9541-4F2D-87AA-BA4CCAC6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DB253-A1A6-479E-913F-563A2480B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D3AA-AE14-4C94-A770-783EB7AD5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E07D5-DD81-4F6C-A70E-DD2E016A0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6E1A-482E-409D-BD79-0A40465EB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my.clevelandclinic.org/health/diagnostics/17402-pulse--heart-rate" TargetMode="External"/><Relationship Id="rId3" Type="http://schemas.openxmlformats.org/officeDocument/2006/relationships/hyperlink" Target="https://spark.apache.org/docs/3.1.1/api/python/reference/api/pyspark.ml.classification.RandomForestClassifier.html" TargetMode="External"/><Relationship Id="rId7" Type="http://schemas.openxmlformats.org/officeDocument/2006/relationships/hyperlink" Target="https://www.medicinenet.com/blood_pressure_chart_reading_by_age/article.htm" TargetMode="External"/><Relationship Id="rId2" Type="http://schemas.openxmlformats.org/officeDocument/2006/relationships/hyperlink" Target="https://www.youtube.com/watch?v=JnlM4yLFNuo&amp;t=1134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bmd.com/heart-disease/guide/heart-disease-lower-cholesterol-risk" TargetMode="External"/><Relationship Id="rId5" Type="http://schemas.openxmlformats.org/officeDocument/2006/relationships/hyperlink" Target="https://www.healthline.com/health/high-cholesterol/levels-by-age%22%20%5Cl%20%22children" TargetMode="External"/><Relationship Id="rId4" Type="http://schemas.openxmlformats.org/officeDocument/2006/relationships/hyperlink" Target="https://spark.apache.org/docs/latest/api/python/reference/api/pyspark.ml.classification.GBTClassifier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lirilkumaramal/heart-strok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4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Lifestyle updates: This is how heart attack, stroke affect income | Health  News – India TV">
            <a:extLst>
              <a:ext uri="{FF2B5EF4-FFF2-40B4-BE49-F238E27FC236}">
                <a16:creationId xmlns:a16="http://schemas.microsoft.com/office/drawing/2014/main" id="{D192AA81-DD34-4AC8-9C74-6DEC22BAA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5830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4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6461D-1D0E-4623-B4AE-F1509C04B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>
                <a:latin typeface="+mj-lt"/>
                <a:ea typeface="+mj-ea"/>
                <a:cs typeface="+mj-cs"/>
              </a:rPr>
              <a:t>Heart Stroke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4870F-DF28-4BA5-A9E4-5A0ABF78B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dirty="0"/>
              <a:t>Sai Sumanth Dudyala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dirty="0"/>
              <a:t>Arpita </a:t>
            </a:r>
            <a:r>
              <a:rPr lang="en-US" sz="1300" dirty="0" err="1"/>
              <a:t>Perugu</a:t>
            </a:r>
            <a:endParaRPr lang="en-US" sz="13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dirty="0" err="1"/>
              <a:t>Amulya</a:t>
            </a:r>
            <a:r>
              <a:rPr lang="en-US" sz="1300" dirty="0"/>
              <a:t> </a:t>
            </a:r>
            <a:r>
              <a:rPr lang="en-US" sz="1300" dirty="0" err="1"/>
              <a:t>Geereddy</a:t>
            </a:r>
            <a:endParaRPr lang="en-US" sz="13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dirty="0"/>
              <a:t>Satya </a:t>
            </a:r>
            <a:r>
              <a:rPr lang="en-US" sz="1300" dirty="0" err="1"/>
              <a:t>Mounica</a:t>
            </a:r>
            <a:r>
              <a:rPr lang="en-US" sz="1300" dirty="0"/>
              <a:t> </a:t>
            </a:r>
            <a:r>
              <a:rPr lang="en-US" sz="1300" dirty="0" err="1"/>
              <a:t>Kalidindi</a:t>
            </a:r>
            <a:endParaRPr lang="en-US" sz="1300" dirty="0"/>
          </a:p>
        </p:txBody>
      </p:sp>
      <p:sp>
        <p:nvSpPr>
          <p:cNvPr id="1036" name="Rectangle 1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70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9E288-82A7-4F9D-B61E-BA857F92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Exploratory Data Analysis</a:t>
            </a:r>
          </a:p>
        </p:txBody>
      </p:sp>
      <p:sp>
        <p:nvSpPr>
          <p:cNvPr id="9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BCBB8A-8686-4864-81ED-906B2C26E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Here we can see that private </a:t>
            </a:r>
            <a:r>
              <a:rPr lang="en-US" sz="2200"/>
              <a:t>work_type</a:t>
            </a:r>
            <a:r>
              <a:rPr lang="en-US" sz="2200" dirty="0"/>
              <a:t> employees are more prone to heart attacks maybe because of job tension or severity of work.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3CAC34D-257E-47D0-AB77-42732C5C8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321808"/>
            <a:ext cx="6903720" cy="421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53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17BC7-7FB2-4401-B367-439CBC3A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Exploratory Data Analysis</a:t>
            </a: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02567-409C-49B2-A6C8-5B654365D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From this graph we can see that people whose </a:t>
            </a:r>
            <a:r>
              <a:rPr lang="en-US" sz="2200"/>
              <a:t>bmis</a:t>
            </a:r>
            <a:r>
              <a:rPr lang="en-US" sz="2200" dirty="0"/>
              <a:t> are less than 58 are more towards heart attacks than others.</a:t>
            </a:r>
          </a:p>
          <a:p>
            <a:endParaRPr lang="en-US" sz="2200" dirty="0"/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8DC297B6-91F9-4D22-9B02-2B66E441E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38587"/>
            <a:ext cx="6903720" cy="478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5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AC44A-FABA-4213-9E61-8608A37A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1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6ED79-C4CE-4E77-9AD3-4D6D12FB8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kern="1200">
                <a:latin typeface="+mn-lt"/>
                <a:ea typeface="+mn-ea"/>
                <a:cs typeface="+mn-cs"/>
              </a:rPr>
              <a:t>From the data we can see that Obese and over weight people are more towards heart stroke.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29D6864-6D41-41AD-A6A7-2D0769B68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11180"/>
            <a:ext cx="6903720" cy="443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6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AC44A-FABA-4213-9E61-8608A37A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6ED79-C4CE-4E77-9AD3-4D6D12FB8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107299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below Pie charts we can see that people with prior heart disease are more likely to get Heart stroke.</a:t>
            </a:r>
          </a:p>
        </p:txBody>
      </p:sp>
      <p:sp>
        <p:nvSpPr>
          <p:cNvPr id="1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1DBF4-B33E-4028-9827-D677B7E24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940335"/>
            <a:ext cx="11548872" cy="321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16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FD5DB-309B-478B-9278-B7BCFC68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 and accuracy performed</a:t>
            </a: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26A06-5849-46B8-B039-C93C6E8BA8D4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Baseline Accuracy : 50.1%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5F5D265-2FAF-46C7-9D92-9AF2FCB4D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174950"/>
              </p:ext>
            </p:extLst>
          </p:nvPr>
        </p:nvGraphicFramePr>
        <p:xfrm>
          <a:off x="630936" y="2423914"/>
          <a:ext cx="10917935" cy="369339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701032">
                  <a:extLst>
                    <a:ext uri="{9D8B030D-6E8A-4147-A177-3AD203B41FA5}">
                      <a16:colId xmlns:a16="http://schemas.microsoft.com/office/drawing/2014/main" val="2305811180"/>
                    </a:ext>
                  </a:extLst>
                </a:gridCol>
                <a:gridCol w="4216903">
                  <a:extLst>
                    <a:ext uri="{9D8B030D-6E8A-4147-A177-3AD203B41FA5}">
                      <a16:colId xmlns:a16="http://schemas.microsoft.com/office/drawing/2014/main" val="2152766114"/>
                    </a:ext>
                  </a:extLst>
                </a:gridCol>
              </a:tblGrid>
              <a:tr h="1031555">
                <a:tc>
                  <a:txBody>
                    <a:bodyPr/>
                    <a:lstStyle/>
                    <a:p>
                      <a:r>
                        <a:rPr lang="en-US" sz="3800" b="1" cap="none" spc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marL="151487" marR="394354" marT="43282" marB="32461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800" b="1" cap="none" spc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marL="151487" marR="394354" marT="43282" marB="32461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11982"/>
                  </a:ext>
                </a:extLst>
              </a:tr>
              <a:tr h="887281"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Logistic</a:t>
                      </a:r>
                    </a:p>
                  </a:txBody>
                  <a:tcPr marL="151487" marR="394354" marT="43282" marB="32461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73.2%</a:t>
                      </a:r>
                    </a:p>
                  </a:txBody>
                  <a:tcPr marL="151487" marR="394354" marT="43282" marB="3246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344814"/>
                  </a:ext>
                </a:extLst>
              </a:tr>
              <a:tr h="887281"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 marL="151487" marR="394354" marT="43282" marB="32461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90%</a:t>
                      </a:r>
                    </a:p>
                  </a:txBody>
                  <a:tcPr marL="151487" marR="394354" marT="43282" marB="3246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33984"/>
                  </a:ext>
                </a:extLst>
              </a:tr>
              <a:tr h="887281"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Gradient Boosting Tree</a:t>
                      </a:r>
                    </a:p>
                  </a:txBody>
                  <a:tcPr marL="151487" marR="394354" marT="43282" marB="32461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93%</a:t>
                      </a:r>
                    </a:p>
                  </a:txBody>
                  <a:tcPr marL="151487" marR="394354" marT="43282" marB="3246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089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531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586D5-29F9-4234-81E9-524CFBD3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Insights from the model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BC94E-64DC-4D80-BD1F-DF999B9D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 dirty="0"/>
              <a:t>Gradient Boosting Tree: </a:t>
            </a:r>
          </a:p>
        </p:txBody>
      </p:sp>
      <p:pic>
        <p:nvPicPr>
          <p:cNvPr id="9" name="Picture 8" descr="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88D51DA1-4FD0-458C-86CD-7489DD82E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38" y="2569464"/>
            <a:ext cx="4053923" cy="3678936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6014FCD-BC83-4F31-9F6A-838073E1B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700147"/>
            <a:ext cx="5468112" cy="34175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95A9F2-2C79-4411-8103-2F8FF4842767}"/>
              </a:ext>
            </a:extLst>
          </p:cNvPr>
          <p:cNvSpPr txBox="1"/>
          <p:nvPr/>
        </p:nvSpPr>
        <p:spPr>
          <a:xfrm>
            <a:off x="1533661" y="6248400"/>
            <a:ext cx="1666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Random Forest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76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8B94-9BC2-4B2B-8471-214C264E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1799-257A-4FAB-85B5-646B4AA90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41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F5BAA-D9AB-479D-BA25-4E4A6D5D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/>
              <a:t>Future Work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2637C-7212-4421-877E-0F9F8C442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Extracting demographic features would help us in improving the model performance.</a:t>
            </a:r>
            <a:br>
              <a:rPr lang="en-US" sz="2200"/>
            </a:br>
            <a:endParaRPr lang="en-US" sz="2200"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Based on the health habits we can predict if a person has probability of getting a heart stroke.</a:t>
            </a:r>
            <a:br>
              <a:rPr lang="en-US" sz="2200"/>
            </a:br>
            <a:endParaRPr lang="en-US" sz="2200">
              <a:cs typeface="Calibri" panose="020F0502020204030204"/>
            </a:endParaRPr>
          </a:p>
          <a:p>
            <a:r>
              <a:rPr lang="en-US" sz="2200">
                <a:cs typeface="Calibri" panose="020F0502020204030204"/>
              </a:rPr>
              <a:t>We can create a survey to collect data from people based on their food habits and lifestyle. Using which we can provide a chart as a guide to avoid heart stroke.</a:t>
            </a:r>
          </a:p>
          <a:p>
            <a:pPr marL="0" indent="0">
              <a:buNone/>
            </a:pPr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Using this model, we can create a dashboard for doctors which helps them to identify the risk of heart stroke for patients.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136589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8F6A1-E63C-44B0-A364-752C41BE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4B37114D-3531-44DB-A364-52EDB136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>
                <a:hlinkClick r:id="rId2"/>
              </a:rPr>
              <a:t>https://www.youtube.com/watch?v=JnlM4yLFNuo&amp;t=1134s</a:t>
            </a:r>
            <a:endParaRPr lang="en-US" sz="2200"/>
          </a:p>
          <a:p>
            <a:r>
              <a:rPr lang="en-US" sz="2200">
                <a:hlinkClick r:id="rId3"/>
              </a:rPr>
              <a:t>https://spark.apache.org/docs/3.1.1/api/python/reference/api/pyspark.ml.classification.RandomForestClassifier.html</a:t>
            </a:r>
            <a:endParaRPr lang="en-US" sz="2200"/>
          </a:p>
          <a:p>
            <a:r>
              <a:rPr lang="en-US" sz="2200">
                <a:hlinkClick r:id="rId4"/>
              </a:rPr>
              <a:t>https://spark.apache.org/docs/latest/api/python/reference/api/pyspark.ml.classification.GBTClassifier.html</a:t>
            </a:r>
            <a:endParaRPr lang="en-US" sz="2200"/>
          </a:p>
          <a:p>
            <a:r>
              <a:rPr lang="en-US" sz="2200">
                <a:ea typeface="+mn-lt"/>
                <a:cs typeface="+mn-lt"/>
                <a:hlinkClick r:id="rId5"/>
              </a:rPr>
              <a:t>https://www.healthline.com/health/high-cholesterol/levels-by-age#children</a:t>
            </a:r>
            <a:endParaRPr lang="en-US" sz="2200"/>
          </a:p>
          <a:p>
            <a:r>
              <a:rPr lang="en-US" sz="2200">
                <a:ea typeface="+mn-lt"/>
                <a:cs typeface="+mn-lt"/>
                <a:hlinkClick r:id="rId6"/>
              </a:rPr>
              <a:t>https://www.webmd.com/heart-disease/guide/heart-disease-lower-cholesterol-risk</a:t>
            </a:r>
            <a:endParaRPr lang="en-US" sz="2200"/>
          </a:p>
          <a:p>
            <a:r>
              <a:rPr lang="en-US" sz="2200">
                <a:ea typeface="+mn-lt"/>
                <a:cs typeface="+mn-lt"/>
                <a:hlinkClick r:id="rId7"/>
              </a:rPr>
              <a:t>https://www.medicinenet.com/blood_pressure_chart_reading_by_age/article.htm</a:t>
            </a:r>
            <a:endParaRPr lang="en-US" sz="2200"/>
          </a:p>
          <a:p>
            <a:r>
              <a:rPr lang="en-US" sz="2200">
                <a:ea typeface="+mn-lt"/>
                <a:cs typeface="+mn-lt"/>
                <a:hlinkClick r:id="rId8"/>
              </a:rPr>
              <a:t>https://my.clevelandclinic.org/health/diagnostics/17402-pulse--heart-rate</a:t>
            </a:r>
            <a:endParaRPr lang="en-US" sz="2200"/>
          </a:p>
          <a:p>
            <a:endParaRPr lang="en-US" sz="2200"/>
          </a:p>
          <a:p>
            <a:pPr marL="0" indent="0">
              <a:buNone/>
            </a:pPr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483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972503-EF15-47FA-8F56-C51B72A0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Heart Stroke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B46A57BE-CA68-469F-B8BF-E8687CDDA8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21047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628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945656-C4D8-4D1D-A8A7-646DB411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is it necessary to predict heart stroke?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73EE3B-AAFE-4AAC-A91B-C183B33D40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65894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326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F900-A183-4544-B594-F059399F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Problem Definition and Significance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59DE9D-C312-4B41-85DB-1F748A948D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47925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80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9E11-1F2E-49A8-88B7-D0EDF795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How does heart stroke prediction help?	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1AD4F6-A006-40F1-940D-57BEC046B3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36100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572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B72CA-9072-4FBC-97FC-BADFBEE1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D9542-DA51-4017-A82C-CA9C8571B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The Data is obtained from Kaggle website.</a:t>
            </a:r>
          </a:p>
          <a:p>
            <a:r>
              <a:rPr lang="en-US" sz="3200" b="0" i="0" u="sng" dirty="0">
                <a:solidFill>
                  <a:srgbClr val="6264A7"/>
                </a:solidFill>
                <a:effectLst/>
                <a:latin typeface="Segoe UI" panose="020B0502040204020203" pitchFamily="34" charset="0"/>
                <a:hlinkClick r:id="rId2" tooltip="https://www.kaggle.com/lirilkumaramal/heart-stroke"/>
              </a:rPr>
              <a:t>https://www.kaggle.com/lirilkumaramal/heart-stroke</a:t>
            </a:r>
            <a:endParaRPr lang="en-US" sz="3200" dirty="0">
              <a:solidFill>
                <a:schemeClr val="tx2"/>
              </a:solidFill>
            </a:endParaRPr>
          </a:p>
        </p:txBody>
      </p:sp>
      <p:grpSp>
        <p:nvGrpSpPr>
          <p:cNvPr id="34" name="Group 26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35" name="Freeform: Shape 27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28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29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111F798A-7513-48F1-86A7-D531E5590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3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932CD-122E-46EE-8592-0E5EC8E0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Variable Selection</a:t>
            </a:r>
          </a:p>
        </p:txBody>
      </p:sp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87754C22-B0E8-4AD9-ACB5-810DFFA3E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032" y="1675227"/>
            <a:ext cx="802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9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A664-752B-4527-A8B8-7AF18C55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chemeClr val="accent5"/>
                </a:solidFill>
              </a:rPr>
              <a:t>Data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E90850-AB21-4B97-BA7D-996C8F0B2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41500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474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96E19-8D6D-4DE4-B734-5B8B2A2C7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Data Imbalance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F1AC1D-ABFB-4616-BA78-3AD72A635A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02988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566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736</Words>
  <Application>Microsoft Office PowerPoint</Application>
  <PresentationFormat>Widescreen</PresentationFormat>
  <Paragraphs>74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Office Theme</vt:lpstr>
      <vt:lpstr>Heart Stroke prediction</vt:lpstr>
      <vt:lpstr>Heart Stroke</vt:lpstr>
      <vt:lpstr>Why is it necessary to predict heart stroke?</vt:lpstr>
      <vt:lpstr>Problem Definition and Significance</vt:lpstr>
      <vt:lpstr>How does heart stroke prediction help?  </vt:lpstr>
      <vt:lpstr>Data Collection</vt:lpstr>
      <vt:lpstr>Variable Selection</vt:lpstr>
      <vt:lpstr>Data Preprocessing</vt:lpstr>
      <vt:lpstr>Data Imbalance</vt:lpstr>
      <vt:lpstr>Exploratory Data Analysis</vt:lpstr>
      <vt:lpstr>Exploratory Data Analysis</vt:lpstr>
      <vt:lpstr>Exploratory Data Analysis</vt:lpstr>
      <vt:lpstr>Exploratory Data Analysis</vt:lpstr>
      <vt:lpstr>Models and accuracy performed</vt:lpstr>
      <vt:lpstr>Insights from the model</vt:lpstr>
      <vt:lpstr>Recommendations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Stroke prediction</dc:title>
  <dc:creator>Sai Dudyala</dc:creator>
  <cp:lastModifiedBy>Sai Dudyala</cp:lastModifiedBy>
  <cp:revision>16</cp:revision>
  <dcterms:created xsi:type="dcterms:W3CDTF">2021-11-29T06:51:19Z</dcterms:created>
  <dcterms:modified xsi:type="dcterms:W3CDTF">2021-11-30T17:15:49Z</dcterms:modified>
</cp:coreProperties>
</file>