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D74598-6EB4-47DE-9516-5B9BFDEE541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F4C8B6-F92C-4403-A5E7-9EDAD8753E1B}">
      <dgm:prSet/>
      <dgm:spPr/>
      <dgm:t>
        <a:bodyPr/>
        <a:lstStyle/>
        <a:p>
          <a:r>
            <a:rPr lang="en-US"/>
            <a:t>Predicting heart stroke for specific person will help us to identify the person.</a:t>
          </a:r>
        </a:p>
      </dgm:t>
    </dgm:pt>
    <dgm:pt modelId="{41092ACD-B36A-4135-A890-CE12141C5D20}" type="parTrans" cxnId="{BDFD255B-6D46-4B42-9201-9E87E95D713C}">
      <dgm:prSet/>
      <dgm:spPr/>
      <dgm:t>
        <a:bodyPr/>
        <a:lstStyle/>
        <a:p>
          <a:endParaRPr lang="en-US"/>
        </a:p>
      </dgm:t>
    </dgm:pt>
    <dgm:pt modelId="{24104E3F-F86A-4443-8392-6AE08A4CDA04}" type="sibTrans" cxnId="{BDFD255B-6D46-4B42-9201-9E87E95D713C}">
      <dgm:prSet/>
      <dgm:spPr/>
      <dgm:t>
        <a:bodyPr/>
        <a:lstStyle/>
        <a:p>
          <a:endParaRPr lang="en-US"/>
        </a:p>
      </dgm:t>
    </dgm:pt>
    <dgm:pt modelId="{1DAF92B7-183F-457C-A916-81351EAA1889}">
      <dgm:prSet/>
      <dgm:spPr/>
      <dgm:t>
        <a:bodyPr/>
        <a:lstStyle/>
        <a:p>
          <a:r>
            <a:rPr lang="en-US"/>
            <a:t>Which can save life by acting early.</a:t>
          </a:r>
        </a:p>
      </dgm:t>
    </dgm:pt>
    <dgm:pt modelId="{A93759F4-394C-4B93-AFEB-2E0E6DECA5E2}" type="parTrans" cxnId="{D4E36CD1-85EB-49EC-9A5F-96B8E08FFA95}">
      <dgm:prSet/>
      <dgm:spPr/>
      <dgm:t>
        <a:bodyPr/>
        <a:lstStyle/>
        <a:p>
          <a:endParaRPr lang="en-US"/>
        </a:p>
      </dgm:t>
    </dgm:pt>
    <dgm:pt modelId="{0D4A6593-3CAB-4588-9CF3-221B969A4C82}" type="sibTrans" cxnId="{D4E36CD1-85EB-49EC-9A5F-96B8E08FFA95}">
      <dgm:prSet/>
      <dgm:spPr/>
      <dgm:t>
        <a:bodyPr/>
        <a:lstStyle/>
        <a:p>
          <a:endParaRPr lang="en-US"/>
        </a:p>
      </dgm:t>
    </dgm:pt>
    <dgm:pt modelId="{C67E3458-EB8E-45E3-B679-BFF8CFBAFBB6}" type="pres">
      <dgm:prSet presAssocID="{A9D74598-6EB4-47DE-9516-5B9BFDEE541A}" presName="vert0" presStyleCnt="0">
        <dgm:presLayoutVars>
          <dgm:dir/>
          <dgm:animOne val="branch"/>
          <dgm:animLvl val="lvl"/>
        </dgm:presLayoutVars>
      </dgm:prSet>
      <dgm:spPr/>
    </dgm:pt>
    <dgm:pt modelId="{2A165AAB-25EA-4BFA-8DB2-4D0BBF6C56A9}" type="pres">
      <dgm:prSet presAssocID="{11F4C8B6-F92C-4403-A5E7-9EDAD8753E1B}" presName="thickLine" presStyleLbl="alignNode1" presStyleIdx="0" presStyleCnt="2"/>
      <dgm:spPr/>
    </dgm:pt>
    <dgm:pt modelId="{17367537-D3A6-4478-BF9A-FD12E9EFCFA1}" type="pres">
      <dgm:prSet presAssocID="{11F4C8B6-F92C-4403-A5E7-9EDAD8753E1B}" presName="horz1" presStyleCnt="0"/>
      <dgm:spPr/>
    </dgm:pt>
    <dgm:pt modelId="{5BBF7FED-D780-4CC3-84FD-8B631BA8972A}" type="pres">
      <dgm:prSet presAssocID="{11F4C8B6-F92C-4403-A5E7-9EDAD8753E1B}" presName="tx1" presStyleLbl="revTx" presStyleIdx="0" presStyleCnt="2"/>
      <dgm:spPr/>
    </dgm:pt>
    <dgm:pt modelId="{B8AD4BB9-CF8C-4ACD-AF05-679C42F8DE1E}" type="pres">
      <dgm:prSet presAssocID="{11F4C8B6-F92C-4403-A5E7-9EDAD8753E1B}" presName="vert1" presStyleCnt="0"/>
      <dgm:spPr/>
    </dgm:pt>
    <dgm:pt modelId="{472A6FE3-B2F3-4DE9-88C6-5C5217B4AF42}" type="pres">
      <dgm:prSet presAssocID="{1DAF92B7-183F-457C-A916-81351EAA1889}" presName="thickLine" presStyleLbl="alignNode1" presStyleIdx="1" presStyleCnt="2"/>
      <dgm:spPr/>
    </dgm:pt>
    <dgm:pt modelId="{B6448308-0193-4605-BB14-FAFA514D1CFD}" type="pres">
      <dgm:prSet presAssocID="{1DAF92B7-183F-457C-A916-81351EAA1889}" presName="horz1" presStyleCnt="0"/>
      <dgm:spPr/>
    </dgm:pt>
    <dgm:pt modelId="{10AAFAEC-FBF3-4B92-B9ED-ED52A8A372D9}" type="pres">
      <dgm:prSet presAssocID="{1DAF92B7-183F-457C-A916-81351EAA1889}" presName="tx1" presStyleLbl="revTx" presStyleIdx="1" presStyleCnt="2"/>
      <dgm:spPr/>
    </dgm:pt>
    <dgm:pt modelId="{10C52048-4F75-4E51-B469-EE3D22B804E4}" type="pres">
      <dgm:prSet presAssocID="{1DAF92B7-183F-457C-A916-81351EAA1889}" presName="vert1" presStyleCnt="0"/>
      <dgm:spPr/>
    </dgm:pt>
  </dgm:ptLst>
  <dgm:cxnLst>
    <dgm:cxn modelId="{D7B17A2D-3B53-4833-910F-82E78D53173B}" type="presOf" srcId="{A9D74598-6EB4-47DE-9516-5B9BFDEE541A}" destId="{C67E3458-EB8E-45E3-B679-BFF8CFBAFBB6}" srcOrd="0" destOrd="0" presId="urn:microsoft.com/office/officeart/2008/layout/LinedList"/>
    <dgm:cxn modelId="{BDFD255B-6D46-4B42-9201-9E87E95D713C}" srcId="{A9D74598-6EB4-47DE-9516-5B9BFDEE541A}" destId="{11F4C8B6-F92C-4403-A5E7-9EDAD8753E1B}" srcOrd="0" destOrd="0" parTransId="{41092ACD-B36A-4135-A890-CE12141C5D20}" sibTransId="{24104E3F-F86A-4443-8392-6AE08A4CDA04}"/>
    <dgm:cxn modelId="{E0433145-87ED-401B-BF31-723A96281635}" type="presOf" srcId="{11F4C8B6-F92C-4403-A5E7-9EDAD8753E1B}" destId="{5BBF7FED-D780-4CC3-84FD-8B631BA8972A}" srcOrd="0" destOrd="0" presId="urn:microsoft.com/office/officeart/2008/layout/LinedList"/>
    <dgm:cxn modelId="{D4E36CD1-85EB-49EC-9A5F-96B8E08FFA95}" srcId="{A9D74598-6EB4-47DE-9516-5B9BFDEE541A}" destId="{1DAF92B7-183F-457C-A916-81351EAA1889}" srcOrd="1" destOrd="0" parTransId="{A93759F4-394C-4B93-AFEB-2E0E6DECA5E2}" sibTransId="{0D4A6593-3CAB-4588-9CF3-221B969A4C82}"/>
    <dgm:cxn modelId="{23130ED3-912C-43AA-8142-E4B820F6CA5E}" type="presOf" srcId="{1DAF92B7-183F-457C-A916-81351EAA1889}" destId="{10AAFAEC-FBF3-4B92-B9ED-ED52A8A372D9}" srcOrd="0" destOrd="0" presId="urn:microsoft.com/office/officeart/2008/layout/LinedList"/>
    <dgm:cxn modelId="{13C06720-BBC7-4C5B-A903-25AC725769AF}" type="presParOf" srcId="{C67E3458-EB8E-45E3-B679-BFF8CFBAFBB6}" destId="{2A165AAB-25EA-4BFA-8DB2-4D0BBF6C56A9}" srcOrd="0" destOrd="0" presId="urn:microsoft.com/office/officeart/2008/layout/LinedList"/>
    <dgm:cxn modelId="{A79A9E1F-9F1F-41D6-9F42-7B7C7B7FF7A1}" type="presParOf" srcId="{C67E3458-EB8E-45E3-B679-BFF8CFBAFBB6}" destId="{17367537-D3A6-4478-BF9A-FD12E9EFCFA1}" srcOrd="1" destOrd="0" presId="urn:microsoft.com/office/officeart/2008/layout/LinedList"/>
    <dgm:cxn modelId="{4042663B-1B0C-42C2-BA56-EEED2225543F}" type="presParOf" srcId="{17367537-D3A6-4478-BF9A-FD12E9EFCFA1}" destId="{5BBF7FED-D780-4CC3-84FD-8B631BA8972A}" srcOrd="0" destOrd="0" presId="urn:microsoft.com/office/officeart/2008/layout/LinedList"/>
    <dgm:cxn modelId="{2CD07D91-2AFF-46C9-B7B6-FD99F68BA4C9}" type="presParOf" srcId="{17367537-D3A6-4478-BF9A-FD12E9EFCFA1}" destId="{B8AD4BB9-CF8C-4ACD-AF05-679C42F8DE1E}" srcOrd="1" destOrd="0" presId="urn:microsoft.com/office/officeart/2008/layout/LinedList"/>
    <dgm:cxn modelId="{CD14BF26-438F-4463-92FD-16A6C32B8DDA}" type="presParOf" srcId="{C67E3458-EB8E-45E3-B679-BFF8CFBAFBB6}" destId="{472A6FE3-B2F3-4DE9-88C6-5C5217B4AF42}" srcOrd="2" destOrd="0" presId="urn:microsoft.com/office/officeart/2008/layout/LinedList"/>
    <dgm:cxn modelId="{E378A8D8-0808-4BF1-A1B5-D65BD6EF5911}" type="presParOf" srcId="{C67E3458-EB8E-45E3-B679-BFF8CFBAFBB6}" destId="{B6448308-0193-4605-BB14-FAFA514D1CFD}" srcOrd="3" destOrd="0" presId="urn:microsoft.com/office/officeart/2008/layout/LinedList"/>
    <dgm:cxn modelId="{F9326372-0782-482A-B11B-F09E3C48D51F}" type="presParOf" srcId="{B6448308-0193-4605-BB14-FAFA514D1CFD}" destId="{10AAFAEC-FBF3-4B92-B9ED-ED52A8A372D9}" srcOrd="0" destOrd="0" presId="urn:microsoft.com/office/officeart/2008/layout/LinedList"/>
    <dgm:cxn modelId="{06A4ACD9-8CF1-4EED-9EAA-39D68C4449E7}" type="presParOf" srcId="{B6448308-0193-4605-BB14-FAFA514D1CFD}" destId="{10C52048-4F75-4E51-B469-EE3D22B804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EAA048-DFFE-4C03-865E-EA8C21DEA7C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05B33F3-E5B2-487F-B2A1-A68A7AA80817}">
      <dgm:prSet/>
      <dgm:spPr/>
      <dgm:t>
        <a:bodyPr/>
        <a:lstStyle/>
        <a:p>
          <a:r>
            <a:rPr lang="en-US"/>
            <a:t>To build a heart stroke prediction engine using pyspark.</a:t>
          </a:r>
        </a:p>
      </dgm:t>
    </dgm:pt>
    <dgm:pt modelId="{4E70939E-F8C0-4946-B6FC-6C2EBF9CBC07}" type="parTrans" cxnId="{E8DD25B0-D6EC-4640-AA74-D42AACBBDBDA}">
      <dgm:prSet/>
      <dgm:spPr/>
      <dgm:t>
        <a:bodyPr/>
        <a:lstStyle/>
        <a:p>
          <a:endParaRPr lang="en-US"/>
        </a:p>
      </dgm:t>
    </dgm:pt>
    <dgm:pt modelId="{9FB96210-4BF4-4DA8-AB71-629D02D948ED}" type="sibTrans" cxnId="{E8DD25B0-D6EC-4640-AA74-D42AACBBDBDA}">
      <dgm:prSet/>
      <dgm:spPr/>
      <dgm:t>
        <a:bodyPr/>
        <a:lstStyle/>
        <a:p>
          <a:endParaRPr lang="en-US"/>
        </a:p>
      </dgm:t>
    </dgm:pt>
    <dgm:pt modelId="{509A51D4-BFB8-482E-9225-71E0C3A8A1AC}">
      <dgm:prSet/>
      <dgm:spPr/>
      <dgm:t>
        <a:bodyPr/>
        <a:lstStyle/>
        <a:p>
          <a:r>
            <a:rPr lang="en-US"/>
            <a:t>By implementing it using various algorithams such as decision tree, Logistic regression and clustering.</a:t>
          </a:r>
        </a:p>
      </dgm:t>
    </dgm:pt>
    <dgm:pt modelId="{11CC3CE5-B860-476C-B668-4B332B9803FE}" type="parTrans" cxnId="{C6F9AB64-A2F2-489B-8855-5BE049871EBC}">
      <dgm:prSet/>
      <dgm:spPr/>
      <dgm:t>
        <a:bodyPr/>
        <a:lstStyle/>
        <a:p>
          <a:endParaRPr lang="en-US"/>
        </a:p>
      </dgm:t>
    </dgm:pt>
    <dgm:pt modelId="{A59317D2-7143-433E-8D52-D62D447AFF02}" type="sibTrans" cxnId="{C6F9AB64-A2F2-489B-8855-5BE049871EBC}">
      <dgm:prSet/>
      <dgm:spPr/>
      <dgm:t>
        <a:bodyPr/>
        <a:lstStyle/>
        <a:p>
          <a:endParaRPr lang="en-US"/>
        </a:p>
      </dgm:t>
    </dgm:pt>
    <dgm:pt modelId="{73F69D71-E43E-42AA-B929-E5EB3F1AC51D}" type="pres">
      <dgm:prSet presAssocID="{6BEAA048-DFFE-4C03-865E-EA8C21DEA7C1}" presName="linear" presStyleCnt="0">
        <dgm:presLayoutVars>
          <dgm:animLvl val="lvl"/>
          <dgm:resizeHandles val="exact"/>
        </dgm:presLayoutVars>
      </dgm:prSet>
      <dgm:spPr/>
    </dgm:pt>
    <dgm:pt modelId="{B7D1BF76-849B-43E5-87AB-A2D7FBC48308}" type="pres">
      <dgm:prSet presAssocID="{105B33F3-E5B2-487F-B2A1-A68A7AA808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CDFB263-41D0-4176-B19D-CED086744DAA}" type="pres">
      <dgm:prSet presAssocID="{9FB96210-4BF4-4DA8-AB71-629D02D948ED}" presName="spacer" presStyleCnt="0"/>
      <dgm:spPr/>
    </dgm:pt>
    <dgm:pt modelId="{1582DE32-C933-40F1-AE06-57B661F749C7}" type="pres">
      <dgm:prSet presAssocID="{509A51D4-BFB8-482E-9225-71E0C3A8A1A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6F9AB64-A2F2-489B-8855-5BE049871EBC}" srcId="{6BEAA048-DFFE-4C03-865E-EA8C21DEA7C1}" destId="{509A51D4-BFB8-482E-9225-71E0C3A8A1AC}" srcOrd="1" destOrd="0" parTransId="{11CC3CE5-B860-476C-B668-4B332B9803FE}" sibTransId="{A59317D2-7143-433E-8D52-D62D447AFF02}"/>
    <dgm:cxn modelId="{AFAAAB4A-8800-4895-90C9-B7A6D54FA89B}" type="presOf" srcId="{509A51D4-BFB8-482E-9225-71E0C3A8A1AC}" destId="{1582DE32-C933-40F1-AE06-57B661F749C7}" srcOrd="0" destOrd="0" presId="urn:microsoft.com/office/officeart/2005/8/layout/vList2"/>
    <dgm:cxn modelId="{10011393-59A4-4272-8622-D7EC0F414B4F}" type="presOf" srcId="{6BEAA048-DFFE-4C03-865E-EA8C21DEA7C1}" destId="{73F69D71-E43E-42AA-B929-E5EB3F1AC51D}" srcOrd="0" destOrd="0" presId="urn:microsoft.com/office/officeart/2005/8/layout/vList2"/>
    <dgm:cxn modelId="{5BA83E9E-F98B-4B3E-AAD5-C25E27FBBDA8}" type="presOf" srcId="{105B33F3-E5B2-487F-B2A1-A68A7AA80817}" destId="{B7D1BF76-849B-43E5-87AB-A2D7FBC48308}" srcOrd="0" destOrd="0" presId="urn:microsoft.com/office/officeart/2005/8/layout/vList2"/>
    <dgm:cxn modelId="{E8DD25B0-D6EC-4640-AA74-D42AACBBDBDA}" srcId="{6BEAA048-DFFE-4C03-865E-EA8C21DEA7C1}" destId="{105B33F3-E5B2-487F-B2A1-A68A7AA80817}" srcOrd="0" destOrd="0" parTransId="{4E70939E-F8C0-4946-B6FC-6C2EBF9CBC07}" sibTransId="{9FB96210-4BF4-4DA8-AB71-629D02D948ED}"/>
    <dgm:cxn modelId="{61454E3C-9DAC-414B-9DFE-A2DA77602DD5}" type="presParOf" srcId="{73F69D71-E43E-42AA-B929-E5EB3F1AC51D}" destId="{B7D1BF76-849B-43E5-87AB-A2D7FBC48308}" srcOrd="0" destOrd="0" presId="urn:microsoft.com/office/officeart/2005/8/layout/vList2"/>
    <dgm:cxn modelId="{85E455FC-7258-4EFD-9029-BE833CBC66AD}" type="presParOf" srcId="{73F69D71-E43E-42AA-B929-E5EB3F1AC51D}" destId="{4CDFB263-41D0-4176-B19D-CED086744DAA}" srcOrd="1" destOrd="0" presId="urn:microsoft.com/office/officeart/2005/8/layout/vList2"/>
    <dgm:cxn modelId="{F36486D3-C528-471D-B16D-1DE76589E3D8}" type="presParOf" srcId="{73F69D71-E43E-42AA-B929-E5EB3F1AC51D}" destId="{1582DE32-C933-40F1-AE06-57B661F749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51EDAE-9B64-4BCC-8A07-2A83B057F33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B295C78-60B6-473D-9419-AEAEB4158AAE}">
      <dgm:prSet/>
      <dgm:spPr/>
      <dgm:t>
        <a:bodyPr/>
        <a:lstStyle/>
        <a:p>
          <a:r>
            <a:rPr lang="en-US"/>
            <a:t>It will help doctors and patients to save the lifes early.</a:t>
          </a:r>
        </a:p>
      </dgm:t>
    </dgm:pt>
    <dgm:pt modelId="{58E939AB-9FD0-40F5-BD8D-5195D6674250}" type="parTrans" cxnId="{1FC103F6-B37E-4918-B997-17DB396344A2}">
      <dgm:prSet/>
      <dgm:spPr/>
      <dgm:t>
        <a:bodyPr/>
        <a:lstStyle/>
        <a:p>
          <a:endParaRPr lang="en-US"/>
        </a:p>
      </dgm:t>
    </dgm:pt>
    <dgm:pt modelId="{4C532B51-0B85-4C02-B022-4E9E97C290BD}" type="sibTrans" cxnId="{1FC103F6-B37E-4918-B997-17DB396344A2}">
      <dgm:prSet/>
      <dgm:spPr/>
      <dgm:t>
        <a:bodyPr/>
        <a:lstStyle/>
        <a:p>
          <a:endParaRPr lang="en-US"/>
        </a:p>
      </dgm:t>
    </dgm:pt>
    <dgm:pt modelId="{63B705FD-2B1A-4291-88DF-994ABAC37760}">
      <dgm:prSet/>
      <dgm:spPr/>
      <dgm:t>
        <a:bodyPr/>
        <a:lstStyle/>
        <a:p>
          <a:r>
            <a:rPr lang="en-US"/>
            <a:t>By following proper food and medication they will be able to avoid heart stroke.</a:t>
          </a:r>
        </a:p>
      </dgm:t>
    </dgm:pt>
    <dgm:pt modelId="{728D2037-916C-4735-BC51-0ED2EC712F3B}" type="parTrans" cxnId="{652B0EFF-06E7-42EF-821C-D76C05830E7E}">
      <dgm:prSet/>
      <dgm:spPr/>
      <dgm:t>
        <a:bodyPr/>
        <a:lstStyle/>
        <a:p>
          <a:endParaRPr lang="en-US"/>
        </a:p>
      </dgm:t>
    </dgm:pt>
    <dgm:pt modelId="{B311BE16-9957-46E7-B754-1E9350940302}" type="sibTrans" cxnId="{652B0EFF-06E7-42EF-821C-D76C05830E7E}">
      <dgm:prSet/>
      <dgm:spPr/>
      <dgm:t>
        <a:bodyPr/>
        <a:lstStyle/>
        <a:p>
          <a:endParaRPr lang="en-US"/>
        </a:p>
      </dgm:t>
    </dgm:pt>
    <dgm:pt modelId="{755821DB-53F8-472B-ADC1-7910C08EDF6D}">
      <dgm:prSet/>
      <dgm:spPr/>
      <dgm:t>
        <a:bodyPr/>
        <a:lstStyle/>
        <a:p>
          <a:r>
            <a:rPr lang="en-US"/>
            <a:t>As from the data we can see that higher age people are more towards heart stroke so we can monitor their vitals periodically.</a:t>
          </a:r>
        </a:p>
      </dgm:t>
    </dgm:pt>
    <dgm:pt modelId="{EB1E22BC-769E-42B8-8172-9E5859CFE3F2}" type="parTrans" cxnId="{11FAC9AD-27A3-419B-AFD1-48E3471BCF2B}">
      <dgm:prSet/>
      <dgm:spPr/>
      <dgm:t>
        <a:bodyPr/>
        <a:lstStyle/>
        <a:p>
          <a:endParaRPr lang="en-US"/>
        </a:p>
      </dgm:t>
    </dgm:pt>
    <dgm:pt modelId="{85DD6C2F-34AB-4344-BAB8-E36EFF539DB6}" type="sibTrans" cxnId="{11FAC9AD-27A3-419B-AFD1-48E3471BCF2B}">
      <dgm:prSet/>
      <dgm:spPr/>
      <dgm:t>
        <a:bodyPr/>
        <a:lstStyle/>
        <a:p>
          <a:endParaRPr lang="en-US"/>
        </a:p>
      </dgm:t>
    </dgm:pt>
    <dgm:pt modelId="{31B04FE7-4635-4376-9553-2A90958C61B4}">
      <dgm:prSet/>
      <dgm:spPr/>
      <dgm:t>
        <a:bodyPr/>
        <a:lstStyle/>
        <a:p>
          <a:r>
            <a:rPr lang="en-US"/>
            <a:t>Recommend proper diet to avoid heart stroke.</a:t>
          </a:r>
        </a:p>
      </dgm:t>
    </dgm:pt>
    <dgm:pt modelId="{00F30729-0CE4-4F45-A2E2-0912DD97EC62}" type="parTrans" cxnId="{F8B228A6-134D-44D0-91A5-004717102FEA}">
      <dgm:prSet/>
      <dgm:spPr/>
      <dgm:t>
        <a:bodyPr/>
        <a:lstStyle/>
        <a:p>
          <a:endParaRPr lang="en-US"/>
        </a:p>
      </dgm:t>
    </dgm:pt>
    <dgm:pt modelId="{C40EE8BB-54D8-46C8-A2E4-1840AC4E398D}" type="sibTrans" cxnId="{F8B228A6-134D-44D0-91A5-004717102FEA}">
      <dgm:prSet/>
      <dgm:spPr/>
      <dgm:t>
        <a:bodyPr/>
        <a:lstStyle/>
        <a:p>
          <a:endParaRPr lang="en-US"/>
        </a:p>
      </dgm:t>
    </dgm:pt>
    <dgm:pt modelId="{F4203CB9-D45D-470E-8FEE-EA2CB3354624}" type="pres">
      <dgm:prSet presAssocID="{8B51EDAE-9B64-4BCC-8A07-2A83B057F336}" presName="linear" presStyleCnt="0">
        <dgm:presLayoutVars>
          <dgm:animLvl val="lvl"/>
          <dgm:resizeHandles val="exact"/>
        </dgm:presLayoutVars>
      </dgm:prSet>
      <dgm:spPr/>
    </dgm:pt>
    <dgm:pt modelId="{D7A38F16-A98E-475F-A074-1E39D2D56645}" type="pres">
      <dgm:prSet presAssocID="{DB295C78-60B6-473D-9419-AEAEB4158AA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5CE9CEC-7EBD-40B4-9518-EF8591AE819B}" type="pres">
      <dgm:prSet presAssocID="{4C532B51-0B85-4C02-B022-4E9E97C290BD}" presName="spacer" presStyleCnt="0"/>
      <dgm:spPr/>
    </dgm:pt>
    <dgm:pt modelId="{F5C38654-C728-4EC8-B5C6-EEACC092B033}" type="pres">
      <dgm:prSet presAssocID="{63B705FD-2B1A-4291-88DF-994ABAC3776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ADB4A6-EE10-4323-A28D-DDD28F3EF9E3}" type="pres">
      <dgm:prSet presAssocID="{B311BE16-9957-46E7-B754-1E9350940302}" presName="spacer" presStyleCnt="0"/>
      <dgm:spPr/>
    </dgm:pt>
    <dgm:pt modelId="{FED3E23F-9C13-477D-A790-C497C7F66701}" type="pres">
      <dgm:prSet presAssocID="{755821DB-53F8-472B-ADC1-7910C08EDF6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4B44552-EB68-4DD5-999D-23418C7860F7}" type="pres">
      <dgm:prSet presAssocID="{85DD6C2F-34AB-4344-BAB8-E36EFF539DB6}" presName="spacer" presStyleCnt="0"/>
      <dgm:spPr/>
    </dgm:pt>
    <dgm:pt modelId="{CC2750AA-C915-4E11-9CF3-822193E59C6A}" type="pres">
      <dgm:prSet presAssocID="{31B04FE7-4635-4376-9553-2A90958C61B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430658D-9DF0-474B-9549-1C63AF9E0349}" type="presOf" srcId="{DB295C78-60B6-473D-9419-AEAEB4158AAE}" destId="{D7A38F16-A98E-475F-A074-1E39D2D56645}" srcOrd="0" destOrd="0" presId="urn:microsoft.com/office/officeart/2005/8/layout/vList2"/>
    <dgm:cxn modelId="{A706A68E-89A8-42CF-A8E7-BDF30B3987D0}" type="presOf" srcId="{31B04FE7-4635-4376-9553-2A90958C61B4}" destId="{CC2750AA-C915-4E11-9CF3-822193E59C6A}" srcOrd="0" destOrd="0" presId="urn:microsoft.com/office/officeart/2005/8/layout/vList2"/>
    <dgm:cxn modelId="{F4E1E597-2F72-4C0D-A98C-878EBC08A1CB}" type="presOf" srcId="{8B51EDAE-9B64-4BCC-8A07-2A83B057F336}" destId="{F4203CB9-D45D-470E-8FEE-EA2CB3354624}" srcOrd="0" destOrd="0" presId="urn:microsoft.com/office/officeart/2005/8/layout/vList2"/>
    <dgm:cxn modelId="{F8B228A6-134D-44D0-91A5-004717102FEA}" srcId="{8B51EDAE-9B64-4BCC-8A07-2A83B057F336}" destId="{31B04FE7-4635-4376-9553-2A90958C61B4}" srcOrd="3" destOrd="0" parTransId="{00F30729-0CE4-4F45-A2E2-0912DD97EC62}" sibTransId="{C40EE8BB-54D8-46C8-A2E4-1840AC4E398D}"/>
    <dgm:cxn modelId="{11FAC9AD-27A3-419B-AFD1-48E3471BCF2B}" srcId="{8B51EDAE-9B64-4BCC-8A07-2A83B057F336}" destId="{755821DB-53F8-472B-ADC1-7910C08EDF6D}" srcOrd="2" destOrd="0" parTransId="{EB1E22BC-769E-42B8-8172-9E5859CFE3F2}" sibTransId="{85DD6C2F-34AB-4344-BAB8-E36EFF539DB6}"/>
    <dgm:cxn modelId="{A54D3AE0-688C-40E5-9439-EFD6E8C88904}" type="presOf" srcId="{63B705FD-2B1A-4291-88DF-994ABAC37760}" destId="{F5C38654-C728-4EC8-B5C6-EEACC092B033}" srcOrd="0" destOrd="0" presId="urn:microsoft.com/office/officeart/2005/8/layout/vList2"/>
    <dgm:cxn modelId="{CA7937E8-2FD1-430A-81B2-98FD47B66C31}" type="presOf" srcId="{755821DB-53F8-472B-ADC1-7910C08EDF6D}" destId="{FED3E23F-9C13-477D-A790-C497C7F66701}" srcOrd="0" destOrd="0" presId="urn:microsoft.com/office/officeart/2005/8/layout/vList2"/>
    <dgm:cxn modelId="{1FC103F6-B37E-4918-B997-17DB396344A2}" srcId="{8B51EDAE-9B64-4BCC-8A07-2A83B057F336}" destId="{DB295C78-60B6-473D-9419-AEAEB4158AAE}" srcOrd="0" destOrd="0" parTransId="{58E939AB-9FD0-40F5-BD8D-5195D6674250}" sibTransId="{4C532B51-0B85-4C02-B022-4E9E97C290BD}"/>
    <dgm:cxn modelId="{652B0EFF-06E7-42EF-821C-D76C05830E7E}" srcId="{8B51EDAE-9B64-4BCC-8A07-2A83B057F336}" destId="{63B705FD-2B1A-4291-88DF-994ABAC37760}" srcOrd="1" destOrd="0" parTransId="{728D2037-916C-4735-BC51-0ED2EC712F3B}" sibTransId="{B311BE16-9957-46E7-B754-1E9350940302}"/>
    <dgm:cxn modelId="{DBDFD898-49A1-4FF2-958A-014A3E5BECEC}" type="presParOf" srcId="{F4203CB9-D45D-470E-8FEE-EA2CB3354624}" destId="{D7A38F16-A98E-475F-A074-1E39D2D56645}" srcOrd="0" destOrd="0" presId="urn:microsoft.com/office/officeart/2005/8/layout/vList2"/>
    <dgm:cxn modelId="{80C40135-F844-452A-9891-F6F05E6144BF}" type="presParOf" srcId="{F4203CB9-D45D-470E-8FEE-EA2CB3354624}" destId="{15CE9CEC-7EBD-40B4-9518-EF8591AE819B}" srcOrd="1" destOrd="0" presId="urn:microsoft.com/office/officeart/2005/8/layout/vList2"/>
    <dgm:cxn modelId="{DDD4AA0E-D9CF-44BA-810C-929EFA55FEC9}" type="presParOf" srcId="{F4203CB9-D45D-470E-8FEE-EA2CB3354624}" destId="{F5C38654-C728-4EC8-B5C6-EEACC092B033}" srcOrd="2" destOrd="0" presId="urn:microsoft.com/office/officeart/2005/8/layout/vList2"/>
    <dgm:cxn modelId="{DD6844D8-52CD-42E5-BD3F-094C6C92DBC0}" type="presParOf" srcId="{F4203CB9-D45D-470E-8FEE-EA2CB3354624}" destId="{2DADB4A6-EE10-4323-A28D-DDD28F3EF9E3}" srcOrd="3" destOrd="0" presId="urn:microsoft.com/office/officeart/2005/8/layout/vList2"/>
    <dgm:cxn modelId="{2B321667-0AA3-443C-8810-D8DCC02C07C6}" type="presParOf" srcId="{F4203CB9-D45D-470E-8FEE-EA2CB3354624}" destId="{FED3E23F-9C13-477D-A790-C497C7F66701}" srcOrd="4" destOrd="0" presId="urn:microsoft.com/office/officeart/2005/8/layout/vList2"/>
    <dgm:cxn modelId="{220549EC-FB30-4228-B004-1E9F08C7AE55}" type="presParOf" srcId="{F4203CB9-D45D-470E-8FEE-EA2CB3354624}" destId="{64B44552-EB68-4DD5-999D-23418C7860F7}" srcOrd="5" destOrd="0" presId="urn:microsoft.com/office/officeart/2005/8/layout/vList2"/>
    <dgm:cxn modelId="{195A8DD9-45B2-4B0A-8943-21948BA9C29B}" type="presParOf" srcId="{F4203CB9-D45D-470E-8FEE-EA2CB3354624}" destId="{CC2750AA-C915-4E11-9CF3-822193E59C6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BC863F-D9F7-466D-9F62-CE98365F584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E4F1C9-5F68-461C-A0CC-CF5465F6A5B2}">
      <dgm:prSet/>
      <dgm:spPr/>
      <dgm:t>
        <a:bodyPr/>
        <a:lstStyle/>
        <a:p>
          <a:r>
            <a:rPr lang="en-US"/>
            <a:t>Encoded Categorical columns.</a:t>
          </a:r>
        </a:p>
      </dgm:t>
    </dgm:pt>
    <dgm:pt modelId="{1470AA8A-BBBF-4E5C-A402-53B6864E83C5}" type="parTrans" cxnId="{CD99988C-8659-4715-9610-6525A80B5DD8}">
      <dgm:prSet/>
      <dgm:spPr/>
      <dgm:t>
        <a:bodyPr/>
        <a:lstStyle/>
        <a:p>
          <a:endParaRPr lang="en-US"/>
        </a:p>
      </dgm:t>
    </dgm:pt>
    <dgm:pt modelId="{6C08A7E3-53C9-4545-AE9F-CB680F37F6AF}" type="sibTrans" cxnId="{CD99988C-8659-4715-9610-6525A80B5DD8}">
      <dgm:prSet/>
      <dgm:spPr/>
      <dgm:t>
        <a:bodyPr/>
        <a:lstStyle/>
        <a:p>
          <a:endParaRPr lang="en-US"/>
        </a:p>
      </dgm:t>
    </dgm:pt>
    <dgm:pt modelId="{9682BAF5-5154-4199-A6AC-C466620A5624}">
      <dgm:prSet/>
      <dgm:spPr/>
      <dgm:t>
        <a:bodyPr/>
        <a:lstStyle/>
        <a:p>
          <a:r>
            <a:rPr lang="en-US"/>
            <a:t>Standardized numerical values.</a:t>
          </a:r>
        </a:p>
      </dgm:t>
    </dgm:pt>
    <dgm:pt modelId="{2313859D-5FC3-4710-9B78-F2970A630DBE}" type="parTrans" cxnId="{231737E3-2F56-4430-B2E1-C7FAE0AF31DE}">
      <dgm:prSet/>
      <dgm:spPr/>
      <dgm:t>
        <a:bodyPr/>
        <a:lstStyle/>
        <a:p>
          <a:endParaRPr lang="en-US"/>
        </a:p>
      </dgm:t>
    </dgm:pt>
    <dgm:pt modelId="{00B113DD-6860-4D46-925B-1E44782CD674}" type="sibTrans" cxnId="{231737E3-2F56-4430-B2E1-C7FAE0AF31DE}">
      <dgm:prSet/>
      <dgm:spPr/>
      <dgm:t>
        <a:bodyPr/>
        <a:lstStyle/>
        <a:p>
          <a:endParaRPr lang="en-US"/>
        </a:p>
      </dgm:t>
    </dgm:pt>
    <dgm:pt modelId="{D2DF2EC5-5F96-4021-A67D-966D66542E9D}">
      <dgm:prSet/>
      <dgm:spPr/>
      <dgm:t>
        <a:bodyPr/>
        <a:lstStyle/>
        <a:p>
          <a:r>
            <a:rPr lang="en-US"/>
            <a:t>Calculated bmi category from the available bmi column.</a:t>
          </a:r>
        </a:p>
      </dgm:t>
    </dgm:pt>
    <dgm:pt modelId="{6C7F9D61-3C54-4E73-9605-FD4BADFB2F7C}" type="parTrans" cxnId="{8F251766-DCB2-4928-88C4-E65798B27F75}">
      <dgm:prSet/>
      <dgm:spPr/>
      <dgm:t>
        <a:bodyPr/>
        <a:lstStyle/>
        <a:p>
          <a:endParaRPr lang="en-US"/>
        </a:p>
      </dgm:t>
    </dgm:pt>
    <dgm:pt modelId="{1A20F358-3043-4746-BC6F-281C1CA9CD92}" type="sibTrans" cxnId="{8F251766-DCB2-4928-88C4-E65798B27F75}">
      <dgm:prSet/>
      <dgm:spPr/>
      <dgm:t>
        <a:bodyPr/>
        <a:lstStyle/>
        <a:p>
          <a:endParaRPr lang="en-US"/>
        </a:p>
      </dgm:t>
    </dgm:pt>
    <dgm:pt modelId="{5FEF49A0-ADF5-4552-92BA-4CC38BB08E7F}">
      <dgm:prSet/>
      <dgm:spPr/>
      <dgm:t>
        <a:bodyPr/>
        <a:lstStyle/>
        <a:p>
          <a:r>
            <a:rPr lang="en-US"/>
            <a:t>Imputed numeric and categorical columns</a:t>
          </a:r>
        </a:p>
      </dgm:t>
    </dgm:pt>
    <dgm:pt modelId="{D347EDE3-EF14-4B14-8691-344A7C736193}" type="parTrans" cxnId="{4B6F38F4-80B9-4ACB-AAC1-914DC7F6FCDA}">
      <dgm:prSet/>
      <dgm:spPr/>
      <dgm:t>
        <a:bodyPr/>
        <a:lstStyle/>
        <a:p>
          <a:endParaRPr lang="en-US"/>
        </a:p>
      </dgm:t>
    </dgm:pt>
    <dgm:pt modelId="{C82C74C6-F001-46F9-AE59-37E5C01FCAB3}" type="sibTrans" cxnId="{4B6F38F4-80B9-4ACB-AAC1-914DC7F6FCDA}">
      <dgm:prSet/>
      <dgm:spPr/>
      <dgm:t>
        <a:bodyPr/>
        <a:lstStyle/>
        <a:p>
          <a:endParaRPr lang="en-US"/>
        </a:p>
      </dgm:t>
    </dgm:pt>
    <dgm:pt modelId="{6C2ABA16-8827-4B4C-900E-7F121CAE685D}" type="pres">
      <dgm:prSet presAssocID="{D1BC863F-D9F7-466D-9F62-CE98365F5844}" presName="linear" presStyleCnt="0">
        <dgm:presLayoutVars>
          <dgm:animLvl val="lvl"/>
          <dgm:resizeHandles val="exact"/>
        </dgm:presLayoutVars>
      </dgm:prSet>
      <dgm:spPr/>
    </dgm:pt>
    <dgm:pt modelId="{3DA21BC9-2FCD-46B7-BCF8-5ADA822B0598}" type="pres">
      <dgm:prSet presAssocID="{34E4F1C9-5F68-461C-A0CC-CF5465F6A5B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AD55FA6-77A0-4414-A007-0B10E887AC03}" type="pres">
      <dgm:prSet presAssocID="{6C08A7E3-53C9-4545-AE9F-CB680F37F6AF}" presName="spacer" presStyleCnt="0"/>
      <dgm:spPr/>
    </dgm:pt>
    <dgm:pt modelId="{6F1BCD9E-7B26-46D5-B050-8ABEA5D7F227}" type="pres">
      <dgm:prSet presAssocID="{9682BAF5-5154-4199-A6AC-C466620A56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3880B4-927F-4EE2-93F0-54B293139A5A}" type="pres">
      <dgm:prSet presAssocID="{00B113DD-6860-4D46-925B-1E44782CD674}" presName="spacer" presStyleCnt="0"/>
      <dgm:spPr/>
    </dgm:pt>
    <dgm:pt modelId="{DF843B89-DB09-4006-8513-31C74C76AC9C}" type="pres">
      <dgm:prSet presAssocID="{D2DF2EC5-5F96-4021-A67D-966D66542E9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EA8093A-9491-4790-AB13-60DE657922CC}" type="pres">
      <dgm:prSet presAssocID="{1A20F358-3043-4746-BC6F-281C1CA9CD92}" presName="spacer" presStyleCnt="0"/>
      <dgm:spPr/>
    </dgm:pt>
    <dgm:pt modelId="{D8E6A222-E815-4FF1-8F7D-FFA7C644A448}" type="pres">
      <dgm:prSet presAssocID="{5FEF49A0-ADF5-4552-92BA-4CC38BB08E7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2C9E732-6049-4A32-81D5-3B3625D721AE}" type="presOf" srcId="{34E4F1C9-5F68-461C-A0CC-CF5465F6A5B2}" destId="{3DA21BC9-2FCD-46B7-BCF8-5ADA822B0598}" srcOrd="0" destOrd="0" presId="urn:microsoft.com/office/officeart/2005/8/layout/vList2"/>
    <dgm:cxn modelId="{8F251766-DCB2-4928-88C4-E65798B27F75}" srcId="{D1BC863F-D9F7-466D-9F62-CE98365F5844}" destId="{D2DF2EC5-5F96-4021-A67D-966D66542E9D}" srcOrd="2" destOrd="0" parTransId="{6C7F9D61-3C54-4E73-9605-FD4BADFB2F7C}" sibTransId="{1A20F358-3043-4746-BC6F-281C1CA9CD92}"/>
    <dgm:cxn modelId="{44031B85-090F-415B-AA40-25FC84815C2B}" type="presOf" srcId="{9682BAF5-5154-4199-A6AC-C466620A5624}" destId="{6F1BCD9E-7B26-46D5-B050-8ABEA5D7F227}" srcOrd="0" destOrd="0" presId="urn:microsoft.com/office/officeart/2005/8/layout/vList2"/>
    <dgm:cxn modelId="{CD99988C-8659-4715-9610-6525A80B5DD8}" srcId="{D1BC863F-D9F7-466D-9F62-CE98365F5844}" destId="{34E4F1C9-5F68-461C-A0CC-CF5465F6A5B2}" srcOrd="0" destOrd="0" parTransId="{1470AA8A-BBBF-4E5C-A402-53B6864E83C5}" sibTransId="{6C08A7E3-53C9-4545-AE9F-CB680F37F6AF}"/>
    <dgm:cxn modelId="{31C5F3C7-A651-472B-8EBC-FDCE1ACCDA16}" type="presOf" srcId="{D2DF2EC5-5F96-4021-A67D-966D66542E9D}" destId="{DF843B89-DB09-4006-8513-31C74C76AC9C}" srcOrd="0" destOrd="0" presId="urn:microsoft.com/office/officeart/2005/8/layout/vList2"/>
    <dgm:cxn modelId="{2F1D7DDF-63F5-4397-8895-42719CF18EDE}" type="presOf" srcId="{D1BC863F-D9F7-466D-9F62-CE98365F5844}" destId="{6C2ABA16-8827-4B4C-900E-7F121CAE685D}" srcOrd="0" destOrd="0" presId="urn:microsoft.com/office/officeart/2005/8/layout/vList2"/>
    <dgm:cxn modelId="{231737E3-2F56-4430-B2E1-C7FAE0AF31DE}" srcId="{D1BC863F-D9F7-466D-9F62-CE98365F5844}" destId="{9682BAF5-5154-4199-A6AC-C466620A5624}" srcOrd="1" destOrd="0" parTransId="{2313859D-5FC3-4710-9B78-F2970A630DBE}" sibTransId="{00B113DD-6860-4D46-925B-1E44782CD674}"/>
    <dgm:cxn modelId="{89E912F1-F82D-441D-8CB4-AE0A2A3BE265}" type="presOf" srcId="{5FEF49A0-ADF5-4552-92BA-4CC38BB08E7F}" destId="{D8E6A222-E815-4FF1-8F7D-FFA7C644A448}" srcOrd="0" destOrd="0" presId="urn:microsoft.com/office/officeart/2005/8/layout/vList2"/>
    <dgm:cxn modelId="{4B6F38F4-80B9-4ACB-AAC1-914DC7F6FCDA}" srcId="{D1BC863F-D9F7-466D-9F62-CE98365F5844}" destId="{5FEF49A0-ADF5-4552-92BA-4CC38BB08E7F}" srcOrd="3" destOrd="0" parTransId="{D347EDE3-EF14-4B14-8691-344A7C736193}" sibTransId="{C82C74C6-F001-46F9-AE59-37E5C01FCAB3}"/>
    <dgm:cxn modelId="{74BD1580-C5C1-4675-8392-1C06828AAD3E}" type="presParOf" srcId="{6C2ABA16-8827-4B4C-900E-7F121CAE685D}" destId="{3DA21BC9-2FCD-46B7-BCF8-5ADA822B0598}" srcOrd="0" destOrd="0" presId="urn:microsoft.com/office/officeart/2005/8/layout/vList2"/>
    <dgm:cxn modelId="{3943BF5C-E04D-445C-B308-AB7CF824B59A}" type="presParOf" srcId="{6C2ABA16-8827-4B4C-900E-7F121CAE685D}" destId="{FAD55FA6-77A0-4414-A007-0B10E887AC03}" srcOrd="1" destOrd="0" presId="urn:microsoft.com/office/officeart/2005/8/layout/vList2"/>
    <dgm:cxn modelId="{F0FF91A7-1175-494A-A0A9-DE7DAE104CD9}" type="presParOf" srcId="{6C2ABA16-8827-4B4C-900E-7F121CAE685D}" destId="{6F1BCD9E-7B26-46D5-B050-8ABEA5D7F227}" srcOrd="2" destOrd="0" presId="urn:microsoft.com/office/officeart/2005/8/layout/vList2"/>
    <dgm:cxn modelId="{0C77CF30-AB3B-4470-84EA-C4A6228E3351}" type="presParOf" srcId="{6C2ABA16-8827-4B4C-900E-7F121CAE685D}" destId="{B83880B4-927F-4EE2-93F0-54B293139A5A}" srcOrd="3" destOrd="0" presId="urn:microsoft.com/office/officeart/2005/8/layout/vList2"/>
    <dgm:cxn modelId="{3A19C4E3-8AC3-4338-BB9C-848752A1FD48}" type="presParOf" srcId="{6C2ABA16-8827-4B4C-900E-7F121CAE685D}" destId="{DF843B89-DB09-4006-8513-31C74C76AC9C}" srcOrd="4" destOrd="0" presId="urn:microsoft.com/office/officeart/2005/8/layout/vList2"/>
    <dgm:cxn modelId="{2669CD12-D88C-4F67-9018-7829CF08FCF6}" type="presParOf" srcId="{6C2ABA16-8827-4B4C-900E-7F121CAE685D}" destId="{CEA8093A-9491-4790-AB13-60DE657922CC}" srcOrd="5" destOrd="0" presId="urn:microsoft.com/office/officeart/2005/8/layout/vList2"/>
    <dgm:cxn modelId="{CF92DA51-E1F3-42F1-B31F-65E38FC7AA5D}" type="presParOf" srcId="{6C2ABA16-8827-4B4C-900E-7F121CAE685D}" destId="{D8E6A222-E815-4FF1-8F7D-FFA7C644A44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65AAB-25EA-4BFA-8DB2-4D0BBF6C56A9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F7FED-D780-4CC3-84FD-8B631BA8972A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Predicting heart stroke for specific person will help us to identify the person.</a:t>
          </a:r>
        </a:p>
      </dsp:txBody>
      <dsp:txXfrm>
        <a:off x="0" y="0"/>
        <a:ext cx="6492875" cy="2552700"/>
      </dsp:txXfrm>
    </dsp:sp>
    <dsp:sp modelId="{472A6FE3-B2F3-4DE9-88C6-5C5217B4AF42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AFAEC-FBF3-4B92-B9ED-ED52A8A372D9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Which can save life by acting early.</a:t>
          </a:r>
        </a:p>
      </dsp:txBody>
      <dsp:txXfrm>
        <a:off x="0" y="2552700"/>
        <a:ext cx="6492875" cy="255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1BF76-849B-43E5-87AB-A2D7FBC48308}">
      <dsp:nvSpPr>
        <dsp:cNvPr id="0" name=""/>
        <dsp:cNvSpPr/>
      </dsp:nvSpPr>
      <dsp:spPr>
        <a:xfrm>
          <a:off x="0" y="20298"/>
          <a:ext cx="6263640" cy="26773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To build a heart stroke prediction engine using pyspark.</a:t>
          </a:r>
        </a:p>
      </dsp:txBody>
      <dsp:txXfrm>
        <a:off x="130696" y="150994"/>
        <a:ext cx="6002248" cy="2415933"/>
      </dsp:txXfrm>
    </dsp:sp>
    <dsp:sp modelId="{1582DE32-C933-40F1-AE06-57B661F749C7}">
      <dsp:nvSpPr>
        <dsp:cNvPr id="0" name=""/>
        <dsp:cNvSpPr/>
      </dsp:nvSpPr>
      <dsp:spPr>
        <a:xfrm>
          <a:off x="0" y="2807063"/>
          <a:ext cx="6263640" cy="26773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By implementing it using various algorithams such as decision tree, Logistic regression and clustering.</a:t>
          </a:r>
        </a:p>
      </dsp:txBody>
      <dsp:txXfrm>
        <a:off x="130696" y="2937759"/>
        <a:ext cx="6002248" cy="24159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38F16-A98E-475F-A074-1E39D2D56645}">
      <dsp:nvSpPr>
        <dsp:cNvPr id="0" name=""/>
        <dsp:cNvSpPr/>
      </dsp:nvSpPr>
      <dsp:spPr>
        <a:xfrm>
          <a:off x="0" y="79715"/>
          <a:ext cx="6263640" cy="12866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will help doctors and patients to save the lifes early.</a:t>
          </a:r>
        </a:p>
      </dsp:txBody>
      <dsp:txXfrm>
        <a:off x="62808" y="142523"/>
        <a:ext cx="6138024" cy="1161018"/>
      </dsp:txXfrm>
    </dsp:sp>
    <dsp:sp modelId="{F5C38654-C728-4EC8-B5C6-EEACC092B033}">
      <dsp:nvSpPr>
        <dsp:cNvPr id="0" name=""/>
        <dsp:cNvSpPr/>
      </dsp:nvSpPr>
      <dsp:spPr>
        <a:xfrm>
          <a:off x="0" y="1432589"/>
          <a:ext cx="6263640" cy="128663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By following proper food and medication they will be able to avoid heart stroke.</a:t>
          </a:r>
        </a:p>
      </dsp:txBody>
      <dsp:txXfrm>
        <a:off x="62808" y="1495397"/>
        <a:ext cx="6138024" cy="1161018"/>
      </dsp:txXfrm>
    </dsp:sp>
    <dsp:sp modelId="{FED3E23F-9C13-477D-A790-C497C7F66701}">
      <dsp:nvSpPr>
        <dsp:cNvPr id="0" name=""/>
        <dsp:cNvSpPr/>
      </dsp:nvSpPr>
      <dsp:spPr>
        <a:xfrm>
          <a:off x="0" y="2785464"/>
          <a:ext cx="6263640" cy="128663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As from the data we can see that higher age people are more towards heart stroke so we can monitor their vitals periodically.</a:t>
          </a:r>
        </a:p>
      </dsp:txBody>
      <dsp:txXfrm>
        <a:off x="62808" y="2848272"/>
        <a:ext cx="6138024" cy="1161018"/>
      </dsp:txXfrm>
    </dsp:sp>
    <dsp:sp modelId="{CC2750AA-C915-4E11-9CF3-822193E59C6A}">
      <dsp:nvSpPr>
        <dsp:cNvPr id="0" name=""/>
        <dsp:cNvSpPr/>
      </dsp:nvSpPr>
      <dsp:spPr>
        <a:xfrm>
          <a:off x="0" y="4138338"/>
          <a:ext cx="6263640" cy="128663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Recommend proper diet to avoid heart stroke.</a:t>
          </a:r>
        </a:p>
      </dsp:txBody>
      <dsp:txXfrm>
        <a:off x="62808" y="4201146"/>
        <a:ext cx="6138024" cy="1161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21BC9-2FCD-46B7-BCF8-5ADA822B0598}">
      <dsp:nvSpPr>
        <dsp:cNvPr id="0" name=""/>
        <dsp:cNvSpPr/>
      </dsp:nvSpPr>
      <dsp:spPr>
        <a:xfrm>
          <a:off x="0" y="71693"/>
          <a:ext cx="6263640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Encoded Categorical columns.</a:t>
          </a:r>
        </a:p>
      </dsp:txBody>
      <dsp:txXfrm>
        <a:off x="62055" y="133748"/>
        <a:ext cx="6139530" cy="1147095"/>
      </dsp:txXfrm>
    </dsp:sp>
    <dsp:sp modelId="{6F1BCD9E-7B26-46D5-B050-8ABEA5D7F227}">
      <dsp:nvSpPr>
        <dsp:cNvPr id="0" name=""/>
        <dsp:cNvSpPr/>
      </dsp:nvSpPr>
      <dsp:spPr>
        <a:xfrm>
          <a:off x="0" y="1435058"/>
          <a:ext cx="6263640" cy="127120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Standardized numerical values.</a:t>
          </a:r>
        </a:p>
      </dsp:txBody>
      <dsp:txXfrm>
        <a:off x="62055" y="1497113"/>
        <a:ext cx="6139530" cy="1147095"/>
      </dsp:txXfrm>
    </dsp:sp>
    <dsp:sp modelId="{DF843B89-DB09-4006-8513-31C74C76AC9C}">
      <dsp:nvSpPr>
        <dsp:cNvPr id="0" name=""/>
        <dsp:cNvSpPr/>
      </dsp:nvSpPr>
      <dsp:spPr>
        <a:xfrm>
          <a:off x="0" y="2798423"/>
          <a:ext cx="6263640" cy="127120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Calculated bmi category from the available bmi column.</a:t>
          </a:r>
        </a:p>
      </dsp:txBody>
      <dsp:txXfrm>
        <a:off x="62055" y="2860478"/>
        <a:ext cx="6139530" cy="1147095"/>
      </dsp:txXfrm>
    </dsp:sp>
    <dsp:sp modelId="{D8E6A222-E815-4FF1-8F7D-FFA7C644A448}">
      <dsp:nvSpPr>
        <dsp:cNvPr id="0" name=""/>
        <dsp:cNvSpPr/>
      </dsp:nvSpPr>
      <dsp:spPr>
        <a:xfrm>
          <a:off x="0" y="4161789"/>
          <a:ext cx="6263640" cy="12712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Imputed numeric and categorical columns</a:t>
          </a:r>
        </a:p>
      </dsp:txBody>
      <dsp:txXfrm>
        <a:off x="62055" y="4223844"/>
        <a:ext cx="6139530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C953F-AA66-4745-9A4A-5E0408501B72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52897-E58F-4F32-B94E-2C53F3436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52897-E58F-4F32-B94E-2C53F3436F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7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52897-E58F-4F32-B94E-2C53F3436F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3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2C55-AA99-4637-A1B4-E20079F41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97A15-BE4B-4867-88EB-ADE2119A2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4EB5B-2F4D-4188-BD09-4CA107CA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1869-DF23-4994-907F-1E870289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345F-27CF-4EEB-BDD3-D2A97932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0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3D94-9674-4B9E-BD80-46BF8630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BA171-FABF-4040-8941-AF105B69A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ABEE-754A-428D-9C2F-BD0713FB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3266-8F24-430F-A684-449D6EB0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91405-B4F3-4920-9DE6-DDA27673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8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532CF-7D88-44C4-ADE6-AD84EA00E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81876-081D-469F-BA9C-10B694C81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CDC3C-529F-44D3-9943-75CBF178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C4AE4-E936-4AE5-8237-3BC8E674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965F8-0E16-4F87-865C-6B2D0FD7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DED9-38A9-4E57-98D9-70522815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0C364-AD9E-46C9-A7E4-1539AD89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E452E-9575-4C54-9428-3B7AA16F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34264-082B-4070-BB39-6DBC546B3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A342-ED99-43A5-9C6B-2BEB1AB6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EF3D-68F2-4BDF-ABA9-B36B85AF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D28CF-D059-422E-931A-02A5E380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60B7-7BAC-4CE8-8C57-073BAD57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7FE21-A427-4B85-A5AF-CACDDA2D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2AC23-B2A9-4627-81E7-60249A42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7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8AEC-3F60-4E10-BE1F-4AF06DCB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761FD-A619-4C9E-944A-BAC3CA683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FF56B-B4C1-4687-84CE-5899FDC35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AAA65-932D-4684-A0CA-8345104B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5FB10-A230-4205-8741-CCFADDF1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13A57-C563-4232-9CF7-84D0C55D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1787-FD01-4887-8DBB-0928024D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C70A9-3D15-4DA3-ADEE-2C5990D72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0BD26-AC03-475F-8DA6-07924AE25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C16A7-0BB9-4681-8502-5FD4F9A39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B79FF-5B70-407F-ACF2-489FBAC6D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CA4FD-0C9A-404F-A582-5B588552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1E8E0-5C20-4EEC-A435-7CBC7B16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920C4-FF16-407E-B997-2A019239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9427-7E1E-40D3-BB1D-5D7529FE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A5411-25F4-43F0-9E66-A86CCEF4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5E544-D3F0-46A7-9AC2-29DAA156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99716-2369-40EB-B558-85853661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6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450A4-AFF7-4444-BFDF-91B821D0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77A99-ECDA-4797-95C9-4A9F9422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FBEDD-6A25-436C-BEAB-2ADFACC1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D662-AA86-43E2-B634-AC5A7DB4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26045-42DF-43EC-9E9A-844EC0E6F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A9FD3-CF59-465E-A15D-4E5574CA8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2FA6E-1DF3-4403-BD56-358B21C8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12A8E-2B23-4A61-8881-21A9A34A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D7F1F-72AF-49E3-A3F5-7708754E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5AFD-E1BB-464E-A1B1-48690417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6820D-9892-4F73-BE6D-5E7A4601A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84889-BF67-413A-8BA5-D957ED220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493BD-4108-4947-A90F-46417CFE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A4D5-7DAF-44FA-BD56-C4E28FFF6B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4E868-B68F-49CA-9BA2-8D49C665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4DDAF-694E-4474-98F5-CC1E5F56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2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7F3CE-9541-4F2D-87AA-BA4CCAC6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DB253-A1A6-479E-913F-563A2480B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D3AA-AE14-4C94-A770-783EB7AD5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1A4D5-7DAF-44FA-BD56-C4E28FFF6B38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E07D5-DD81-4F6C-A70E-DD2E016A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6E1A-482E-409D-BD79-0A40465EB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E922-610E-4367-AF23-60769B63D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4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Lifestyle updates: This is how heart attack, stroke affect income | Health  News – India TV">
            <a:extLst>
              <a:ext uri="{FF2B5EF4-FFF2-40B4-BE49-F238E27FC236}">
                <a16:creationId xmlns:a16="http://schemas.microsoft.com/office/drawing/2014/main" id="{D192AA81-DD34-4AC8-9C74-6DEC22BAA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5830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4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6461D-1D0E-4623-B4AE-F1509C04B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>
                <a:latin typeface="+mj-lt"/>
                <a:ea typeface="+mj-ea"/>
                <a:cs typeface="+mj-cs"/>
              </a:rPr>
              <a:t>Heart Stroke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4870F-DF28-4BA5-A9E4-5A0ABF78B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/>
              <a:t>Sai Sumanth Dudyala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/>
              <a:t>Arpita Perugu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/>
              <a:t>Amulya Geereddy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/>
              <a:t>Mounika Kalidindi</a:t>
            </a:r>
          </a:p>
        </p:txBody>
      </p:sp>
      <p:sp>
        <p:nvSpPr>
          <p:cNvPr id="1036" name="Rectangle 1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70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AC44A-FABA-4213-9E61-8608A37A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5" y="420625"/>
            <a:ext cx="3794760" cy="26273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ED79-C4CE-4E77-9AD3-4D6D12FB8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84" y="4462272"/>
            <a:ext cx="3794760" cy="12728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data we can see that Obese and over weight people are more towards heart stroke.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29D6864-6D41-41AD-A6A7-2D0769B6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404" y="1451973"/>
            <a:ext cx="6192981" cy="397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6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FD5DB-309B-478B-9278-B7BCFC68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5" y="1152144"/>
            <a:ext cx="3794760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 and accuracy performed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5F5D265-2FAF-46C7-9D92-9AF2FCB4D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666574"/>
              </p:ext>
            </p:extLst>
          </p:nvPr>
        </p:nvGraphicFramePr>
        <p:xfrm>
          <a:off x="5619404" y="1725207"/>
          <a:ext cx="6192982" cy="343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6485">
                  <a:extLst>
                    <a:ext uri="{9D8B030D-6E8A-4147-A177-3AD203B41FA5}">
                      <a16:colId xmlns:a16="http://schemas.microsoft.com/office/drawing/2014/main" val="2305811180"/>
                    </a:ext>
                  </a:extLst>
                </a:gridCol>
                <a:gridCol w="2286497">
                  <a:extLst>
                    <a:ext uri="{9D8B030D-6E8A-4147-A177-3AD203B41FA5}">
                      <a16:colId xmlns:a16="http://schemas.microsoft.com/office/drawing/2014/main" val="2152766114"/>
                    </a:ext>
                  </a:extLst>
                </a:gridCol>
              </a:tblGrid>
              <a:tr h="733161">
                <a:tc>
                  <a:txBody>
                    <a:bodyPr/>
                    <a:lstStyle/>
                    <a:p>
                      <a:r>
                        <a:rPr lang="en-US" sz="3300"/>
                        <a:t>Model</a:t>
                      </a:r>
                    </a:p>
                  </a:txBody>
                  <a:tcPr marL="166627" marR="166627" marT="83314" marB="83314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Accuracy</a:t>
                      </a:r>
                    </a:p>
                  </a:txBody>
                  <a:tcPr marL="166627" marR="166627" marT="83314" marB="83314"/>
                </a:tc>
                <a:extLst>
                  <a:ext uri="{0D108BD9-81ED-4DB2-BD59-A6C34878D82A}">
                    <a16:rowId xmlns:a16="http://schemas.microsoft.com/office/drawing/2014/main" val="149911982"/>
                  </a:ext>
                </a:extLst>
              </a:tr>
              <a:tr h="733161">
                <a:tc>
                  <a:txBody>
                    <a:bodyPr/>
                    <a:lstStyle/>
                    <a:p>
                      <a:r>
                        <a:rPr lang="en-US" sz="3300"/>
                        <a:t>Logistic</a:t>
                      </a:r>
                    </a:p>
                  </a:txBody>
                  <a:tcPr marL="166627" marR="166627" marT="83314" marB="83314"/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6627" marR="166627" marT="83314" marB="83314"/>
                </a:tc>
                <a:extLst>
                  <a:ext uri="{0D108BD9-81ED-4DB2-BD59-A6C34878D82A}">
                    <a16:rowId xmlns:a16="http://schemas.microsoft.com/office/drawing/2014/main" val="1277344814"/>
                  </a:ext>
                </a:extLst>
              </a:tr>
              <a:tr h="733161">
                <a:tc>
                  <a:txBody>
                    <a:bodyPr/>
                    <a:lstStyle/>
                    <a:p>
                      <a:r>
                        <a:rPr lang="en-US" sz="3300"/>
                        <a:t>Random Forest</a:t>
                      </a:r>
                    </a:p>
                  </a:txBody>
                  <a:tcPr marL="166627" marR="166627" marT="83314" marB="83314"/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6627" marR="166627" marT="83314" marB="83314"/>
                </a:tc>
                <a:extLst>
                  <a:ext uri="{0D108BD9-81ED-4DB2-BD59-A6C34878D82A}">
                    <a16:rowId xmlns:a16="http://schemas.microsoft.com/office/drawing/2014/main" val="2419233984"/>
                  </a:ext>
                </a:extLst>
              </a:tr>
              <a:tr h="1233042">
                <a:tc>
                  <a:txBody>
                    <a:bodyPr/>
                    <a:lstStyle/>
                    <a:p>
                      <a:r>
                        <a:rPr lang="en-US" sz="3300"/>
                        <a:t>Gradient Boosting Tree</a:t>
                      </a:r>
                    </a:p>
                  </a:txBody>
                  <a:tcPr marL="166627" marR="166627" marT="83314" marB="83314"/>
                </a:tc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6627" marR="166627" marT="83314" marB="83314"/>
                </a:tc>
                <a:extLst>
                  <a:ext uri="{0D108BD9-81ED-4DB2-BD59-A6C34878D82A}">
                    <a16:rowId xmlns:a16="http://schemas.microsoft.com/office/drawing/2014/main" val="4212089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53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86D5-29F9-4234-81E9-524CFBD3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BC94E-64DC-4D80-BD1F-DF999B9D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7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5BAA-D9AB-479D-BA25-4E4A6D5D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637C-7212-4421-877E-0F9F8C44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8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F6A1-E63C-44B0-A364-752C41BE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7114D-3531-44DB-A364-52EDB136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945656-C4D8-4D1D-A8A7-646DB411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is it necessary to predict heart stroke?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73EE3B-AAFE-4AAC-A91B-C183B33D4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27736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326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F900-A183-4544-B594-F059399F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Problem Definition and Significance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59DE9D-C312-4B41-85DB-1F748A948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47925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80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9E11-1F2E-49A8-88B7-D0EDF795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How does heart stroke prediction help?	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1AD4F6-A006-40F1-940D-57BEC046B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92153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72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B72CA-9072-4FBC-97FC-BADFBEE1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9542-DA51-4017-A82C-CA9C8571B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Data is obtained from Kaggle website.</a:t>
            </a:r>
          </a:p>
        </p:txBody>
      </p:sp>
      <p:grpSp>
        <p:nvGrpSpPr>
          <p:cNvPr id="34" name="Group 26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5" name="Freeform: Shape 2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28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2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11F798A-7513-48F1-86A7-D531E5590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3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932CD-122E-46EE-8592-0E5EC8E0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 Selection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C1224E4F-F2ED-4D94-BF2B-D6FA019CB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2088647"/>
            <a:ext cx="6780700" cy="267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9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A664-752B-4527-A8B8-7AF18C55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chemeClr val="accent5"/>
                </a:solidFill>
              </a:rPr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E90850-AB21-4B97-BA7D-996C8F0B2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41500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474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9E288-82A7-4F9D-B61E-BA857F92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/>
              <a:t>Exploratory Data Analysis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3CAC34D-257E-47D0-AB77-42732C5C8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82" y="3420687"/>
            <a:ext cx="5333083" cy="325558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BCBB8A-8686-4864-81ED-906B2C26E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7"/>
            <a:ext cx="4496426" cy="5957789"/>
          </a:xfrm>
        </p:spPr>
        <p:txBody>
          <a:bodyPr anchor="ctr">
            <a:normAutofit/>
          </a:bodyPr>
          <a:lstStyle/>
          <a:p>
            <a:r>
              <a:rPr lang="en-US" sz="2200"/>
              <a:t>Here we can see that private work_type employees are more prone to heart attacks maybe because of job tension or severity of work.</a:t>
            </a:r>
          </a:p>
        </p:txBody>
      </p:sp>
    </p:spTree>
    <p:extLst>
      <p:ext uri="{BB962C8B-B14F-4D97-AF65-F5344CB8AC3E}">
        <p14:creationId xmlns:p14="http://schemas.microsoft.com/office/powerpoint/2010/main" val="371185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17BC7-7FB2-4401-B367-439CBC3A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/>
              <a:t>Exploratory Data Analysis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8DC297B6-91F9-4D22-9B02-2B66E441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18" y="3420687"/>
            <a:ext cx="4701210" cy="32555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2567-409C-49B2-A6C8-5B654365D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7"/>
            <a:ext cx="4496426" cy="5957789"/>
          </a:xfrm>
        </p:spPr>
        <p:txBody>
          <a:bodyPr anchor="ctr">
            <a:normAutofit/>
          </a:bodyPr>
          <a:lstStyle/>
          <a:p>
            <a:r>
              <a:rPr lang="en-US" sz="2200"/>
              <a:t>From the other graph we can see that people whose bmis are less than 58 are more towards heart attacks than others.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48375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274</Words>
  <Application>Microsoft Office PowerPoint</Application>
  <PresentationFormat>Widescreen</PresentationFormat>
  <Paragraphs>41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Heart Stroke prediction</vt:lpstr>
      <vt:lpstr>Why is it necessary to predict heart stroke?</vt:lpstr>
      <vt:lpstr>Problem Definition and Significance</vt:lpstr>
      <vt:lpstr>How does heart stroke prediction help?  </vt:lpstr>
      <vt:lpstr>Data Collection</vt:lpstr>
      <vt:lpstr>Variable Selection</vt:lpstr>
      <vt:lpstr>Data Preprocessing</vt:lpstr>
      <vt:lpstr>Exploratory Data Analysis</vt:lpstr>
      <vt:lpstr>Exploratory Data Analysis</vt:lpstr>
      <vt:lpstr>Exploratory Data Analysis</vt:lpstr>
      <vt:lpstr>Models and accuracy performed</vt:lpstr>
      <vt:lpstr>Insights from the model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Stroke prediction</dc:title>
  <dc:creator>Sai Dudyala</dc:creator>
  <cp:lastModifiedBy>Sai Dudyala</cp:lastModifiedBy>
  <cp:revision>2</cp:revision>
  <dcterms:created xsi:type="dcterms:W3CDTF">2021-11-29T06:51:19Z</dcterms:created>
  <dcterms:modified xsi:type="dcterms:W3CDTF">2021-11-30T01:54:38Z</dcterms:modified>
</cp:coreProperties>
</file>