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b5c05c51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b5c05c5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2969b9de2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2969b9de2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2969b9de2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2969b9de2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b5c05c51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b5c05c51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a1479a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a1479a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2969b9de2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2969b9de2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c4abb5d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c4abb5d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c4abb5d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c4abb5d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c4abb5d7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c4abb5d7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969b9de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2969b9de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2969b9de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2969b9de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2969b9de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2969b9de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2969b9de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2969b9de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2969b9de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2969b9de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2969b9de2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2969b9de2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969b9de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2969b9de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2969b9de2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2969b9de2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2969b9de2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2969b9de2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c4abb5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c4abb5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c4abb5d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c4abb5d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c43e71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c43e71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2969b9de2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2969b9de2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b5c05c5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b5c05c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b5c05c5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b5c05c5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5c05c5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5c05c5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2969b9de2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2969b9de2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b5c05c5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b5c05c5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nvSpPr>
        <p:spPr>
          <a:xfrm>
            <a:off x="1698750" y="2899625"/>
            <a:ext cx="5746500" cy="19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2200">
                <a:solidFill>
                  <a:schemeClr val="lt1"/>
                </a:solidFill>
                <a:latin typeface="Calibri"/>
                <a:ea typeface="Calibri"/>
                <a:cs typeface="Calibri"/>
                <a:sym typeface="Calibri"/>
              </a:rPr>
              <a:t>Capstone Project Phase A - 24-1-D16</a:t>
            </a:r>
            <a:endParaRPr sz="3200">
              <a:solidFill>
                <a:schemeClr val="lt1"/>
              </a:solidFill>
              <a:latin typeface="Calibri"/>
              <a:ea typeface="Calibri"/>
              <a:cs typeface="Calibri"/>
              <a:sym typeface="Calibri"/>
            </a:endParaRPr>
          </a:p>
          <a:p>
            <a:pPr indent="0" lvl="0" marL="0" rtl="0" algn="ctr">
              <a:spcBef>
                <a:spcPts val="0"/>
              </a:spcBef>
              <a:spcAft>
                <a:spcPts val="0"/>
              </a:spcAft>
              <a:buNone/>
            </a:pPr>
            <a:r>
              <a:rPr lang="iw" sz="2200">
                <a:solidFill>
                  <a:schemeClr val="lt1"/>
                </a:solidFill>
                <a:latin typeface="Calibri"/>
                <a:ea typeface="Calibri"/>
                <a:cs typeface="Calibri"/>
                <a:sym typeface="Calibri"/>
              </a:rPr>
              <a:t>David Asulin</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iw" sz="2200">
                <a:solidFill>
                  <a:schemeClr val="lt1"/>
                </a:solidFill>
                <a:latin typeface="Calibri"/>
                <a:ea typeface="Calibri"/>
                <a:cs typeface="Calibri"/>
                <a:sym typeface="Calibri"/>
              </a:rPr>
              <a:t>Gal Danenberg</a:t>
            </a:r>
            <a:endParaRPr sz="2200">
              <a:solidFill>
                <a:schemeClr val="lt1"/>
              </a:solidFill>
              <a:latin typeface="Calibri"/>
              <a:ea typeface="Calibri"/>
              <a:cs typeface="Calibri"/>
              <a:sym typeface="Calibri"/>
            </a:endParaRPr>
          </a:p>
          <a:p>
            <a:pPr indent="0" lvl="0" marL="0" rtl="0" algn="ctr">
              <a:spcBef>
                <a:spcPts val="0"/>
              </a:spcBef>
              <a:spcAft>
                <a:spcPts val="0"/>
              </a:spcAft>
              <a:buNone/>
            </a:pPr>
            <a:r>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iw" sz="2200">
                <a:solidFill>
                  <a:schemeClr val="lt1"/>
                </a:solidFill>
                <a:latin typeface="Calibri"/>
                <a:ea typeface="Calibri"/>
                <a:cs typeface="Calibri"/>
                <a:sym typeface="Calibri"/>
              </a:rPr>
              <a:t>Supervisor: Alex Keselman</a:t>
            </a:r>
            <a:r>
              <a:rPr lang="iw" sz="2200">
                <a:solidFill>
                  <a:schemeClr val="lt1"/>
                </a:solidFill>
              </a:rPr>
              <a:t>  </a:t>
            </a:r>
            <a:endParaRPr sz="2200">
              <a:solidFill>
                <a:schemeClr val="lt1"/>
              </a:solidFill>
            </a:endParaRPr>
          </a:p>
          <a:p>
            <a:pPr indent="0" lvl="0" marL="0" rtl="0" algn="ctr">
              <a:spcBef>
                <a:spcPts val="0"/>
              </a:spcBef>
              <a:spcAft>
                <a:spcPts val="0"/>
              </a:spcAft>
              <a:buNone/>
            </a:pPr>
            <a:r>
              <a:t/>
            </a:r>
            <a:endParaRPr sz="2200">
              <a:solidFill>
                <a:schemeClr val="lt1"/>
              </a:solidFill>
            </a:endParaRPr>
          </a:p>
          <a:p>
            <a:pPr indent="0" lvl="0" marL="0" rtl="0" algn="ctr">
              <a:spcBef>
                <a:spcPts val="0"/>
              </a:spcBef>
              <a:spcAft>
                <a:spcPts val="0"/>
              </a:spcAft>
              <a:buNone/>
            </a:pPr>
            <a:r>
              <a:t/>
            </a:r>
            <a:endParaRPr sz="2200">
              <a:solidFill>
                <a:schemeClr val="lt1"/>
              </a:solidFill>
            </a:endParaRPr>
          </a:p>
          <a:p>
            <a:pPr indent="0" lvl="0" marL="0" rtl="0" algn="l">
              <a:spcBef>
                <a:spcPts val="0"/>
              </a:spcBef>
              <a:spcAft>
                <a:spcPts val="0"/>
              </a:spcAft>
              <a:buNone/>
            </a:pPr>
            <a:r>
              <a:rPr lang="iw" sz="2200">
                <a:solidFill>
                  <a:schemeClr val="lt1"/>
                </a:solidFill>
              </a:rPr>
              <a:t>			</a:t>
            </a:r>
            <a:endParaRPr sz="2200">
              <a:solidFill>
                <a:schemeClr val="lt1"/>
              </a:solidFill>
            </a:endParaRPr>
          </a:p>
          <a:p>
            <a:pPr indent="0" lvl="0" marL="0" rtl="0" algn="l">
              <a:spcBef>
                <a:spcPts val="0"/>
              </a:spcBef>
              <a:spcAft>
                <a:spcPts val="0"/>
              </a:spcAft>
              <a:buNone/>
            </a:pPr>
            <a:r>
              <a:t/>
            </a:r>
            <a:endParaRPr sz="2200">
              <a:solidFill>
                <a:schemeClr val="dk2"/>
              </a:solidFill>
            </a:endParaRPr>
          </a:p>
        </p:txBody>
      </p:sp>
      <p:pic>
        <p:nvPicPr>
          <p:cNvPr id="59" name="Google Shape;59;p13"/>
          <p:cNvPicPr preferRelativeResize="0"/>
          <p:nvPr/>
        </p:nvPicPr>
        <p:blipFill>
          <a:blip r:embed="rId3">
            <a:alphaModFix/>
          </a:blip>
          <a:stretch>
            <a:fillRect/>
          </a:stretch>
        </p:blipFill>
        <p:spPr>
          <a:xfrm>
            <a:off x="2147875" y="666750"/>
            <a:ext cx="4848225" cy="1905000"/>
          </a:xfrm>
          <a:prstGeom prst="rect">
            <a:avLst/>
          </a:prstGeom>
          <a:noFill/>
          <a:ln>
            <a:noFill/>
          </a:ln>
        </p:spPr>
      </p:pic>
      <p:pic>
        <p:nvPicPr>
          <p:cNvPr id="60" name="Google Shape;60;p13"/>
          <p:cNvPicPr preferRelativeResize="0"/>
          <p:nvPr/>
        </p:nvPicPr>
        <p:blipFill>
          <a:blip r:embed="rId4">
            <a:alphaModFix/>
          </a:blip>
          <a:stretch>
            <a:fillRect/>
          </a:stretch>
        </p:blipFill>
        <p:spPr>
          <a:xfrm>
            <a:off x="6750950" y="152400"/>
            <a:ext cx="2200252" cy="514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2600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w"/>
              <a:t>Technologies</a:t>
            </a:r>
            <a:r>
              <a:rPr lang="iw"/>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ChatGPT API</a:t>
            </a:r>
            <a:endParaRPr/>
          </a:p>
        </p:txBody>
      </p:sp>
      <p:sp>
        <p:nvSpPr>
          <p:cNvPr id="128" name="Google Shape;128;p23"/>
          <p:cNvSpPr txBox="1"/>
          <p:nvPr>
            <p:ph idx="1" type="body"/>
          </p:nvPr>
        </p:nvSpPr>
        <p:spPr>
          <a:xfrm>
            <a:off x="311700" y="1611150"/>
            <a:ext cx="5418000" cy="19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a:solidFill>
                  <a:schemeClr val="dk2"/>
                </a:solidFill>
              </a:rPr>
              <a:t>The ChatGPT API is a tool that developers can use to add conversation abilities to apps and services. It's powered by advanced artificial intelligence, allowing it to understand and respond to text inputs in a way that feels natural and human-like. </a:t>
            </a:r>
            <a:endParaRPr>
              <a:solidFill>
                <a:schemeClr val="dk2"/>
              </a:solidFill>
            </a:endParaRPr>
          </a:p>
        </p:txBody>
      </p:sp>
      <p:pic>
        <p:nvPicPr>
          <p:cNvPr id="129" name="Google Shape;129;p23"/>
          <p:cNvPicPr preferRelativeResize="0"/>
          <p:nvPr/>
        </p:nvPicPr>
        <p:blipFill rotWithShape="1">
          <a:blip r:embed="rId3">
            <a:alphaModFix/>
          </a:blip>
          <a:srcRect b="0" l="0" r="10825" t="0"/>
          <a:stretch/>
        </p:blipFill>
        <p:spPr>
          <a:xfrm>
            <a:off x="6059400" y="1136750"/>
            <a:ext cx="2772900" cy="364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MERN Stack</a:t>
            </a:r>
            <a:endParaRPr/>
          </a:p>
        </p:txBody>
      </p:sp>
      <p:sp>
        <p:nvSpPr>
          <p:cNvPr id="135" name="Google Shape;135;p24"/>
          <p:cNvSpPr txBox="1"/>
          <p:nvPr>
            <p:ph idx="1" type="body"/>
          </p:nvPr>
        </p:nvSpPr>
        <p:spPr>
          <a:xfrm>
            <a:off x="214225" y="1908900"/>
            <a:ext cx="5883600" cy="132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a:solidFill>
                  <a:schemeClr val="dk2"/>
                </a:solidFill>
              </a:rPr>
              <a:t>The MERN stack is a collection of technologies used to build web applications. It includes MongoDB, Express, React, and Node.js. </a:t>
            </a:r>
            <a:endParaRPr>
              <a:solidFill>
                <a:schemeClr val="dk2"/>
              </a:solidFill>
            </a:endParaRPr>
          </a:p>
        </p:txBody>
      </p:sp>
      <p:pic>
        <p:nvPicPr>
          <p:cNvPr id="136" name="Google Shape;136;p24"/>
          <p:cNvPicPr preferRelativeResize="0"/>
          <p:nvPr/>
        </p:nvPicPr>
        <p:blipFill>
          <a:blip r:embed="rId3">
            <a:alphaModFix/>
          </a:blip>
          <a:stretch>
            <a:fillRect/>
          </a:stretch>
        </p:blipFill>
        <p:spPr>
          <a:xfrm>
            <a:off x="5750325" y="3853700"/>
            <a:ext cx="3165049" cy="124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13183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iw">
                <a:solidFill>
                  <a:schemeClr val="dk2"/>
                </a:solidFill>
              </a:rPr>
              <a:t>MongoDB is a database that stores data flexibly. </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Express is a tool that helps manage requests from the internet to the server more easily.</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React is used for building the interface that users interact with, making it look and work smoothly.</a:t>
            </a:r>
            <a:endParaRPr>
              <a:solidFill>
                <a:schemeClr val="dk2"/>
              </a:solidFill>
            </a:endParaRPr>
          </a:p>
          <a:p>
            <a:pPr indent="-342900" lvl="0" marL="457200" rtl="0" algn="l">
              <a:spcBef>
                <a:spcPts val="0"/>
              </a:spcBef>
              <a:spcAft>
                <a:spcPts val="0"/>
              </a:spcAft>
              <a:buClr>
                <a:schemeClr val="dk2"/>
              </a:buClr>
              <a:buSzPts val="1800"/>
              <a:buChar char="●"/>
            </a:pPr>
            <a:r>
              <a:rPr lang="iw">
                <a:solidFill>
                  <a:schemeClr val="dk2"/>
                </a:solidFill>
              </a:rPr>
              <a:t> Node.js allows the server to handle multiple tasks at once, making the application fast and efficient.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Clr>
                <a:schemeClr val="dk2"/>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marR="279400" rtl="0" algn="l">
              <a:spcBef>
                <a:spcPts val="0"/>
              </a:spcBef>
              <a:spcAft>
                <a:spcPts val="0"/>
              </a:spcAft>
              <a:buClr>
                <a:schemeClr val="dk2"/>
              </a:buClr>
              <a:buSzPts val="990"/>
              <a:buFont typeface="Arial"/>
              <a:buNone/>
            </a:pPr>
            <a:r>
              <a:rPr lang="iw" sz="3090">
                <a:latin typeface="Calibri"/>
                <a:ea typeface="Calibri"/>
                <a:cs typeface="Calibri"/>
                <a:sym typeface="Calibri"/>
              </a:rPr>
              <a:t>Kubernetes</a:t>
            </a:r>
            <a:endParaRPr sz="3900"/>
          </a:p>
        </p:txBody>
      </p:sp>
      <p:sp>
        <p:nvSpPr>
          <p:cNvPr id="147" name="Google Shape;147;p26"/>
          <p:cNvSpPr txBox="1"/>
          <p:nvPr>
            <p:ph idx="1" type="body"/>
          </p:nvPr>
        </p:nvSpPr>
        <p:spPr>
          <a:xfrm>
            <a:off x="311700" y="1293275"/>
            <a:ext cx="8520600" cy="1725000"/>
          </a:xfrm>
          <a:prstGeom prst="rect">
            <a:avLst/>
          </a:prstGeom>
        </p:spPr>
        <p:txBody>
          <a:bodyPr anchorCtr="0" anchor="t" bIns="91425" lIns="91425" spcFirstLastPara="1" rIns="91425" wrap="square" tIns="91425">
            <a:normAutofit/>
          </a:bodyPr>
          <a:lstStyle/>
          <a:p>
            <a:pPr indent="0" lvl="0" marL="0" marR="279400" rtl="0" algn="l">
              <a:lnSpc>
                <a:spcPct val="100000"/>
              </a:lnSpc>
              <a:spcBef>
                <a:spcPts val="0"/>
              </a:spcBef>
              <a:spcAft>
                <a:spcPts val="0"/>
              </a:spcAft>
              <a:buClr>
                <a:schemeClr val="dk2"/>
              </a:buClr>
              <a:buSzPts val="1100"/>
              <a:buFont typeface="Arial"/>
              <a:buNone/>
            </a:pPr>
            <a:r>
              <a:rPr lang="iw" sz="2100">
                <a:solidFill>
                  <a:schemeClr val="dk2"/>
                </a:solidFill>
                <a:latin typeface="Calibri"/>
                <a:ea typeface="Calibri"/>
                <a:cs typeface="Calibri"/>
                <a:sym typeface="Calibri"/>
              </a:rPr>
              <a:t>Kubernetes is an open-source container </a:t>
            </a:r>
            <a:r>
              <a:rPr lang="iw" sz="2100">
                <a:solidFill>
                  <a:schemeClr val="dk2"/>
                </a:solidFill>
                <a:latin typeface="Calibri"/>
                <a:ea typeface="Calibri"/>
                <a:cs typeface="Calibri"/>
                <a:sym typeface="Calibri"/>
              </a:rPr>
              <a:t>management</a:t>
            </a:r>
            <a:r>
              <a:rPr lang="iw" sz="2100">
                <a:solidFill>
                  <a:schemeClr val="dk2"/>
                </a:solidFill>
                <a:latin typeface="Calibri"/>
                <a:ea typeface="Calibri"/>
                <a:cs typeface="Calibri"/>
                <a:sym typeface="Calibri"/>
              </a:rPr>
              <a:t> system for automating software deployment, scaling, and management. </a:t>
            </a:r>
            <a:endParaRPr sz="2700"/>
          </a:p>
        </p:txBody>
      </p:sp>
      <p:pic>
        <p:nvPicPr>
          <p:cNvPr id="148" name="Google Shape;148;p26"/>
          <p:cNvPicPr preferRelativeResize="0"/>
          <p:nvPr/>
        </p:nvPicPr>
        <p:blipFill rotWithShape="1">
          <a:blip r:embed="rId3">
            <a:alphaModFix/>
          </a:blip>
          <a:srcRect b="0" l="0" r="0" t="5150"/>
          <a:stretch/>
        </p:blipFill>
        <p:spPr>
          <a:xfrm>
            <a:off x="4185000" y="2532425"/>
            <a:ext cx="4789100" cy="255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Architecture </a:t>
            </a:r>
            <a:endParaRPr/>
          </a:p>
        </p:txBody>
      </p:sp>
      <p:pic>
        <p:nvPicPr>
          <p:cNvPr id="154" name="Google Shape;154;p27"/>
          <p:cNvPicPr preferRelativeResize="0"/>
          <p:nvPr/>
        </p:nvPicPr>
        <p:blipFill>
          <a:blip r:embed="rId3">
            <a:alphaModFix/>
          </a:blip>
          <a:stretch>
            <a:fillRect/>
          </a:stretch>
        </p:blipFill>
        <p:spPr>
          <a:xfrm>
            <a:off x="1238650" y="1289400"/>
            <a:ext cx="6515100" cy="295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Class Diagram </a:t>
            </a:r>
            <a:endParaRPr/>
          </a:p>
        </p:txBody>
      </p:sp>
      <p:pic>
        <p:nvPicPr>
          <p:cNvPr id="160" name="Google Shape;160;p28"/>
          <p:cNvPicPr preferRelativeResize="0"/>
          <p:nvPr/>
        </p:nvPicPr>
        <p:blipFill>
          <a:blip r:embed="rId3">
            <a:alphaModFix/>
          </a:blip>
          <a:stretch>
            <a:fillRect/>
          </a:stretch>
        </p:blipFill>
        <p:spPr>
          <a:xfrm>
            <a:off x="3544000" y="377450"/>
            <a:ext cx="5165400" cy="457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Activity Diagram </a:t>
            </a:r>
            <a:endParaRPr/>
          </a:p>
          <a:p>
            <a:pPr indent="0" lvl="0" marL="0" rtl="0" algn="l">
              <a:spcBef>
                <a:spcPts val="0"/>
              </a:spcBef>
              <a:spcAft>
                <a:spcPts val="0"/>
              </a:spcAft>
              <a:buNone/>
            </a:pPr>
            <a:r>
              <a:t/>
            </a:r>
            <a:endParaRPr/>
          </a:p>
        </p:txBody>
      </p:sp>
      <p:pic>
        <p:nvPicPr>
          <p:cNvPr id="166" name="Google Shape;166;p29"/>
          <p:cNvPicPr preferRelativeResize="0"/>
          <p:nvPr/>
        </p:nvPicPr>
        <p:blipFill>
          <a:blip r:embed="rId3">
            <a:alphaModFix/>
          </a:blip>
          <a:stretch>
            <a:fillRect/>
          </a:stretch>
        </p:blipFill>
        <p:spPr>
          <a:xfrm>
            <a:off x="3346386" y="98425"/>
            <a:ext cx="5485914"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Package Diagram</a:t>
            </a:r>
            <a:endParaRPr/>
          </a:p>
        </p:txBody>
      </p:sp>
      <p:pic>
        <p:nvPicPr>
          <p:cNvPr id="172" name="Google Shape;172;p30"/>
          <p:cNvPicPr preferRelativeResize="0"/>
          <p:nvPr/>
        </p:nvPicPr>
        <p:blipFill>
          <a:blip r:embed="rId3">
            <a:alphaModFix/>
          </a:blip>
          <a:stretch>
            <a:fillRect/>
          </a:stretch>
        </p:blipFill>
        <p:spPr>
          <a:xfrm>
            <a:off x="3546300" y="559475"/>
            <a:ext cx="5285991" cy="4358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Main Screen</a:t>
            </a:r>
            <a:endParaRPr/>
          </a:p>
        </p:txBody>
      </p:sp>
      <p:pic>
        <p:nvPicPr>
          <p:cNvPr id="178" name="Google Shape;178;p31"/>
          <p:cNvPicPr preferRelativeResize="0"/>
          <p:nvPr/>
        </p:nvPicPr>
        <p:blipFill>
          <a:blip r:embed="rId3">
            <a:alphaModFix/>
          </a:blip>
          <a:stretch>
            <a:fillRect/>
          </a:stretch>
        </p:blipFill>
        <p:spPr>
          <a:xfrm>
            <a:off x="1314450" y="1505950"/>
            <a:ext cx="651510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Table Of Content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Chat window</a:t>
            </a:r>
            <a:endParaRPr/>
          </a:p>
        </p:txBody>
      </p:sp>
      <p:grpSp>
        <p:nvGrpSpPr>
          <p:cNvPr id="184" name="Google Shape;184;p32"/>
          <p:cNvGrpSpPr/>
          <p:nvPr/>
        </p:nvGrpSpPr>
        <p:grpSpPr>
          <a:xfrm>
            <a:off x="758069" y="1202842"/>
            <a:ext cx="7627879" cy="3753101"/>
            <a:chOff x="1314450" y="1278550"/>
            <a:chExt cx="6515100" cy="3124200"/>
          </a:xfrm>
        </p:grpSpPr>
        <p:pic>
          <p:nvPicPr>
            <p:cNvPr id="185" name="Google Shape;185;p32"/>
            <p:cNvPicPr preferRelativeResize="0"/>
            <p:nvPr/>
          </p:nvPicPr>
          <p:blipFill>
            <a:blip r:embed="rId3">
              <a:alphaModFix/>
            </a:blip>
            <a:stretch>
              <a:fillRect/>
            </a:stretch>
          </p:blipFill>
          <p:spPr>
            <a:xfrm>
              <a:off x="1314450" y="1278550"/>
              <a:ext cx="6515100" cy="3124200"/>
            </a:xfrm>
            <a:prstGeom prst="rect">
              <a:avLst/>
            </a:prstGeom>
            <a:noFill/>
            <a:ln>
              <a:noFill/>
            </a:ln>
          </p:spPr>
        </p:pic>
        <p:pic>
          <p:nvPicPr>
            <p:cNvPr id="186" name="Google Shape;186;p32"/>
            <p:cNvPicPr preferRelativeResize="0"/>
            <p:nvPr/>
          </p:nvPicPr>
          <p:blipFill>
            <a:blip r:embed="rId4">
              <a:alphaModFix/>
            </a:blip>
            <a:stretch>
              <a:fillRect/>
            </a:stretch>
          </p:blipFill>
          <p:spPr>
            <a:xfrm>
              <a:off x="6325400" y="1322675"/>
              <a:ext cx="1428750" cy="20955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Registration</a:t>
            </a:r>
            <a:r>
              <a:rPr lang="iw"/>
              <a:t> </a:t>
            </a:r>
            <a:endParaRPr/>
          </a:p>
        </p:txBody>
      </p:sp>
      <p:grpSp>
        <p:nvGrpSpPr>
          <p:cNvPr id="192" name="Google Shape;192;p33"/>
          <p:cNvGrpSpPr/>
          <p:nvPr/>
        </p:nvGrpSpPr>
        <p:grpSpPr>
          <a:xfrm>
            <a:off x="1314450" y="1306675"/>
            <a:ext cx="6515100" cy="3124200"/>
            <a:chOff x="1314450" y="1306675"/>
            <a:chExt cx="6515100" cy="3124200"/>
          </a:xfrm>
        </p:grpSpPr>
        <p:pic>
          <p:nvPicPr>
            <p:cNvPr id="193" name="Google Shape;193;p33"/>
            <p:cNvPicPr preferRelativeResize="0"/>
            <p:nvPr/>
          </p:nvPicPr>
          <p:blipFill>
            <a:blip r:embed="rId3">
              <a:alphaModFix/>
            </a:blip>
            <a:stretch>
              <a:fillRect/>
            </a:stretch>
          </p:blipFill>
          <p:spPr>
            <a:xfrm>
              <a:off x="1314450" y="1306675"/>
              <a:ext cx="6515100" cy="3124200"/>
            </a:xfrm>
            <a:prstGeom prst="rect">
              <a:avLst/>
            </a:prstGeom>
            <a:noFill/>
            <a:ln>
              <a:noFill/>
            </a:ln>
          </p:spPr>
        </p:pic>
        <p:pic>
          <p:nvPicPr>
            <p:cNvPr id="194" name="Google Shape;194;p33"/>
            <p:cNvPicPr preferRelativeResize="0"/>
            <p:nvPr/>
          </p:nvPicPr>
          <p:blipFill>
            <a:blip r:embed="rId4">
              <a:alphaModFix/>
            </a:blip>
            <a:stretch>
              <a:fillRect/>
            </a:stretch>
          </p:blipFill>
          <p:spPr>
            <a:xfrm>
              <a:off x="6271250" y="1360825"/>
              <a:ext cx="1428750" cy="2095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Registration </a:t>
            </a:r>
            <a:endParaRPr/>
          </a:p>
        </p:txBody>
      </p:sp>
      <p:pic>
        <p:nvPicPr>
          <p:cNvPr id="200" name="Google Shape;200;p34"/>
          <p:cNvPicPr preferRelativeResize="0"/>
          <p:nvPr/>
        </p:nvPicPr>
        <p:blipFill>
          <a:blip r:embed="rId3">
            <a:alphaModFix/>
          </a:blip>
          <a:stretch>
            <a:fillRect/>
          </a:stretch>
        </p:blipFill>
        <p:spPr>
          <a:xfrm>
            <a:off x="1314450" y="1170275"/>
            <a:ext cx="6515100" cy="312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Login window</a:t>
            </a:r>
            <a:endParaRPr/>
          </a:p>
        </p:txBody>
      </p:sp>
      <p:grpSp>
        <p:nvGrpSpPr>
          <p:cNvPr id="206" name="Google Shape;206;p35"/>
          <p:cNvGrpSpPr/>
          <p:nvPr/>
        </p:nvGrpSpPr>
        <p:grpSpPr>
          <a:xfrm>
            <a:off x="1362075" y="1408475"/>
            <a:ext cx="6419850" cy="3000375"/>
            <a:chOff x="1362075" y="1408475"/>
            <a:chExt cx="6419850" cy="3000375"/>
          </a:xfrm>
        </p:grpSpPr>
        <p:pic>
          <p:nvPicPr>
            <p:cNvPr id="207" name="Google Shape;207;p35"/>
            <p:cNvPicPr preferRelativeResize="0"/>
            <p:nvPr/>
          </p:nvPicPr>
          <p:blipFill>
            <a:blip r:embed="rId3">
              <a:alphaModFix/>
            </a:blip>
            <a:stretch>
              <a:fillRect/>
            </a:stretch>
          </p:blipFill>
          <p:spPr>
            <a:xfrm>
              <a:off x="1362075" y="1408475"/>
              <a:ext cx="6419850" cy="3000375"/>
            </a:xfrm>
            <a:prstGeom prst="rect">
              <a:avLst/>
            </a:prstGeom>
            <a:noFill/>
            <a:ln>
              <a:noFill/>
            </a:ln>
          </p:spPr>
        </p:pic>
        <p:pic>
          <p:nvPicPr>
            <p:cNvPr id="208" name="Google Shape;208;p35"/>
            <p:cNvPicPr preferRelativeResize="0"/>
            <p:nvPr/>
          </p:nvPicPr>
          <p:blipFill>
            <a:blip r:embed="rId4">
              <a:alphaModFix/>
            </a:blip>
            <a:stretch>
              <a:fillRect/>
            </a:stretch>
          </p:blipFill>
          <p:spPr>
            <a:xfrm>
              <a:off x="6162975" y="1463425"/>
              <a:ext cx="1428750" cy="20955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Verification And Testing </a:t>
            </a:r>
            <a:endParaRPr/>
          </a:p>
        </p:txBody>
      </p:sp>
      <p:sp>
        <p:nvSpPr>
          <p:cNvPr id="214" name="Google Shape;214;p36"/>
          <p:cNvSpPr txBox="1"/>
          <p:nvPr/>
        </p:nvSpPr>
        <p:spPr>
          <a:xfrm>
            <a:off x="311700" y="1631250"/>
            <a:ext cx="7894200" cy="1108200"/>
          </a:xfrm>
          <a:prstGeom prst="rect">
            <a:avLst/>
          </a:prstGeom>
          <a:noFill/>
          <a:ln>
            <a:noFill/>
          </a:ln>
        </p:spPr>
        <p:txBody>
          <a:bodyPr anchorCtr="0" anchor="t" bIns="91425" lIns="91425" spcFirstLastPara="1" rIns="91425" wrap="square" tIns="91425">
            <a:spAutoFit/>
          </a:bodyPr>
          <a:lstStyle/>
          <a:p>
            <a:pPr indent="0" lvl="0" marL="0" marR="279400" rtl="0" algn="l">
              <a:spcBef>
                <a:spcPts val="0"/>
              </a:spcBef>
              <a:spcAft>
                <a:spcPts val="0"/>
              </a:spcAft>
              <a:buNone/>
            </a:pPr>
            <a:r>
              <a:rPr lang="iw" sz="2000">
                <a:solidFill>
                  <a:schemeClr val="dk2"/>
                </a:solidFill>
                <a:latin typeface="Calibri"/>
                <a:ea typeface="Calibri"/>
                <a:cs typeface="Calibri"/>
                <a:sym typeface="Calibri"/>
              </a:rPr>
              <a:t>Our testing strategy will be divided into two distinct components:</a:t>
            </a:r>
            <a:endParaRPr sz="2000">
              <a:solidFill>
                <a:schemeClr val="dk2"/>
              </a:solidFill>
              <a:latin typeface="Calibri"/>
              <a:ea typeface="Calibri"/>
              <a:cs typeface="Calibri"/>
              <a:sym typeface="Calibri"/>
            </a:endParaRPr>
          </a:p>
          <a:p>
            <a:pPr indent="0" lvl="0" marL="0" marR="279400" rtl="0" algn="l">
              <a:spcBef>
                <a:spcPts val="0"/>
              </a:spcBef>
              <a:spcAft>
                <a:spcPts val="0"/>
              </a:spcAft>
              <a:buNone/>
            </a:pPr>
            <a:r>
              <a:rPr lang="iw" sz="2000">
                <a:solidFill>
                  <a:schemeClr val="dk2"/>
                </a:solidFill>
                <a:latin typeface="Calibri"/>
                <a:ea typeface="Calibri"/>
                <a:cs typeface="Calibri"/>
                <a:sym typeface="Calibri"/>
              </a:rPr>
              <a:t>- </a:t>
            </a:r>
            <a:r>
              <a:rPr lang="iw" sz="2000">
                <a:solidFill>
                  <a:schemeClr val="dk2"/>
                </a:solidFill>
                <a:latin typeface="Calibri"/>
                <a:ea typeface="Calibri"/>
                <a:cs typeface="Calibri"/>
                <a:sym typeface="Calibri"/>
              </a:rPr>
              <a:t>Frontend Testing</a:t>
            </a:r>
            <a:endParaRPr sz="2000">
              <a:solidFill>
                <a:schemeClr val="dk2"/>
              </a:solidFill>
              <a:latin typeface="Calibri"/>
              <a:ea typeface="Calibri"/>
              <a:cs typeface="Calibri"/>
              <a:sym typeface="Calibri"/>
            </a:endParaRPr>
          </a:p>
          <a:p>
            <a:pPr indent="0" lvl="0" marL="0" marR="279400" rtl="0" algn="l">
              <a:spcBef>
                <a:spcPts val="0"/>
              </a:spcBef>
              <a:spcAft>
                <a:spcPts val="0"/>
              </a:spcAft>
              <a:buNone/>
            </a:pPr>
            <a:r>
              <a:rPr lang="iw" sz="2000">
                <a:solidFill>
                  <a:schemeClr val="dk2"/>
                </a:solidFill>
                <a:latin typeface="Calibri"/>
                <a:ea typeface="Calibri"/>
                <a:cs typeface="Calibri"/>
                <a:sym typeface="Calibri"/>
              </a:rPr>
              <a:t>- Backend\API Testing</a:t>
            </a:r>
            <a:endParaRPr sz="2000">
              <a:solidFill>
                <a:schemeClr val="dk2"/>
              </a:solidFill>
              <a:latin typeface="Calibri"/>
              <a:ea typeface="Calibri"/>
              <a:cs typeface="Calibri"/>
              <a:sym typeface="Calibri"/>
            </a:endParaRPr>
          </a:p>
        </p:txBody>
      </p:sp>
      <p:pic>
        <p:nvPicPr>
          <p:cNvPr id="215" name="Google Shape;215;p36" title="Free Images : audit, evaluation, verification, business, report ..."/>
          <p:cNvPicPr preferRelativeResize="0"/>
          <p:nvPr/>
        </p:nvPicPr>
        <p:blipFill>
          <a:blip r:embed="rId3">
            <a:alphaModFix/>
          </a:blip>
          <a:stretch>
            <a:fillRect/>
          </a:stretch>
        </p:blipFill>
        <p:spPr>
          <a:xfrm>
            <a:off x="5035750" y="2629675"/>
            <a:ext cx="3101921" cy="2099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FrontEnd Testing </a:t>
            </a:r>
            <a:endParaRPr/>
          </a:p>
        </p:txBody>
      </p:sp>
      <p:sp>
        <p:nvSpPr>
          <p:cNvPr id="221" name="Google Shape;221;p37"/>
          <p:cNvSpPr txBox="1"/>
          <p:nvPr>
            <p:ph idx="1" type="body"/>
          </p:nvPr>
        </p:nvSpPr>
        <p:spPr>
          <a:xfrm>
            <a:off x="311700" y="1501300"/>
            <a:ext cx="8520600" cy="1607400"/>
          </a:xfrm>
          <a:prstGeom prst="rect">
            <a:avLst/>
          </a:prstGeom>
        </p:spPr>
        <p:txBody>
          <a:bodyPr anchorCtr="0" anchor="t" bIns="91425" lIns="91425" spcFirstLastPara="1" rIns="91425" wrap="square" tIns="91425">
            <a:normAutofit/>
          </a:bodyPr>
          <a:lstStyle/>
          <a:p>
            <a:pPr indent="0" lvl="0" marL="0" marR="279400" rtl="0" algn="l">
              <a:lnSpc>
                <a:spcPct val="100000"/>
              </a:lnSpc>
              <a:spcBef>
                <a:spcPts val="0"/>
              </a:spcBef>
              <a:spcAft>
                <a:spcPts val="0"/>
              </a:spcAft>
              <a:buClr>
                <a:schemeClr val="dk2"/>
              </a:buClr>
              <a:buSzPts val="1100"/>
              <a:buFont typeface="Arial"/>
              <a:buNone/>
            </a:pPr>
            <a:r>
              <a:rPr lang="iw" sz="2000">
                <a:solidFill>
                  <a:schemeClr val="dk2"/>
                </a:solidFill>
                <a:latin typeface="Calibri"/>
                <a:ea typeface="Calibri"/>
                <a:cs typeface="Calibri"/>
                <a:sym typeface="Calibri"/>
              </a:rPr>
              <a:t>For the frontend testing of our application, we have chosen Cypress, a testing tool known for its ease of use and robust testing capabilities. Cypress excels in running automated tests written in JavaScript, allowing us to simulate real user interactions on web pages. </a:t>
            </a:r>
            <a:endParaRPr sz="2600"/>
          </a:p>
        </p:txBody>
      </p:sp>
      <p:pic>
        <p:nvPicPr>
          <p:cNvPr id="222" name="Google Shape;222;p37"/>
          <p:cNvPicPr preferRelativeResize="0"/>
          <p:nvPr/>
        </p:nvPicPr>
        <p:blipFill>
          <a:blip r:embed="rId3">
            <a:alphaModFix/>
          </a:blip>
          <a:stretch>
            <a:fillRect/>
          </a:stretch>
        </p:blipFill>
        <p:spPr>
          <a:xfrm>
            <a:off x="4514413" y="3541563"/>
            <a:ext cx="3838575" cy="128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BackEnd Testing </a:t>
            </a:r>
            <a:endParaRPr/>
          </a:p>
        </p:txBody>
      </p:sp>
      <p:sp>
        <p:nvSpPr>
          <p:cNvPr id="228" name="Google Shape;228;p38"/>
          <p:cNvSpPr txBox="1"/>
          <p:nvPr>
            <p:ph idx="1" type="body"/>
          </p:nvPr>
        </p:nvSpPr>
        <p:spPr>
          <a:xfrm>
            <a:off x="311700" y="1507338"/>
            <a:ext cx="8520600" cy="1488300"/>
          </a:xfrm>
          <a:prstGeom prst="rect">
            <a:avLst/>
          </a:prstGeom>
        </p:spPr>
        <p:txBody>
          <a:bodyPr anchorCtr="0" anchor="t" bIns="91425" lIns="91425" spcFirstLastPara="1" rIns="91425" wrap="square" tIns="91425">
            <a:normAutofit/>
          </a:bodyPr>
          <a:lstStyle/>
          <a:p>
            <a:pPr indent="0" lvl="0" marL="0" marR="279400" rtl="0" algn="l">
              <a:lnSpc>
                <a:spcPct val="100000"/>
              </a:lnSpc>
              <a:spcBef>
                <a:spcPts val="0"/>
              </a:spcBef>
              <a:spcAft>
                <a:spcPts val="0"/>
              </a:spcAft>
              <a:buClr>
                <a:schemeClr val="dk2"/>
              </a:buClr>
              <a:buSzPts val="1100"/>
              <a:buFont typeface="Arial"/>
              <a:buNone/>
            </a:pPr>
            <a:r>
              <a:rPr lang="iw" sz="2000">
                <a:solidFill>
                  <a:schemeClr val="dk2"/>
                </a:solidFill>
                <a:latin typeface="Calibri"/>
                <a:ea typeface="Calibri"/>
                <a:cs typeface="Calibri"/>
                <a:sym typeface="Calibri"/>
              </a:rPr>
              <a:t>On the backend, we will use Python's pytest framework to ensure the reliability and functionality of our APIs. Pytest is favored for its versatile and straightforward approach to both simple and complex test cases. </a:t>
            </a:r>
            <a:endParaRPr sz="2000"/>
          </a:p>
        </p:txBody>
      </p:sp>
      <p:pic>
        <p:nvPicPr>
          <p:cNvPr id="229" name="Google Shape;229;p38"/>
          <p:cNvPicPr preferRelativeResize="0"/>
          <p:nvPr/>
        </p:nvPicPr>
        <p:blipFill>
          <a:blip r:embed="rId3">
            <a:alphaModFix/>
          </a:blip>
          <a:stretch>
            <a:fillRect/>
          </a:stretch>
        </p:blipFill>
        <p:spPr>
          <a:xfrm>
            <a:off x="2667000" y="3434550"/>
            <a:ext cx="3810000" cy="128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2355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Expected Challenges </a:t>
            </a:r>
            <a:endParaRPr/>
          </a:p>
        </p:txBody>
      </p:sp>
      <p:sp>
        <p:nvSpPr>
          <p:cNvPr id="235" name="Google Shape;235;p39"/>
          <p:cNvSpPr txBox="1"/>
          <p:nvPr>
            <p:ph idx="1" type="body"/>
          </p:nvPr>
        </p:nvSpPr>
        <p:spPr>
          <a:xfrm>
            <a:off x="259800" y="1018725"/>
            <a:ext cx="88842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solidFill>
                  <a:schemeClr val="dk2"/>
                </a:solidFill>
                <a:highlight>
                  <a:srgbClr val="FFFFFF"/>
                </a:highlight>
                <a:latin typeface="Arial"/>
                <a:ea typeface="Arial"/>
                <a:cs typeface="Arial"/>
                <a:sym typeface="Arial"/>
              </a:rPr>
              <a:t>Many expected challenges come with implementing MediChat. </a:t>
            </a:r>
            <a:endParaRPr>
              <a:solidFill>
                <a:schemeClr val="dk2"/>
              </a:solidFill>
              <a:highlight>
                <a:srgbClr val="FFFFFF"/>
              </a:highlight>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iw">
                <a:solidFill>
                  <a:schemeClr val="dk2"/>
                </a:solidFill>
                <a:highlight>
                  <a:srgbClr val="FFFFFF"/>
                </a:highlight>
                <a:latin typeface="Arial"/>
                <a:ea typeface="Arial"/>
                <a:cs typeface="Arial"/>
                <a:sym typeface="Arial"/>
              </a:rPr>
              <a:t>Important to ensure that the AI driven medical advice is accurate and reliable since wrong diagnosis may have consequences.</a:t>
            </a:r>
            <a:endParaRPr>
              <a:solidFill>
                <a:schemeClr val="dk2"/>
              </a:solidFill>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iw">
                <a:solidFill>
                  <a:schemeClr val="dk2"/>
                </a:solidFill>
                <a:highlight>
                  <a:srgbClr val="FFFFFF"/>
                </a:highlight>
                <a:latin typeface="Arial"/>
                <a:ea typeface="Arial"/>
                <a:cs typeface="Arial"/>
                <a:sym typeface="Arial"/>
              </a:rPr>
              <a:t>maintaining high security and privacy norms for sensitive medical data presents significant technical difficulty.</a:t>
            </a:r>
            <a:endParaRPr>
              <a:solidFill>
                <a:schemeClr val="dk2"/>
              </a:solidFill>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iw">
                <a:solidFill>
                  <a:schemeClr val="dk2"/>
                </a:solidFill>
                <a:highlight>
                  <a:srgbClr val="FFFFFF"/>
                </a:highlight>
                <a:latin typeface="Arial"/>
                <a:ea typeface="Arial"/>
                <a:cs typeface="Arial"/>
                <a:sym typeface="Arial"/>
              </a:rPr>
              <a:t>Interpreting communications between humans and AI’s might be </a:t>
            </a:r>
            <a:r>
              <a:rPr lang="iw">
                <a:solidFill>
                  <a:schemeClr val="dk2"/>
                </a:solidFill>
                <a:highlight>
                  <a:srgbClr val="FFFFFF"/>
                </a:highlight>
                <a:latin typeface="Arial"/>
                <a:ea typeface="Arial"/>
                <a:cs typeface="Arial"/>
                <a:sym typeface="Arial"/>
              </a:rPr>
              <a:t>difficult as it requires translating daily language into a meaningful input for best results given by AI, and also analyzing images.</a:t>
            </a:r>
            <a:endParaRPr>
              <a:solidFill>
                <a:schemeClr val="dk2"/>
              </a:solidFill>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iw">
                <a:solidFill>
                  <a:schemeClr val="dk2"/>
                </a:solidFill>
                <a:highlight>
                  <a:srgbClr val="FFFFFF"/>
                </a:highlight>
                <a:latin typeface="Arial"/>
                <a:ea typeface="Arial"/>
                <a:cs typeface="Arial"/>
                <a:sym typeface="Arial"/>
              </a:rPr>
              <a:t>continuous updates and enhancements will need to be made so as to remain effective and current in the fast-changing areas of healthcare and AI.</a:t>
            </a:r>
            <a:endParaRPr>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w"/>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Introduction and Project Overview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w">
                <a:solidFill>
                  <a:schemeClr val="dk2"/>
                </a:solidFill>
              </a:rPr>
              <a:t>I</a:t>
            </a:r>
            <a:r>
              <a:rPr lang="iw">
                <a:solidFill>
                  <a:schemeClr val="dk2"/>
                </a:solidFill>
              </a:rPr>
              <a:t>n today's world, getting healthcare guidance often feels like a time-burden. Waiting on hold for ages or spending hours at a clinic just to ask a quick question can be frustrating. </a:t>
            </a:r>
            <a:endParaRPr>
              <a:solidFill>
                <a:schemeClr val="dk2"/>
              </a:solidFill>
            </a:endParaRPr>
          </a:p>
          <a:p>
            <a:pPr indent="0" lvl="0" marL="0" rtl="0" algn="l">
              <a:spcBef>
                <a:spcPts val="1200"/>
              </a:spcBef>
              <a:spcAft>
                <a:spcPts val="0"/>
              </a:spcAft>
              <a:buNone/>
            </a:pPr>
            <a:r>
              <a:rPr lang="iw">
                <a:solidFill>
                  <a:schemeClr val="dk2"/>
                </a:solidFill>
              </a:rPr>
              <a:t>Our project aims to change that by taking advantage of the power of AI and Machine Learning. These technologies have made big advancements in healthcare recently, and we want to use them to make healthcare more convenient for everyone. </a:t>
            </a:r>
            <a:endParaRPr>
              <a:solidFill>
                <a:schemeClr val="dk2"/>
              </a:solidFill>
            </a:endParaRPr>
          </a:p>
          <a:p>
            <a:pPr indent="0" lvl="0" marL="0" rtl="0" algn="l">
              <a:spcBef>
                <a:spcPts val="1200"/>
              </a:spcBef>
              <a:spcAft>
                <a:spcPts val="0"/>
              </a:spcAft>
              <a:buNone/>
            </a:pPr>
            <a:r>
              <a:rPr lang="iw">
                <a:solidFill>
                  <a:schemeClr val="dk2"/>
                </a:solidFill>
              </a:rPr>
              <a:t>Whether it's getting advice on the go or consulting about health issues without the long wait, our project is all about bringing the benefits of modern tech to healthcare in a user-friendly way.</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The Problem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solidFill>
                  <a:schemeClr val="dk2"/>
                </a:solidFill>
                <a:highlight>
                  <a:schemeClr val="lt1"/>
                </a:highlight>
                <a:latin typeface="Calibri"/>
                <a:ea typeface="Calibri"/>
                <a:cs typeface="Calibri"/>
                <a:sym typeface="Calibri"/>
              </a:rPr>
              <a:t>There are many challenges today within the healthcare department, whether its </a:t>
            </a:r>
            <a:r>
              <a:rPr lang="iw">
                <a:solidFill>
                  <a:schemeClr val="dk2"/>
                </a:solidFill>
                <a:highlight>
                  <a:schemeClr val="lt1"/>
                </a:highlight>
                <a:latin typeface="Calibri"/>
                <a:ea typeface="Calibri"/>
                <a:cs typeface="Calibri"/>
                <a:sym typeface="Calibri"/>
              </a:rPr>
              <a:t>through</a:t>
            </a:r>
            <a:r>
              <a:rPr lang="iw">
                <a:solidFill>
                  <a:schemeClr val="dk2"/>
                </a:solidFill>
                <a:highlight>
                  <a:schemeClr val="lt1"/>
                </a:highlight>
                <a:latin typeface="Calibri"/>
                <a:ea typeface="Calibri"/>
                <a:cs typeface="Calibri"/>
                <a:sym typeface="Calibri"/>
              </a:rPr>
              <a:t> traditional face-to-face appointments or online platforms such as messaging or using phone services for consultation, today we will explore some of those obstacles and show our solution.</a:t>
            </a:r>
            <a:endParaRPr>
              <a:solidFill>
                <a:schemeClr val="dk2"/>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2200">
              <a:solidFill>
                <a:schemeClr val="dk2"/>
              </a:solidFill>
            </a:endParaRPr>
          </a:p>
          <a:p>
            <a:pPr indent="0" lvl="0" marL="0" rtl="0" algn="l">
              <a:spcBef>
                <a:spcPts val="1200"/>
              </a:spcBef>
              <a:spcAft>
                <a:spcPts val="1200"/>
              </a:spcAft>
              <a:buNone/>
            </a:pPr>
            <a:r>
              <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b="0" lang="iw" sz="2700" u="sng">
                <a:highlight>
                  <a:schemeClr val="lt1"/>
                </a:highlight>
                <a:latin typeface="Calibri"/>
                <a:ea typeface="Calibri"/>
                <a:cs typeface="Calibri"/>
                <a:sym typeface="Calibri"/>
              </a:rPr>
              <a:t>Limited Access and Complexity</a:t>
            </a:r>
            <a:r>
              <a:rPr b="0" lang="iw" sz="2700">
                <a:highlight>
                  <a:schemeClr val="lt1"/>
                </a:highlight>
                <a:latin typeface="Calibri"/>
                <a:ea typeface="Calibri"/>
                <a:cs typeface="Calibri"/>
                <a:sym typeface="Calibri"/>
              </a:rPr>
              <a:t>:</a:t>
            </a:r>
            <a:endParaRPr sz="2700"/>
          </a:p>
        </p:txBody>
      </p:sp>
      <p:sp>
        <p:nvSpPr>
          <p:cNvPr id="84" name="Google Shape;84;p17"/>
          <p:cNvSpPr txBox="1"/>
          <p:nvPr>
            <p:ph idx="1" type="body"/>
          </p:nvPr>
        </p:nvSpPr>
        <p:spPr>
          <a:xfrm>
            <a:off x="311700" y="1152475"/>
            <a:ext cx="660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Calibri"/>
              <a:buChar char="●"/>
            </a:pPr>
            <a:r>
              <a:rPr lang="iw">
                <a:solidFill>
                  <a:schemeClr val="dk2"/>
                </a:solidFill>
                <a:highlight>
                  <a:schemeClr val="lt1"/>
                </a:highlight>
                <a:latin typeface="Calibri"/>
                <a:ea typeface="Calibri"/>
                <a:cs typeface="Calibri"/>
                <a:sym typeface="Calibri"/>
              </a:rPr>
              <a:t>Traditional healthcare consultations require physical presence, </a:t>
            </a:r>
            <a:endParaRPr>
              <a:solidFill>
                <a:schemeClr val="dk2"/>
              </a:solidFill>
              <a:highlight>
                <a:schemeClr val="lt1"/>
              </a:highlight>
              <a:latin typeface="Calibri"/>
              <a:ea typeface="Calibri"/>
              <a:cs typeface="Calibri"/>
              <a:sym typeface="Calibri"/>
            </a:endParaRPr>
          </a:p>
          <a:p>
            <a:pPr indent="0" lvl="0" marL="457200" rtl="0" algn="l">
              <a:spcBef>
                <a:spcPts val="0"/>
              </a:spcBef>
              <a:spcAft>
                <a:spcPts val="0"/>
              </a:spcAft>
              <a:buNone/>
            </a:pPr>
            <a:r>
              <a:rPr lang="iw">
                <a:solidFill>
                  <a:schemeClr val="dk2"/>
                </a:solidFill>
                <a:highlight>
                  <a:schemeClr val="lt1"/>
                </a:highlight>
                <a:latin typeface="Calibri"/>
                <a:ea typeface="Calibri"/>
                <a:cs typeface="Calibri"/>
                <a:sym typeface="Calibri"/>
              </a:rPr>
              <a:t>which can be challenging for those with mobility issues or in remote locations.</a:t>
            </a:r>
            <a:endParaRPr>
              <a:solidFill>
                <a:schemeClr val="dk2"/>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solidFill>
                <a:schemeClr val="dk2"/>
              </a:solidFill>
              <a:highlight>
                <a:schemeClr val="lt1"/>
              </a:highlight>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iw">
                <a:solidFill>
                  <a:schemeClr val="dk2"/>
                </a:solidFill>
                <a:highlight>
                  <a:schemeClr val="lt1"/>
                </a:highlight>
                <a:latin typeface="Calibri"/>
                <a:ea typeface="Calibri"/>
                <a:cs typeface="Calibri"/>
                <a:sym typeface="Calibri"/>
              </a:rPr>
              <a:t>Complex appointment scheduling and long wait times exacerbate access issues.</a:t>
            </a:r>
            <a:endParaRPr>
              <a:solidFill>
                <a:schemeClr val="dk2"/>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iw">
                <a:solidFill>
                  <a:schemeClr val="dk2"/>
                </a:solidFill>
              </a:rPr>
              <a:t>Long wait times for phone services such as consultant or health advices by non-professional health-workers</a:t>
            </a:r>
            <a:endParaRPr>
              <a:solidFill>
                <a:schemeClr val="dk2"/>
              </a:solidFill>
            </a:endParaRPr>
          </a:p>
        </p:txBody>
      </p:sp>
      <p:pic>
        <p:nvPicPr>
          <p:cNvPr id="85" name="Google Shape;85;p17" title="Handicapped Accessible 1080P, 2K, 4K, 5K HD wallpapers free ..."/>
          <p:cNvPicPr preferRelativeResize="0"/>
          <p:nvPr/>
        </p:nvPicPr>
        <p:blipFill>
          <a:blip r:embed="rId3">
            <a:alphaModFix/>
          </a:blip>
          <a:stretch>
            <a:fillRect/>
          </a:stretch>
        </p:blipFill>
        <p:spPr>
          <a:xfrm>
            <a:off x="7158125" y="680025"/>
            <a:ext cx="1436674" cy="1436674"/>
          </a:xfrm>
          <a:prstGeom prst="rect">
            <a:avLst/>
          </a:prstGeom>
          <a:noFill/>
          <a:ln>
            <a:noFill/>
          </a:ln>
        </p:spPr>
      </p:pic>
      <p:pic>
        <p:nvPicPr>
          <p:cNvPr id="86" name="Google Shape;86;p17"/>
          <p:cNvPicPr preferRelativeResize="0"/>
          <p:nvPr/>
        </p:nvPicPr>
        <p:blipFill>
          <a:blip r:embed="rId4">
            <a:alphaModFix/>
          </a:blip>
          <a:stretch>
            <a:fillRect/>
          </a:stretch>
        </p:blipFill>
        <p:spPr>
          <a:xfrm>
            <a:off x="6798633" y="3447250"/>
            <a:ext cx="2003250" cy="1195975"/>
          </a:xfrm>
          <a:prstGeom prst="rect">
            <a:avLst/>
          </a:prstGeom>
          <a:noFill/>
          <a:ln>
            <a:noFill/>
          </a:ln>
        </p:spPr>
      </p:pic>
      <p:pic>
        <p:nvPicPr>
          <p:cNvPr id="87" name="Google Shape;87;p17"/>
          <p:cNvPicPr preferRelativeResize="0"/>
          <p:nvPr/>
        </p:nvPicPr>
        <p:blipFill>
          <a:blip r:embed="rId5">
            <a:alphaModFix/>
          </a:blip>
          <a:stretch>
            <a:fillRect/>
          </a:stretch>
        </p:blipFill>
        <p:spPr>
          <a:xfrm>
            <a:off x="6874825" y="2211875"/>
            <a:ext cx="2067424" cy="11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69462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iw" sz="2700" u="sng">
                <a:highlight>
                  <a:schemeClr val="lt1"/>
                </a:highlight>
                <a:latin typeface="Calibri"/>
                <a:ea typeface="Calibri"/>
                <a:cs typeface="Calibri"/>
                <a:sym typeface="Calibri"/>
              </a:rPr>
              <a:t>Cost Barriers</a:t>
            </a:r>
            <a:r>
              <a:rPr b="0" lang="iw" sz="2700">
                <a:highlight>
                  <a:schemeClr val="lt1"/>
                </a:highlight>
                <a:latin typeface="Calibri"/>
                <a:ea typeface="Calibri"/>
                <a:cs typeface="Calibri"/>
                <a:sym typeface="Calibri"/>
              </a:rPr>
              <a:t>:</a:t>
            </a:r>
            <a:endParaRPr sz="2700"/>
          </a:p>
        </p:txBody>
      </p:sp>
      <p:sp>
        <p:nvSpPr>
          <p:cNvPr id="93" name="Google Shape;93;p18"/>
          <p:cNvSpPr txBox="1"/>
          <p:nvPr>
            <p:ph idx="1" type="body"/>
          </p:nvPr>
        </p:nvSpPr>
        <p:spPr>
          <a:xfrm>
            <a:off x="311700" y="1152475"/>
            <a:ext cx="8520600" cy="1200300"/>
          </a:xfrm>
          <a:prstGeom prst="rect">
            <a:avLst/>
          </a:prstGeom>
        </p:spPr>
        <p:txBody>
          <a:bodyPr anchorCtr="0" anchor="t" bIns="91425" lIns="91425" spcFirstLastPara="1" rIns="91425" wrap="square" tIns="91425">
            <a:normAutofit/>
          </a:bodyPr>
          <a:lstStyle/>
          <a:p>
            <a:pPr indent="-323335" lvl="0" marL="457200" rtl="0" algn="l">
              <a:spcBef>
                <a:spcPts val="0"/>
              </a:spcBef>
              <a:spcAft>
                <a:spcPts val="0"/>
              </a:spcAft>
              <a:buClr>
                <a:schemeClr val="dk2"/>
              </a:buClr>
              <a:buSzPts val="1492"/>
              <a:buFont typeface="Calibri"/>
              <a:buChar char="●"/>
            </a:pPr>
            <a:r>
              <a:rPr b="1" lang="iw" sz="1491">
                <a:solidFill>
                  <a:schemeClr val="dk2"/>
                </a:solidFill>
                <a:highlight>
                  <a:schemeClr val="lt1"/>
                </a:highlight>
                <a:latin typeface="Calibri"/>
                <a:ea typeface="Calibri"/>
                <a:cs typeface="Calibri"/>
                <a:sym typeface="Calibri"/>
              </a:rPr>
              <a:t>Many existing online consultation platforms require subscriptions or payment per consultation, which can be prohibitive for individuals needing only occasional advice.</a:t>
            </a:r>
            <a:endParaRPr b="1" sz="1491">
              <a:solidFill>
                <a:schemeClr val="dk2"/>
              </a:solidFill>
              <a:highlight>
                <a:schemeClr val="lt1"/>
              </a:highlight>
              <a:latin typeface="Calibri"/>
              <a:ea typeface="Calibri"/>
              <a:cs typeface="Calibri"/>
              <a:sym typeface="Calibri"/>
            </a:endParaRPr>
          </a:p>
          <a:p>
            <a:pPr indent="0" lvl="0" marL="457200" rtl="0" algn="l">
              <a:spcBef>
                <a:spcPts val="0"/>
              </a:spcBef>
              <a:spcAft>
                <a:spcPts val="1200"/>
              </a:spcAft>
              <a:buNone/>
            </a:pPr>
            <a:r>
              <a:t/>
            </a:r>
            <a:endParaRPr/>
          </a:p>
        </p:txBody>
      </p:sp>
      <p:pic>
        <p:nvPicPr>
          <p:cNvPr id="94" name="Google Shape;94;p18" title="כסף חיסכון | וקטורים לשימוש ציבורי"/>
          <p:cNvPicPr preferRelativeResize="0"/>
          <p:nvPr/>
        </p:nvPicPr>
        <p:blipFill>
          <a:blip r:embed="rId3">
            <a:alphaModFix/>
          </a:blip>
          <a:stretch>
            <a:fillRect/>
          </a:stretch>
        </p:blipFill>
        <p:spPr>
          <a:xfrm>
            <a:off x="7257900" y="1661729"/>
            <a:ext cx="1574375" cy="1363422"/>
          </a:xfrm>
          <a:prstGeom prst="rect">
            <a:avLst/>
          </a:prstGeom>
          <a:noFill/>
          <a:ln>
            <a:noFill/>
          </a:ln>
        </p:spPr>
      </p:pic>
      <p:sp>
        <p:nvSpPr>
          <p:cNvPr id="95" name="Google Shape;95;p18"/>
          <p:cNvSpPr txBox="1"/>
          <p:nvPr>
            <p:ph type="title"/>
          </p:nvPr>
        </p:nvSpPr>
        <p:spPr>
          <a:xfrm>
            <a:off x="378125" y="2260050"/>
            <a:ext cx="63210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b="0" lang="iw" sz="2700" u="sng">
                <a:highlight>
                  <a:schemeClr val="lt1"/>
                </a:highlight>
                <a:latin typeface="Calibri"/>
                <a:ea typeface="Calibri"/>
                <a:cs typeface="Calibri"/>
                <a:sym typeface="Calibri"/>
              </a:rPr>
              <a:t>Language and Usability Barriers</a:t>
            </a:r>
            <a:r>
              <a:rPr b="0" lang="iw" sz="2700">
                <a:highlight>
                  <a:schemeClr val="lt1"/>
                </a:highlight>
                <a:latin typeface="Calibri"/>
                <a:ea typeface="Calibri"/>
                <a:cs typeface="Calibri"/>
                <a:sym typeface="Calibri"/>
              </a:rPr>
              <a:t>:</a:t>
            </a:r>
            <a:endParaRPr sz="2700"/>
          </a:p>
        </p:txBody>
      </p:sp>
      <p:sp>
        <p:nvSpPr>
          <p:cNvPr id="96" name="Google Shape;96;p18"/>
          <p:cNvSpPr txBox="1"/>
          <p:nvPr>
            <p:ph idx="1" type="body"/>
          </p:nvPr>
        </p:nvSpPr>
        <p:spPr>
          <a:xfrm>
            <a:off x="0" y="2851100"/>
            <a:ext cx="9144000" cy="9345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0"/>
              </a:spcAft>
              <a:buNone/>
            </a:pPr>
            <a:r>
              <a:t/>
            </a:r>
            <a:endParaRPr sz="1200">
              <a:solidFill>
                <a:schemeClr val="dk2"/>
              </a:solidFill>
              <a:highlight>
                <a:schemeClr val="lt1"/>
              </a:highlight>
              <a:latin typeface="Calibri"/>
              <a:ea typeface="Calibri"/>
              <a:cs typeface="Calibri"/>
              <a:sym typeface="Calibri"/>
            </a:endParaRPr>
          </a:p>
          <a:p>
            <a:pPr indent="-310832" lvl="1" marL="914400" rtl="0" algn="l">
              <a:spcBef>
                <a:spcPts val="0"/>
              </a:spcBef>
              <a:spcAft>
                <a:spcPts val="0"/>
              </a:spcAft>
              <a:buClr>
                <a:schemeClr val="dk2"/>
              </a:buClr>
              <a:buSzPct val="100000"/>
              <a:buFont typeface="Calibri"/>
              <a:buChar char="●"/>
            </a:pPr>
            <a:r>
              <a:rPr b="1" lang="iw">
                <a:solidFill>
                  <a:schemeClr val="dk2"/>
                </a:solidFill>
                <a:highlight>
                  <a:schemeClr val="lt1"/>
                </a:highlight>
                <a:latin typeface="Calibri"/>
                <a:ea typeface="Calibri"/>
                <a:cs typeface="Calibri"/>
                <a:sym typeface="Calibri"/>
              </a:rPr>
              <a:t>Lack of multilingual support restricts access for non-native speakers.</a:t>
            </a:r>
            <a:endParaRPr b="1">
              <a:solidFill>
                <a:schemeClr val="dk2"/>
              </a:solidFill>
              <a:highlight>
                <a:schemeClr val="lt1"/>
              </a:highlight>
              <a:latin typeface="Calibri"/>
              <a:ea typeface="Calibri"/>
              <a:cs typeface="Calibri"/>
              <a:sym typeface="Calibri"/>
            </a:endParaRPr>
          </a:p>
          <a:p>
            <a:pPr indent="-310832" lvl="1" marL="914400" rtl="0" algn="l">
              <a:spcBef>
                <a:spcPts val="0"/>
              </a:spcBef>
              <a:spcAft>
                <a:spcPts val="0"/>
              </a:spcAft>
              <a:buClr>
                <a:schemeClr val="dk2"/>
              </a:buClr>
              <a:buSzPct val="100000"/>
              <a:buFont typeface="Calibri"/>
              <a:buChar char="●"/>
            </a:pPr>
            <a:r>
              <a:rPr b="1" lang="iw">
                <a:solidFill>
                  <a:schemeClr val="dk2"/>
                </a:solidFill>
                <a:highlight>
                  <a:schemeClr val="lt1"/>
                </a:highlight>
                <a:latin typeface="Calibri"/>
                <a:ea typeface="Calibri"/>
                <a:cs typeface="Calibri"/>
                <a:sym typeface="Calibri"/>
              </a:rPr>
              <a:t>User interfaces are often not intuitive, reducing accessibility for those with limited technical skills or disabilities.</a:t>
            </a:r>
            <a:endParaRPr b="1"/>
          </a:p>
        </p:txBody>
      </p:sp>
      <p:pic>
        <p:nvPicPr>
          <p:cNvPr id="97" name="Google Shape;97;p18" title="Language symbol | Public domain vectors"/>
          <p:cNvPicPr preferRelativeResize="0"/>
          <p:nvPr/>
        </p:nvPicPr>
        <p:blipFill>
          <a:blip r:embed="rId4">
            <a:alphaModFix/>
          </a:blip>
          <a:stretch>
            <a:fillRect/>
          </a:stretch>
        </p:blipFill>
        <p:spPr>
          <a:xfrm>
            <a:off x="7306675" y="3590475"/>
            <a:ext cx="1476825" cy="147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iw" sz="2700" u="sng">
                <a:highlight>
                  <a:schemeClr val="lt1"/>
                </a:highlight>
                <a:latin typeface="Calibri"/>
                <a:ea typeface="Calibri"/>
                <a:cs typeface="Calibri"/>
                <a:sym typeface="Calibri"/>
              </a:rPr>
              <a:t>Unequal Access to Healthcare</a:t>
            </a:r>
            <a:r>
              <a:rPr b="0" lang="iw" sz="2700">
                <a:highlight>
                  <a:schemeClr val="lt1"/>
                </a:highlight>
                <a:latin typeface="Calibri"/>
                <a:ea typeface="Calibri"/>
                <a:cs typeface="Calibri"/>
                <a:sym typeface="Calibri"/>
              </a:rPr>
              <a:t>:</a:t>
            </a:r>
            <a:endParaRPr sz="2700"/>
          </a:p>
        </p:txBody>
      </p:sp>
      <p:sp>
        <p:nvSpPr>
          <p:cNvPr id="103" name="Google Shape;103;p19"/>
          <p:cNvSpPr txBox="1"/>
          <p:nvPr>
            <p:ph idx="1" type="body"/>
          </p:nvPr>
        </p:nvSpPr>
        <p:spPr>
          <a:xfrm>
            <a:off x="311700" y="1152475"/>
            <a:ext cx="8520600" cy="202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iw" sz="1200">
                <a:solidFill>
                  <a:schemeClr val="dk2"/>
                </a:solidFill>
                <a:highlight>
                  <a:schemeClr val="lt1"/>
                </a:highlight>
                <a:latin typeface="Calibri"/>
                <a:ea typeface="Calibri"/>
                <a:cs typeface="Calibri"/>
                <a:sym typeface="Calibri"/>
              </a:rPr>
              <a:t>There are big differences in how easily people can get medical advice, depending on where they live and their financial situation.</a:t>
            </a:r>
            <a:endParaRPr sz="1200">
              <a:solidFill>
                <a:schemeClr val="dk2"/>
              </a:solidFill>
              <a:highlight>
                <a:schemeClr val="lt1"/>
              </a:highlight>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lang="iw" sz="1200">
                <a:solidFill>
                  <a:schemeClr val="dk2"/>
                </a:solidFill>
                <a:highlight>
                  <a:schemeClr val="lt1"/>
                </a:highlight>
                <a:latin typeface="Calibri"/>
                <a:ea typeface="Calibri"/>
                <a:cs typeface="Calibri"/>
                <a:sym typeface="Calibri"/>
              </a:rPr>
              <a:t>For example :</a:t>
            </a:r>
            <a:endParaRPr sz="1200">
              <a:solidFill>
                <a:schemeClr val="dk2"/>
              </a:solidFill>
              <a:highlight>
                <a:schemeClr val="lt1"/>
              </a:highlight>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Char char="●"/>
            </a:pPr>
            <a:r>
              <a:rPr lang="iw" sz="1200">
                <a:solidFill>
                  <a:schemeClr val="dk2"/>
                </a:solidFill>
                <a:highlight>
                  <a:schemeClr val="lt1"/>
                </a:highlight>
                <a:latin typeface="Calibri"/>
                <a:ea typeface="Calibri"/>
                <a:cs typeface="Calibri"/>
                <a:sym typeface="Calibri"/>
              </a:rPr>
              <a:t>In the United States, healthcare is often not free, and individuals may need insurance coverage or significant financial resources to access medical advice. </a:t>
            </a:r>
            <a:endParaRPr sz="1200">
              <a:solidFill>
                <a:schemeClr val="dk2"/>
              </a:solidFill>
              <a:highlight>
                <a:schemeClr val="lt1"/>
              </a:highlight>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Char char="●"/>
            </a:pPr>
            <a:r>
              <a:rPr lang="iw" sz="1200">
                <a:solidFill>
                  <a:schemeClr val="dk2"/>
                </a:solidFill>
                <a:highlight>
                  <a:schemeClr val="lt1"/>
                </a:highlight>
                <a:latin typeface="Calibri"/>
                <a:ea typeface="Calibri"/>
                <a:cs typeface="Calibri"/>
                <a:sym typeface="Calibri"/>
              </a:rPr>
              <a:t>Rural areas may have limited access to healthcare facilities and specialists, making it harder for residents to receive timely medical advice </a:t>
            </a:r>
            <a:endParaRPr sz="1200">
              <a:solidFill>
                <a:schemeClr val="dk2"/>
              </a:solidFill>
              <a:highlight>
                <a:schemeClr val="lt1"/>
              </a:highlight>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Char char="●"/>
            </a:pPr>
            <a:r>
              <a:rPr lang="iw" sz="1200">
                <a:solidFill>
                  <a:schemeClr val="dk2"/>
                </a:solidFill>
                <a:highlight>
                  <a:schemeClr val="lt1"/>
                </a:highlight>
                <a:latin typeface="Calibri"/>
                <a:ea typeface="Calibri"/>
                <a:cs typeface="Calibri"/>
                <a:sym typeface="Calibri"/>
              </a:rPr>
              <a:t>In certain cultures, seeking medical advice, especially for mental health issues, may be stigmatized. This can prevent individuals from seeking the help they need</a:t>
            </a:r>
            <a:endParaRPr sz="1200">
              <a:solidFill>
                <a:schemeClr val="dk2"/>
              </a:solidFill>
              <a:highlight>
                <a:schemeClr val="lt1"/>
              </a:highlight>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t/>
            </a:r>
            <a:endParaRPr sz="1200">
              <a:solidFill>
                <a:schemeClr val="dk2"/>
              </a:solidFill>
              <a:highlight>
                <a:schemeClr val="lt1"/>
              </a:highlight>
              <a:latin typeface="Calibri"/>
              <a:ea typeface="Calibri"/>
              <a:cs typeface="Calibri"/>
              <a:sym typeface="Calibri"/>
            </a:endParaRPr>
          </a:p>
        </p:txBody>
      </p:sp>
      <p:pic>
        <p:nvPicPr>
          <p:cNvPr id="104" name="Google Shape;104;p19"/>
          <p:cNvPicPr preferRelativeResize="0"/>
          <p:nvPr/>
        </p:nvPicPr>
        <p:blipFill>
          <a:blip r:embed="rId3">
            <a:alphaModFix/>
          </a:blip>
          <a:stretch>
            <a:fillRect/>
          </a:stretch>
        </p:blipFill>
        <p:spPr>
          <a:xfrm>
            <a:off x="5589075" y="3008175"/>
            <a:ext cx="3395851" cy="196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The Solution / introduction - MediChat</a:t>
            </a:r>
            <a:endParaRPr/>
          </a:p>
        </p:txBody>
      </p:sp>
      <p:sp>
        <p:nvSpPr>
          <p:cNvPr id="110" name="Google Shape;110;p20"/>
          <p:cNvSpPr txBox="1"/>
          <p:nvPr>
            <p:ph idx="1" type="body"/>
          </p:nvPr>
        </p:nvSpPr>
        <p:spPr>
          <a:xfrm>
            <a:off x="311700" y="1718550"/>
            <a:ext cx="5862000" cy="21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w" sz="1700">
                <a:solidFill>
                  <a:schemeClr val="dk2"/>
                </a:solidFill>
                <a:latin typeface="Calibri"/>
                <a:ea typeface="Calibri"/>
                <a:cs typeface="Calibri"/>
                <a:sym typeface="Calibri"/>
              </a:rPr>
              <a:t>A free </a:t>
            </a:r>
            <a:r>
              <a:rPr lang="iw" sz="1700">
                <a:solidFill>
                  <a:schemeClr val="dk2"/>
                </a:solidFill>
                <a:latin typeface="Calibri"/>
                <a:ea typeface="Calibri"/>
                <a:cs typeface="Calibri"/>
                <a:sym typeface="Calibri"/>
              </a:rPr>
              <a:t>AI health consultant chatting platform</a:t>
            </a:r>
            <a:r>
              <a:rPr lang="iw" sz="1700">
                <a:solidFill>
                  <a:schemeClr val="dk2"/>
                </a:solidFill>
                <a:latin typeface="Calibri"/>
                <a:ea typeface="Calibri"/>
                <a:cs typeface="Calibri"/>
                <a:sym typeface="Calibri"/>
              </a:rPr>
              <a:t> with multiple language options, This platform will make seeking medical advice and diagnoses easier, helping to lighten the load on healthcare providers and reduce unnecessary visits to medical facilities, and make the process less of a burden. </a:t>
            </a:r>
            <a:endParaRPr sz="1700">
              <a:solidFill>
                <a:schemeClr val="dk2"/>
              </a:solidFill>
              <a:latin typeface="Calibri"/>
              <a:ea typeface="Calibri"/>
              <a:cs typeface="Calibri"/>
              <a:sym typeface="Calibri"/>
            </a:endParaRPr>
          </a:p>
        </p:txBody>
      </p:sp>
      <p:pic>
        <p:nvPicPr>
          <p:cNvPr id="111" name="Google Shape;111;p20"/>
          <p:cNvPicPr preferRelativeResize="0"/>
          <p:nvPr/>
        </p:nvPicPr>
        <p:blipFill>
          <a:blip r:embed="rId3">
            <a:alphaModFix/>
          </a:blip>
          <a:stretch>
            <a:fillRect/>
          </a:stretch>
        </p:blipFill>
        <p:spPr>
          <a:xfrm>
            <a:off x="6304175" y="1449225"/>
            <a:ext cx="2665500" cy="25448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Advantages of MediChat </a:t>
            </a:r>
            <a:endParaRPr/>
          </a:p>
        </p:txBody>
      </p:sp>
      <p:sp>
        <p:nvSpPr>
          <p:cNvPr id="117" name="Google Shape;117;p21"/>
          <p:cNvSpPr txBox="1"/>
          <p:nvPr>
            <p:ph idx="1" type="body"/>
          </p:nvPr>
        </p:nvSpPr>
        <p:spPr>
          <a:xfrm>
            <a:off x="311700" y="1141275"/>
            <a:ext cx="8520600" cy="315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Font typeface="Calibri"/>
              <a:buChar char="✓"/>
            </a:pPr>
            <a:r>
              <a:rPr lang="iw" sz="1700">
                <a:solidFill>
                  <a:schemeClr val="dk2"/>
                </a:solidFill>
                <a:latin typeface="Calibri"/>
                <a:ea typeface="Calibri"/>
                <a:cs typeface="Calibri"/>
                <a:sym typeface="Calibri"/>
              </a:rPr>
              <a:t>No need to wait for an appointment</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iw" sz="1700">
                <a:solidFill>
                  <a:schemeClr val="dk2"/>
                </a:solidFill>
                <a:latin typeface="Calibri"/>
                <a:ea typeface="Calibri"/>
                <a:cs typeface="Calibri"/>
                <a:sym typeface="Calibri"/>
              </a:rPr>
              <a:t>Free of charge</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iw" sz="1700">
                <a:solidFill>
                  <a:schemeClr val="dk2"/>
                </a:solidFill>
                <a:latin typeface="Calibri"/>
                <a:ea typeface="Calibri"/>
                <a:cs typeface="Calibri"/>
                <a:sym typeface="Calibri"/>
              </a:rPr>
              <a:t>Simple and easy to use</a:t>
            </a:r>
            <a:endParaRPr sz="1700">
              <a:solidFill>
                <a:schemeClr val="dk2"/>
              </a:solidFill>
              <a:latin typeface="Calibri"/>
              <a:ea typeface="Calibri"/>
              <a:cs typeface="Calibri"/>
              <a:sym typeface="Calibri"/>
            </a:endParaRPr>
          </a:p>
          <a:p>
            <a:pPr indent="-336550" lvl="0" marL="457200" rtl="0" algn="l">
              <a:spcBef>
                <a:spcPts val="0"/>
              </a:spcBef>
              <a:spcAft>
                <a:spcPts val="0"/>
              </a:spcAft>
              <a:buClr>
                <a:schemeClr val="dk2"/>
              </a:buClr>
              <a:buSzPts val="1700"/>
              <a:buFont typeface="Calibri"/>
              <a:buChar char="✓"/>
            </a:pPr>
            <a:r>
              <a:rPr lang="iw" sz="1700">
                <a:solidFill>
                  <a:schemeClr val="dk2"/>
                </a:solidFill>
                <a:latin typeface="Calibri"/>
                <a:ea typeface="Calibri"/>
                <a:cs typeface="Calibri"/>
                <a:sym typeface="Calibri"/>
              </a:rPr>
              <a:t>Can be used on every device that has access to the internet</a:t>
            </a:r>
            <a:endParaRPr sz="1700">
              <a:solidFill>
                <a:schemeClr val="dk2"/>
              </a:solidFill>
              <a:latin typeface="Calibri"/>
              <a:ea typeface="Calibri"/>
              <a:cs typeface="Calibri"/>
              <a:sym typeface="Calibri"/>
            </a:endParaRPr>
          </a:p>
          <a:p>
            <a:pPr indent="0" lvl="0" marL="0" rtl="0" algn="l">
              <a:spcBef>
                <a:spcPts val="1200"/>
              </a:spcBef>
              <a:spcAft>
                <a:spcPts val="0"/>
              </a:spcAft>
              <a:buNone/>
            </a:pPr>
            <a:r>
              <a:t/>
            </a:r>
            <a:endParaRPr sz="1700">
              <a:solidFill>
                <a:schemeClr val="dk2"/>
              </a:solidFill>
              <a:latin typeface="Calibri"/>
              <a:ea typeface="Calibri"/>
              <a:cs typeface="Calibri"/>
              <a:sym typeface="Calibri"/>
            </a:endParaRPr>
          </a:p>
          <a:p>
            <a:pPr indent="0" lvl="0" marL="0" rtl="0" algn="l">
              <a:spcBef>
                <a:spcPts val="1200"/>
              </a:spcBef>
              <a:spcAft>
                <a:spcPts val="0"/>
              </a:spcAft>
              <a:buNone/>
            </a:pPr>
            <a:r>
              <a:t/>
            </a:r>
            <a:endParaRPr sz="1700">
              <a:solidFill>
                <a:schemeClr val="dk2"/>
              </a:solidFill>
              <a:latin typeface="Calibri"/>
              <a:ea typeface="Calibri"/>
              <a:cs typeface="Calibri"/>
              <a:sym typeface="Calibri"/>
            </a:endParaRPr>
          </a:p>
          <a:p>
            <a:pPr indent="0" lvl="0" marL="0" rtl="0" algn="l">
              <a:spcBef>
                <a:spcPts val="1200"/>
              </a:spcBef>
              <a:spcAft>
                <a:spcPts val="1200"/>
              </a:spcAft>
              <a:buClr>
                <a:schemeClr val="dk2"/>
              </a:buClr>
              <a:buSzPts val="1100"/>
              <a:buFont typeface="Arial"/>
              <a:buNone/>
            </a:pPr>
            <a:r>
              <a:t/>
            </a:r>
            <a:endParaRPr sz="17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