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Old Standard TT"/>
      <p:regular r:id="rId36"/>
      <p:bold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ldStandardTT-bold.fntdata"/><Relationship Id="rId14" Type="http://schemas.openxmlformats.org/officeDocument/2006/relationships/slide" Target="slides/slide9.xml"/><Relationship Id="rId36" Type="http://schemas.openxmlformats.org/officeDocument/2006/relationships/font" Target="fonts/OldStandardTT-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ldStandardT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d9ff2385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d9ff2385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d9ff238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d9ff238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d9ff238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d9ff238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2969b9de2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2969b9de2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2969b9de2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2969b9de2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b5c05c51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b5c05c51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a1479ad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a1479a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2969b9de2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2969b9de2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c4abb5d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c4abb5d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c4abb5d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c4abb5d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2969b9de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2969b9de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c4abb5d7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c4abb5d7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2969b9de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2969b9de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969b9de2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2969b9de2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2969b9de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2969b9de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2969b9de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2969b9de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2969b9de2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2969b9de2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2969b9de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2969b9de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2969b9de2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2969b9de2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2969b9de2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2969b9de2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c4abb5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c4abb5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c43e71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c43e71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c4abb5d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dc4abb5d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2969b9de2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2969b9de2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b5c05c5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b5c05c5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b5c05c5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b5c05c5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b5c05c5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b5c05c5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2969b9de2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2969b9de2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b5c05c5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b5c05c5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58" name="Shape 58"/>
        <p:cNvGrpSpPr/>
        <p:nvPr/>
      </p:nvGrpSpPr>
      <p:grpSpPr>
        <a:xfrm>
          <a:off x="0" y="0"/>
          <a:ext cx="0" cy="0"/>
          <a:chOff x="0" y="0"/>
          <a:chExt cx="0" cy="0"/>
        </a:xfrm>
      </p:grpSpPr>
      <p:sp>
        <p:nvSpPr>
          <p:cNvPr id="59" name="Google Shape;59;p13"/>
          <p:cNvSpPr txBox="1"/>
          <p:nvPr/>
        </p:nvSpPr>
        <p:spPr>
          <a:xfrm>
            <a:off x="1698750" y="2899625"/>
            <a:ext cx="5746500" cy="19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200">
                <a:solidFill>
                  <a:schemeClr val="lt1"/>
                </a:solidFill>
                <a:latin typeface="Old Standard TT"/>
                <a:ea typeface="Old Standard TT"/>
                <a:cs typeface="Old Standard TT"/>
                <a:sym typeface="Old Standard TT"/>
              </a:rPr>
              <a:t>Capstone Project Phase A - 24-1-D16</a:t>
            </a:r>
            <a:endParaRPr sz="3200">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iw" sz="2200">
                <a:solidFill>
                  <a:schemeClr val="lt1"/>
                </a:solidFill>
                <a:latin typeface="Old Standard TT"/>
                <a:ea typeface="Old Standard TT"/>
                <a:cs typeface="Old Standard TT"/>
                <a:sym typeface="Old Standard TT"/>
              </a:rPr>
              <a:t>David Asulin</a:t>
            </a:r>
            <a:endParaRPr sz="2200">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iw" sz="2200">
                <a:solidFill>
                  <a:schemeClr val="lt1"/>
                </a:solidFill>
                <a:latin typeface="Old Standard TT"/>
                <a:ea typeface="Old Standard TT"/>
                <a:cs typeface="Old Standard TT"/>
                <a:sym typeface="Old Standard TT"/>
              </a:rPr>
              <a:t>Gal Danenberg</a:t>
            </a:r>
            <a:endParaRPr sz="2200">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t/>
            </a:r>
            <a:endParaRPr sz="2200">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iw" sz="2200">
                <a:solidFill>
                  <a:schemeClr val="lt1"/>
                </a:solidFill>
                <a:latin typeface="Old Standard TT"/>
                <a:ea typeface="Old Standard TT"/>
                <a:cs typeface="Old Standard TT"/>
                <a:sym typeface="Old Standard TT"/>
              </a:rPr>
              <a:t>Supervisor: Alex Keselman </a:t>
            </a:r>
            <a:r>
              <a:rPr lang="iw" sz="2200">
                <a:solidFill>
                  <a:schemeClr val="lt1"/>
                </a:solidFill>
              </a:rPr>
              <a:t> </a:t>
            </a:r>
            <a:endParaRPr sz="2200">
              <a:solidFill>
                <a:schemeClr val="lt1"/>
              </a:solidFill>
            </a:endParaRPr>
          </a:p>
          <a:p>
            <a:pPr indent="0" lvl="0" marL="0" rtl="0" algn="ctr">
              <a:spcBef>
                <a:spcPts val="0"/>
              </a:spcBef>
              <a:spcAft>
                <a:spcPts val="0"/>
              </a:spcAft>
              <a:buNone/>
            </a:pPr>
            <a:r>
              <a:t/>
            </a:r>
            <a:endParaRPr sz="2200">
              <a:solidFill>
                <a:schemeClr val="lt1"/>
              </a:solidFill>
            </a:endParaRPr>
          </a:p>
          <a:p>
            <a:pPr indent="0" lvl="0" marL="0" rtl="0" algn="ctr">
              <a:spcBef>
                <a:spcPts val="0"/>
              </a:spcBef>
              <a:spcAft>
                <a:spcPts val="0"/>
              </a:spcAft>
              <a:buNone/>
            </a:pPr>
            <a:r>
              <a:t/>
            </a:r>
            <a:endParaRPr sz="2200">
              <a:solidFill>
                <a:schemeClr val="lt1"/>
              </a:solidFill>
            </a:endParaRPr>
          </a:p>
          <a:p>
            <a:pPr indent="0" lvl="0" marL="0" rtl="0" algn="l">
              <a:spcBef>
                <a:spcPts val="0"/>
              </a:spcBef>
              <a:spcAft>
                <a:spcPts val="0"/>
              </a:spcAft>
              <a:buNone/>
            </a:pPr>
            <a:r>
              <a:rPr lang="iw" sz="2200">
                <a:solidFill>
                  <a:schemeClr val="lt1"/>
                </a:solidFill>
              </a:rPr>
              <a:t>			</a:t>
            </a:r>
            <a:endParaRPr sz="2200">
              <a:solidFill>
                <a:schemeClr val="lt1"/>
              </a:solidFill>
            </a:endParaRPr>
          </a:p>
          <a:p>
            <a:pPr indent="0" lvl="0" marL="0" rtl="0" algn="l">
              <a:spcBef>
                <a:spcPts val="0"/>
              </a:spcBef>
              <a:spcAft>
                <a:spcPts val="0"/>
              </a:spcAft>
              <a:buNone/>
            </a:pPr>
            <a:r>
              <a:t/>
            </a:r>
            <a:endParaRPr sz="2200">
              <a:solidFill>
                <a:schemeClr val="dk2"/>
              </a:solidFill>
            </a:endParaRPr>
          </a:p>
        </p:txBody>
      </p:sp>
      <p:pic>
        <p:nvPicPr>
          <p:cNvPr id="60" name="Google Shape;60;p13"/>
          <p:cNvPicPr preferRelativeResize="0"/>
          <p:nvPr/>
        </p:nvPicPr>
        <p:blipFill>
          <a:blip r:embed="rId3">
            <a:alphaModFix/>
          </a:blip>
          <a:stretch>
            <a:fillRect/>
          </a:stretch>
        </p:blipFill>
        <p:spPr>
          <a:xfrm>
            <a:off x="2147875" y="666750"/>
            <a:ext cx="4848225" cy="1905000"/>
          </a:xfrm>
          <a:prstGeom prst="rect">
            <a:avLst/>
          </a:prstGeom>
          <a:noFill/>
          <a:ln>
            <a:noFill/>
          </a:ln>
        </p:spPr>
      </p:pic>
      <p:pic>
        <p:nvPicPr>
          <p:cNvPr id="61" name="Google Shape;61;p13"/>
          <p:cNvPicPr preferRelativeResize="0"/>
          <p:nvPr/>
        </p:nvPicPr>
        <p:blipFill>
          <a:blip r:embed="rId4">
            <a:alphaModFix/>
          </a:blip>
          <a:stretch>
            <a:fillRect/>
          </a:stretch>
        </p:blipFill>
        <p:spPr>
          <a:xfrm>
            <a:off x="6750950" y="152400"/>
            <a:ext cx="2200252" cy="514350"/>
          </a:xfrm>
          <a:prstGeom prst="rect">
            <a:avLst/>
          </a:prstGeom>
          <a:noFill/>
          <a:ln>
            <a:noFill/>
          </a:ln>
        </p:spPr>
      </p:pic>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Development procedure </a:t>
            </a:r>
            <a:endParaRPr/>
          </a:p>
        </p:txBody>
      </p:sp>
      <p:pic>
        <p:nvPicPr>
          <p:cNvPr id="133" name="Google Shape;133;p22"/>
          <p:cNvPicPr preferRelativeResize="0"/>
          <p:nvPr/>
        </p:nvPicPr>
        <p:blipFill>
          <a:blip r:embed="rId3">
            <a:alphaModFix/>
          </a:blip>
          <a:stretch>
            <a:fillRect/>
          </a:stretch>
        </p:blipFill>
        <p:spPr>
          <a:xfrm>
            <a:off x="6265125" y="536975"/>
            <a:ext cx="1942300" cy="4325525"/>
          </a:xfrm>
          <a:prstGeom prst="rect">
            <a:avLst/>
          </a:prstGeom>
          <a:noFill/>
          <a:ln>
            <a:noFill/>
          </a:ln>
        </p:spPr>
      </p:pic>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Research </a:t>
            </a:r>
            <a:endParaRPr/>
          </a:p>
        </p:txBody>
      </p:sp>
      <p:pic>
        <p:nvPicPr>
          <p:cNvPr id="140" name="Google Shape;140;p23"/>
          <p:cNvPicPr preferRelativeResize="0"/>
          <p:nvPr/>
        </p:nvPicPr>
        <p:blipFill>
          <a:blip r:embed="rId3">
            <a:alphaModFix/>
          </a:blip>
          <a:stretch>
            <a:fillRect/>
          </a:stretch>
        </p:blipFill>
        <p:spPr>
          <a:xfrm>
            <a:off x="1874100" y="1068425"/>
            <a:ext cx="5881301" cy="3770275"/>
          </a:xfrm>
          <a:prstGeom prst="rect">
            <a:avLst/>
          </a:prstGeom>
          <a:noFill/>
          <a:ln>
            <a:noFill/>
          </a:ln>
        </p:spPr>
      </p:pic>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22600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w"/>
              <a:t>Technologies </a:t>
            </a:r>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ChatGPT API</a:t>
            </a:r>
            <a:endParaRPr/>
          </a:p>
        </p:txBody>
      </p:sp>
      <p:sp>
        <p:nvSpPr>
          <p:cNvPr id="153" name="Google Shape;153;p25"/>
          <p:cNvSpPr txBox="1"/>
          <p:nvPr>
            <p:ph idx="1" type="body"/>
          </p:nvPr>
        </p:nvSpPr>
        <p:spPr>
          <a:xfrm>
            <a:off x="311700" y="1611150"/>
            <a:ext cx="5418000" cy="192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a:solidFill>
                  <a:schemeClr val="dk2"/>
                </a:solidFill>
              </a:rPr>
              <a:t>The ChatGPT API is a tool that developers can use to add conversation abilities to apps and services. It's powered by advanced artificial intelligence, allowing it to understand and respond to text inputs in a way that feels natural and human-like. </a:t>
            </a:r>
            <a:endParaRPr>
              <a:solidFill>
                <a:schemeClr val="dk2"/>
              </a:solidFill>
            </a:endParaRPr>
          </a:p>
        </p:txBody>
      </p:sp>
      <p:pic>
        <p:nvPicPr>
          <p:cNvPr id="154" name="Google Shape;154;p25"/>
          <p:cNvPicPr preferRelativeResize="0"/>
          <p:nvPr/>
        </p:nvPicPr>
        <p:blipFill rotWithShape="1">
          <a:blip r:embed="rId3">
            <a:alphaModFix/>
          </a:blip>
          <a:srcRect b="0" l="0" r="10825" t="0"/>
          <a:stretch/>
        </p:blipFill>
        <p:spPr>
          <a:xfrm>
            <a:off x="6059400" y="1058225"/>
            <a:ext cx="2772900" cy="3641600"/>
          </a:xfrm>
          <a:prstGeom prst="rect">
            <a:avLst/>
          </a:prstGeom>
          <a:noFill/>
          <a:ln>
            <a:noFill/>
          </a:ln>
        </p:spPr>
      </p:pic>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MERN Stack</a:t>
            </a:r>
            <a:endParaRPr/>
          </a:p>
        </p:txBody>
      </p:sp>
      <p:sp>
        <p:nvSpPr>
          <p:cNvPr id="161" name="Google Shape;161;p26"/>
          <p:cNvSpPr txBox="1"/>
          <p:nvPr>
            <p:ph idx="1" type="body"/>
          </p:nvPr>
        </p:nvSpPr>
        <p:spPr>
          <a:xfrm>
            <a:off x="214225" y="1908900"/>
            <a:ext cx="5883600" cy="132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a:solidFill>
                  <a:schemeClr val="dk2"/>
                </a:solidFill>
              </a:rPr>
              <a:t>The MERN stack is a collection of technologies used to build web applications. It includes MongoDB, Express, React, and Node.js. </a:t>
            </a:r>
            <a:endParaRPr>
              <a:solidFill>
                <a:schemeClr val="dk2"/>
              </a:solidFill>
            </a:endParaRPr>
          </a:p>
        </p:txBody>
      </p:sp>
      <p:pic>
        <p:nvPicPr>
          <p:cNvPr id="162" name="Google Shape;162;p26"/>
          <p:cNvPicPr preferRelativeResize="0"/>
          <p:nvPr/>
        </p:nvPicPr>
        <p:blipFill>
          <a:blip r:embed="rId3">
            <a:alphaModFix/>
          </a:blip>
          <a:stretch>
            <a:fillRect/>
          </a:stretch>
        </p:blipFill>
        <p:spPr>
          <a:xfrm>
            <a:off x="5542750" y="3733525"/>
            <a:ext cx="3165049" cy="1244925"/>
          </a:xfrm>
          <a:prstGeom prst="rect">
            <a:avLst/>
          </a:prstGeom>
          <a:noFill/>
          <a:ln>
            <a:noFill/>
          </a:ln>
        </p:spPr>
      </p:pic>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311700" y="13183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iw">
                <a:solidFill>
                  <a:schemeClr val="dk2"/>
                </a:solidFill>
              </a:rPr>
              <a:t>MongoDB is a database that stores data flexibly. </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Express is a tool that helps manage requests from the internet to the server more easily.</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React is used for building the interface that users interact with, making it look and work smoothly.</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 Node.js allows the server to handle multiple tasks at once, making the application fast and efficient. </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1200"/>
              </a:spcAft>
              <a:buClr>
                <a:schemeClr val="dk2"/>
              </a:buClr>
              <a:buSzPts val="1100"/>
              <a:buFont typeface="Arial"/>
              <a:buNone/>
            </a:pPr>
            <a:r>
              <a:t/>
            </a:r>
            <a:endParaRPr/>
          </a:p>
        </p:txBody>
      </p:sp>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marR="279400" rtl="0" algn="l">
              <a:spcBef>
                <a:spcPts val="0"/>
              </a:spcBef>
              <a:spcAft>
                <a:spcPts val="0"/>
              </a:spcAft>
              <a:buClr>
                <a:schemeClr val="dk2"/>
              </a:buClr>
              <a:buSzPts val="990"/>
              <a:buFont typeface="Arial"/>
              <a:buNone/>
            </a:pPr>
            <a:r>
              <a:rPr lang="iw" sz="3090"/>
              <a:t>Kubernetes</a:t>
            </a:r>
            <a:endParaRPr sz="3900"/>
          </a:p>
        </p:txBody>
      </p:sp>
      <p:sp>
        <p:nvSpPr>
          <p:cNvPr id="175" name="Google Shape;175;p28"/>
          <p:cNvSpPr txBox="1"/>
          <p:nvPr>
            <p:ph idx="1" type="body"/>
          </p:nvPr>
        </p:nvSpPr>
        <p:spPr>
          <a:xfrm>
            <a:off x="311700" y="1293275"/>
            <a:ext cx="8520600" cy="1725000"/>
          </a:xfrm>
          <a:prstGeom prst="rect">
            <a:avLst/>
          </a:prstGeom>
        </p:spPr>
        <p:txBody>
          <a:bodyPr anchorCtr="0" anchor="t" bIns="91425" lIns="91425" spcFirstLastPara="1" rIns="91425" wrap="square" tIns="91425">
            <a:normAutofit/>
          </a:bodyPr>
          <a:lstStyle/>
          <a:p>
            <a:pPr indent="0" lvl="0" marL="0" marR="279400" rtl="0" algn="l">
              <a:lnSpc>
                <a:spcPct val="100000"/>
              </a:lnSpc>
              <a:spcBef>
                <a:spcPts val="0"/>
              </a:spcBef>
              <a:spcAft>
                <a:spcPts val="0"/>
              </a:spcAft>
              <a:buClr>
                <a:schemeClr val="dk2"/>
              </a:buClr>
              <a:buSzPts val="1100"/>
              <a:buFont typeface="Arial"/>
              <a:buNone/>
            </a:pPr>
            <a:r>
              <a:rPr lang="iw">
                <a:solidFill>
                  <a:schemeClr val="dk2"/>
                </a:solidFill>
              </a:rPr>
              <a:t>Kubernetes is an open-source container </a:t>
            </a:r>
            <a:r>
              <a:rPr lang="iw">
                <a:solidFill>
                  <a:schemeClr val="dk2"/>
                </a:solidFill>
              </a:rPr>
              <a:t>management</a:t>
            </a:r>
            <a:r>
              <a:rPr lang="iw">
                <a:solidFill>
                  <a:schemeClr val="dk2"/>
                </a:solidFill>
              </a:rPr>
              <a:t> system for automating software deployment, scaling, and management. </a:t>
            </a:r>
            <a:endParaRPr sz="2400"/>
          </a:p>
        </p:txBody>
      </p:sp>
      <p:pic>
        <p:nvPicPr>
          <p:cNvPr id="176" name="Google Shape;176;p28"/>
          <p:cNvPicPr preferRelativeResize="0"/>
          <p:nvPr/>
        </p:nvPicPr>
        <p:blipFill rotWithShape="1">
          <a:blip r:embed="rId3">
            <a:alphaModFix/>
          </a:blip>
          <a:srcRect b="0" l="0" r="0" t="5150"/>
          <a:stretch/>
        </p:blipFill>
        <p:spPr>
          <a:xfrm>
            <a:off x="3900975" y="2357625"/>
            <a:ext cx="4789100" cy="2550425"/>
          </a:xfrm>
          <a:prstGeom prst="rect">
            <a:avLst/>
          </a:prstGeom>
          <a:noFill/>
          <a:ln>
            <a:noFill/>
          </a:ln>
        </p:spPr>
      </p:pic>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Architecture </a:t>
            </a:r>
            <a:endParaRPr/>
          </a:p>
        </p:txBody>
      </p:sp>
      <p:pic>
        <p:nvPicPr>
          <p:cNvPr id="183" name="Google Shape;183;p29"/>
          <p:cNvPicPr preferRelativeResize="0"/>
          <p:nvPr/>
        </p:nvPicPr>
        <p:blipFill>
          <a:blip r:embed="rId3">
            <a:alphaModFix/>
          </a:blip>
          <a:stretch>
            <a:fillRect/>
          </a:stretch>
        </p:blipFill>
        <p:spPr>
          <a:xfrm>
            <a:off x="1238650" y="1289400"/>
            <a:ext cx="6515100" cy="2952750"/>
          </a:xfrm>
          <a:prstGeom prst="rect">
            <a:avLst/>
          </a:prstGeom>
          <a:noFill/>
          <a:ln>
            <a:noFill/>
          </a:ln>
        </p:spPr>
      </p:pic>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Class Diagram </a:t>
            </a:r>
            <a:endParaRPr/>
          </a:p>
        </p:txBody>
      </p:sp>
      <p:pic>
        <p:nvPicPr>
          <p:cNvPr id="190" name="Google Shape;190;p30"/>
          <p:cNvPicPr preferRelativeResize="0"/>
          <p:nvPr/>
        </p:nvPicPr>
        <p:blipFill>
          <a:blip r:embed="rId3">
            <a:alphaModFix/>
          </a:blip>
          <a:stretch>
            <a:fillRect/>
          </a:stretch>
        </p:blipFill>
        <p:spPr>
          <a:xfrm>
            <a:off x="3544000" y="377450"/>
            <a:ext cx="5165400" cy="4573950"/>
          </a:xfrm>
          <a:prstGeom prst="rect">
            <a:avLst/>
          </a:prstGeom>
          <a:noFill/>
          <a:ln>
            <a:noFill/>
          </a:ln>
        </p:spPr>
      </p:pic>
      <p:sp>
        <p:nvSpPr>
          <p:cNvPr id="191" name="Google Shape;19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Activity Diagram </a:t>
            </a:r>
            <a:endParaRPr/>
          </a:p>
          <a:p>
            <a:pPr indent="0" lvl="0" marL="0" rtl="0" algn="l">
              <a:spcBef>
                <a:spcPts val="0"/>
              </a:spcBef>
              <a:spcAft>
                <a:spcPts val="0"/>
              </a:spcAft>
              <a:buNone/>
            </a:pPr>
            <a:r>
              <a:t/>
            </a:r>
            <a:endParaRPr/>
          </a:p>
        </p:txBody>
      </p:sp>
      <p:pic>
        <p:nvPicPr>
          <p:cNvPr id="197" name="Google Shape;197;p31"/>
          <p:cNvPicPr preferRelativeResize="0"/>
          <p:nvPr/>
        </p:nvPicPr>
        <p:blipFill>
          <a:blip r:embed="rId3">
            <a:alphaModFix/>
          </a:blip>
          <a:stretch>
            <a:fillRect/>
          </a:stretch>
        </p:blipFill>
        <p:spPr>
          <a:xfrm>
            <a:off x="3491925" y="98425"/>
            <a:ext cx="5227574" cy="4901301"/>
          </a:xfrm>
          <a:prstGeom prst="rect">
            <a:avLst/>
          </a:prstGeom>
          <a:noFill/>
          <a:ln>
            <a:noFill/>
          </a:ln>
        </p:spPr>
      </p:pic>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Table Of Content </a:t>
            </a:r>
            <a:endParaRPr/>
          </a:p>
        </p:txBody>
      </p:sp>
      <p:sp>
        <p:nvSpPr>
          <p:cNvPr id="68" name="Google Shape;68;p14"/>
          <p:cNvSpPr txBox="1"/>
          <p:nvPr>
            <p:ph idx="1" type="body"/>
          </p:nvPr>
        </p:nvSpPr>
        <p:spPr>
          <a:xfrm>
            <a:off x="311700" y="1152475"/>
            <a:ext cx="8520600" cy="393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iw" sz="1266">
                <a:solidFill>
                  <a:schemeClr val="dk2"/>
                </a:solidFill>
              </a:rPr>
              <a:t>Introduction and Project review …………………………………………………………………………………………………………..……….3</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The Problem ……………………………………………………………………………………………………………………………………..……4-7</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The solution…………………………………………………………………………………………………………………………………..…..………8</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Advantages…………………………………………………………………………………………………………………………………….…..……..9</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Development procedure………………………………………………………………………………………………………………..……..……..10</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Research………………………</a:t>
            </a:r>
            <a:r>
              <a:rPr lang="iw" sz="1266">
                <a:solidFill>
                  <a:schemeClr val="dk2"/>
                </a:solidFill>
              </a:rPr>
              <a:t>...</a:t>
            </a:r>
            <a:r>
              <a:rPr lang="iw" sz="1266">
                <a:solidFill>
                  <a:schemeClr val="dk2"/>
                </a:solidFill>
              </a:rPr>
              <a:t>………………………………………………………………………………………………………………..……..11</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Technologies…………………………………………………………………………………………………………………………………..……12-16</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UML Diagrams……………………………………………………………………………………………………………………………..……..17-21</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UI/UX Demo……………………………………………………………………………………………………………………………..………</a:t>
            </a:r>
            <a:r>
              <a:rPr lang="iw" sz="1266">
                <a:solidFill>
                  <a:schemeClr val="dk2"/>
                </a:solidFill>
              </a:rPr>
              <a:t>..22-25</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Verification and Testing……………………………………………………………………………………………………….………………..26-28</a:t>
            </a:r>
            <a:endParaRPr sz="1266">
              <a:solidFill>
                <a:schemeClr val="dk2"/>
              </a:solidFill>
            </a:endParaRPr>
          </a:p>
          <a:p>
            <a:pPr indent="0" lvl="0" marL="0" rtl="0" algn="l">
              <a:lnSpc>
                <a:spcPct val="95000"/>
              </a:lnSpc>
              <a:spcBef>
                <a:spcPts val="1200"/>
              </a:spcBef>
              <a:spcAft>
                <a:spcPts val="0"/>
              </a:spcAft>
              <a:buSzPts val="275"/>
              <a:buNone/>
            </a:pPr>
            <a:r>
              <a:rPr lang="iw" sz="1266">
                <a:solidFill>
                  <a:schemeClr val="dk2"/>
                </a:solidFill>
              </a:rPr>
              <a:t>Expected Challenges…………………………………………………………………………………………….……………………….……………29</a:t>
            </a:r>
            <a:endParaRPr sz="1266">
              <a:solidFill>
                <a:schemeClr val="dk2"/>
              </a:solidFill>
            </a:endParaRPr>
          </a:p>
          <a:p>
            <a:pPr indent="0" lvl="0" marL="0" rtl="0" algn="l">
              <a:lnSpc>
                <a:spcPct val="95000"/>
              </a:lnSpc>
              <a:spcBef>
                <a:spcPts val="1200"/>
              </a:spcBef>
              <a:spcAft>
                <a:spcPts val="0"/>
              </a:spcAft>
              <a:buSzPts val="275"/>
              <a:buNone/>
            </a:pPr>
            <a:r>
              <a:t/>
            </a:r>
            <a:endParaRPr sz="650">
              <a:solidFill>
                <a:schemeClr val="dk2"/>
              </a:solidFill>
            </a:endParaRPr>
          </a:p>
          <a:p>
            <a:pPr indent="0" lvl="0" marL="0" rtl="0" algn="l">
              <a:lnSpc>
                <a:spcPct val="95000"/>
              </a:lnSpc>
              <a:spcBef>
                <a:spcPts val="1200"/>
              </a:spcBef>
              <a:spcAft>
                <a:spcPts val="1200"/>
              </a:spcAft>
              <a:buSzPts val="275"/>
              <a:buNone/>
            </a:pPr>
            <a:r>
              <a:t/>
            </a:r>
            <a:endParaRPr sz="650">
              <a:solidFill>
                <a:schemeClr val="dk2"/>
              </a:solidFill>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Package Diagram</a:t>
            </a:r>
            <a:endParaRPr/>
          </a:p>
        </p:txBody>
      </p:sp>
      <p:pic>
        <p:nvPicPr>
          <p:cNvPr id="204" name="Google Shape;204;p32"/>
          <p:cNvPicPr preferRelativeResize="0"/>
          <p:nvPr/>
        </p:nvPicPr>
        <p:blipFill>
          <a:blip r:embed="rId3">
            <a:alphaModFix/>
          </a:blip>
          <a:stretch>
            <a:fillRect/>
          </a:stretch>
        </p:blipFill>
        <p:spPr>
          <a:xfrm>
            <a:off x="3546300" y="559475"/>
            <a:ext cx="5285991" cy="4358624"/>
          </a:xfrm>
          <a:prstGeom prst="rect">
            <a:avLst/>
          </a:prstGeom>
          <a:noFill/>
          <a:ln>
            <a:noFill/>
          </a:ln>
        </p:spPr>
      </p:pic>
      <p:sp>
        <p:nvSpPr>
          <p:cNvPr id="205" name="Google Shape;20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Main Screen</a:t>
            </a:r>
            <a:endParaRPr/>
          </a:p>
        </p:txBody>
      </p:sp>
      <p:pic>
        <p:nvPicPr>
          <p:cNvPr id="211" name="Google Shape;211;p33"/>
          <p:cNvPicPr preferRelativeResize="0"/>
          <p:nvPr/>
        </p:nvPicPr>
        <p:blipFill>
          <a:blip r:embed="rId3">
            <a:alphaModFix/>
          </a:blip>
          <a:stretch>
            <a:fillRect/>
          </a:stretch>
        </p:blipFill>
        <p:spPr>
          <a:xfrm>
            <a:off x="1314450" y="1505950"/>
            <a:ext cx="6515100" cy="3114675"/>
          </a:xfrm>
          <a:prstGeom prst="rect">
            <a:avLst/>
          </a:prstGeom>
          <a:noFill/>
          <a:ln>
            <a:noFill/>
          </a:ln>
        </p:spPr>
      </p:pic>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Chat window</a:t>
            </a:r>
            <a:endParaRPr/>
          </a:p>
        </p:txBody>
      </p:sp>
      <p:grpSp>
        <p:nvGrpSpPr>
          <p:cNvPr id="218" name="Google Shape;218;p34"/>
          <p:cNvGrpSpPr/>
          <p:nvPr/>
        </p:nvGrpSpPr>
        <p:grpSpPr>
          <a:xfrm>
            <a:off x="758069" y="1202842"/>
            <a:ext cx="7627879" cy="3753101"/>
            <a:chOff x="1314450" y="1278550"/>
            <a:chExt cx="6515100" cy="3124200"/>
          </a:xfrm>
        </p:grpSpPr>
        <p:pic>
          <p:nvPicPr>
            <p:cNvPr id="219" name="Google Shape;219;p34"/>
            <p:cNvPicPr preferRelativeResize="0"/>
            <p:nvPr/>
          </p:nvPicPr>
          <p:blipFill>
            <a:blip r:embed="rId3">
              <a:alphaModFix/>
            </a:blip>
            <a:stretch>
              <a:fillRect/>
            </a:stretch>
          </p:blipFill>
          <p:spPr>
            <a:xfrm>
              <a:off x="1314450" y="1278550"/>
              <a:ext cx="6515100" cy="3124200"/>
            </a:xfrm>
            <a:prstGeom prst="rect">
              <a:avLst/>
            </a:prstGeom>
            <a:noFill/>
            <a:ln>
              <a:noFill/>
            </a:ln>
          </p:spPr>
        </p:pic>
        <p:pic>
          <p:nvPicPr>
            <p:cNvPr id="220" name="Google Shape;220;p34"/>
            <p:cNvPicPr preferRelativeResize="0"/>
            <p:nvPr/>
          </p:nvPicPr>
          <p:blipFill>
            <a:blip r:embed="rId4">
              <a:alphaModFix/>
            </a:blip>
            <a:stretch>
              <a:fillRect/>
            </a:stretch>
          </p:blipFill>
          <p:spPr>
            <a:xfrm>
              <a:off x="6325400" y="1322675"/>
              <a:ext cx="1428750" cy="209550"/>
            </a:xfrm>
            <a:prstGeom prst="rect">
              <a:avLst/>
            </a:prstGeom>
            <a:noFill/>
            <a:ln>
              <a:noFill/>
            </a:ln>
          </p:spPr>
        </p:pic>
      </p:grpSp>
      <p:sp>
        <p:nvSpPr>
          <p:cNvPr id="221" name="Google Shape;22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Registration</a:t>
            </a:r>
            <a:r>
              <a:rPr lang="iw"/>
              <a:t> </a:t>
            </a:r>
            <a:endParaRPr/>
          </a:p>
        </p:txBody>
      </p:sp>
      <p:grpSp>
        <p:nvGrpSpPr>
          <p:cNvPr id="227" name="Google Shape;227;p35"/>
          <p:cNvGrpSpPr/>
          <p:nvPr/>
        </p:nvGrpSpPr>
        <p:grpSpPr>
          <a:xfrm>
            <a:off x="1314450" y="1306675"/>
            <a:ext cx="6515100" cy="3124200"/>
            <a:chOff x="1314450" y="1306675"/>
            <a:chExt cx="6515100" cy="3124200"/>
          </a:xfrm>
        </p:grpSpPr>
        <p:pic>
          <p:nvPicPr>
            <p:cNvPr id="228" name="Google Shape;228;p35"/>
            <p:cNvPicPr preferRelativeResize="0"/>
            <p:nvPr/>
          </p:nvPicPr>
          <p:blipFill>
            <a:blip r:embed="rId3">
              <a:alphaModFix/>
            </a:blip>
            <a:stretch>
              <a:fillRect/>
            </a:stretch>
          </p:blipFill>
          <p:spPr>
            <a:xfrm>
              <a:off x="1314450" y="1306675"/>
              <a:ext cx="6515100" cy="3124200"/>
            </a:xfrm>
            <a:prstGeom prst="rect">
              <a:avLst/>
            </a:prstGeom>
            <a:noFill/>
            <a:ln>
              <a:noFill/>
            </a:ln>
          </p:spPr>
        </p:pic>
        <p:pic>
          <p:nvPicPr>
            <p:cNvPr id="229" name="Google Shape;229;p35"/>
            <p:cNvPicPr preferRelativeResize="0"/>
            <p:nvPr/>
          </p:nvPicPr>
          <p:blipFill>
            <a:blip r:embed="rId4">
              <a:alphaModFix/>
            </a:blip>
            <a:stretch>
              <a:fillRect/>
            </a:stretch>
          </p:blipFill>
          <p:spPr>
            <a:xfrm>
              <a:off x="6271250" y="1360825"/>
              <a:ext cx="1428750" cy="209550"/>
            </a:xfrm>
            <a:prstGeom prst="rect">
              <a:avLst/>
            </a:prstGeom>
            <a:noFill/>
            <a:ln>
              <a:noFill/>
            </a:ln>
          </p:spPr>
        </p:pic>
      </p:gr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Registration </a:t>
            </a:r>
            <a:endParaRPr/>
          </a:p>
        </p:txBody>
      </p:sp>
      <p:pic>
        <p:nvPicPr>
          <p:cNvPr id="236" name="Google Shape;236;p36"/>
          <p:cNvPicPr preferRelativeResize="0"/>
          <p:nvPr/>
        </p:nvPicPr>
        <p:blipFill>
          <a:blip r:embed="rId3">
            <a:alphaModFix/>
          </a:blip>
          <a:stretch>
            <a:fillRect/>
          </a:stretch>
        </p:blipFill>
        <p:spPr>
          <a:xfrm>
            <a:off x="1314450" y="1170275"/>
            <a:ext cx="6515100" cy="3124200"/>
          </a:xfrm>
          <a:prstGeom prst="rect">
            <a:avLst/>
          </a:prstGeom>
          <a:noFill/>
          <a:ln>
            <a:noFill/>
          </a:ln>
        </p:spPr>
      </p:pic>
      <p:sp>
        <p:nvSpPr>
          <p:cNvPr id="237" name="Google Shape;23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Login window</a:t>
            </a:r>
            <a:endParaRPr/>
          </a:p>
        </p:txBody>
      </p:sp>
      <p:grpSp>
        <p:nvGrpSpPr>
          <p:cNvPr id="243" name="Google Shape;243;p37"/>
          <p:cNvGrpSpPr/>
          <p:nvPr/>
        </p:nvGrpSpPr>
        <p:grpSpPr>
          <a:xfrm>
            <a:off x="1362075" y="1408475"/>
            <a:ext cx="6419850" cy="3000375"/>
            <a:chOff x="1362075" y="1408475"/>
            <a:chExt cx="6419850" cy="3000375"/>
          </a:xfrm>
        </p:grpSpPr>
        <p:pic>
          <p:nvPicPr>
            <p:cNvPr id="244" name="Google Shape;244;p37"/>
            <p:cNvPicPr preferRelativeResize="0"/>
            <p:nvPr/>
          </p:nvPicPr>
          <p:blipFill>
            <a:blip r:embed="rId3">
              <a:alphaModFix/>
            </a:blip>
            <a:stretch>
              <a:fillRect/>
            </a:stretch>
          </p:blipFill>
          <p:spPr>
            <a:xfrm>
              <a:off x="1362075" y="1408475"/>
              <a:ext cx="6419850" cy="3000375"/>
            </a:xfrm>
            <a:prstGeom prst="rect">
              <a:avLst/>
            </a:prstGeom>
            <a:noFill/>
            <a:ln>
              <a:noFill/>
            </a:ln>
          </p:spPr>
        </p:pic>
        <p:pic>
          <p:nvPicPr>
            <p:cNvPr id="245" name="Google Shape;245;p37"/>
            <p:cNvPicPr preferRelativeResize="0"/>
            <p:nvPr/>
          </p:nvPicPr>
          <p:blipFill>
            <a:blip r:embed="rId4">
              <a:alphaModFix/>
            </a:blip>
            <a:stretch>
              <a:fillRect/>
            </a:stretch>
          </p:blipFill>
          <p:spPr>
            <a:xfrm>
              <a:off x="6162975" y="1463425"/>
              <a:ext cx="1428750" cy="209550"/>
            </a:xfrm>
            <a:prstGeom prst="rect">
              <a:avLst/>
            </a:prstGeom>
            <a:noFill/>
            <a:ln>
              <a:noFill/>
            </a:ln>
          </p:spPr>
        </p:pic>
      </p:grpSp>
      <p:sp>
        <p:nvSpPr>
          <p:cNvPr id="246" name="Google Shape;24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Verification And Testing </a:t>
            </a:r>
            <a:endParaRPr/>
          </a:p>
        </p:txBody>
      </p:sp>
      <p:sp>
        <p:nvSpPr>
          <p:cNvPr id="252" name="Google Shape;252;p38"/>
          <p:cNvSpPr txBox="1"/>
          <p:nvPr/>
        </p:nvSpPr>
        <p:spPr>
          <a:xfrm>
            <a:off x="311700" y="1631250"/>
            <a:ext cx="7894200" cy="1108200"/>
          </a:xfrm>
          <a:prstGeom prst="rect">
            <a:avLst/>
          </a:prstGeom>
          <a:noFill/>
          <a:ln>
            <a:noFill/>
          </a:ln>
        </p:spPr>
        <p:txBody>
          <a:bodyPr anchorCtr="0" anchor="t" bIns="91425" lIns="91425" spcFirstLastPara="1" rIns="91425" wrap="square" tIns="91425">
            <a:spAutoFit/>
          </a:bodyPr>
          <a:lstStyle/>
          <a:p>
            <a:pPr indent="0" lvl="0" marL="0" marR="279400" rtl="0" algn="l">
              <a:spcBef>
                <a:spcPts val="0"/>
              </a:spcBef>
              <a:spcAft>
                <a:spcPts val="0"/>
              </a:spcAft>
              <a:buNone/>
            </a:pPr>
            <a:r>
              <a:rPr lang="iw" sz="2000">
                <a:solidFill>
                  <a:schemeClr val="dk2"/>
                </a:solidFill>
                <a:latin typeface="Old Standard TT"/>
                <a:ea typeface="Old Standard TT"/>
                <a:cs typeface="Old Standard TT"/>
                <a:sym typeface="Old Standard TT"/>
              </a:rPr>
              <a:t>Our testing strategy will be divided into two distinct components:</a:t>
            </a:r>
            <a:endParaRPr sz="2000">
              <a:solidFill>
                <a:schemeClr val="dk2"/>
              </a:solidFill>
              <a:latin typeface="Old Standard TT"/>
              <a:ea typeface="Old Standard TT"/>
              <a:cs typeface="Old Standard TT"/>
              <a:sym typeface="Old Standard TT"/>
            </a:endParaRPr>
          </a:p>
          <a:p>
            <a:pPr indent="0" lvl="0" marL="0" marR="279400" rtl="0" algn="l">
              <a:spcBef>
                <a:spcPts val="0"/>
              </a:spcBef>
              <a:spcAft>
                <a:spcPts val="0"/>
              </a:spcAft>
              <a:buNone/>
            </a:pPr>
            <a:r>
              <a:rPr lang="iw" sz="2000">
                <a:solidFill>
                  <a:schemeClr val="dk2"/>
                </a:solidFill>
                <a:latin typeface="Old Standard TT"/>
                <a:ea typeface="Old Standard TT"/>
                <a:cs typeface="Old Standard TT"/>
                <a:sym typeface="Old Standard TT"/>
              </a:rPr>
              <a:t>- </a:t>
            </a:r>
            <a:r>
              <a:rPr lang="iw" sz="2000">
                <a:solidFill>
                  <a:schemeClr val="dk2"/>
                </a:solidFill>
                <a:latin typeface="Old Standard TT"/>
                <a:ea typeface="Old Standard TT"/>
                <a:cs typeface="Old Standard TT"/>
                <a:sym typeface="Old Standard TT"/>
              </a:rPr>
              <a:t>Frontend Testing</a:t>
            </a:r>
            <a:endParaRPr sz="2000">
              <a:solidFill>
                <a:schemeClr val="dk2"/>
              </a:solidFill>
              <a:latin typeface="Old Standard TT"/>
              <a:ea typeface="Old Standard TT"/>
              <a:cs typeface="Old Standard TT"/>
              <a:sym typeface="Old Standard TT"/>
            </a:endParaRPr>
          </a:p>
          <a:p>
            <a:pPr indent="0" lvl="0" marL="0" marR="279400" rtl="0" algn="l">
              <a:spcBef>
                <a:spcPts val="0"/>
              </a:spcBef>
              <a:spcAft>
                <a:spcPts val="0"/>
              </a:spcAft>
              <a:buNone/>
            </a:pPr>
            <a:r>
              <a:rPr lang="iw" sz="2000">
                <a:solidFill>
                  <a:schemeClr val="dk2"/>
                </a:solidFill>
                <a:latin typeface="Old Standard TT"/>
                <a:ea typeface="Old Standard TT"/>
                <a:cs typeface="Old Standard TT"/>
                <a:sym typeface="Old Standard TT"/>
              </a:rPr>
              <a:t>- Backend\API Testing</a:t>
            </a:r>
            <a:endParaRPr sz="2000">
              <a:solidFill>
                <a:schemeClr val="dk2"/>
              </a:solidFill>
              <a:latin typeface="Old Standard TT"/>
              <a:ea typeface="Old Standard TT"/>
              <a:cs typeface="Old Standard TT"/>
              <a:sym typeface="Old Standard TT"/>
            </a:endParaRPr>
          </a:p>
        </p:txBody>
      </p:sp>
      <p:pic>
        <p:nvPicPr>
          <p:cNvPr id="253" name="Google Shape;253;p38" title="Free Images : audit, evaluation, verification, business, report ..."/>
          <p:cNvPicPr preferRelativeResize="0"/>
          <p:nvPr/>
        </p:nvPicPr>
        <p:blipFill>
          <a:blip r:embed="rId3">
            <a:alphaModFix/>
          </a:blip>
          <a:stretch>
            <a:fillRect/>
          </a:stretch>
        </p:blipFill>
        <p:spPr>
          <a:xfrm>
            <a:off x="5035750" y="2629675"/>
            <a:ext cx="3101921" cy="2099249"/>
          </a:xfrm>
          <a:prstGeom prst="rect">
            <a:avLst/>
          </a:prstGeom>
          <a:noFill/>
          <a:ln>
            <a:noFill/>
          </a:ln>
        </p:spPr>
      </p:pic>
      <p:sp>
        <p:nvSpPr>
          <p:cNvPr id="254" name="Google Shape;25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FrontEnd Testing </a:t>
            </a:r>
            <a:endParaRPr/>
          </a:p>
        </p:txBody>
      </p:sp>
      <p:sp>
        <p:nvSpPr>
          <p:cNvPr id="260" name="Google Shape;260;p39"/>
          <p:cNvSpPr txBox="1"/>
          <p:nvPr>
            <p:ph idx="1" type="body"/>
          </p:nvPr>
        </p:nvSpPr>
        <p:spPr>
          <a:xfrm>
            <a:off x="311700" y="1501300"/>
            <a:ext cx="8520600" cy="1607400"/>
          </a:xfrm>
          <a:prstGeom prst="rect">
            <a:avLst/>
          </a:prstGeom>
        </p:spPr>
        <p:txBody>
          <a:bodyPr anchorCtr="0" anchor="t" bIns="91425" lIns="91425" spcFirstLastPara="1" rIns="91425" wrap="square" tIns="91425">
            <a:normAutofit/>
          </a:bodyPr>
          <a:lstStyle/>
          <a:p>
            <a:pPr indent="0" lvl="0" marL="0" marR="279400" rtl="0" algn="l">
              <a:lnSpc>
                <a:spcPct val="100000"/>
              </a:lnSpc>
              <a:spcBef>
                <a:spcPts val="0"/>
              </a:spcBef>
              <a:spcAft>
                <a:spcPts val="0"/>
              </a:spcAft>
              <a:buClr>
                <a:schemeClr val="dk2"/>
              </a:buClr>
              <a:buSzPts val="1100"/>
              <a:buFont typeface="Arial"/>
              <a:buNone/>
            </a:pPr>
            <a:r>
              <a:rPr lang="iw">
                <a:solidFill>
                  <a:schemeClr val="dk2"/>
                </a:solidFill>
              </a:rPr>
              <a:t>For the frontend testing of our application, we have chosen Cypress, a testing tool known for its ease of use and robust testing capabilities. Cypress excels in running automated tests written in JavaScript, allowing us to simulate real user interactions on web pages. </a:t>
            </a:r>
            <a:endParaRPr sz="2400"/>
          </a:p>
        </p:txBody>
      </p:sp>
      <p:pic>
        <p:nvPicPr>
          <p:cNvPr id="261" name="Google Shape;261;p39"/>
          <p:cNvPicPr preferRelativeResize="0"/>
          <p:nvPr/>
        </p:nvPicPr>
        <p:blipFill>
          <a:blip r:embed="rId3">
            <a:alphaModFix/>
          </a:blip>
          <a:stretch>
            <a:fillRect/>
          </a:stretch>
        </p:blipFill>
        <p:spPr>
          <a:xfrm>
            <a:off x="4503588" y="3108688"/>
            <a:ext cx="3838575" cy="1285875"/>
          </a:xfrm>
          <a:prstGeom prst="rect">
            <a:avLst/>
          </a:prstGeom>
          <a:noFill/>
          <a:ln>
            <a:noFill/>
          </a:ln>
        </p:spPr>
      </p:pic>
      <p:sp>
        <p:nvSpPr>
          <p:cNvPr id="262" name="Google Shape;26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BackEnd Testing </a:t>
            </a:r>
            <a:endParaRPr/>
          </a:p>
        </p:txBody>
      </p:sp>
      <p:sp>
        <p:nvSpPr>
          <p:cNvPr id="268" name="Google Shape;268;p40"/>
          <p:cNvSpPr txBox="1"/>
          <p:nvPr>
            <p:ph idx="1" type="body"/>
          </p:nvPr>
        </p:nvSpPr>
        <p:spPr>
          <a:xfrm>
            <a:off x="311700" y="1507338"/>
            <a:ext cx="8520600" cy="1488300"/>
          </a:xfrm>
          <a:prstGeom prst="rect">
            <a:avLst/>
          </a:prstGeom>
        </p:spPr>
        <p:txBody>
          <a:bodyPr anchorCtr="0" anchor="t" bIns="91425" lIns="91425" spcFirstLastPara="1" rIns="91425" wrap="square" tIns="91425">
            <a:normAutofit/>
          </a:bodyPr>
          <a:lstStyle/>
          <a:p>
            <a:pPr indent="0" lvl="0" marL="0" marR="279400" rtl="0" algn="l">
              <a:lnSpc>
                <a:spcPct val="100000"/>
              </a:lnSpc>
              <a:spcBef>
                <a:spcPts val="0"/>
              </a:spcBef>
              <a:spcAft>
                <a:spcPts val="0"/>
              </a:spcAft>
              <a:buClr>
                <a:schemeClr val="dk2"/>
              </a:buClr>
              <a:buSzPts val="1100"/>
              <a:buFont typeface="Arial"/>
              <a:buNone/>
            </a:pPr>
            <a:r>
              <a:rPr lang="iw" sz="2000">
                <a:solidFill>
                  <a:schemeClr val="dk2"/>
                </a:solidFill>
              </a:rPr>
              <a:t>On the backend, we will use Python's pytest framework to ensure the reliability and functionality of our APIs. Pytest is favored for its versatile and straightforward approach to both simple and complex test cases. </a:t>
            </a:r>
            <a:endParaRPr sz="2000"/>
          </a:p>
        </p:txBody>
      </p:sp>
      <p:pic>
        <p:nvPicPr>
          <p:cNvPr id="269" name="Google Shape;269;p40"/>
          <p:cNvPicPr preferRelativeResize="0"/>
          <p:nvPr/>
        </p:nvPicPr>
        <p:blipFill>
          <a:blip r:embed="rId3">
            <a:alphaModFix/>
          </a:blip>
          <a:stretch>
            <a:fillRect/>
          </a:stretch>
        </p:blipFill>
        <p:spPr>
          <a:xfrm>
            <a:off x="4618950" y="3301400"/>
            <a:ext cx="3810000" cy="1285875"/>
          </a:xfrm>
          <a:prstGeom prst="rect">
            <a:avLst/>
          </a:prstGeom>
          <a:noFill/>
          <a:ln>
            <a:noFill/>
          </a:ln>
        </p:spPr>
      </p:pic>
      <p:sp>
        <p:nvSpPr>
          <p:cNvPr id="270" name="Google Shape;27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2355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Expected Challenges </a:t>
            </a:r>
            <a:endParaRPr/>
          </a:p>
        </p:txBody>
      </p:sp>
      <p:sp>
        <p:nvSpPr>
          <p:cNvPr id="276" name="Google Shape;276;p41"/>
          <p:cNvSpPr txBox="1"/>
          <p:nvPr>
            <p:ph idx="1" type="body"/>
          </p:nvPr>
        </p:nvSpPr>
        <p:spPr>
          <a:xfrm>
            <a:off x="259800" y="1018725"/>
            <a:ext cx="8884200" cy="3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solidFill>
                  <a:schemeClr val="dk2"/>
                </a:solidFill>
              </a:rPr>
              <a:t>Many expected challenges come with implementing MediChat. </a:t>
            </a:r>
            <a:endParaRPr>
              <a:solidFill>
                <a:schemeClr val="dk2"/>
              </a:solidFill>
            </a:endParaRPr>
          </a:p>
          <a:p>
            <a:pPr indent="-342900" lvl="0" marL="457200" rtl="0" algn="l">
              <a:spcBef>
                <a:spcPts val="1200"/>
              </a:spcBef>
              <a:spcAft>
                <a:spcPts val="0"/>
              </a:spcAft>
              <a:buClr>
                <a:schemeClr val="dk2"/>
              </a:buClr>
              <a:buSzPts val="1800"/>
              <a:buChar char="●"/>
            </a:pPr>
            <a:r>
              <a:rPr lang="iw">
                <a:solidFill>
                  <a:schemeClr val="dk2"/>
                </a:solidFill>
              </a:rPr>
              <a:t>Important to ensure that the AI driven medical advice is accurate and reliable since wrong diagnosis may have consequences.</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maintaining high security and privacy norms for sensitive medical data presents significant technical difficulty.</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Interpreting communications between humans and AI’s might be </a:t>
            </a:r>
            <a:r>
              <a:rPr lang="iw">
                <a:solidFill>
                  <a:schemeClr val="dk2"/>
                </a:solidFill>
              </a:rPr>
              <a:t>difficult as it requires translating daily language into a meaningful input for best results given by AI, and also analyzing images.</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continuous updates and enhancements will need to be made so as to remain effective and current in the fast-changing areas of healthcare and AI.</a:t>
            </a:r>
            <a:endParaRPr>
              <a:solidFill>
                <a:schemeClr val="dk2"/>
              </a:solidFill>
            </a:endParaRPr>
          </a:p>
        </p:txBody>
      </p:sp>
      <p:sp>
        <p:nvSpPr>
          <p:cNvPr id="277" name="Google Shape;27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Introduction and Project Overview</a:t>
            </a:r>
            <a:endParaRPr/>
          </a:p>
        </p:txBody>
      </p:sp>
      <p:sp>
        <p:nvSpPr>
          <p:cNvPr id="75" name="Google Shape;75;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w">
                <a:solidFill>
                  <a:schemeClr val="dk2"/>
                </a:solidFill>
              </a:rPr>
              <a:t>I</a:t>
            </a:r>
            <a:r>
              <a:rPr lang="iw">
                <a:solidFill>
                  <a:schemeClr val="dk2"/>
                </a:solidFill>
              </a:rPr>
              <a:t>n today's world, getting healthcare guidance often feels like a time-burden. Waiting on hold for ages or spending hours at a clinic just to ask a quick question can be frustrating. </a:t>
            </a:r>
            <a:endParaRPr>
              <a:solidFill>
                <a:schemeClr val="dk2"/>
              </a:solidFill>
            </a:endParaRPr>
          </a:p>
          <a:p>
            <a:pPr indent="0" lvl="0" marL="0" rtl="0" algn="l">
              <a:spcBef>
                <a:spcPts val="1200"/>
              </a:spcBef>
              <a:spcAft>
                <a:spcPts val="0"/>
              </a:spcAft>
              <a:buNone/>
            </a:pPr>
            <a:r>
              <a:rPr lang="iw">
                <a:solidFill>
                  <a:schemeClr val="dk2"/>
                </a:solidFill>
              </a:rPr>
              <a:t>Our project aims to change that by taking advantage of the power of AI and Machine Learning. These technologies have made big advancements in healthcare recently, and we want to use them to make healthcare more convenient for everyone. </a:t>
            </a:r>
            <a:endParaRPr>
              <a:solidFill>
                <a:schemeClr val="dk2"/>
              </a:solidFill>
            </a:endParaRPr>
          </a:p>
          <a:p>
            <a:pPr indent="0" lvl="0" marL="0" rtl="0" algn="l">
              <a:spcBef>
                <a:spcPts val="1200"/>
              </a:spcBef>
              <a:spcAft>
                <a:spcPts val="0"/>
              </a:spcAft>
              <a:buNone/>
            </a:pPr>
            <a:r>
              <a:rPr lang="iw">
                <a:solidFill>
                  <a:schemeClr val="dk2"/>
                </a:solidFill>
              </a:rPr>
              <a:t>Whether it's getting advice on the go or consulting about health issues without the long wait, our project is all about bringing the benefits of modern tech to healthcare in a user-friendly way.</a:t>
            </a:r>
            <a:endParaRPr>
              <a:solidFill>
                <a:schemeClr val="dk2"/>
              </a:solidFill>
            </a:endParaRPr>
          </a:p>
          <a:p>
            <a:pPr indent="0" lvl="0" marL="0" rtl="0" algn="l">
              <a:spcBef>
                <a:spcPts val="1200"/>
              </a:spcBef>
              <a:spcAft>
                <a:spcPts val="1200"/>
              </a:spcAft>
              <a:buNone/>
            </a:pPr>
            <a:r>
              <a:t/>
            </a:r>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311700" y="1680750"/>
            <a:ext cx="8520600" cy="89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iw" sz="3200"/>
              <a:t>Thank you</a:t>
            </a:r>
            <a:endParaRPr sz="3200"/>
          </a:p>
        </p:txBody>
      </p:sp>
      <p:sp>
        <p:nvSpPr>
          <p:cNvPr id="283" name="Google Shape;283;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The Problem</a:t>
            </a:r>
            <a:endParaRPr/>
          </a:p>
        </p:txBody>
      </p:sp>
      <p:sp>
        <p:nvSpPr>
          <p:cNvPr id="82" name="Google Shape;82;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solidFill>
                  <a:schemeClr val="dk2"/>
                </a:solidFill>
              </a:rPr>
              <a:t>There are many challenges today within the healthcare department, whether its </a:t>
            </a:r>
            <a:r>
              <a:rPr lang="iw">
                <a:solidFill>
                  <a:schemeClr val="dk2"/>
                </a:solidFill>
              </a:rPr>
              <a:t>through</a:t>
            </a:r>
            <a:r>
              <a:rPr lang="iw">
                <a:solidFill>
                  <a:schemeClr val="dk2"/>
                </a:solidFill>
              </a:rPr>
              <a:t> traditional face-to-face appointments or online platforms such as messaging or using phone services for consultation, today we will explore some of those obstacles and show our solution.</a:t>
            </a:r>
            <a:endParaRPr>
              <a:solidFill>
                <a:schemeClr val="dk2"/>
              </a:solidFill>
            </a:endParaRPr>
          </a:p>
          <a:p>
            <a:pPr indent="0" lvl="0" marL="0" rtl="0" algn="l">
              <a:spcBef>
                <a:spcPts val="0"/>
              </a:spcBef>
              <a:spcAft>
                <a:spcPts val="0"/>
              </a:spcAft>
              <a:buNone/>
            </a:pPr>
            <a:r>
              <a:t/>
            </a:r>
            <a:endParaRPr sz="2200">
              <a:solidFill>
                <a:schemeClr val="dk2"/>
              </a:solidFill>
            </a:endParaRPr>
          </a:p>
          <a:p>
            <a:pPr indent="0" lvl="0" marL="0" rtl="0" algn="l">
              <a:spcBef>
                <a:spcPts val="1200"/>
              </a:spcBef>
              <a:spcAft>
                <a:spcPts val="1200"/>
              </a:spcAft>
              <a:buNone/>
            </a:pPr>
            <a:r>
              <a:t/>
            </a:r>
            <a:endParaRPr sz="1600">
              <a:solidFill>
                <a:schemeClr val="dk2"/>
              </a:solidFill>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iw" sz="2700" u="sng"/>
              <a:t>Limited Access and Complexity</a:t>
            </a:r>
            <a:r>
              <a:rPr lang="iw" sz="2700"/>
              <a:t>:</a:t>
            </a:r>
            <a:endParaRPr sz="2700"/>
          </a:p>
        </p:txBody>
      </p:sp>
      <p:sp>
        <p:nvSpPr>
          <p:cNvPr id="89" name="Google Shape;89;p17"/>
          <p:cNvSpPr txBox="1"/>
          <p:nvPr>
            <p:ph idx="1" type="body"/>
          </p:nvPr>
        </p:nvSpPr>
        <p:spPr>
          <a:xfrm>
            <a:off x="311700" y="1152475"/>
            <a:ext cx="6606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Char char="●"/>
            </a:pPr>
            <a:r>
              <a:rPr lang="iw">
                <a:solidFill>
                  <a:schemeClr val="dk2"/>
                </a:solidFill>
              </a:rPr>
              <a:t>Traditional healthcare consultations require physical presence, </a:t>
            </a:r>
            <a:endParaRPr>
              <a:solidFill>
                <a:schemeClr val="dk2"/>
              </a:solidFill>
            </a:endParaRPr>
          </a:p>
          <a:p>
            <a:pPr indent="0" lvl="0" marL="457200" rtl="0" algn="l">
              <a:spcBef>
                <a:spcPts val="0"/>
              </a:spcBef>
              <a:spcAft>
                <a:spcPts val="0"/>
              </a:spcAft>
              <a:buNone/>
            </a:pPr>
            <a:r>
              <a:rPr lang="iw">
                <a:solidFill>
                  <a:schemeClr val="dk2"/>
                </a:solidFill>
              </a:rPr>
              <a:t>which can be challenging for those with mobility issues or in remote locations.</a:t>
            </a:r>
            <a:endParaRPr>
              <a:solidFill>
                <a:schemeClr val="dk2"/>
              </a:solidFill>
            </a:endParaRPr>
          </a:p>
          <a:p>
            <a:pPr indent="0" lvl="0" marL="0" rtl="0" algn="l">
              <a:spcBef>
                <a:spcPts val="0"/>
              </a:spcBef>
              <a:spcAft>
                <a:spcPts val="0"/>
              </a:spcAft>
              <a:buNone/>
            </a:pPr>
            <a:r>
              <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Complex appointment scheduling and long wait times exacerbate access issues.</a:t>
            </a:r>
            <a:endParaRPr>
              <a:solidFill>
                <a:schemeClr val="dk2"/>
              </a:solidFill>
            </a:endParaRPr>
          </a:p>
          <a:p>
            <a:pPr indent="0" lvl="0" marL="0" rtl="0" algn="l">
              <a:spcBef>
                <a:spcPts val="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lang="iw">
                <a:solidFill>
                  <a:schemeClr val="dk2"/>
                </a:solidFill>
              </a:rPr>
              <a:t>Long wait times for phone services such as consultant or health advices by non-professional health-workers</a:t>
            </a:r>
            <a:endParaRPr>
              <a:solidFill>
                <a:schemeClr val="dk2"/>
              </a:solidFill>
            </a:endParaRPr>
          </a:p>
        </p:txBody>
      </p:sp>
      <p:pic>
        <p:nvPicPr>
          <p:cNvPr id="90" name="Google Shape;90;p17" title="Handicapped Accessible 1080P, 2K, 4K, 5K HD wallpapers free ..."/>
          <p:cNvPicPr preferRelativeResize="0"/>
          <p:nvPr/>
        </p:nvPicPr>
        <p:blipFill>
          <a:blip r:embed="rId3">
            <a:alphaModFix/>
          </a:blip>
          <a:stretch>
            <a:fillRect/>
          </a:stretch>
        </p:blipFill>
        <p:spPr>
          <a:xfrm>
            <a:off x="7158125" y="680025"/>
            <a:ext cx="1436674" cy="1436674"/>
          </a:xfrm>
          <a:prstGeom prst="rect">
            <a:avLst/>
          </a:prstGeom>
          <a:noFill/>
          <a:ln>
            <a:noFill/>
          </a:ln>
        </p:spPr>
      </p:pic>
      <p:pic>
        <p:nvPicPr>
          <p:cNvPr id="91" name="Google Shape;91;p17"/>
          <p:cNvPicPr preferRelativeResize="0"/>
          <p:nvPr/>
        </p:nvPicPr>
        <p:blipFill>
          <a:blip r:embed="rId4">
            <a:alphaModFix/>
          </a:blip>
          <a:stretch>
            <a:fillRect/>
          </a:stretch>
        </p:blipFill>
        <p:spPr>
          <a:xfrm>
            <a:off x="6798633" y="3447250"/>
            <a:ext cx="2003250" cy="1195975"/>
          </a:xfrm>
          <a:prstGeom prst="rect">
            <a:avLst/>
          </a:prstGeom>
          <a:noFill/>
          <a:ln>
            <a:noFill/>
          </a:ln>
        </p:spPr>
      </p:pic>
      <p:pic>
        <p:nvPicPr>
          <p:cNvPr id="92" name="Google Shape;92;p17"/>
          <p:cNvPicPr preferRelativeResize="0"/>
          <p:nvPr/>
        </p:nvPicPr>
        <p:blipFill>
          <a:blip r:embed="rId5">
            <a:alphaModFix/>
          </a:blip>
          <a:stretch>
            <a:fillRect/>
          </a:stretch>
        </p:blipFill>
        <p:spPr>
          <a:xfrm>
            <a:off x="6874825" y="2211875"/>
            <a:ext cx="2067424" cy="1162025"/>
          </a:xfrm>
          <a:prstGeom prst="rect">
            <a:avLst/>
          </a:prstGeom>
          <a:noFill/>
          <a:ln>
            <a:noFill/>
          </a:ln>
        </p:spPr>
      </p:pic>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6946200" cy="62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w" sz="2700" u="sng"/>
              <a:t>Cost Barriers</a:t>
            </a:r>
            <a:r>
              <a:rPr lang="iw" sz="2700"/>
              <a:t>:</a:t>
            </a:r>
            <a:endParaRPr sz="2700"/>
          </a:p>
        </p:txBody>
      </p:sp>
      <p:sp>
        <p:nvSpPr>
          <p:cNvPr id="99" name="Google Shape;99;p18"/>
          <p:cNvSpPr txBox="1"/>
          <p:nvPr>
            <p:ph idx="1" type="body"/>
          </p:nvPr>
        </p:nvSpPr>
        <p:spPr>
          <a:xfrm>
            <a:off x="311700" y="1152475"/>
            <a:ext cx="8520600" cy="120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iw">
                <a:solidFill>
                  <a:schemeClr val="dk2"/>
                </a:solidFill>
              </a:rPr>
              <a:t>Many existing online consultation platforms require subscriptions </a:t>
            </a:r>
            <a:endParaRPr>
              <a:solidFill>
                <a:schemeClr val="dk2"/>
              </a:solidFill>
            </a:endParaRPr>
          </a:p>
          <a:p>
            <a:pPr indent="0" lvl="0" marL="457200" rtl="0" algn="l">
              <a:spcBef>
                <a:spcPts val="0"/>
              </a:spcBef>
              <a:spcAft>
                <a:spcPts val="0"/>
              </a:spcAft>
              <a:buNone/>
            </a:pPr>
            <a:r>
              <a:rPr lang="iw">
                <a:solidFill>
                  <a:schemeClr val="dk2"/>
                </a:solidFill>
              </a:rPr>
              <a:t>or payment per consultation, which can be prohibitive </a:t>
            </a:r>
            <a:endParaRPr>
              <a:solidFill>
                <a:schemeClr val="dk2"/>
              </a:solidFill>
            </a:endParaRPr>
          </a:p>
          <a:p>
            <a:pPr indent="0" lvl="0" marL="457200" rtl="0" algn="l">
              <a:spcBef>
                <a:spcPts val="0"/>
              </a:spcBef>
              <a:spcAft>
                <a:spcPts val="0"/>
              </a:spcAft>
              <a:buNone/>
            </a:pPr>
            <a:r>
              <a:rPr lang="iw">
                <a:solidFill>
                  <a:schemeClr val="dk2"/>
                </a:solidFill>
              </a:rPr>
              <a:t>for individuals needing only occasional advice.</a:t>
            </a:r>
            <a:endParaRPr>
              <a:solidFill>
                <a:schemeClr val="dk2"/>
              </a:solidFill>
            </a:endParaRPr>
          </a:p>
          <a:p>
            <a:pPr indent="0" lvl="0" marL="457200" rtl="0" algn="l">
              <a:spcBef>
                <a:spcPts val="0"/>
              </a:spcBef>
              <a:spcAft>
                <a:spcPts val="1200"/>
              </a:spcAft>
              <a:buNone/>
            </a:pPr>
            <a:r>
              <a:t/>
            </a:r>
            <a:endParaRPr/>
          </a:p>
        </p:txBody>
      </p:sp>
      <p:pic>
        <p:nvPicPr>
          <p:cNvPr id="100" name="Google Shape;100;p18" title="כסף חיסכון | וקטורים לשימוש ציבורי"/>
          <p:cNvPicPr preferRelativeResize="0"/>
          <p:nvPr/>
        </p:nvPicPr>
        <p:blipFill>
          <a:blip r:embed="rId3">
            <a:alphaModFix/>
          </a:blip>
          <a:stretch>
            <a:fillRect/>
          </a:stretch>
        </p:blipFill>
        <p:spPr>
          <a:xfrm>
            <a:off x="7366200" y="1261979"/>
            <a:ext cx="1574375" cy="1363422"/>
          </a:xfrm>
          <a:prstGeom prst="rect">
            <a:avLst/>
          </a:prstGeom>
          <a:noFill/>
          <a:ln>
            <a:noFill/>
          </a:ln>
        </p:spPr>
      </p:pic>
      <p:sp>
        <p:nvSpPr>
          <p:cNvPr id="101" name="Google Shape;101;p18"/>
          <p:cNvSpPr txBox="1"/>
          <p:nvPr>
            <p:ph type="title"/>
          </p:nvPr>
        </p:nvSpPr>
        <p:spPr>
          <a:xfrm>
            <a:off x="311700" y="2498275"/>
            <a:ext cx="6321000" cy="62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iw" sz="2700" u="sng"/>
              <a:t>Language and Usability Barriers</a:t>
            </a:r>
            <a:r>
              <a:rPr lang="iw" sz="2700"/>
              <a:t>:</a:t>
            </a:r>
            <a:endParaRPr sz="2700"/>
          </a:p>
        </p:txBody>
      </p:sp>
      <p:sp>
        <p:nvSpPr>
          <p:cNvPr id="102" name="Google Shape;102;p18"/>
          <p:cNvSpPr txBox="1"/>
          <p:nvPr>
            <p:ph idx="1" type="body"/>
          </p:nvPr>
        </p:nvSpPr>
        <p:spPr>
          <a:xfrm>
            <a:off x="0" y="2851100"/>
            <a:ext cx="9144000" cy="934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2"/>
              </a:solidFill>
            </a:endParaRPr>
          </a:p>
          <a:p>
            <a:pPr indent="-342900" lvl="1" marL="914400" rtl="0" algn="l">
              <a:spcBef>
                <a:spcPts val="0"/>
              </a:spcBef>
              <a:spcAft>
                <a:spcPts val="0"/>
              </a:spcAft>
              <a:buClr>
                <a:schemeClr val="dk2"/>
              </a:buClr>
              <a:buSzPts val="1800"/>
              <a:buFont typeface="Old Standard TT"/>
              <a:buChar char="●"/>
            </a:pPr>
            <a:r>
              <a:rPr lang="iw" sz="1800">
                <a:solidFill>
                  <a:schemeClr val="dk2"/>
                </a:solidFill>
              </a:rPr>
              <a:t>Lack of multilingual support restricts access for non-native speakers.</a:t>
            </a:r>
            <a:endParaRPr sz="1800">
              <a:solidFill>
                <a:schemeClr val="dk2"/>
              </a:solidFill>
            </a:endParaRPr>
          </a:p>
          <a:p>
            <a:pPr indent="-342900" lvl="1" marL="914400" rtl="0" algn="l">
              <a:spcBef>
                <a:spcPts val="0"/>
              </a:spcBef>
              <a:spcAft>
                <a:spcPts val="0"/>
              </a:spcAft>
              <a:buClr>
                <a:schemeClr val="dk2"/>
              </a:buClr>
              <a:buSzPts val="1800"/>
              <a:buFont typeface="Old Standard TT"/>
              <a:buChar char="●"/>
            </a:pPr>
            <a:r>
              <a:rPr lang="iw" sz="1800">
                <a:solidFill>
                  <a:schemeClr val="dk2"/>
                </a:solidFill>
              </a:rPr>
              <a:t>User interfaces are often not intuitive, reducing accessibility </a:t>
            </a:r>
            <a:endParaRPr sz="1800">
              <a:solidFill>
                <a:schemeClr val="dk2"/>
              </a:solidFill>
            </a:endParaRPr>
          </a:p>
          <a:p>
            <a:pPr indent="0" lvl="0" marL="914400" rtl="0" algn="l">
              <a:spcBef>
                <a:spcPts val="0"/>
              </a:spcBef>
              <a:spcAft>
                <a:spcPts val="0"/>
              </a:spcAft>
              <a:buNone/>
            </a:pPr>
            <a:r>
              <a:rPr lang="iw" sz="1800">
                <a:solidFill>
                  <a:schemeClr val="dk2"/>
                </a:solidFill>
              </a:rPr>
              <a:t>for those with limited technical skills or disabilities.</a:t>
            </a:r>
            <a:endParaRPr sz="1800"/>
          </a:p>
        </p:txBody>
      </p:sp>
      <p:pic>
        <p:nvPicPr>
          <p:cNvPr id="103" name="Google Shape;103;p18" title="Language symbol | Public domain vectors"/>
          <p:cNvPicPr preferRelativeResize="0"/>
          <p:nvPr/>
        </p:nvPicPr>
        <p:blipFill>
          <a:blip r:embed="rId4">
            <a:alphaModFix/>
          </a:blip>
          <a:stretch>
            <a:fillRect/>
          </a:stretch>
        </p:blipFill>
        <p:spPr>
          <a:xfrm>
            <a:off x="7187575" y="3522563"/>
            <a:ext cx="1476825" cy="1476825"/>
          </a:xfrm>
          <a:prstGeom prst="rect">
            <a:avLst/>
          </a:prstGeom>
          <a:noFill/>
          <a:ln>
            <a:noFill/>
          </a:ln>
        </p:spPr>
      </p:pic>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w" sz="2700" u="sng"/>
              <a:t>Unequal Access to Healthcare</a:t>
            </a:r>
            <a:r>
              <a:rPr lang="iw" sz="2700"/>
              <a:t>:</a:t>
            </a:r>
            <a:endParaRPr sz="2700"/>
          </a:p>
        </p:txBody>
      </p:sp>
      <p:sp>
        <p:nvSpPr>
          <p:cNvPr id="110" name="Google Shape;110;p19"/>
          <p:cNvSpPr txBox="1"/>
          <p:nvPr>
            <p:ph idx="1" type="body"/>
          </p:nvPr>
        </p:nvSpPr>
        <p:spPr>
          <a:xfrm>
            <a:off x="311700" y="1152475"/>
            <a:ext cx="8520600" cy="202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2"/>
              </a:buClr>
              <a:buSzPts val="275"/>
              <a:buFont typeface="Arial"/>
              <a:buNone/>
            </a:pPr>
            <a:r>
              <a:rPr lang="iw" sz="7200">
                <a:solidFill>
                  <a:schemeClr val="dk2"/>
                </a:solidFill>
              </a:rPr>
              <a:t>There are big differences in how easily people can get medical advice, depending on where they live and their financial situation.</a:t>
            </a:r>
            <a:endParaRPr sz="7200">
              <a:solidFill>
                <a:schemeClr val="dk2"/>
              </a:solidFill>
            </a:endParaRPr>
          </a:p>
          <a:p>
            <a:pPr indent="0" lvl="0" marL="0" rtl="0" algn="l">
              <a:spcBef>
                <a:spcPts val="0"/>
              </a:spcBef>
              <a:spcAft>
                <a:spcPts val="0"/>
              </a:spcAft>
              <a:buClr>
                <a:schemeClr val="dk2"/>
              </a:buClr>
              <a:buSzPts val="275"/>
              <a:buFont typeface="Arial"/>
              <a:buNone/>
            </a:pPr>
            <a:r>
              <a:rPr lang="iw" sz="7200">
                <a:solidFill>
                  <a:schemeClr val="dk2"/>
                </a:solidFill>
              </a:rPr>
              <a:t>For example :</a:t>
            </a:r>
            <a:endParaRPr sz="7200">
              <a:solidFill>
                <a:schemeClr val="dk2"/>
              </a:solidFill>
            </a:endParaRPr>
          </a:p>
          <a:p>
            <a:pPr indent="-342900" lvl="0" marL="457200" rtl="0" algn="l">
              <a:spcBef>
                <a:spcPts val="0"/>
              </a:spcBef>
              <a:spcAft>
                <a:spcPts val="0"/>
              </a:spcAft>
              <a:buClr>
                <a:schemeClr val="dk2"/>
              </a:buClr>
              <a:buSzPct val="100000"/>
              <a:buChar char="●"/>
            </a:pPr>
            <a:r>
              <a:rPr lang="iw" sz="7200">
                <a:solidFill>
                  <a:schemeClr val="dk2"/>
                </a:solidFill>
              </a:rPr>
              <a:t>In the United States, healthcare is often not free, and individuals may need insurance coverage or significant financial resources to access medical advice. </a:t>
            </a:r>
            <a:endParaRPr sz="7200">
              <a:solidFill>
                <a:schemeClr val="dk2"/>
              </a:solidFill>
            </a:endParaRPr>
          </a:p>
          <a:p>
            <a:pPr indent="-342900" lvl="0" marL="457200" rtl="0" algn="l">
              <a:spcBef>
                <a:spcPts val="0"/>
              </a:spcBef>
              <a:spcAft>
                <a:spcPts val="0"/>
              </a:spcAft>
              <a:buClr>
                <a:schemeClr val="dk2"/>
              </a:buClr>
              <a:buSzPct val="100000"/>
              <a:buChar char="●"/>
            </a:pPr>
            <a:r>
              <a:rPr lang="iw" sz="7200">
                <a:solidFill>
                  <a:schemeClr val="dk2"/>
                </a:solidFill>
              </a:rPr>
              <a:t>Rural areas may have limited access to healthcare facilities and specialists, making it harder for residents to receive timely medical advice </a:t>
            </a:r>
            <a:endParaRPr sz="7200">
              <a:solidFill>
                <a:schemeClr val="dk2"/>
              </a:solidFill>
            </a:endParaRPr>
          </a:p>
          <a:p>
            <a:pPr indent="-342900" lvl="0" marL="457200" rtl="0" algn="l">
              <a:spcBef>
                <a:spcPts val="0"/>
              </a:spcBef>
              <a:spcAft>
                <a:spcPts val="0"/>
              </a:spcAft>
              <a:buClr>
                <a:schemeClr val="dk2"/>
              </a:buClr>
              <a:buSzPct val="100000"/>
              <a:buChar char="●"/>
            </a:pPr>
            <a:r>
              <a:rPr lang="iw" sz="7200">
                <a:solidFill>
                  <a:schemeClr val="dk2"/>
                </a:solidFill>
              </a:rPr>
              <a:t>In certain cultures, seeking medical advice, especially for mental health issues, may be stigmatized. This can prevent individuals from seeking the help they need</a:t>
            </a:r>
            <a:endParaRPr sz="7200">
              <a:solidFill>
                <a:schemeClr val="dk2"/>
              </a:solidFill>
            </a:endParaRPr>
          </a:p>
          <a:p>
            <a:pPr indent="0" lvl="0" marL="0" rtl="0" algn="l">
              <a:spcBef>
                <a:spcPts val="0"/>
              </a:spcBef>
              <a:spcAft>
                <a:spcPts val="0"/>
              </a:spcAft>
              <a:buClr>
                <a:schemeClr val="dk2"/>
              </a:buClr>
              <a:buSzPct val="91666"/>
              <a:buFont typeface="Arial"/>
              <a:buNone/>
            </a:pPr>
            <a:r>
              <a:t/>
            </a:r>
            <a:endParaRPr sz="1200">
              <a:solidFill>
                <a:schemeClr val="dk2"/>
              </a:solidFill>
              <a:latin typeface="Calibri"/>
              <a:ea typeface="Calibri"/>
              <a:cs typeface="Calibri"/>
              <a:sym typeface="Calibri"/>
            </a:endParaRPr>
          </a:p>
        </p:txBody>
      </p:sp>
      <p:pic>
        <p:nvPicPr>
          <p:cNvPr id="111" name="Google Shape;111;p19"/>
          <p:cNvPicPr preferRelativeResize="0"/>
          <p:nvPr/>
        </p:nvPicPr>
        <p:blipFill>
          <a:blip r:embed="rId3">
            <a:alphaModFix/>
          </a:blip>
          <a:stretch>
            <a:fillRect/>
          </a:stretch>
        </p:blipFill>
        <p:spPr>
          <a:xfrm>
            <a:off x="6016501" y="3595900"/>
            <a:ext cx="2400222" cy="1391425"/>
          </a:xfrm>
          <a:prstGeom prst="rect">
            <a:avLst/>
          </a:prstGeom>
          <a:noFill/>
          <a:ln>
            <a:noFill/>
          </a:ln>
        </p:spPr>
      </p:pic>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The Solution / introduction - MediChat</a:t>
            </a:r>
            <a:endParaRPr/>
          </a:p>
        </p:txBody>
      </p:sp>
      <p:sp>
        <p:nvSpPr>
          <p:cNvPr id="118" name="Google Shape;118;p20"/>
          <p:cNvSpPr txBox="1"/>
          <p:nvPr>
            <p:ph idx="1" type="body"/>
          </p:nvPr>
        </p:nvSpPr>
        <p:spPr>
          <a:xfrm>
            <a:off x="311700" y="1718550"/>
            <a:ext cx="5862000" cy="218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sz="1700">
                <a:solidFill>
                  <a:schemeClr val="dk2"/>
                </a:solidFill>
              </a:rPr>
              <a:t>A free </a:t>
            </a:r>
            <a:r>
              <a:rPr lang="iw" sz="1700">
                <a:solidFill>
                  <a:schemeClr val="dk2"/>
                </a:solidFill>
              </a:rPr>
              <a:t>AI health consultant chatting platform</a:t>
            </a:r>
            <a:r>
              <a:rPr lang="iw" sz="1700">
                <a:solidFill>
                  <a:schemeClr val="dk2"/>
                </a:solidFill>
              </a:rPr>
              <a:t> with multiple language options, This platform will make seeking medical advice and diagnoses easier, helping to lighten the load on healthcare providers and reduce unnecessary visits to medical facilities, and make the process less of a burden. </a:t>
            </a:r>
            <a:endParaRPr sz="1700">
              <a:solidFill>
                <a:schemeClr val="dk2"/>
              </a:solidFill>
            </a:endParaRPr>
          </a:p>
        </p:txBody>
      </p:sp>
      <p:pic>
        <p:nvPicPr>
          <p:cNvPr id="119" name="Google Shape;119;p20"/>
          <p:cNvPicPr preferRelativeResize="0"/>
          <p:nvPr/>
        </p:nvPicPr>
        <p:blipFill>
          <a:blip r:embed="rId3">
            <a:alphaModFix/>
          </a:blip>
          <a:stretch>
            <a:fillRect/>
          </a:stretch>
        </p:blipFill>
        <p:spPr>
          <a:xfrm>
            <a:off x="6304175" y="1449225"/>
            <a:ext cx="2665500" cy="2544839"/>
          </a:xfrm>
          <a:prstGeom prst="rect">
            <a:avLst/>
          </a:prstGeom>
          <a:noFill/>
          <a:ln>
            <a:noFill/>
          </a:ln>
        </p:spPr>
      </p:pic>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Advantages of MediChat </a:t>
            </a:r>
            <a:endParaRPr/>
          </a:p>
        </p:txBody>
      </p:sp>
      <p:sp>
        <p:nvSpPr>
          <p:cNvPr id="126" name="Google Shape;126;p21"/>
          <p:cNvSpPr txBox="1"/>
          <p:nvPr>
            <p:ph idx="1" type="body"/>
          </p:nvPr>
        </p:nvSpPr>
        <p:spPr>
          <a:xfrm>
            <a:off x="311700" y="1141275"/>
            <a:ext cx="8520600" cy="3154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iw" sz="1700">
                <a:solidFill>
                  <a:schemeClr val="dk2"/>
                </a:solidFill>
              </a:rPr>
              <a:t>No need to wait for an appointment</a:t>
            </a:r>
            <a:endParaRPr sz="1700">
              <a:solidFill>
                <a:schemeClr val="dk2"/>
              </a:solidFill>
            </a:endParaRPr>
          </a:p>
          <a:p>
            <a:pPr indent="-336550" lvl="0" marL="457200" rtl="0" algn="l">
              <a:spcBef>
                <a:spcPts val="0"/>
              </a:spcBef>
              <a:spcAft>
                <a:spcPts val="0"/>
              </a:spcAft>
              <a:buClr>
                <a:schemeClr val="dk2"/>
              </a:buClr>
              <a:buSzPts val="1700"/>
              <a:buChar char="✓"/>
            </a:pPr>
            <a:r>
              <a:rPr lang="iw" sz="1700">
                <a:solidFill>
                  <a:schemeClr val="dk2"/>
                </a:solidFill>
              </a:rPr>
              <a:t>Free of charge</a:t>
            </a:r>
            <a:endParaRPr sz="1700">
              <a:solidFill>
                <a:schemeClr val="dk2"/>
              </a:solidFill>
            </a:endParaRPr>
          </a:p>
          <a:p>
            <a:pPr indent="-336550" lvl="0" marL="457200" rtl="0" algn="l">
              <a:spcBef>
                <a:spcPts val="0"/>
              </a:spcBef>
              <a:spcAft>
                <a:spcPts val="0"/>
              </a:spcAft>
              <a:buClr>
                <a:schemeClr val="dk2"/>
              </a:buClr>
              <a:buSzPts val="1700"/>
              <a:buChar char="✓"/>
            </a:pPr>
            <a:r>
              <a:rPr lang="iw" sz="1700">
                <a:solidFill>
                  <a:schemeClr val="dk2"/>
                </a:solidFill>
              </a:rPr>
              <a:t>Simple and easy to use</a:t>
            </a:r>
            <a:endParaRPr sz="1700">
              <a:solidFill>
                <a:schemeClr val="dk2"/>
              </a:solidFill>
            </a:endParaRPr>
          </a:p>
          <a:p>
            <a:pPr indent="-336550" lvl="0" marL="457200" rtl="0" algn="l">
              <a:spcBef>
                <a:spcPts val="0"/>
              </a:spcBef>
              <a:spcAft>
                <a:spcPts val="0"/>
              </a:spcAft>
              <a:buClr>
                <a:schemeClr val="dk2"/>
              </a:buClr>
              <a:buSzPts val="1700"/>
              <a:buChar char="✓"/>
            </a:pPr>
            <a:r>
              <a:rPr lang="iw" sz="1700">
                <a:solidFill>
                  <a:schemeClr val="dk2"/>
                </a:solidFill>
              </a:rPr>
              <a:t>Can be used on every device that has access to the internet</a:t>
            </a:r>
            <a:endParaRPr sz="1700">
              <a:solidFill>
                <a:schemeClr val="dk2"/>
              </a:solidFill>
            </a:endParaRPr>
          </a:p>
          <a:p>
            <a:pPr indent="0" lvl="0" marL="0" rtl="0" algn="l">
              <a:spcBef>
                <a:spcPts val="1200"/>
              </a:spcBef>
              <a:spcAft>
                <a:spcPts val="0"/>
              </a:spcAft>
              <a:buNone/>
            </a:pPr>
            <a:r>
              <a:t/>
            </a:r>
            <a:endParaRPr sz="1700">
              <a:solidFill>
                <a:schemeClr val="dk2"/>
              </a:solidFill>
              <a:latin typeface="Calibri"/>
              <a:ea typeface="Calibri"/>
              <a:cs typeface="Calibri"/>
              <a:sym typeface="Calibri"/>
            </a:endParaRPr>
          </a:p>
          <a:p>
            <a:pPr indent="0" lvl="0" marL="0" rtl="0" algn="l">
              <a:spcBef>
                <a:spcPts val="1200"/>
              </a:spcBef>
              <a:spcAft>
                <a:spcPts val="0"/>
              </a:spcAft>
              <a:buNone/>
            </a:pPr>
            <a:r>
              <a:t/>
            </a:r>
            <a:endParaRPr sz="1700">
              <a:solidFill>
                <a:schemeClr val="dk2"/>
              </a:solidFill>
              <a:latin typeface="Calibri"/>
              <a:ea typeface="Calibri"/>
              <a:cs typeface="Calibri"/>
              <a:sym typeface="Calibri"/>
            </a:endParaRPr>
          </a:p>
          <a:p>
            <a:pPr indent="0" lvl="0" marL="0" rtl="0" algn="l">
              <a:spcBef>
                <a:spcPts val="1200"/>
              </a:spcBef>
              <a:spcAft>
                <a:spcPts val="1200"/>
              </a:spcAft>
              <a:buClr>
                <a:schemeClr val="dk2"/>
              </a:buClr>
              <a:buSzPts val="1100"/>
              <a:buFont typeface="Arial"/>
              <a:buNone/>
            </a:pPr>
            <a:r>
              <a:t/>
            </a:r>
            <a:endParaRPr sz="1700">
              <a:solidFill>
                <a:schemeClr val="dk2"/>
              </a:solidFill>
              <a:latin typeface="Calibri"/>
              <a:ea typeface="Calibri"/>
              <a:cs typeface="Calibri"/>
              <a:sym typeface="Calibri"/>
            </a:endParaRPr>
          </a:p>
        </p:txBody>
      </p:sp>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