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78" r:id="rId2"/>
    <p:sldId id="279" r:id="rId3"/>
    <p:sldId id="280" r:id="rId4"/>
    <p:sldId id="281" r:id="rId5"/>
    <p:sldId id="283" r:id="rId6"/>
    <p:sldId id="284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93" r:id="rId17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48" d="100"/>
          <a:sy n="48" d="100"/>
        </p:scale>
        <p:origin x="67" y="80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83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19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1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195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68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37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7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37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46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74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07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639015"/>
            <a:ext cx="5385816" cy="12252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i="0" dirty="0">
                <a:effectLst/>
                <a:latin typeface="Söhne"/>
              </a:rPr>
              <a:t>Исследование характеристик автомобилей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Student: Dudco Maxim</a:t>
            </a:r>
          </a:p>
          <a:p>
            <a:r>
              <a:rPr lang="en-US" dirty="0" err="1"/>
              <a:t>Lect.univ</a:t>
            </a:r>
            <a:r>
              <a:rPr lang="en-US" dirty="0"/>
              <a:t> V. Munteanu</a:t>
            </a:r>
          </a:p>
          <a:p>
            <a:pPr rtl="0"/>
            <a:endParaRPr lang="ru-RU" dirty="0">
              <a:latin typeface="+mn-lt"/>
            </a:endParaRPr>
          </a:p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64159"/>
            <a:ext cx="10671048" cy="140239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800" b="1" i="0" dirty="0">
                <a:effectLst/>
                <a:latin typeface="Söhne"/>
              </a:rPr>
              <a:t>Распределение по типам преступлений (с фильтрацией)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E314-4D3C-43F9-858D-1A6992A30EE0}"/>
              </a:ext>
            </a:extLst>
          </p:cNvPr>
          <p:cNvSpPr txBox="1"/>
          <p:nvPr/>
        </p:nvSpPr>
        <p:spPr>
          <a:xfrm>
            <a:off x="447484" y="2320176"/>
            <a:ext cx="439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График "Распределение по типам преступлений (с фильтрацией)" визуализирует количество преступлений для каждого типа, фильтруя данные так, чтобы в график включались только те типы преступлений, где число случаев превышает 20,000. Этот анализ может помочь выделить наиболее распространенные виды преступлений.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B5EE780-98A2-42B3-8F70-1ADBBCFC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258" y="1859591"/>
            <a:ext cx="7229606" cy="37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6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64159"/>
            <a:ext cx="10671048" cy="140239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800" b="1" i="0" dirty="0">
                <a:effectLst/>
                <a:latin typeface="Söhne"/>
              </a:rPr>
              <a:t>Распределение по местам преступлений (с фильтрацией)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E314-4D3C-43F9-858D-1A6992A30EE0}"/>
              </a:ext>
            </a:extLst>
          </p:cNvPr>
          <p:cNvSpPr txBox="1"/>
          <p:nvPr/>
        </p:nvSpPr>
        <p:spPr>
          <a:xfrm>
            <a:off x="447484" y="2320176"/>
            <a:ext cx="439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График "Распределение по местам преступлений (с фильтрацией)" визуализирует количество преступлений для каждого места, фильтруя данные так, чтобы в график включались только те места, где количество случаев превышает 10,000. Анализ этого распределения может помочь в выявлении наиболее часто используемых локаций для преступлений.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F69E3BD-8AD2-43C7-8FF5-AB1146B5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12" y="1857155"/>
            <a:ext cx="7005908" cy="35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0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64159"/>
            <a:ext cx="10671048" cy="140239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800" b="1" i="0" dirty="0">
                <a:effectLst/>
                <a:latin typeface="Söhne"/>
              </a:rPr>
              <a:t>Распределение преступлений по дням недели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E314-4D3C-43F9-858D-1A6992A30EE0}"/>
              </a:ext>
            </a:extLst>
          </p:cNvPr>
          <p:cNvSpPr txBox="1"/>
          <p:nvPr/>
        </p:nvSpPr>
        <p:spPr>
          <a:xfrm>
            <a:off x="447484" y="2320176"/>
            <a:ext cx="439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График "Распределение преступлений по дням недели" визуализирует количество преступлений, произошедших в каждый день недели. Этот вид анализа может помочь в выявлении паттернов активности в разные дни недели.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4A435C5-21B3-43B7-917C-25E3ECD8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51" y="1750464"/>
            <a:ext cx="7358649" cy="370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64159"/>
            <a:ext cx="10671048" cy="140239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800" b="1" i="0" dirty="0">
                <a:effectLst/>
                <a:latin typeface="Söhne"/>
              </a:rPr>
              <a:t>Распределение по статусам преступлений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E314-4D3C-43F9-858D-1A6992A30EE0}"/>
              </a:ext>
            </a:extLst>
          </p:cNvPr>
          <p:cNvSpPr txBox="1"/>
          <p:nvPr/>
        </p:nvSpPr>
        <p:spPr>
          <a:xfrm>
            <a:off x="447484" y="2320176"/>
            <a:ext cx="439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График "Распределение по статусам преступлений" визуализирует количество преступлений в зависимости от их статуса. Этот вид анализа может помочь понять текущую динамику в разрезе различных статусов, таких как расследование, арест, закрытие дела и т.д.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1F25137B-936E-49A9-969C-245ED1C5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87" y="1666551"/>
            <a:ext cx="6926671" cy="3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64159"/>
            <a:ext cx="10671048" cy="140239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800" b="1" i="0" dirty="0">
                <a:effectLst/>
                <a:latin typeface="Söhne"/>
              </a:rPr>
              <a:t>Плотность распределения возраста пострадавших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E314-4D3C-43F9-858D-1A6992A30EE0}"/>
              </a:ext>
            </a:extLst>
          </p:cNvPr>
          <p:cNvSpPr txBox="1"/>
          <p:nvPr/>
        </p:nvSpPr>
        <p:spPr>
          <a:xfrm>
            <a:off x="447484" y="2320176"/>
            <a:ext cx="439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График "Плотность распределения возраста пострадавших" представляет собой визуализацию плотности вероятности распределения возраста жертв преступлений. Этот вид графика позволяет оценить, как часто встречаются различные возрастные группы среди пострадавших.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текст, График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CA3C4D1-AB0E-4818-B530-35E2833D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36" y="1512381"/>
            <a:ext cx="7065364" cy="35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4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64159"/>
            <a:ext cx="10671048" cy="140239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600" b="1" i="0" dirty="0">
                <a:effectLst/>
                <a:latin typeface="Söhne"/>
              </a:rPr>
              <a:t>Сообщение о количестве уникальных районов и Сообщение о количестве уникальных типов преступлений</a:t>
            </a:r>
            <a:br>
              <a:rPr lang="ru-RU" sz="3600" b="1" i="0" dirty="0">
                <a:effectLst/>
                <a:latin typeface="Söhne"/>
              </a:rPr>
            </a:br>
            <a:endParaRPr lang="ru-RU" sz="3600" b="1" i="0" dirty="0">
              <a:effectLst/>
              <a:latin typeface="Söhne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E314-4D3C-43F9-858D-1A6992A30EE0}"/>
              </a:ext>
            </a:extLst>
          </p:cNvPr>
          <p:cNvSpPr txBox="1"/>
          <p:nvPr/>
        </p:nvSpPr>
        <p:spPr>
          <a:xfrm>
            <a:off x="447484" y="2068377"/>
            <a:ext cx="439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Первый блок кода и сообщение помогают быстро оценить количество различных районов, представленных в датасете. Информация о уникальных районах может быть полезна для понимания географического разнообразия преступлений и фокусировки усилий по обеспечению безопасности в конкретных районах. Второй блок кода и сообщение предоставляют быструю обзорную информацию о количестве различных типов преступлений в датасете. Это может быть полезной стартовой точкой для анализа характера преступлений и определения наиболее распространенных видов преступлений в рассматриваемом контексте.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D6D94D-E282-48BC-89EC-D5688CFB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1" y="2320176"/>
            <a:ext cx="6911339" cy="18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982" y="781304"/>
            <a:ext cx="4169664" cy="6675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выводы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982" y="1547030"/>
            <a:ext cx="9664157" cy="4312594"/>
          </a:xfr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sz="2000" b="0" i="0" dirty="0">
                <a:effectLst/>
                <a:latin typeface="Söhne"/>
              </a:rPr>
              <a:t>Изучение статистики преступлений в данном временном периоде выявило несколько ключевых тенденций. Во-первых, большинство преступлений сосредоточено в определенных районах, что подчеркивает необходимость усиления мер безопасности в этих областях. Распределение преступлений по времени суток и дням недели предоставляет ценную информацию для оптимизации планов полицейского патрулирования.</a:t>
            </a:r>
          </a:p>
          <a:p>
            <a:pPr algn="l"/>
            <a:r>
              <a:rPr lang="ru-RU" sz="2000" b="0" i="0" dirty="0">
                <a:effectLst/>
                <a:latin typeface="Söhne"/>
              </a:rPr>
              <a:t>Характеристики пострадавших, такие как возраст, пол и национальность, позволяют выделить уязвимые группы населения, что может служить основой для разработки целенаправленных программ по их защите. Анализ типов и мест преступлений помогает выявить наиболее распространенные виды преступлений и локализовать фокусы проблем. В целом, полученные результаты анализа предоставляют ценные инсайты для разработки стратегий по борьбе с преступностью, улучшения безопасности общества и оптимизации деятельности правоохранительных органов.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Содержание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</a:t>
            </a:r>
          </a:p>
          <a:p>
            <a:pPr rtl="0"/>
            <a:r>
              <a:rPr lang="ru-RU" dirty="0"/>
              <a:t>Основные цели</a:t>
            </a:r>
          </a:p>
          <a:p>
            <a:pPr rtl="0"/>
            <a:r>
              <a:rPr lang="ru-RU" dirty="0"/>
              <a:t>Основная часть</a:t>
            </a:r>
          </a:p>
          <a:p>
            <a:pPr rtl="0"/>
            <a:r>
              <a:rPr lang="ru-RU" dirty="0"/>
              <a:t>Выводы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000" b="0" i="0" dirty="0">
                <a:effectLst/>
                <a:latin typeface="Söhne"/>
              </a:rPr>
              <a:t>Современные общества сталкиваются с рядом вызовов в области общественной безопасности, и важным аспектом понимания и борьбы с этими вызовами является анализ преступности. Данные о преступлениях предоставляют ценную информацию для оценки уровня безопасности в различных районах, выявления тенденций и разработки эффективных стратегий в области уголовного преследования.</a:t>
            </a:r>
            <a:endParaRPr lang="ru-RU" sz="1600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0947"/>
            <a:ext cx="640080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ЦЕЛИ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1337449"/>
            <a:ext cx="7210926" cy="4582087"/>
          </a:xfrm>
        </p:spPr>
        <p:txBody>
          <a:bodyPr rtlCol="0"/>
          <a:lstStyle>
            <a:defPPr>
              <a:defRPr lang="ru-RU"/>
            </a:defPPr>
          </a:lstStyle>
          <a:p>
            <a:pPr marL="457200" indent="-457200" algn="l">
              <a:buFont typeface="+mj-lt"/>
              <a:buAutoNum type="arabicPeriod"/>
            </a:pPr>
            <a:r>
              <a:rPr lang="ru-RU" dirty="0"/>
              <a:t>Анализ Тенденций Преступности: Провести всесторонний анализ датасета о преступлениях с 2020 года до настоящего времени с целью выявления основных тенденций и динамик изменений в частоте происшествий.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Определение Факторов Влияния: Исследовать влияние различных факторов, таких как временные интервалы, климатические условия и географическое распределение, на частоту совершения преступлений.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Разработка Прогностических Моделей: Построить статистические модели для прогнозирования будущих тенденций преступности, основываясь на временных и климатических показателях.</a:t>
            </a:r>
          </a:p>
          <a:p>
            <a:pPr marL="457200" indent="-457200" algn="ctr" rtl="0">
              <a:buFont typeface="+mj-lt"/>
              <a:buAutoNum type="arabicPeriod"/>
            </a:pPr>
            <a:endParaRPr lang="en-US" dirty="0"/>
          </a:p>
          <a:p>
            <a:pPr marL="457200" indent="-457200" algn="ctr" rtl="0">
              <a:buFont typeface="+mj-lt"/>
              <a:buAutoNum type="arabicPeriod"/>
            </a:pPr>
            <a:endParaRPr lang="ru-RU" sz="2400" dirty="0">
              <a:solidFill>
                <a:schemeClr val="accent6"/>
              </a:solidFill>
              <a:latin typeface="Times new Roman" panose="02000500000000000000" pitchFamily="2" charset="0"/>
              <a:cs typeface="Times new Roman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9" y="246176"/>
            <a:ext cx="9554281" cy="11065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b="1" i="0" dirty="0">
                <a:effectLst/>
                <a:latin typeface="Söhne"/>
              </a:rPr>
              <a:t>Распределение преступлений по районам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7D155-46E6-423A-A46D-647C1E8C7EAB}"/>
              </a:ext>
            </a:extLst>
          </p:cNvPr>
          <p:cNvSpPr txBox="1"/>
          <p:nvPr/>
        </p:nvSpPr>
        <p:spPr>
          <a:xfrm>
            <a:off x="259079" y="2142067"/>
            <a:ext cx="362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Такой график позволяет визуально сравнить уровни преступности между различными районами и выделить те, где количество преступлений более высоко или ниже, что может быть полезным для принятия мер по улучшению безопасности в конкретных районах.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209CE4A-0433-4B48-8687-12EE2C90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13" y="1624858"/>
            <a:ext cx="8050108" cy="45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59"/>
            <a:ext cx="10671048" cy="140239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800" b="1" i="0" dirty="0">
                <a:effectLst/>
                <a:latin typeface="Söhne"/>
              </a:rPr>
              <a:t>Распределение возрастов пострадавших</a:t>
            </a:r>
            <a:endParaRPr lang="ru-RU" sz="3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B99E7-3FE0-41B7-B52A-D9F2F5B24833}"/>
              </a:ext>
            </a:extLst>
          </p:cNvPr>
          <p:cNvSpPr txBox="1"/>
          <p:nvPr/>
        </p:nvSpPr>
        <p:spPr>
          <a:xfrm>
            <a:off x="1" y="2274838"/>
            <a:ext cx="4362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Такой график помогает визуально оценить возрастную структуру пострадавших и выявить особенности влияния возрастных групп на преступность.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BFD3B1E-497C-47C6-92AF-B8D3E7B5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1798819"/>
            <a:ext cx="7704667" cy="39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64379"/>
            <a:ext cx="10671048" cy="93463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800" b="1" i="0" dirty="0">
                <a:effectLst/>
                <a:latin typeface="Söhne"/>
              </a:rPr>
              <a:t>Распределение по времени суток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C0B1D-6C95-4FC1-977B-63E6EE5EC3F0}"/>
              </a:ext>
            </a:extLst>
          </p:cNvPr>
          <p:cNvSpPr txBox="1"/>
          <p:nvPr/>
        </p:nvSpPr>
        <p:spPr>
          <a:xfrm>
            <a:off x="1371600" y="2201333"/>
            <a:ext cx="3674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График "Распределение по времени суток" представляет собой визуализацию количества преступлений в зависимости от времени суток. Этот анализ может помочь выявить паттерны и тенденции в совершении преступлений в различные часы дня.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6" name="Рисунок 5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F3E56E0D-3E1D-46D6-81C9-B548A102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727" y="2201333"/>
            <a:ext cx="6791229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9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8072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800" b="1" i="0" dirty="0">
                <a:effectLst/>
                <a:latin typeface="Söhne"/>
              </a:rPr>
              <a:t>Распределение по полу пострадавших</a:t>
            </a:r>
            <a:br>
              <a:rPr lang="ru-RU" sz="3800" b="1" i="0" dirty="0">
                <a:effectLst/>
                <a:latin typeface="Söhne"/>
              </a:rPr>
            </a:br>
            <a:br>
              <a:rPr lang="ru-RU" sz="3800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sz="38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sz="3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5D734-EB4C-4EE5-A915-FE5F1BAF5EF4}"/>
              </a:ext>
            </a:extLst>
          </p:cNvPr>
          <p:cNvSpPr txBox="1"/>
          <p:nvPr/>
        </p:nvSpPr>
        <p:spPr>
          <a:xfrm>
            <a:off x="418752" y="2250750"/>
            <a:ext cx="4411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График "Распределение по полу пострадавших" визуализирует соотношение мужчин и женщин среди пострадавших в совершенных преступлениях. Анализ этого распределения может предоставить важную информацию о гендерных особенностях жертв преступлений и помочь в выявлении возможных тенденций.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4" name="Рисунок 3" descr="Изображение выглядит как текст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237E3DD2-59AA-427B-AE56-D43C9098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35" y="1996750"/>
            <a:ext cx="6877404" cy="34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8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64159"/>
            <a:ext cx="10671048" cy="140239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800" b="1" i="0" dirty="0">
                <a:effectLst/>
                <a:latin typeface="Söhne"/>
              </a:rPr>
              <a:t>Распределение по национальности пострадавших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E314-4D3C-43F9-858D-1A6992A30EE0}"/>
              </a:ext>
            </a:extLst>
          </p:cNvPr>
          <p:cNvSpPr txBox="1"/>
          <p:nvPr/>
        </p:nvSpPr>
        <p:spPr>
          <a:xfrm>
            <a:off x="447484" y="2320176"/>
            <a:ext cx="439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6"/>
                </a:solidFill>
                <a:effectLst/>
                <a:latin typeface="Söhne"/>
              </a:rPr>
              <a:t>График "Распределение по национальности пострадавших" визуализирует соотношение пострадавших в преступлениях в зависимости от их национальности. Анализ этого распределения может быть полезен для выявления особенностей и различий в воздействии преступлений на разные этнические группы.</a:t>
            </a:r>
            <a:endParaRPr lang="ru-RU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A662A4D-0393-4210-85CF-B6BA2CA5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430" y="2320176"/>
            <a:ext cx="6690470" cy="33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18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{37E5E0D3-007C-4852-9FEA-01C6812DECD5}tf78438558_win32</Template>
  <TotalTime>402</TotalTime>
  <Words>778</Words>
  <Application>Microsoft Office PowerPoint</Application>
  <PresentationFormat>Широкоэкранный</PresentationFormat>
  <Paragraphs>51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 Black</vt:lpstr>
      <vt:lpstr>Calibri</vt:lpstr>
      <vt:lpstr>Söhne</vt:lpstr>
      <vt:lpstr>Times new Roman</vt:lpstr>
      <vt:lpstr>Тема Office</vt:lpstr>
      <vt:lpstr>Исследование характеристик автомобилей</vt:lpstr>
      <vt:lpstr>Содержание</vt:lpstr>
      <vt:lpstr>Введение</vt:lpstr>
      <vt:lpstr>ОСНОВНЫЕ ЦЕЛИ</vt:lpstr>
      <vt:lpstr>Распределение преступлений по районам</vt:lpstr>
      <vt:lpstr>Распределение возрастов пострадавших</vt:lpstr>
      <vt:lpstr>Распределение по времени суток</vt:lpstr>
      <vt:lpstr>Распределение по полу пострадавших   </vt:lpstr>
      <vt:lpstr>Распределение по национальности пострадавших</vt:lpstr>
      <vt:lpstr>Распределение по типам преступлений (с фильтрацией)</vt:lpstr>
      <vt:lpstr>Распределение по местам преступлений (с фильтрацией)</vt:lpstr>
      <vt:lpstr>Распределение преступлений по дням недели</vt:lpstr>
      <vt:lpstr>Распределение по статусам преступлений</vt:lpstr>
      <vt:lpstr>Плотность распределения возраста пострадавших</vt:lpstr>
      <vt:lpstr>Сообщение о количестве уникальных районов и Сообщение о количестве уникальных типов преступлений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характеристик автомобилей</dc:title>
  <dc:subject/>
  <dc:creator>Maxim Dudco</dc:creator>
  <cp:lastModifiedBy>Maxim Dudco</cp:lastModifiedBy>
  <cp:revision>14</cp:revision>
  <dcterms:created xsi:type="dcterms:W3CDTF">2023-11-30T09:43:40Z</dcterms:created>
  <dcterms:modified xsi:type="dcterms:W3CDTF">2023-12-21T15:05:16Z</dcterms:modified>
</cp:coreProperties>
</file>