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99"/>
    <a:srgbClr val="FF66FF"/>
    <a:srgbClr val="FF33CC"/>
    <a:srgbClr val="99E5D3"/>
    <a:srgbClr val="30F047"/>
    <a:srgbClr val="00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>
      <p:cViewPr varScale="1">
        <p:scale>
          <a:sx n="63" d="100"/>
          <a:sy n="63" d="100"/>
        </p:scale>
        <p:origin x="6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63F66-C22E-450D-992A-4D1E6B1EA40E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492D19-9278-4C36-B487-613C9E0ABC52}">
      <dgm:prSet phldrT="[Text]" custT="1"/>
      <dgm:spPr/>
      <dgm:t>
        <a:bodyPr/>
        <a:lstStyle/>
        <a:p>
          <a:pPr algn="ctr"/>
          <a:r>
            <a:rPr lang="en-IN" sz="2000" dirty="0"/>
            <a:t>Input Car Image</a:t>
          </a:r>
        </a:p>
        <a:p>
          <a:pPr algn="ctr"/>
          <a:r>
            <a:rPr lang="en-IN" sz="2000" dirty="0"/>
            <a:t>Image Pre Processing</a:t>
          </a:r>
          <a:endParaRPr lang="en-US" sz="2000" dirty="0"/>
        </a:p>
      </dgm:t>
    </dgm:pt>
    <dgm:pt modelId="{4E2DF177-300E-47A1-8E53-5A9F465B02E9}" type="parTrans" cxnId="{B89398FC-7A00-4F80-A5B1-0CF3E3FB7439}">
      <dgm:prSet/>
      <dgm:spPr/>
      <dgm:t>
        <a:bodyPr/>
        <a:lstStyle/>
        <a:p>
          <a:endParaRPr lang="en-US"/>
        </a:p>
      </dgm:t>
    </dgm:pt>
    <dgm:pt modelId="{773F9D30-864C-4A1F-B701-204AAC1E13D7}" type="sibTrans" cxnId="{B89398FC-7A00-4F80-A5B1-0CF3E3FB7439}">
      <dgm:prSet/>
      <dgm:spPr/>
      <dgm:t>
        <a:bodyPr/>
        <a:lstStyle/>
        <a:p>
          <a:endParaRPr lang="en-US"/>
        </a:p>
      </dgm:t>
    </dgm:pt>
    <dgm:pt modelId="{A6CBF94C-DC4A-477D-B497-6FB6B208B0D3}">
      <dgm:prSet phldrT="[Text]"/>
      <dgm:spPr/>
      <dgm:t>
        <a:bodyPr/>
        <a:lstStyle/>
        <a:p>
          <a:pPr algn="ctr"/>
          <a:r>
            <a:rPr lang="en-IN" dirty="0"/>
            <a:t>Character Recognition</a:t>
          </a:r>
        </a:p>
        <a:p>
          <a:pPr algn="ctr"/>
          <a:r>
            <a:rPr lang="en-IN" dirty="0"/>
            <a:t>Output Image</a:t>
          </a:r>
          <a:endParaRPr lang="en-US" dirty="0"/>
        </a:p>
      </dgm:t>
    </dgm:pt>
    <dgm:pt modelId="{47B06B77-26C6-43A0-A95E-6D1B858DFD3D}" type="parTrans" cxnId="{4EA9226A-0983-45C9-B309-9E785B96D97B}">
      <dgm:prSet/>
      <dgm:spPr/>
      <dgm:t>
        <a:bodyPr/>
        <a:lstStyle/>
        <a:p>
          <a:endParaRPr lang="en-US"/>
        </a:p>
      </dgm:t>
    </dgm:pt>
    <dgm:pt modelId="{28247618-699B-418A-9386-DF99E599C651}" type="sibTrans" cxnId="{4EA9226A-0983-45C9-B309-9E785B96D97B}">
      <dgm:prSet/>
      <dgm:spPr/>
      <dgm:t>
        <a:bodyPr/>
        <a:lstStyle/>
        <a:p>
          <a:endParaRPr lang="en-US"/>
        </a:p>
      </dgm:t>
    </dgm:pt>
    <dgm:pt modelId="{CBB6DCE5-2D19-4B11-A7BE-3C386D37DB21}">
      <dgm:prSet phldrT="[Text]"/>
      <dgm:spPr/>
      <dgm:t>
        <a:bodyPr/>
        <a:lstStyle/>
        <a:p>
          <a:pPr algn="ctr"/>
          <a:r>
            <a:rPr lang="en-IN" dirty="0"/>
            <a:t>Plate Localization</a:t>
          </a:r>
        </a:p>
        <a:p>
          <a:pPr algn="ctr"/>
          <a:r>
            <a:rPr lang="en-IN" dirty="0"/>
            <a:t>Character Segmentation</a:t>
          </a:r>
          <a:endParaRPr lang="en-US" dirty="0"/>
        </a:p>
      </dgm:t>
    </dgm:pt>
    <dgm:pt modelId="{9A3A260A-F561-4BF8-BD2D-50D2375F8437}" type="sibTrans" cxnId="{61624B16-AB08-48CC-B769-6640543A8FA0}">
      <dgm:prSet/>
      <dgm:spPr/>
      <dgm:t>
        <a:bodyPr/>
        <a:lstStyle/>
        <a:p>
          <a:endParaRPr lang="en-US"/>
        </a:p>
      </dgm:t>
    </dgm:pt>
    <dgm:pt modelId="{BBFF42A1-784A-4935-AE24-95C31B9461D3}" type="parTrans" cxnId="{61624B16-AB08-48CC-B769-6640543A8FA0}">
      <dgm:prSet/>
      <dgm:spPr/>
      <dgm:t>
        <a:bodyPr/>
        <a:lstStyle/>
        <a:p>
          <a:endParaRPr lang="en-US"/>
        </a:p>
      </dgm:t>
    </dgm:pt>
    <dgm:pt modelId="{1F24C143-28EB-4290-B580-FEA75C8F39F1}" type="pres">
      <dgm:prSet presAssocID="{86163F66-C22E-450D-992A-4D1E6B1EA40E}" presName="linearFlow" presStyleCnt="0">
        <dgm:presLayoutVars>
          <dgm:resizeHandles val="exact"/>
        </dgm:presLayoutVars>
      </dgm:prSet>
      <dgm:spPr/>
    </dgm:pt>
    <dgm:pt modelId="{AB17232F-29DB-4642-885C-B8510B061D4E}" type="pres">
      <dgm:prSet presAssocID="{16492D19-9278-4C36-B487-613C9E0ABC52}" presName="node" presStyleLbl="node1" presStyleIdx="0" presStyleCnt="3" custScaleX="80265" custScaleY="63460">
        <dgm:presLayoutVars>
          <dgm:bulletEnabled val="1"/>
        </dgm:presLayoutVars>
      </dgm:prSet>
      <dgm:spPr/>
    </dgm:pt>
    <dgm:pt modelId="{349CE55A-E316-4EF1-88AE-F759C6EF5F8D}" type="pres">
      <dgm:prSet presAssocID="{773F9D30-864C-4A1F-B701-204AAC1E13D7}" presName="sibTrans" presStyleLbl="sibTrans2D1" presStyleIdx="0" presStyleCnt="2"/>
      <dgm:spPr/>
    </dgm:pt>
    <dgm:pt modelId="{AFED1576-B4EF-4122-B885-3FB8318D9F6F}" type="pres">
      <dgm:prSet presAssocID="{773F9D30-864C-4A1F-B701-204AAC1E13D7}" presName="connectorText" presStyleLbl="sibTrans2D1" presStyleIdx="0" presStyleCnt="2"/>
      <dgm:spPr/>
    </dgm:pt>
    <dgm:pt modelId="{8AD99B02-0728-4992-A880-6603105DA925}" type="pres">
      <dgm:prSet presAssocID="{CBB6DCE5-2D19-4B11-A7BE-3C386D37DB21}" presName="node" presStyleLbl="node1" presStyleIdx="1" presStyleCnt="3" custScaleX="79702" custScaleY="61307">
        <dgm:presLayoutVars>
          <dgm:bulletEnabled val="1"/>
        </dgm:presLayoutVars>
      </dgm:prSet>
      <dgm:spPr/>
    </dgm:pt>
    <dgm:pt modelId="{5728444E-46A6-4CD2-906E-962623C37098}" type="pres">
      <dgm:prSet presAssocID="{9A3A260A-F561-4BF8-BD2D-50D2375F8437}" presName="sibTrans" presStyleLbl="sibTrans2D1" presStyleIdx="1" presStyleCnt="2"/>
      <dgm:spPr/>
    </dgm:pt>
    <dgm:pt modelId="{4FD675D8-DD6D-43E2-9A17-8289A9A9E688}" type="pres">
      <dgm:prSet presAssocID="{9A3A260A-F561-4BF8-BD2D-50D2375F8437}" presName="connectorText" presStyleLbl="sibTrans2D1" presStyleIdx="1" presStyleCnt="2"/>
      <dgm:spPr/>
    </dgm:pt>
    <dgm:pt modelId="{7539F366-399F-431A-806A-32AE92859610}" type="pres">
      <dgm:prSet presAssocID="{A6CBF94C-DC4A-477D-B497-6FB6B208B0D3}" presName="node" presStyleLbl="node1" presStyleIdx="2" presStyleCnt="3" custScaleX="76131" custScaleY="54954">
        <dgm:presLayoutVars>
          <dgm:bulletEnabled val="1"/>
        </dgm:presLayoutVars>
      </dgm:prSet>
      <dgm:spPr/>
    </dgm:pt>
  </dgm:ptLst>
  <dgm:cxnLst>
    <dgm:cxn modelId="{8C50A701-3638-4FE1-8B47-470069441AAF}" type="presOf" srcId="{9A3A260A-F561-4BF8-BD2D-50D2375F8437}" destId="{4FD675D8-DD6D-43E2-9A17-8289A9A9E688}" srcOrd="1" destOrd="0" presId="urn:microsoft.com/office/officeart/2005/8/layout/process2"/>
    <dgm:cxn modelId="{309D1D07-FA8E-41F1-8367-1BA5DBE4C875}" type="presOf" srcId="{A6CBF94C-DC4A-477D-B497-6FB6B208B0D3}" destId="{7539F366-399F-431A-806A-32AE92859610}" srcOrd="0" destOrd="0" presId="urn:microsoft.com/office/officeart/2005/8/layout/process2"/>
    <dgm:cxn modelId="{30D41414-FD7D-4B2A-BAEF-6D6135F5E9AC}" type="presOf" srcId="{86163F66-C22E-450D-992A-4D1E6B1EA40E}" destId="{1F24C143-28EB-4290-B580-FEA75C8F39F1}" srcOrd="0" destOrd="0" presId="urn:microsoft.com/office/officeart/2005/8/layout/process2"/>
    <dgm:cxn modelId="{61624B16-AB08-48CC-B769-6640543A8FA0}" srcId="{86163F66-C22E-450D-992A-4D1E6B1EA40E}" destId="{CBB6DCE5-2D19-4B11-A7BE-3C386D37DB21}" srcOrd="1" destOrd="0" parTransId="{BBFF42A1-784A-4935-AE24-95C31B9461D3}" sibTransId="{9A3A260A-F561-4BF8-BD2D-50D2375F8437}"/>
    <dgm:cxn modelId="{4EA9226A-0983-45C9-B309-9E785B96D97B}" srcId="{86163F66-C22E-450D-992A-4D1E6B1EA40E}" destId="{A6CBF94C-DC4A-477D-B497-6FB6B208B0D3}" srcOrd="2" destOrd="0" parTransId="{47B06B77-26C6-43A0-A95E-6D1B858DFD3D}" sibTransId="{28247618-699B-418A-9386-DF99E599C651}"/>
    <dgm:cxn modelId="{DBABA656-BE88-4C70-85E3-F62967FD46EC}" type="presOf" srcId="{773F9D30-864C-4A1F-B701-204AAC1E13D7}" destId="{AFED1576-B4EF-4122-B885-3FB8318D9F6F}" srcOrd="1" destOrd="0" presId="urn:microsoft.com/office/officeart/2005/8/layout/process2"/>
    <dgm:cxn modelId="{D4D68480-EE1E-4A09-AB80-E332BFCAF775}" type="presOf" srcId="{16492D19-9278-4C36-B487-613C9E0ABC52}" destId="{AB17232F-29DB-4642-885C-B8510B061D4E}" srcOrd="0" destOrd="0" presId="urn:microsoft.com/office/officeart/2005/8/layout/process2"/>
    <dgm:cxn modelId="{F475C083-7799-4112-96B8-B707831C972E}" type="presOf" srcId="{CBB6DCE5-2D19-4B11-A7BE-3C386D37DB21}" destId="{8AD99B02-0728-4992-A880-6603105DA925}" srcOrd="0" destOrd="0" presId="urn:microsoft.com/office/officeart/2005/8/layout/process2"/>
    <dgm:cxn modelId="{F718D797-4183-462A-BE75-5E969D7ED9E8}" type="presOf" srcId="{9A3A260A-F561-4BF8-BD2D-50D2375F8437}" destId="{5728444E-46A6-4CD2-906E-962623C37098}" srcOrd="0" destOrd="0" presId="urn:microsoft.com/office/officeart/2005/8/layout/process2"/>
    <dgm:cxn modelId="{AAC441B1-0561-4ADB-8FCC-E6D1AD98D337}" type="presOf" srcId="{773F9D30-864C-4A1F-B701-204AAC1E13D7}" destId="{349CE55A-E316-4EF1-88AE-F759C6EF5F8D}" srcOrd="0" destOrd="0" presId="urn:microsoft.com/office/officeart/2005/8/layout/process2"/>
    <dgm:cxn modelId="{B89398FC-7A00-4F80-A5B1-0CF3E3FB7439}" srcId="{86163F66-C22E-450D-992A-4D1E6B1EA40E}" destId="{16492D19-9278-4C36-B487-613C9E0ABC52}" srcOrd="0" destOrd="0" parTransId="{4E2DF177-300E-47A1-8E53-5A9F465B02E9}" sibTransId="{773F9D30-864C-4A1F-B701-204AAC1E13D7}"/>
    <dgm:cxn modelId="{E8F02622-F52F-4738-A160-802E74BC9212}" type="presParOf" srcId="{1F24C143-28EB-4290-B580-FEA75C8F39F1}" destId="{AB17232F-29DB-4642-885C-B8510B061D4E}" srcOrd="0" destOrd="0" presId="urn:microsoft.com/office/officeart/2005/8/layout/process2"/>
    <dgm:cxn modelId="{F3ECCF5B-D729-41CA-ADE5-88B21A8C69CF}" type="presParOf" srcId="{1F24C143-28EB-4290-B580-FEA75C8F39F1}" destId="{349CE55A-E316-4EF1-88AE-F759C6EF5F8D}" srcOrd="1" destOrd="0" presId="urn:microsoft.com/office/officeart/2005/8/layout/process2"/>
    <dgm:cxn modelId="{A03DADD8-0EDA-42F7-B703-EB2C0BF6ABD7}" type="presParOf" srcId="{349CE55A-E316-4EF1-88AE-F759C6EF5F8D}" destId="{AFED1576-B4EF-4122-B885-3FB8318D9F6F}" srcOrd="0" destOrd="0" presId="urn:microsoft.com/office/officeart/2005/8/layout/process2"/>
    <dgm:cxn modelId="{13A9783B-0C64-4668-A4CA-03DC4C7C0E5E}" type="presParOf" srcId="{1F24C143-28EB-4290-B580-FEA75C8F39F1}" destId="{8AD99B02-0728-4992-A880-6603105DA925}" srcOrd="2" destOrd="0" presId="urn:microsoft.com/office/officeart/2005/8/layout/process2"/>
    <dgm:cxn modelId="{C478C32A-B9AC-43DD-A677-2E62D36196A2}" type="presParOf" srcId="{1F24C143-28EB-4290-B580-FEA75C8F39F1}" destId="{5728444E-46A6-4CD2-906E-962623C37098}" srcOrd="3" destOrd="0" presId="urn:microsoft.com/office/officeart/2005/8/layout/process2"/>
    <dgm:cxn modelId="{4D47CC4B-F41E-4D5D-89B1-20F6ACA4C3C1}" type="presParOf" srcId="{5728444E-46A6-4CD2-906E-962623C37098}" destId="{4FD675D8-DD6D-43E2-9A17-8289A9A9E688}" srcOrd="0" destOrd="0" presId="urn:microsoft.com/office/officeart/2005/8/layout/process2"/>
    <dgm:cxn modelId="{615D093C-8C8E-4804-9908-26705CC7C5ED}" type="presParOf" srcId="{1F24C143-28EB-4290-B580-FEA75C8F39F1}" destId="{7539F366-399F-431A-806A-32AE92859610}" srcOrd="4" destOrd="0" presId="urn:microsoft.com/office/officeart/2005/8/layout/process2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7232F-29DB-4642-885C-B8510B061D4E}">
      <dsp:nvSpPr>
        <dsp:cNvPr id="0" name=""/>
        <dsp:cNvSpPr/>
      </dsp:nvSpPr>
      <dsp:spPr>
        <a:xfrm>
          <a:off x="2787418" y="731"/>
          <a:ext cx="3497163" cy="1536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Input Car Image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Image Pre Processing</a:t>
          </a:r>
          <a:endParaRPr lang="en-US" sz="2000" kern="1200" dirty="0"/>
        </a:p>
      </dsp:txBody>
      <dsp:txXfrm>
        <a:off x="2832409" y="45722"/>
        <a:ext cx="3407181" cy="1446110"/>
      </dsp:txXfrm>
    </dsp:sp>
    <dsp:sp modelId="{349CE55A-E316-4EF1-88AE-F759C6EF5F8D}">
      <dsp:nvSpPr>
        <dsp:cNvPr id="0" name=""/>
        <dsp:cNvSpPr/>
      </dsp:nvSpPr>
      <dsp:spPr>
        <a:xfrm rot="5400000">
          <a:off x="4082143" y="1597337"/>
          <a:ext cx="907712" cy="10892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4209223" y="1688108"/>
        <a:ext cx="653553" cy="635398"/>
      </dsp:txXfrm>
    </dsp:sp>
    <dsp:sp modelId="{8AD99B02-0728-4992-A880-6603105DA925}">
      <dsp:nvSpPr>
        <dsp:cNvPr id="0" name=""/>
        <dsp:cNvSpPr/>
      </dsp:nvSpPr>
      <dsp:spPr>
        <a:xfrm>
          <a:off x="2799683" y="2747107"/>
          <a:ext cx="3472633" cy="1483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Plate Localization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Character Segmentation</a:t>
          </a:r>
          <a:endParaRPr lang="en-US" sz="2300" kern="1200" dirty="0"/>
        </a:p>
      </dsp:txBody>
      <dsp:txXfrm>
        <a:off x="2843147" y="2790571"/>
        <a:ext cx="3385705" cy="1397049"/>
      </dsp:txXfrm>
    </dsp:sp>
    <dsp:sp modelId="{5728444E-46A6-4CD2-906E-962623C37098}">
      <dsp:nvSpPr>
        <dsp:cNvPr id="0" name=""/>
        <dsp:cNvSpPr/>
      </dsp:nvSpPr>
      <dsp:spPr>
        <a:xfrm rot="5400000">
          <a:off x="4082143" y="4291598"/>
          <a:ext cx="907712" cy="10892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4209223" y="4382369"/>
        <a:ext cx="653553" cy="635398"/>
      </dsp:txXfrm>
    </dsp:sp>
    <dsp:sp modelId="{7539F366-399F-431A-806A-32AE92859610}">
      <dsp:nvSpPr>
        <dsp:cNvPr id="0" name=""/>
        <dsp:cNvSpPr/>
      </dsp:nvSpPr>
      <dsp:spPr>
        <a:xfrm>
          <a:off x="2877478" y="5441368"/>
          <a:ext cx="3317043" cy="133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Character Recognition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Output Image</a:t>
          </a:r>
          <a:endParaRPr lang="en-US" sz="2300" kern="1200" dirty="0"/>
        </a:p>
      </dsp:txBody>
      <dsp:txXfrm>
        <a:off x="2916438" y="5480328"/>
        <a:ext cx="3239123" cy="1252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4801-B324-4B5A-B85E-1FC941D4D892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9578-13D0-460B-BB02-55E7E885B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2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62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78C0-CAA1-4D3A-8219-119B94288F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416288-6EA8-4DB2-A9BE-9AF0217A2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images/ref/imclearborder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.mathworks.com/help/matlab/ref/imrea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B5339-8483-7D56-8467-8E275154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442393"/>
            <a:ext cx="22519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1729C-B25A-4D3E-D3DC-6D9AB3BEE012}"/>
              </a:ext>
            </a:extLst>
          </p:cNvPr>
          <p:cNvSpPr txBox="1"/>
          <p:nvPr/>
        </p:nvSpPr>
        <p:spPr>
          <a:xfrm>
            <a:off x="755576" y="980728"/>
            <a:ext cx="734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Automatic Number Plate Recognition for Indian vehicles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087AD-58B7-DB31-1B35-DE66FF0C715E}"/>
              </a:ext>
            </a:extLst>
          </p:cNvPr>
          <p:cNvSpPr txBox="1"/>
          <p:nvPr/>
        </p:nvSpPr>
        <p:spPr>
          <a:xfrm>
            <a:off x="251520" y="3314601"/>
            <a:ext cx="85689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Presented By:                                                                                                 Under                       Group no-11                                                                                                  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Dr.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V.K. RAO.</a:t>
            </a: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Dheeraj Kumar Maurya (20195032)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Kuldeep (20195031)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                                                                                        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Devendra Kumar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Atoliya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(20195138)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                                                                                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ELECTRONICS AND COMMUNICATION ENGINEERING 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MOTILAL NEHRU NATIONAL INSTITUTE OF TECHNOLOGY ALLAHABAD PRAYAGRAJ, 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0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8. </a:t>
            </a:r>
            <a:r>
              <a:rPr lang="en-IN" b="1" u="sng" dirty="0"/>
              <a:t>Important MATLAB Functions and Formula Used :-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 </a:t>
            </a:r>
            <a:r>
              <a:rPr lang="en-US" sz="2700" b="1" dirty="0">
                <a:latin typeface="Times New Roman"/>
              </a:rPr>
              <a:t>1</a:t>
            </a:r>
            <a:r>
              <a:rPr lang="en-US" sz="2700" baseline="0" dirty="0">
                <a:latin typeface="Times New Roman"/>
              </a:rPr>
              <a:t> gray=0.114*R+0.587*G+0.299*B</a:t>
            </a:r>
          </a:p>
          <a:p>
            <a:pPr>
              <a:buNone/>
            </a:pPr>
            <a:endParaRPr lang="en-US" sz="2700" baseline="0" dirty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IN" sz="2700" dirty="0">
                <a:latin typeface="Times New Roman"/>
              </a:rPr>
              <a:t> </a:t>
            </a:r>
            <a:r>
              <a:rPr lang="en-US" sz="2700" dirty="0"/>
              <a:t>I = rgb2gray(RGB) converts the true color image RGB to the grayscale intensity image I.</a:t>
            </a:r>
          </a:p>
          <a:p>
            <a:pPr>
              <a:buFont typeface="Wingdings" pitchFamily="2" charset="2"/>
              <a:buChar char="v"/>
            </a:pPr>
            <a:endParaRPr lang="en-US" sz="2700" baseline="0" dirty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US" sz="2700" dirty="0"/>
              <a:t>BW2 = </a:t>
            </a:r>
            <a:r>
              <a:rPr lang="en-US" sz="2700" dirty="0" err="1"/>
              <a:t>imfill</a:t>
            </a:r>
            <a:r>
              <a:rPr lang="en-US" sz="2700" dirty="0"/>
              <a:t>(BW, 'holes') fills holes in the input binary image BW.</a:t>
            </a:r>
          </a:p>
          <a:p>
            <a:pPr>
              <a:buNone/>
            </a:pPr>
            <a:r>
              <a:rPr lang="en-US" sz="2700" dirty="0"/>
              <a:t> </a:t>
            </a:r>
            <a:endParaRPr lang="en-IN" sz="2700" dirty="0"/>
          </a:p>
          <a:p>
            <a:pPr>
              <a:buFont typeface="Wingdings" pitchFamily="2" charset="2"/>
              <a:buChar char="v"/>
            </a:pPr>
            <a:r>
              <a:rPr lang="en-IN" sz="2700" dirty="0"/>
              <a:t> </a:t>
            </a:r>
            <a:r>
              <a:rPr lang="en-IN" sz="2700" dirty="0" err="1"/>
              <a:t>i</a:t>
            </a:r>
            <a:r>
              <a:rPr lang="en-US" sz="2700" dirty="0" err="1"/>
              <a:t>mclearborder</a:t>
            </a:r>
            <a:r>
              <a:rPr lang="en-US" sz="2700" dirty="0"/>
              <a:t>(</a:t>
            </a:r>
            <a:r>
              <a:rPr lang="en-US" sz="2700" dirty="0">
                <a:hlinkClick r:id="rId3"/>
              </a:rPr>
              <a:t>I</a:t>
            </a:r>
            <a:r>
              <a:rPr lang="en-US" sz="2700" dirty="0"/>
              <a:t>): It  suppresses structures in image I that are lighter than their surroundings and that are connected to the image border.</a:t>
            </a:r>
          </a:p>
          <a:p>
            <a:pPr>
              <a:buNone/>
            </a:pPr>
            <a:r>
              <a:rPr lang="en-US" sz="27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700" dirty="0"/>
              <a:t> </a:t>
            </a:r>
            <a:r>
              <a:rPr lang="en-US" sz="2700" dirty="0" err="1"/>
              <a:t>imread</a:t>
            </a:r>
            <a:r>
              <a:rPr lang="en-US" sz="2700" dirty="0"/>
              <a:t>(</a:t>
            </a:r>
            <a:r>
              <a:rPr lang="en-US" sz="2700" dirty="0">
                <a:hlinkClick r:id="rId4"/>
              </a:rPr>
              <a:t>filename</a:t>
            </a:r>
            <a:r>
              <a:rPr lang="en-US" sz="2700" dirty="0"/>
              <a:t>): It reads the image from the file specified by filename.</a:t>
            </a: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-1206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214290"/>
            <a:ext cx="3429024" cy="428628"/>
          </a:xfrm>
          <a:solidFill>
            <a:srgbClr val="99E5D3"/>
          </a:solidFill>
          <a:ln>
            <a:solidFill>
              <a:srgbClr val="CCFFCC"/>
            </a:solidFill>
          </a:ln>
        </p:spPr>
        <p:txBody>
          <a:bodyPr anchor="t">
            <a:normAutofit lnSpcReduction="10000"/>
          </a:bodyPr>
          <a:lstStyle/>
          <a:p>
            <a:pPr algn="ctr"/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857232"/>
            <a:ext cx="4354544" cy="5268931"/>
          </a:xfrm>
          <a:solidFill>
            <a:srgbClr val="FF6699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b="1" dirty="0"/>
              <a:t>Parking:</a:t>
            </a:r>
            <a:r>
              <a:rPr lang="en-IN" dirty="0"/>
              <a:t> Allow to enter prepaid members.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Tolling: </a:t>
            </a:r>
            <a:r>
              <a:rPr lang="en-IN" dirty="0"/>
              <a:t>Calculate travel fee in toll road and used to double check ticket.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Border Security:</a:t>
            </a:r>
            <a:r>
              <a:rPr lang="en-IN" dirty="0"/>
              <a:t> Monitors inter as well as intra crossing of vehicles.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b="1" dirty="0"/>
              <a:t>Traffic Control: </a:t>
            </a:r>
            <a:r>
              <a:rPr lang="en-IN" dirty="0"/>
              <a:t>Directed to different lanes acc. to their entry permits.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Airport Parking: </a:t>
            </a:r>
            <a:r>
              <a:rPr lang="en-IN" dirty="0"/>
              <a:t>Reduce ticket frauds and captures image of car and number plate.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214291"/>
            <a:ext cx="3786214" cy="428627"/>
          </a:xfrm>
          <a:solidFill>
            <a:srgbClr val="FF66FF"/>
          </a:solidFill>
          <a:ln>
            <a:solidFill>
              <a:srgbClr val="FF66FF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en-IN" dirty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857232"/>
            <a:ext cx="4429155" cy="5286411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</a:t>
            </a:r>
            <a:r>
              <a:rPr lang="en-US" dirty="0"/>
              <a:t>Broken number plate.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dirty="0"/>
              <a:t>Blurry images.</a:t>
            </a:r>
          </a:p>
          <a:p>
            <a:pPr>
              <a:buNone/>
            </a:pPr>
            <a:r>
              <a:rPr lang="en-US" b="1" dirty="0"/>
              <a:t>3. </a:t>
            </a:r>
            <a:r>
              <a:rPr lang="en-US" dirty="0"/>
              <a:t>Number plate not within the legal specification.</a:t>
            </a:r>
          </a:p>
          <a:p>
            <a:pPr>
              <a:buNone/>
            </a:pPr>
            <a:r>
              <a:rPr lang="en-US" b="1" dirty="0"/>
              <a:t>4. </a:t>
            </a:r>
            <a:r>
              <a:rPr lang="en-US" dirty="0"/>
              <a:t>Low resolution of the characters.</a:t>
            </a:r>
          </a:p>
          <a:p>
            <a:pPr>
              <a:buNone/>
            </a:pPr>
            <a:r>
              <a:rPr lang="en-US" b="1" dirty="0"/>
              <a:t>5.</a:t>
            </a:r>
            <a:r>
              <a:rPr lang="en-US" dirty="0"/>
              <a:t> Poor maintenance of the vehicle plate. Like similarity b/w certain characters.</a:t>
            </a:r>
          </a:p>
          <a:p>
            <a:pPr>
              <a:buNone/>
            </a:pPr>
            <a:r>
              <a:rPr lang="en-IN" dirty="0"/>
              <a:t>   (Ex: O &amp; D)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1F7D19A-93F8-2141-DB7E-C706D458BA65}"/>
              </a:ext>
            </a:extLst>
          </p:cNvPr>
          <p:cNvSpPr txBox="1"/>
          <p:nvPr/>
        </p:nvSpPr>
        <p:spPr>
          <a:xfrm>
            <a:off x="1259632" y="1988840"/>
            <a:ext cx="64031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References Referred:  www.mathworks.com 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Research Paper : INTERNATIONAL JOURNAL OF INNOVATIVE RESEARCH IN ELECTRICAL, ELECTRONICS, INSTRUMENTATION AND CONTROL ENGINEERING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3424F-3F8E-AA14-0BD8-E86598337390}"/>
              </a:ext>
            </a:extLst>
          </p:cNvPr>
          <p:cNvSpPr/>
          <p:nvPr/>
        </p:nvSpPr>
        <p:spPr>
          <a:xfrm>
            <a:off x="2229246" y="692696"/>
            <a:ext cx="3638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/>
              <a:t>References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21D0-42F9-E732-E3F0-3CA320A0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62068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IN" sz="8900" b="1" dirty="0">
                <a:solidFill>
                  <a:srgbClr val="003399"/>
                </a:solidFill>
                <a:latin typeface="Algerian" pitchFamily="82" charset="0"/>
              </a:rPr>
              <a:t>THANK YOU</a:t>
            </a:r>
            <a:br>
              <a:rPr lang="en-US" sz="3600" b="1" dirty="0">
                <a:solidFill>
                  <a:srgbClr val="003399"/>
                </a:solidFill>
                <a:latin typeface="Algerian" pitchFamily="8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3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472E-9C8E-DBF5-BFFE-63358FF4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CDB6-007E-5219-F23F-334FA84F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67238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Introduction </a:t>
            </a:r>
          </a:p>
          <a:p>
            <a:r>
              <a:rPr lang="en-US" sz="3000" dirty="0"/>
              <a:t>Platform details</a:t>
            </a:r>
          </a:p>
          <a:p>
            <a:r>
              <a:rPr lang="en-US" sz="3000" dirty="0"/>
              <a:t>Technique Used</a:t>
            </a:r>
          </a:p>
          <a:p>
            <a:r>
              <a:rPr lang="en-US" sz="3000" dirty="0"/>
              <a:t>Flow chart</a:t>
            </a:r>
          </a:p>
          <a:p>
            <a:r>
              <a:rPr lang="en-US" sz="3000" dirty="0"/>
              <a:t>Image Processing &amp; Plate Localization</a:t>
            </a:r>
          </a:p>
          <a:p>
            <a:r>
              <a:rPr lang="en-US" sz="3000" dirty="0"/>
              <a:t>Character Segmentation  </a:t>
            </a:r>
          </a:p>
          <a:p>
            <a:r>
              <a:rPr lang="en-US" sz="3000" dirty="0"/>
              <a:t>Character Recognition </a:t>
            </a:r>
          </a:p>
          <a:p>
            <a:r>
              <a:rPr lang="en-US" sz="3000" dirty="0"/>
              <a:t>Important MATLAB Functions and Formula Used</a:t>
            </a:r>
          </a:p>
          <a:p>
            <a:r>
              <a:rPr lang="en-US" sz="3000" dirty="0"/>
              <a:t>Application/Problem</a:t>
            </a:r>
          </a:p>
          <a:p>
            <a:r>
              <a:rPr lang="en-US" sz="3000" dirty="0"/>
              <a:t> References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7297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     Independent Project: </a:t>
            </a:r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       </a:t>
            </a:r>
            <a:r>
              <a:rPr lang="en-IN" sz="3600" b="1" u="sng" dirty="0">
                <a:solidFill>
                  <a:srgbClr val="30F047"/>
                </a:solidFill>
              </a:rPr>
              <a:t>Number Plate Detection</a:t>
            </a:r>
            <a:endParaRPr lang="en-US" sz="3600" b="1" u="sng" dirty="0">
              <a:solidFill>
                <a:srgbClr val="30F04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214974"/>
          </a:xfrm>
          <a:blipFill>
            <a:blip r:embed="rId3" cstate="print"/>
            <a:tile tx="0" ty="0" sx="100000" sy="100000" flip="none" algn="tl"/>
          </a:blipFill>
        </p:spPr>
        <p:txBody>
          <a:bodyPr/>
          <a:lstStyle/>
          <a:p>
            <a:pPr marL="514350" indent="-514350" algn="l">
              <a:buAutoNum type="arabicPeriod"/>
            </a:pPr>
            <a:r>
              <a:rPr lang="en-IN" b="1" u="sng" dirty="0">
                <a:solidFill>
                  <a:schemeClr val="tx1"/>
                </a:solidFill>
              </a:rPr>
              <a:t>Introduction :- 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Number plates are used for identification of vehicles all over nation.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Recognizing and Detecting Number Plate is a very important task for a camera surveillance-based security system.</a:t>
            </a:r>
            <a:endParaRPr lang="en-IN" sz="4000" b="1" u="sng" dirty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This method of detection and identification helps in detection of number plates of authorized and unauthorized vehicle.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2. </a:t>
            </a:r>
            <a:r>
              <a:rPr lang="en-IN" b="1" u="sng" dirty="0">
                <a:solidFill>
                  <a:schemeClr val="tx1"/>
                </a:solidFill>
              </a:rPr>
              <a:t>Platform Details :-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We are using </a:t>
            </a:r>
            <a:r>
              <a:rPr lang="en-IN" b="1" dirty="0">
                <a:solidFill>
                  <a:schemeClr val="tx1"/>
                </a:solidFill>
              </a:rPr>
              <a:t>MATLAB</a:t>
            </a:r>
            <a:r>
              <a:rPr lang="en-IN" dirty="0">
                <a:solidFill>
                  <a:schemeClr val="tx1"/>
                </a:solidFill>
              </a:rPr>
              <a:t> for this project.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It solves technical computational problems faster than languages like C, C++ etc.</a:t>
            </a:r>
          </a:p>
          <a:p>
            <a:pPr algn="l"/>
            <a:endParaRPr lang="en-IN" sz="1800" b="1" dirty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3. </a:t>
            </a:r>
            <a:r>
              <a:rPr lang="en-IN" b="1" u="sng" dirty="0">
                <a:solidFill>
                  <a:schemeClr val="tx1"/>
                </a:solidFill>
              </a:rPr>
              <a:t>Technique Used :-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We are using </a:t>
            </a:r>
            <a:r>
              <a:rPr lang="en-IN" b="1" dirty="0">
                <a:solidFill>
                  <a:schemeClr val="tx1"/>
                </a:solidFill>
              </a:rPr>
              <a:t>Image Processing </a:t>
            </a:r>
            <a:r>
              <a:rPr lang="en-IN" dirty="0">
                <a:solidFill>
                  <a:schemeClr val="tx1"/>
                </a:solidFill>
              </a:rPr>
              <a:t>technique in which captured image of vehicle number plate is processed through multiple algorithms to convert the alpha numeric conversion of image into text format and displayed. 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4. </a:t>
            </a:r>
            <a:r>
              <a:rPr lang="en-IN" b="1" u="sng" dirty="0">
                <a:solidFill>
                  <a:schemeClr val="tx1"/>
                </a:solidFill>
              </a:rPr>
              <a:t>Working Procedure :-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072000" cy="677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 cstate="print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en-IN" b="1" dirty="0"/>
              <a:t>5. </a:t>
            </a:r>
            <a:r>
              <a:rPr lang="en-IN" b="1" u="sng" dirty="0"/>
              <a:t>Image Processing &amp; Plate Localization :-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Image is pre-processed through different algorithms and location of number plate is extracted. Major stages are :-</a:t>
            </a:r>
          </a:p>
          <a:p>
            <a:pPr marL="514350" indent="-514350">
              <a:buAutoNum type="arabicPeriod"/>
            </a:pPr>
            <a:r>
              <a:rPr lang="en-IN" sz="2800" b="1" dirty="0"/>
              <a:t>RGB to Gray scale conversion</a:t>
            </a:r>
          </a:p>
          <a:p>
            <a:pPr marL="514350" indent="-514350">
              <a:buAutoNum type="arabicPeriod"/>
            </a:pPr>
            <a:r>
              <a:rPr lang="en-IN" sz="2800" b="1" dirty="0"/>
              <a:t>Detection of Plate Size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Dilation of BGM (Binary Gradient Masking)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Media Filtering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Eroding of Image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Multiplication of segmented image with gray scale image.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Number Plate Image of Vehicle.</a:t>
            </a:r>
            <a:endParaRPr lang="en-IN" sz="2800" dirty="0"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0070C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857388" cy="17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14290"/>
            <a:ext cx="1917597" cy="166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42852"/>
            <a:ext cx="19288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142852"/>
            <a:ext cx="22553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357430"/>
            <a:ext cx="2066917" cy="19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2357430"/>
            <a:ext cx="194259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4786322"/>
            <a:ext cx="2143140" cy="18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6578" y="4714884"/>
            <a:ext cx="2071702" cy="19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3143240" y="2571744"/>
            <a:ext cx="3000396" cy="2928958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Pictorial Understanding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204211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(</a:t>
            </a:r>
            <a:r>
              <a:rPr lang="en-I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Image</a:t>
            </a:r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Processing</a:t>
            </a:r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Condensed" pitchFamily="34" charset="0"/>
              </a:rPr>
              <a:t>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SemiCondensed" pitchFamily="34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57214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6. </a:t>
            </a:r>
            <a:r>
              <a:rPr lang="en-IN" b="1" u="sng" dirty="0"/>
              <a:t>Character Segmentation 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Segmentation is one of the most important processes in the number plate recognition, because all further steps rely on it.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Bounding Box Technique: </a:t>
            </a:r>
            <a:r>
              <a:rPr lang="en-IN" dirty="0"/>
              <a:t>It is used to measure properties of image region.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Once a bounding box created over each character and</a:t>
            </a:r>
          </a:p>
          <a:p>
            <a:pPr>
              <a:buNone/>
            </a:pPr>
            <a:r>
              <a:rPr lang="en-US" sz="2800" dirty="0"/>
              <a:t>numbers presented on number plate, each character</a:t>
            </a:r>
          </a:p>
          <a:p>
            <a:pPr>
              <a:buNone/>
            </a:pPr>
            <a:r>
              <a:rPr lang="en-US" sz="2800" dirty="0"/>
              <a:t>&amp; number is separate out for recognition of the</a:t>
            </a:r>
          </a:p>
          <a:p>
            <a:pPr>
              <a:buNone/>
            </a:pPr>
            <a:r>
              <a:rPr lang="en-US" sz="2800" dirty="0"/>
              <a:t>number plate. 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5000636"/>
            <a:ext cx="3496588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786322"/>
            <a:ext cx="2052634" cy="19109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7. </a:t>
            </a:r>
            <a:r>
              <a:rPr lang="en-IN" b="1" u="sng" dirty="0"/>
              <a:t>Character Recognition 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plate recognition is now used to compare the each individual character against the complete</a:t>
            </a:r>
            <a:r>
              <a:rPr lang="en-US" b="1" dirty="0"/>
              <a:t> </a:t>
            </a:r>
            <a:r>
              <a:rPr lang="en-US" dirty="0"/>
              <a:t>alphanumeric database using template matching.</a:t>
            </a:r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Font typeface="Wingdings" pitchFamily="2" charset="2"/>
              <a:buChar char="Ø"/>
            </a:pPr>
            <a:r>
              <a:rPr lang="en-IN" i="1" dirty="0"/>
              <a:t> </a:t>
            </a:r>
            <a:r>
              <a:rPr lang="en-IN" dirty="0"/>
              <a:t>After successful and accurate template matching, text file of output image is displayed. 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28868"/>
            <a:ext cx="571504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643182"/>
            <a:ext cx="2462118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3079</TotalTime>
  <Words>679</Words>
  <Application>Microsoft Office PowerPoint</Application>
  <PresentationFormat>On-screen Show (4:3)</PresentationFormat>
  <Paragraphs>99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Bahnschrift SemiCondensed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Content </vt:lpstr>
      <vt:lpstr>     Independent Project:         Number Plate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Achalesh Lakhotiya</dc:creator>
  <cp:lastModifiedBy>Dheeraj Kumar Maurya</cp:lastModifiedBy>
  <cp:revision>84</cp:revision>
  <dcterms:created xsi:type="dcterms:W3CDTF">2020-08-22T01:04:20Z</dcterms:created>
  <dcterms:modified xsi:type="dcterms:W3CDTF">2023-05-20T15:23:59Z</dcterms:modified>
</cp:coreProperties>
</file>