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789" r:id="rId3"/>
    <p:sldId id="790" r:id="rId4"/>
    <p:sldId id="791" r:id="rId5"/>
    <p:sldId id="792" r:id="rId6"/>
  </p:sldIdLst>
  <p:sldSz cx="10150475" cy="7616825"/>
  <p:notesSz cx="6867525" cy="9994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B94F66F-5856-4BAB-B768-89705B492CD1}">
          <p14:sldIdLst>
            <p14:sldId id="256"/>
            <p14:sldId id="789"/>
            <p14:sldId id="790"/>
            <p14:sldId id="791"/>
            <p14:sldId id="7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5CD"/>
    <a:srgbClr val="F2CED2"/>
    <a:srgbClr val="FFCCCC"/>
    <a:srgbClr val="C4E1F2"/>
    <a:srgbClr val="FFFFFF"/>
    <a:srgbClr val="D77C03"/>
    <a:srgbClr val="FFFFCC"/>
    <a:srgbClr val="ECF1F8"/>
    <a:srgbClr val="531E1D"/>
    <a:srgbClr val="772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B21CD-CB23-4600-82B5-57483CB2C3AD}" v="108" dt="2024-01-02T07:23:16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1" autoAdjust="0"/>
    <p:restoredTop sz="95628" autoAdjust="0"/>
  </p:normalViewPr>
  <p:slideViewPr>
    <p:cSldViewPr snapToGrid="0">
      <p:cViewPr varScale="1">
        <p:scale>
          <a:sx n="99" d="100"/>
          <a:sy n="99" d="100"/>
        </p:scale>
        <p:origin x="1578" y="96"/>
      </p:cViewPr>
      <p:guideLst>
        <p:guide orient="horz" pos="2444"/>
        <p:guide pos="31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7:41:32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5217,'0'0'3632,"-15"0"-3848,15 5 96,-15 6-2744,15-5-1881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1T07:41:37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1464,'0'0'672,"30"129"-2807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749300"/>
            <a:ext cx="4994275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3" y="1216241"/>
            <a:ext cx="9220231" cy="5832258"/>
          </a:xfrm>
        </p:spPr>
        <p:txBody>
          <a:bodyPr/>
          <a:lstStyle>
            <a:lvl8pPr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marL="1522413" marR="0" lvl="7" indent="-179388" algn="l" defTabSz="10160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lang="ko-KR" altLang="en-US" dirty="0"/>
              <a:t>여덟째 수준</a:t>
            </a:r>
          </a:p>
          <a:p>
            <a:pPr lvl="6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79816A-809C-4B97-B9CC-CB933223D427}"/>
              </a:ext>
            </a:extLst>
          </p:cNvPr>
          <p:cNvCxnSpPr/>
          <p:nvPr userDrawn="1"/>
        </p:nvCxnSpPr>
        <p:spPr bwMode="auto">
          <a:xfrm>
            <a:off x="466725" y="1080986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FEBE4-B107-4D56-B9E1-46C50DDA0F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676E5F-1E02-4C9A-8905-1678AA8C18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1225118"/>
            <a:ext cx="4608511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86F768C-1739-4D0E-A947-FDAD01920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04753-27F5-48BC-B67C-394198566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1225119"/>
            <a:ext cx="4511707" cy="5895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D9B6FF5-F11E-456F-BE24-BF44C821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C7EC47-9B86-4A39-A911-CE660A680724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386250B3-88D6-4B8C-9811-F6ACB9102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A07160-C0F9-4CFF-813F-375DBF1B8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84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0193BBE7-85AA-4993-8835-2609C9D4D7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72FCD-6DFC-4410-819A-7AD9BCF52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7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 hasCustomPrompt="1"/>
          </p:nvPr>
        </p:nvSpPr>
        <p:spPr>
          <a:xfrm>
            <a:off x="479391" y="857250"/>
            <a:ext cx="9220234" cy="61912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</a:t>
            </a:r>
          </a:p>
        </p:txBody>
      </p:sp>
    </p:spTree>
    <p:extLst>
      <p:ext uri="{BB962C8B-B14F-4D97-AF65-F5344CB8AC3E}">
        <p14:creationId xmlns:p14="http://schemas.microsoft.com/office/powerpoint/2010/main" val="17551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43379"/>
            <a:ext cx="4511707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075237" y="843378"/>
            <a:ext cx="4608511" cy="627740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DDF22C-47B7-46B2-B328-ACEF518280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8B627-FF01-4AA9-8271-AC26EF2D5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1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79393" y="870011"/>
            <a:ext cx="4511707" cy="625076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B0C2E98-6D55-4ED4-AB1D-92082FA79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DD31D-1647-4E45-ACDD-5C88263ED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9E4A2C2-2E1F-4552-AE0F-BF4CDFA77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E0EFBF-B495-4298-8007-EA3AB68AC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606795" y="3463818"/>
            <a:ext cx="5204122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606795" y="4329005"/>
            <a:ext cx="5204122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393" y="603963"/>
            <a:ext cx="8484278" cy="48371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393" y="1216124"/>
            <a:ext cx="9204355" cy="590465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9391" y="7150496"/>
            <a:ext cx="178753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9074148" y="971570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그림 2" descr="실내, 테이블, 앉아있는, 배경이(가) 표시된 사진&#10;&#10;자동 생성된 설명">
            <a:extLst>
              <a:ext uri="{FF2B5EF4-FFF2-40B4-BE49-F238E27FC236}">
                <a16:creationId xmlns:a16="http://schemas.microsoft.com/office/drawing/2014/main" id="{9194C2D0-3556-4872-A466-D3FA04585D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635" y="292916"/>
            <a:ext cx="711662" cy="70601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259D7C-BD97-446D-8FB0-EC886D597F03}"/>
              </a:ext>
            </a:extLst>
          </p:cNvPr>
          <p:cNvSpPr/>
          <p:nvPr userDrawn="1"/>
        </p:nvSpPr>
        <p:spPr bwMode="auto">
          <a:xfrm>
            <a:off x="414454" y="299694"/>
            <a:ext cx="5193437" cy="346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한화테크윈</a:t>
            </a:r>
            <a:endParaRPr kumimoji="0" lang="ko-KR" altLang="en-US" sz="14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9" r:id="rId3"/>
    <p:sldLayoutId id="2147483654" r:id="rId4"/>
    <p:sldLayoutId id="2147483658" r:id="rId5"/>
    <p:sldLayoutId id="2147483660" r:id="rId6"/>
    <p:sldLayoutId id="2147483661" r:id="rId7"/>
    <p:sldLayoutId id="2147483655" r:id="rId8"/>
    <p:sldLayoutId id="2147483649" r:id="rId9"/>
  </p:sldLayoutIdLst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Tahoma" panose="020B0604030504040204" pitchFamily="34" charset="0"/>
        <a:buChar char="­"/>
        <a:defRPr sz="14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7pPr>
      <a:lvl8pPr marL="1522413" indent="-174625" algn="l" defTabSz="1016000" rtl="0" eaLnBrk="1" fontAlgn="base" latinLnBrk="1" hangingPunct="1">
        <a:spcBef>
          <a:spcPct val="20000"/>
        </a:spcBef>
        <a:spcAft>
          <a:spcPct val="0"/>
        </a:spcAft>
        <a:buFont typeface="Candara" panose="020E0502030303020204" pitchFamily="34" charset="0"/>
        <a:buChar char="-"/>
        <a:tabLst/>
        <a:defRPr sz="1400"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6118" y="3619223"/>
            <a:ext cx="4409727" cy="8244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ts val="3000"/>
              </a:lnSpc>
            </a:pPr>
            <a:r>
              <a:rPr lang="ko-KR" altLang="en-US" i="1" dirty="0">
                <a:solidFill>
                  <a:srgbClr val="002060"/>
                </a:solidFill>
                <a:latin typeface="+mj-ea"/>
                <a:ea typeface="+mj-ea"/>
              </a:rPr>
              <a:t>프로젝트 진행</a:t>
            </a:r>
            <a:endParaRPr lang="en-US" sz="2800" i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92662" y="4659123"/>
            <a:ext cx="5486721" cy="10686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명지대학교 융합소프트웨어학부 교수</a:t>
            </a:r>
            <a:endParaRPr lang="en-US" altLang="ko-KR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b="0" i="0" dirty="0">
                <a:solidFill>
                  <a:schemeClr val="tx1"/>
                </a:solidFill>
                <a:latin typeface="+mj-ea"/>
                <a:ea typeface="+mj-ea"/>
              </a:rPr>
              <a:t>OMG-Korea Chair</a:t>
            </a:r>
          </a:p>
          <a:p>
            <a:r>
              <a:rPr lang="ko-KR" altLang="en-US" b="0" i="0" dirty="0">
                <a:solidFill>
                  <a:schemeClr val="tx1"/>
                </a:solidFill>
                <a:latin typeface="+mj-ea"/>
                <a:ea typeface="+mj-ea"/>
              </a:rPr>
              <a:t>최성운</a:t>
            </a:r>
            <a:r>
              <a:rPr lang="en-US" altLang="ko-KR" b="0" i="0" dirty="0">
                <a:solidFill>
                  <a:schemeClr val="tx1"/>
                </a:solidFill>
                <a:latin typeface="+mj-ea"/>
                <a:ea typeface="+mj-ea"/>
              </a:rPr>
              <a:t>, Ph.D.</a:t>
            </a:r>
            <a:endParaRPr lang="en-US" b="0" i="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126394" y="4515487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7608" y="4506487"/>
                <a:ext cx="31980" cy="302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0B140732-5B90-43DB-B5C8-FDAF771A5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643" y="5943242"/>
            <a:ext cx="1402202" cy="371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2659FC-38ED-417D-81C8-4AECFD24BB84}"/>
              </a:ext>
            </a:extLst>
          </p:cNvPr>
          <p:cNvSpPr/>
          <p:nvPr/>
        </p:nvSpPr>
        <p:spPr bwMode="auto">
          <a:xfrm>
            <a:off x="1077486" y="2575620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그림 7" descr="테이블, 앉아있는, 배경, 대형이(가) 표시된 사진&#10;&#10;자동 생성된 설명">
            <a:extLst>
              <a:ext uri="{FF2B5EF4-FFF2-40B4-BE49-F238E27FC236}">
                <a16:creationId xmlns:a16="http://schemas.microsoft.com/office/drawing/2014/main" id="{6F1109A4-7755-4D31-96F2-039FCF123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01" y="1244314"/>
            <a:ext cx="1331306" cy="13313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861BDD7-FA6C-4FA6-8793-19798136B42B}"/>
                  </a:ext>
                </a:extLst>
              </p14:cNvPr>
              <p14:cNvContentPartPr/>
              <p14:nvPr/>
            </p14:nvContentPartPr>
            <p14:xfrm>
              <a:off x="2963585" y="3821186"/>
              <a:ext cx="11160" cy="8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861BDD7-FA6C-4FA6-8793-19798136B4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54945" y="3812546"/>
                <a:ext cx="288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B1EFB5D-0CBD-418F-A181-2FA0A239976D}"/>
                  </a:ext>
                </a:extLst>
              </p14:cNvPr>
              <p14:cNvContentPartPr/>
              <p14:nvPr/>
            </p14:nvContentPartPr>
            <p14:xfrm>
              <a:off x="5337425" y="1774226"/>
              <a:ext cx="11160" cy="46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B1EFB5D-0CBD-418F-A181-2FA0A23997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8425" y="1765226"/>
                <a:ext cx="2880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2"/>
    </mc:Choice>
    <mc:Fallback xmlns="">
      <p:transition spd="slow" advTm="2554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A5A86C-36DD-16D4-0916-DF5E8FA852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Embedded </a:t>
            </a:r>
            <a:r>
              <a:rPr lang="en-US" altLang="ko-KR" dirty="0" smtClean="0"/>
              <a:t>Distributed </a:t>
            </a:r>
            <a:r>
              <a:rPr lang="en-US" altLang="ko-KR" dirty="0" smtClean="0"/>
              <a:t>Middleware</a:t>
            </a:r>
          </a:p>
          <a:p>
            <a:pPr lvl="2"/>
            <a:r>
              <a:rPr lang="en-US" altLang="ko-KR" dirty="0" smtClean="0"/>
              <a:t>Embedded</a:t>
            </a:r>
          </a:p>
          <a:p>
            <a:pPr lvl="3"/>
            <a:r>
              <a:rPr lang="en-US" altLang="ko-KR" dirty="0" smtClean="0"/>
              <a:t>Special Purpose HW</a:t>
            </a:r>
            <a:r>
              <a:rPr lang="ko-KR" altLang="en-US" dirty="0" smtClean="0"/>
              <a:t>를 지원하는 </a:t>
            </a:r>
            <a:r>
              <a:rPr lang="en-US" altLang="ko-KR" dirty="0" smtClean="0"/>
              <a:t>SW</a:t>
            </a:r>
          </a:p>
          <a:p>
            <a:pPr lvl="4"/>
            <a:r>
              <a:rPr lang="en-US" altLang="ko-KR" dirty="0" smtClean="0"/>
              <a:t>Micro-Controller </a:t>
            </a:r>
            <a:r>
              <a:rPr lang="en-US" altLang="ko-KR" dirty="0" smtClean="0">
                <a:sym typeface="Wingdings" panose="05000000000000000000" pitchFamily="2" charset="2"/>
              </a:rPr>
              <a:t> Micro Processor</a:t>
            </a:r>
          </a:p>
          <a:p>
            <a:pPr lvl="5"/>
            <a:r>
              <a:rPr lang="ko-KR" altLang="en-US" dirty="0" smtClean="0">
                <a:sym typeface="Wingdings" panose="05000000000000000000" pitchFamily="2" charset="2"/>
              </a:rPr>
              <a:t>일반화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6"/>
            <a:r>
              <a:rPr lang="en-US" altLang="ko-KR" dirty="0" smtClean="0">
                <a:sym typeface="Wingdings" panose="05000000000000000000" pitchFamily="2" charset="2"/>
              </a:rPr>
              <a:t>Instruction Set </a:t>
            </a:r>
          </a:p>
          <a:p>
            <a:pPr lvl="6"/>
            <a:r>
              <a:rPr lang="en-US" altLang="ko-KR" dirty="0" smtClean="0">
                <a:sym typeface="Wingdings" panose="05000000000000000000" pitchFamily="2" charset="2"/>
              </a:rPr>
              <a:t>IO Device</a:t>
            </a:r>
          </a:p>
          <a:p>
            <a:pPr lvl="6"/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</a:p>
          <a:p>
            <a:pPr lvl="5"/>
            <a:r>
              <a:rPr lang="ko-KR" altLang="en-US" dirty="0" smtClean="0">
                <a:sym typeface="Wingdings" panose="05000000000000000000" pitchFamily="2" charset="2"/>
              </a:rPr>
              <a:t>특징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6"/>
            <a:r>
              <a:rPr lang="en-US" altLang="ko-KR" dirty="0" smtClean="0">
                <a:sym typeface="Wingdings" panose="05000000000000000000" pitchFamily="2" charset="2"/>
              </a:rPr>
              <a:t>HW </a:t>
            </a:r>
            <a:r>
              <a:rPr lang="ko-KR" altLang="en-US" dirty="0" smtClean="0">
                <a:sym typeface="Wingdings" panose="05000000000000000000" pitchFamily="2" charset="2"/>
              </a:rPr>
              <a:t>중심 </a:t>
            </a:r>
            <a:r>
              <a:rPr lang="en-US" altLang="ko-KR" dirty="0" smtClean="0">
                <a:sym typeface="Wingdings" panose="05000000000000000000" pitchFamily="2" charset="2"/>
              </a:rPr>
              <a:t>– Monitor &amp; Control</a:t>
            </a:r>
          </a:p>
          <a:p>
            <a:pPr lvl="6"/>
            <a:r>
              <a:rPr lang="ko-KR" altLang="en-US" dirty="0" smtClean="0">
                <a:sym typeface="Wingdings" panose="05000000000000000000" pitchFamily="2" charset="2"/>
              </a:rPr>
              <a:t>경량 </a:t>
            </a:r>
            <a:r>
              <a:rPr lang="en-US" altLang="ko-KR" dirty="0" smtClean="0">
                <a:sym typeface="Wingdings" panose="05000000000000000000" pitchFamily="2" charset="2"/>
              </a:rPr>
              <a:t>– Portable</a:t>
            </a:r>
          </a:p>
          <a:p>
            <a:pPr lvl="6"/>
            <a:r>
              <a:rPr lang="ko-KR" altLang="en-US" dirty="0" smtClean="0">
                <a:sym typeface="Wingdings" panose="05000000000000000000" pitchFamily="2" charset="2"/>
              </a:rPr>
              <a:t>성능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효율성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6"/>
            <a:r>
              <a:rPr lang="ko-KR" altLang="en-US" dirty="0" smtClean="0">
                <a:sym typeface="Wingdings" panose="05000000000000000000" pitchFamily="2" charset="2"/>
              </a:rPr>
              <a:t>반복적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확정적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6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3C869-A258-4CEE-43DA-76A398704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Distributed</a:t>
            </a:r>
          </a:p>
          <a:p>
            <a:pPr lvl="3"/>
            <a:r>
              <a:rPr lang="ko-KR" altLang="en-US" dirty="0" smtClean="0"/>
              <a:t>여러 개의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가 협력적으로 업무를 처리</a:t>
            </a:r>
            <a:endParaRPr lang="en-US" altLang="ko-KR" dirty="0" smtClean="0"/>
          </a:p>
          <a:p>
            <a:pPr lvl="3">
              <a:buFont typeface="Wingdings" panose="05000000000000000000" pitchFamily="2" charset="2"/>
              <a:buChar char="è"/>
            </a:pPr>
            <a:r>
              <a:rPr lang="ko-KR" altLang="en-US" dirty="0" smtClean="0">
                <a:sym typeface="Wingdings" panose="05000000000000000000" pitchFamily="2" charset="2"/>
              </a:rPr>
              <a:t>연결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통신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4"/>
            <a:r>
              <a:rPr lang="ko-KR" altLang="en-US" dirty="0" smtClean="0">
                <a:sym typeface="Wingdings" panose="05000000000000000000" pitchFamily="2" charset="2"/>
              </a:rPr>
              <a:t>표준화 된 언어 </a:t>
            </a:r>
            <a:r>
              <a:rPr lang="en-US" altLang="ko-KR" dirty="0" smtClean="0">
                <a:sym typeface="Wingdings" panose="05000000000000000000" pitchFamily="2" charset="2"/>
              </a:rPr>
              <a:t>- Protocol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5"/>
            <a:r>
              <a:rPr lang="en-US" altLang="ko-KR" dirty="0" smtClean="0"/>
              <a:t>OSI 7 Layer</a:t>
            </a:r>
          </a:p>
          <a:p>
            <a:pPr lvl="6"/>
            <a:r>
              <a:rPr lang="en-US" altLang="ko-KR" dirty="0" smtClean="0"/>
              <a:t>TCP/IP</a:t>
            </a:r>
          </a:p>
          <a:p>
            <a:pPr lvl="6"/>
            <a:r>
              <a:rPr lang="en-US" altLang="ko-KR" dirty="0" smtClean="0"/>
              <a:t>FTP, HTTP, Telnet, …</a:t>
            </a:r>
          </a:p>
          <a:p>
            <a:pPr lvl="6"/>
            <a:r>
              <a:rPr lang="en-US" altLang="ko-KR" dirty="0" smtClean="0"/>
              <a:t>Programming Interface</a:t>
            </a:r>
          </a:p>
          <a:p>
            <a:pPr lvl="7"/>
            <a:r>
              <a:rPr lang="en-US" altLang="ko-KR" dirty="0" smtClean="0"/>
              <a:t>CORBA/EJB/DCOM/,…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AD52412-6232-EC8D-81BE-637EA08F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2024-02-05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A39D1-8AEB-0EE9-FE7A-E36A1F76D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9ED33-CF68-D453-BB73-A7202ECC8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 bwMode="auto">
          <a:xfrm>
            <a:off x="6194139" y="4629750"/>
            <a:ext cx="847023" cy="53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Node</a:t>
            </a:r>
            <a:endParaRPr lang="ko-KR" altLang="en-US" sz="1400" dirty="0" smtClean="0"/>
          </a:p>
        </p:txBody>
      </p:sp>
      <p:sp>
        <p:nvSpPr>
          <p:cNvPr id="12" name="직사각형 11"/>
          <p:cNvSpPr/>
          <p:nvPr/>
        </p:nvSpPr>
        <p:spPr bwMode="auto">
          <a:xfrm>
            <a:off x="7344724" y="4629750"/>
            <a:ext cx="847023" cy="53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Node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8495309" y="4629750"/>
            <a:ext cx="847023" cy="53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Node</a:t>
            </a:r>
            <a:endParaRPr lang="ko-KR" altLang="en-US" sz="1400" dirty="0"/>
          </a:p>
        </p:txBody>
      </p:sp>
      <p:cxnSp>
        <p:nvCxnSpPr>
          <p:cNvPr id="15" name="꺾인 연결선 14"/>
          <p:cNvCxnSpPr>
            <a:stCxn id="11" idx="2"/>
            <a:endCxn id="12" idx="2"/>
          </p:cNvCxnSpPr>
          <p:nvPr/>
        </p:nvCxnSpPr>
        <p:spPr bwMode="auto">
          <a:xfrm rot="16200000" flipH="1">
            <a:off x="7192943" y="4593471"/>
            <a:ext cx="12700" cy="115058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꺾인 연결선 15"/>
          <p:cNvCxnSpPr>
            <a:stCxn id="12" idx="0"/>
            <a:endCxn id="13" idx="0"/>
          </p:cNvCxnSpPr>
          <p:nvPr/>
        </p:nvCxnSpPr>
        <p:spPr bwMode="auto">
          <a:xfrm rot="5400000" flipH="1" flipV="1">
            <a:off x="8343528" y="4054458"/>
            <a:ext cx="12700" cy="1150585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7088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2"/>
            <a:r>
              <a:rPr lang="en-US" altLang="ko-KR" dirty="0" smtClean="0"/>
              <a:t>Distributed Middleware</a:t>
            </a:r>
          </a:p>
          <a:p>
            <a:pPr lvl="3"/>
            <a:r>
              <a:rPr lang="ko-KR" altLang="en-US" dirty="0" smtClean="0"/>
              <a:t>지원 기능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Common Bus</a:t>
            </a:r>
          </a:p>
          <a:p>
            <a:pPr lvl="5"/>
            <a:r>
              <a:rPr lang="en-US" altLang="ko-KR" dirty="0" smtClean="0"/>
              <a:t>Standardized Remote Method Invocation</a:t>
            </a:r>
          </a:p>
          <a:p>
            <a:pPr lvl="5"/>
            <a:r>
              <a:rPr lang="en-US" altLang="ko-KR" dirty="0" smtClean="0"/>
              <a:t>Standardized Remote Procedure Call 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Component Support</a:t>
            </a:r>
            <a:endParaRPr lang="ko-KR" altLang="en-US" dirty="0"/>
          </a:p>
        </p:txBody>
      </p:sp>
      <p:sp>
        <p:nvSpPr>
          <p:cNvPr id="50" name="내용 개체 틀 49"/>
          <p:cNvSpPr>
            <a:spLocks noGrp="1"/>
          </p:cNvSpPr>
          <p:nvPr>
            <p:ph sz="half" idx="2"/>
          </p:nvPr>
        </p:nvSpPr>
        <p:spPr>
          <a:xfrm>
            <a:off x="5108439" y="873094"/>
            <a:ext cx="4608511" cy="6277402"/>
          </a:xfrm>
        </p:spPr>
        <p:txBody>
          <a:bodyPr/>
          <a:lstStyle/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Shared Variable Access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 bwMode="auto">
          <a:xfrm>
            <a:off x="1132525" y="3118582"/>
            <a:ext cx="847023" cy="53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Node</a:t>
            </a:r>
            <a:endParaRPr lang="ko-KR" altLang="en-US" sz="1400" dirty="0" smtClean="0"/>
          </a:p>
        </p:txBody>
      </p:sp>
      <p:sp>
        <p:nvSpPr>
          <p:cNvPr id="9" name="직사각형 8"/>
          <p:cNvSpPr/>
          <p:nvPr/>
        </p:nvSpPr>
        <p:spPr bwMode="auto">
          <a:xfrm>
            <a:off x="2283110" y="3118582"/>
            <a:ext cx="847023" cy="53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Node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 bwMode="auto">
          <a:xfrm>
            <a:off x="3433695" y="3118582"/>
            <a:ext cx="847023" cy="53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/>
              <a:t>Node</a:t>
            </a:r>
            <a:endParaRPr lang="ko-KR" altLang="en-US" sz="1400" dirty="0"/>
          </a:p>
        </p:txBody>
      </p:sp>
      <p:sp>
        <p:nvSpPr>
          <p:cNvPr id="16" name="아래쪽 화살표 15"/>
          <p:cNvSpPr/>
          <p:nvPr/>
        </p:nvSpPr>
        <p:spPr bwMode="auto">
          <a:xfrm>
            <a:off x="1262184" y="2868328"/>
            <a:ext cx="293852" cy="2502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7" name="아래쪽 화살표 16"/>
          <p:cNvSpPr/>
          <p:nvPr/>
        </p:nvSpPr>
        <p:spPr bwMode="auto">
          <a:xfrm>
            <a:off x="2390263" y="2868328"/>
            <a:ext cx="293852" cy="2502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8" name="아래쪽 화살표 17"/>
          <p:cNvSpPr/>
          <p:nvPr/>
        </p:nvSpPr>
        <p:spPr bwMode="auto">
          <a:xfrm>
            <a:off x="3518342" y="2868328"/>
            <a:ext cx="293852" cy="2502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19" name="위쪽 화살표 18"/>
          <p:cNvSpPr/>
          <p:nvPr/>
        </p:nvSpPr>
        <p:spPr bwMode="auto">
          <a:xfrm>
            <a:off x="1602530" y="2868328"/>
            <a:ext cx="325307" cy="25025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20" name="위쪽 화살표 19"/>
          <p:cNvSpPr/>
          <p:nvPr/>
        </p:nvSpPr>
        <p:spPr bwMode="auto">
          <a:xfrm>
            <a:off x="2733597" y="2868328"/>
            <a:ext cx="325307" cy="25025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21" name="위쪽 화살표 20"/>
          <p:cNvSpPr/>
          <p:nvPr/>
        </p:nvSpPr>
        <p:spPr bwMode="auto">
          <a:xfrm>
            <a:off x="3857206" y="2837769"/>
            <a:ext cx="325307" cy="250254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22" name="왼쪽/오른쪽 화살표 21"/>
          <p:cNvSpPr/>
          <p:nvPr/>
        </p:nvSpPr>
        <p:spPr bwMode="auto">
          <a:xfrm>
            <a:off x="919235" y="2496490"/>
            <a:ext cx="3628724" cy="404261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Common Bus</a:t>
            </a:r>
            <a:endParaRPr lang="ko-KR" altLang="en-US" sz="1400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919234" y="4527230"/>
            <a:ext cx="3729767" cy="1642564"/>
            <a:chOff x="919235" y="4527230"/>
            <a:chExt cx="3628724" cy="1161106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1132525" y="5149322"/>
              <a:ext cx="847023" cy="539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dirty="0" smtClean="0"/>
                <a:t>Node</a:t>
              </a:r>
              <a:endParaRPr lang="ko-KR" altLang="en-US" sz="1400" dirty="0" smtClean="0"/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2283110" y="5149322"/>
              <a:ext cx="847023" cy="539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3433695" y="5149322"/>
              <a:ext cx="847023" cy="5390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/>
                <a:t>Node</a:t>
              </a:r>
              <a:endParaRPr lang="ko-KR" altLang="en-US" sz="1400" dirty="0"/>
            </a:p>
          </p:txBody>
        </p:sp>
        <p:sp>
          <p:nvSpPr>
            <p:cNvPr id="26" name="아래쪽 화살표 25"/>
            <p:cNvSpPr/>
            <p:nvPr/>
          </p:nvSpPr>
          <p:spPr bwMode="auto">
            <a:xfrm>
              <a:off x="1262184" y="4899068"/>
              <a:ext cx="293852" cy="250254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400" smtClean="0"/>
            </a:p>
          </p:txBody>
        </p:sp>
        <p:sp>
          <p:nvSpPr>
            <p:cNvPr id="27" name="아래쪽 화살표 26"/>
            <p:cNvSpPr/>
            <p:nvPr/>
          </p:nvSpPr>
          <p:spPr bwMode="auto">
            <a:xfrm>
              <a:off x="2390263" y="4899068"/>
              <a:ext cx="293852" cy="250254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400" smtClean="0"/>
            </a:p>
          </p:txBody>
        </p:sp>
        <p:sp>
          <p:nvSpPr>
            <p:cNvPr id="28" name="아래쪽 화살표 27"/>
            <p:cNvSpPr/>
            <p:nvPr/>
          </p:nvSpPr>
          <p:spPr bwMode="auto">
            <a:xfrm>
              <a:off x="3518342" y="4899068"/>
              <a:ext cx="293852" cy="250254"/>
            </a:xfrm>
            <a:prstGeom prst="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400" smtClean="0"/>
            </a:p>
          </p:txBody>
        </p:sp>
        <p:sp>
          <p:nvSpPr>
            <p:cNvPr id="29" name="위쪽 화살표 28"/>
            <p:cNvSpPr/>
            <p:nvPr/>
          </p:nvSpPr>
          <p:spPr bwMode="auto">
            <a:xfrm>
              <a:off x="1602530" y="4899068"/>
              <a:ext cx="325307" cy="250254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400" smtClean="0"/>
            </a:p>
          </p:txBody>
        </p:sp>
        <p:sp>
          <p:nvSpPr>
            <p:cNvPr id="30" name="위쪽 화살표 29"/>
            <p:cNvSpPr/>
            <p:nvPr/>
          </p:nvSpPr>
          <p:spPr bwMode="auto">
            <a:xfrm>
              <a:off x="2733597" y="4899068"/>
              <a:ext cx="325307" cy="250254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400" smtClean="0"/>
            </a:p>
          </p:txBody>
        </p:sp>
        <p:sp>
          <p:nvSpPr>
            <p:cNvPr id="31" name="위쪽 화살표 30"/>
            <p:cNvSpPr/>
            <p:nvPr/>
          </p:nvSpPr>
          <p:spPr bwMode="auto">
            <a:xfrm>
              <a:off x="3857206" y="4868509"/>
              <a:ext cx="325307" cy="250254"/>
            </a:xfrm>
            <a:prstGeom prst="up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ko-KR" altLang="en-US" sz="1400" smtClean="0"/>
            </a:p>
          </p:txBody>
        </p:sp>
        <p:sp>
          <p:nvSpPr>
            <p:cNvPr id="32" name="왼쪽/오른쪽 화살표 31"/>
            <p:cNvSpPr/>
            <p:nvPr/>
          </p:nvSpPr>
          <p:spPr bwMode="auto">
            <a:xfrm>
              <a:off x="919235" y="4527230"/>
              <a:ext cx="3628724" cy="404261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400" dirty="0" smtClean="0"/>
                <a:t>Common Bus</a:t>
              </a:r>
              <a:endParaRPr lang="ko-KR" altLang="en-US" sz="1400" dirty="0" smtClean="0"/>
            </a:p>
          </p:txBody>
        </p:sp>
      </p:grpSp>
      <p:sp>
        <p:nvSpPr>
          <p:cNvPr id="34" name="타원 33"/>
          <p:cNvSpPr/>
          <p:nvPr/>
        </p:nvSpPr>
        <p:spPr bwMode="auto">
          <a:xfrm>
            <a:off x="1215896" y="6007255"/>
            <a:ext cx="340140" cy="3368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35" name="타원 34"/>
          <p:cNvSpPr/>
          <p:nvPr/>
        </p:nvSpPr>
        <p:spPr bwMode="auto">
          <a:xfrm>
            <a:off x="1651612" y="5920083"/>
            <a:ext cx="340140" cy="3368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36" name="타원 35"/>
          <p:cNvSpPr/>
          <p:nvPr/>
        </p:nvSpPr>
        <p:spPr bwMode="auto">
          <a:xfrm>
            <a:off x="2415840" y="6007255"/>
            <a:ext cx="340140" cy="3368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37" name="타원 36"/>
          <p:cNvSpPr/>
          <p:nvPr/>
        </p:nvSpPr>
        <p:spPr bwMode="auto">
          <a:xfrm>
            <a:off x="2851556" y="5920083"/>
            <a:ext cx="340140" cy="3368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38" name="타원 37"/>
          <p:cNvSpPr/>
          <p:nvPr/>
        </p:nvSpPr>
        <p:spPr bwMode="auto">
          <a:xfrm>
            <a:off x="3576727" y="5985094"/>
            <a:ext cx="340140" cy="3368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39" name="타원 38"/>
          <p:cNvSpPr/>
          <p:nvPr/>
        </p:nvSpPr>
        <p:spPr bwMode="auto">
          <a:xfrm>
            <a:off x="4012443" y="5897922"/>
            <a:ext cx="340140" cy="33688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40" name="직사각형 39"/>
          <p:cNvSpPr/>
          <p:nvPr/>
        </p:nvSpPr>
        <p:spPr bwMode="auto">
          <a:xfrm>
            <a:off x="5919537" y="2201142"/>
            <a:ext cx="606391" cy="403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F1</a:t>
            </a:r>
            <a:endParaRPr lang="ko-KR" altLang="en-US" sz="1400" dirty="0" smtClean="0"/>
          </a:p>
        </p:txBody>
      </p:sp>
      <p:sp>
        <p:nvSpPr>
          <p:cNvPr id="41" name="직사각형 40"/>
          <p:cNvSpPr/>
          <p:nvPr/>
        </p:nvSpPr>
        <p:spPr bwMode="auto">
          <a:xfrm>
            <a:off x="6678329" y="2201141"/>
            <a:ext cx="606391" cy="403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F2</a:t>
            </a:r>
            <a:endParaRPr lang="ko-KR" altLang="en-US" sz="1400" dirty="0" smtClean="0"/>
          </a:p>
        </p:txBody>
      </p:sp>
      <p:sp>
        <p:nvSpPr>
          <p:cNvPr id="42" name="직사각형 41"/>
          <p:cNvSpPr/>
          <p:nvPr/>
        </p:nvSpPr>
        <p:spPr bwMode="auto">
          <a:xfrm>
            <a:off x="7437121" y="2201140"/>
            <a:ext cx="606391" cy="403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F3</a:t>
            </a:r>
            <a:endParaRPr lang="ko-KR" altLang="en-US" sz="1400" dirty="0" smtClean="0"/>
          </a:p>
        </p:txBody>
      </p:sp>
      <p:sp>
        <p:nvSpPr>
          <p:cNvPr id="43" name="직사각형 42"/>
          <p:cNvSpPr/>
          <p:nvPr/>
        </p:nvSpPr>
        <p:spPr bwMode="auto">
          <a:xfrm>
            <a:off x="5919537" y="1650898"/>
            <a:ext cx="2123976" cy="403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v1</a:t>
            </a:r>
            <a:endParaRPr lang="ko-KR" altLang="en-US" sz="1400" dirty="0" smtClean="0"/>
          </a:p>
        </p:txBody>
      </p:sp>
      <p:cxnSp>
        <p:nvCxnSpPr>
          <p:cNvPr id="45" name="직선 화살표 연결선 44"/>
          <p:cNvCxnSpPr>
            <a:stCxn id="40" idx="0"/>
          </p:cNvCxnSpPr>
          <p:nvPr/>
        </p:nvCxnSpPr>
        <p:spPr bwMode="auto">
          <a:xfrm flipV="1">
            <a:off x="6222733" y="1876927"/>
            <a:ext cx="303195" cy="324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직선 화살표 연결선 46"/>
          <p:cNvCxnSpPr>
            <a:stCxn id="41" idx="0"/>
          </p:cNvCxnSpPr>
          <p:nvPr/>
        </p:nvCxnSpPr>
        <p:spPr bwMode="auto">
          <a:xfrm flipH="1" flipV="1">
            <a:off x="6829927" y="1965882"/>
            <a:ext cx="151598" cy="235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직선 화살표 연결선 47"/>
          <p:cNvCxnSpPr>
            <a:stCxn id="42" idx="0"/>
          </p:cNvCxnSpPr>
          <p:nvPr/>
        </p:nvCxnSpPr>
        <p:spPr bwMode="auto">
          <a:xfrm flipH="1" flipV="1">
            <a:off x="7617996" y="1965882"/>
            <a:ext cx="122321" cy="2352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자유형 50"/>
          <p:cNvSpPr/>
          <p:nvPr/>
        </p:nvSpPr>
        <p:spPr bwMode="auto">
          <a:xfrm>
            <a:off x="5553777" y="2117558"/>
            <a:ext cx="2800951" cy="80490"/>
          </a:xfrm>
          <a:custGeom>
            <a:avLst/>
            <a:gdLst>
              <a:gd name="connsiteX0" fmla="*/ 0 w 2800951"/>
              <a:gd name="connsiteY0" fmla="*/ 0 h 80490"/>
              <a:gd name="connsiteX1" fmla="*/ 539015 w 2800951"/>
              <a:gd name="connsiteY1" fmla="*/ 9625 h 80490"/>
              <a:gd name="connsiteX2" fmla="*/ 577516 w 2800951"/>
              <a:gd name="connsiteY2" fmla="*/ 19250 h 80490"/>
              <a:gd name="connsiteX3" fmla="*/ 2242686 w 2800951"/>
              <a:gd name="connsiteY3" fmla="*/ 38501 h 80490"/>
              <a:gd name="connsiteX4" fmla="*/ 2800951 w 2800951"/>
              <a:gd name="connsiteY4" fmla="*/ 9625 h 8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0951" h="80490">
                <a:moveTo>
                  <a:pt x="0" y="0"/>
                </a:moveTo>
                <a:lnTo>
                  <a:pt x="539015" y="9625"/>
                </a:lnTo>
                <a:cubicBezTo>
                  <a:pt x="552236" y="10066"/>
                  <a:pt x="564289" y="19026"/>
                  <a:pt x="577516" y="19250"/>
                </a:cubicBezTo>
                <a:lnTo>
                  <a:pt x="2242686" y="38501"/>
                </a:lnTo>
                <a:cubicBezTo>
                  <a:pt x="2790774" y="28714"/>
                  <a:pt x="2654637" y="155947"/>
                  <a:pt x="2800951" y="96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자유형 51"/>
          <p:cNvSpPr/>
          <p:nvPr/>
        </p:nvSpPr>
        <p:spPr bwMode="auto">
          <a:xfrm>
            <a:off x="5871411" y="1443789"/>
            <a:ext cx="708824" cy="1491916"/>
          </a:xfrm>
          <a:custGeom>
            <a:avLst/>
            <a:gdLst>
              <a:gd name="connsiteX0" fmla="*/ 385010 w 708824"/>
              <a:gd name="connsiteY0" fmla="*/ 1491916 h 1491916"/>
              <a:gd name="connsiteX1" fmla="*/ 385010 w 708824"/>
              <a:gd name="connsiteY1" fmla="*/ 1491916 h 1491916"/>
              <a:gd name="connsiteX2" fmla="*/ 231006 w 708824"/>
              <a:gd name="connsiteY2" fmla="*/ 1414914 h 1491916"/>
              <a:gd name="connsiteX3" fmla="*/ 173254 w 708824"/>
              <a:gd name="connsiteY3" fmla="*/ 1337912 h 1491916"/>
              <a:gd name="connsiteX4" fmla="*/ 144378 w 708824"/>
              <a:gd name="connsiteY4" fmla="*/ 1309036 h 1491916"/>
              <a:gd name="connsiteX5" fmla="*/ 96252 w 708824"/>
              <a:gd name="connsiteY5" fmla="*/ 1251285 h 1491916"/>
              <a:gd name="connsiteX6" fmla="*/ 57751 w 708824"/>
              <a:gd name="connsiteY6" fmla="*/ 1193533 h 1491916"/>
              <a:gd name="connsiteX7" fmla="*/ 19250 w 708824"/>
              <a:gd name="connsiteY7" fmla="*/ 1116531 h 1491916"/>
              <a:gd name="connsiteX8" fmla="*/ 0 w 708824"/>
              <a:gd name="connsiteY8" fmla="*/ 1020278 h 1491916"/>
              <a:gd name="connsiteX9" fmla="*/ 9625 w 708824"/>
              <a:gd name="connsiteY9" fmla="*/ 741146 h 1491916"/>
              <a:gd name="connsiteX10" fmla="*/ 19250 w 708824"/>
              <a:gd name="connsiteY10" fmla="*/ 702645 h 1491916"/>
              <a:gd name="connsiteX11" fmla="*/ 38501 w 708824"/>
              <a:gd name="connsiteY11" fmla="*/ 673769 h 1491916"/>
              <a:gd name="connsiteX12" fmla="*/ 77002 w 708824"/>
              <a:gd name="connsiteY12" fmla="*/ 385011 h 1491916"/>
              <a:gd name="connsiteX13" fmla="*/ 105877 w 708824"/>
              <a:gd name="connsiteY13" fmla="*/ 327259 h 1491916"/>
              <a:gd name="connsiteX14" fmla="*/ 134753 w 708824"/>
              <a:gd name="connsiteY14" fmla="*/ 240632 h 1491916"/>
              <a:gd name="connsiteX15" fmla="*/ 144378 w 708824"/>
              <a:gd name="connsiteY15" fmla="*/ 202131 h 1491916"/>
              <a:gd name="connsiteX16" fmla="*/ 202130 w 708824"/>
              <a:gd name="connsiteY16" fmla="*/ 86628 h 1491916"/>
              <a:gd name="connsiteX17" fmla="*/ 279132 w 708824"/>
              <a:gd name="connsiteY17" fmla="*/ 28876 h 1491916"/>
              <a:gd name="connsiteX18" fmla="*/ 346509 w 708824"/>
              <a:gd name="connsiteY18" fmla="*/ 9626 h 1491916"/>
              <a:gd name="connsiteX19" fmla="*/ 404261 w 708824"/>
              <a:gd name="connsiteY19" fmla="*/ 0 h 1491916"/>
              <a:gd name="connsiteX20" fmla="*/ 529389 w 708824"/>
              <a:gd name="connsiteY20" fmla="*/ 9626 h 1491916"/>
              <a:gd name="connsiteX21" fmla="*/ 587141 w 708824"/>
              <a:gd name="connsiteY21" fmla="*/ 105878 h 1491916"/>
              <a:gd name="connsiteX22" fmla="*/ 596766 w 708824"/>
              <a:gd name="connsiteY22" fmla="*/ 134754 h 1491916"/>
              <a:gd name="connsiteX23" fmla="*/ 635267 w 708824"/>
              <a:gd name="connsiteY23" fmla="*/ 192506 h 1491916"/>
              <a:gd name="connsiteX24" fmla="*/ 644892 w 708824"/>
              <a:gd name="connsiteY24" fmla="*/ 231007 h 1491916"/>
              <a:gd name="connsiteX25" fmla="*/ 654517 w 708824"/>
              <a:gd name="connsiteY25" fmla="*/ 259883 h 1491916"/>
              <a:gd name="connsiteX26" fmla="*/ 664143 w 708824"/>
              <a:gd name="connsiteY26" fmla="*/ 356135 h 1491916"/>
              <a:gd name="connsiteX27" fmla="*/ 693018 w 708824"/>
              <a:gd name="connsiteY27" fmla="*/ 490889 h 1491916"/>
              <a:gd name="connsiteX28" fmla="*/ 693018 w 708824"/>
              <a:gd name="connsiteY28" fmla="*/ 1097280 h 1491916"/>
              <a:gd name="connsiteX29" fmla="*/ 635267 w 708824"/>
              <a:gd name="connsiteY29" fmla="*/ 1155032 h 1491916"/>
              <a:gd name="connsiteX30" fmla="*/ 606391 w 708824"/>
              <a:gd name="connsiteY30" fmla="*/ 1183908 h 1491916"/>
              <a:gd name="connsiteX31" fmla="*/ 548640 w 708824"/>
              <a:gd name="connsiteY31" fmla="*/ 1222409 h 1491916"/>
              <a:gd name="connsiteX32" fmla="*/ 442762 w 708824"/>
              <a:gd name="connsiteY32" fmla="*/ 1251285 h 1491916"/>
              <a:gd name="connsiteX33" fmla="*/ 365760 w 708824"/>
              <a:gd name="connsiteY33" fmla="*/ 1251285 h 1491916"/>
              <a:gd name="connsiteX34" fmla="*/ 365760 w 708824"/>
              <a:gd name="connsiteY34" fmla="*/ 128016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08824" h="1491916">
                <a:moveTo>
                  <a:pt x="385010" y="1491916"/>
                </a:moveTo>
                <a:lnTo>
                  <a:pt x="385010" y="1491916"/>
                </a:lnTo>
                <a:cubicBezTo>
                  <a:pt x="327568" y="1468939"/>
                  <a:pt x="277142" y="1456436"/>
                  <a:pt x="231006" y="1414914"/>
                </a:cubicBezTo>
                <a:cubicBezTo>
                  <a:pt x="184204" y="1372792"/>
                  <a:pt x="204506" y="1375414"/>
                  <a:pt x="173254" y="1337912"/>
                </a:cubicBezTo>
                <a:cubicBezTo>
                  <a:pt x="164540" y="1327455"/>
                  <a:pt x="153092" y="1319493"/>
                  <a:pt x="144378" y="1309036"/>
                </a:cubicBezTo>
                <a:cubicBezTo>
                  <a:pt x="77383" y="1228640"/>
                  <a:pt x="180605" y="1335635"/>
                  <a:pt x="96252" y="1251285"/>
                </a:cubicBezTo>
                <a:cubicBezTo>
                  <a:pt x="76949" y="1193374"/>
                  <a:pt x="101011" y="1251212"/>
                  <a:pt x="57751" y="1193533"/>
                </a:cubicBezTo>
                <a:cubicBezTo>
                  <a:pt x="40179" y="1170103"/>
                  <a:pt x="25830" y="1145043"/>
                  <a:pt x="19250" y="1116531"/>
                </a:cubicBezTo>
                <a:cubicBezTo>
                  <a:pt x="11893" y="1084649"/>
                  <a:pt x="0" y="1020278"/>
                  <a:pt x="0" y="1020278"/>
                </a:cubicBezTo>
                <a:cubicBezTo>
                  <a:pt x="3208" y="927234"/>
                  <a:pt x="3993" y="834075"/>
                  <a:pt x="9625" y="741146"/>
                </a:cubicBezTo>
                <a:cubicBezTo>
                  <a:pt x="10425" y="727942"/>
                  <a:pt x="14039" y="714804"/>
                  <a:pt x="19250" y="702645"/>
                </a:cubicBezTo>
                <a:cubicBezTo>
                  <a:pt x="23807" y="692012"/>
                  <a:pt x="32084" y="683394"/>
                  <a:pt x="38501" y="673769"/>
                </a:cubicBezTo>
                <a:cubicBezTo>
                  <a:pt x="43046" y="628316"/>
                  <a:pt x="54216" y="453371"/>
                  <a:pt x="77002" y="385011"/>
                </a:cubicBezTo>
                <a:cubicBezTo>
                  <a:pt x="123008" y="246989"/>
                  <a:pt x="43690" y="476509"/>
                  <a:pt x="105877" y="327259"/>
                </a:cubicBezTo>
                <a:cubicBezTo>
                  <a:pt x="117584" y="299163"/>
                  <a:pt x="127371" y="270161"/>
                  <a:pt x="134753" y="240632"/>
                </a:cubicBezTo>
                <a:cubicBezTo>
                  <a:pt x="137961" y="227798"/>
                  <a:pt x="140577" y="214802"/>
                  <a:pt x="144378" y="202131"/>
                </a:cubicBezTo>
                <a:cubicBezTo>
                  <a:pt x="154847" y="167233"/>
                  <a:pt x="170727" y="110180"/>
                  <a:pt x="202130" y="86628"/>
                </a:cubicBezTo>
                <a:cubicBezTo>
                  <a:pt x="227797" y="67377"/>
                  <a:pt x="248694" y="39022"/>
                  <a:pt x="279132" y="28876"/>
                </a:cubicBezTo>
                <a:cubicBezTo>
                  <a:pt x="306655" y="19702"/>
                  <a:pt x="316292" y="15669"/>
                  <a:pt x="346509" y="9626"/>
                </a:cubicBezTo>
                <a:cubicBezTo>
                  <a:pt x="365646" y="5798"/>
                  <a:pt x="385010" y="3209"/>
                  <a:pt x="404261" y="0"/>
                </a:cubicBezTo>
                <a:lnTo>
                  <a:pt x="529389" y="9626"/>
                </a:lnTo>
                <a:cubicBezTo>
                  <a:pt x="541258" y="14513"/>
                  <a:pt x="578996" y="86873"/>
                  <a:pt x="587141" y="105878"/>
                </a:cubicBezTo>
                <a:cubicBezTo>
                  <a:pt x="591138" y="115204"/>
                  <a:pt x="591839" y="125885"/>
                  <a:pt x="596766" y="134754"/>
                </a:cubicBezTo>
                <a:cubicBezTo>
                  <a:pt x="608002" y="154979"/>
                  <a:pt x="635267" y="192506"/>
                  <a:pt x="635267" y="192506"/>
                </a:cubicBezTo>
                <a:cubicBezTo>
                  <a:pt x="638475" y="205340"/>
                  <a:pt x="641258" y="218287"/>
                  <a:pt x="644892" y="231007"/>
                </a:cubicBezTo>
                <a:cubicBezTo>
                  <a:pt x="647679" y="240763"/>
                  <a:pt x="652974" y="249855"/>
                  <a:pt x="654517" y="259883"/>
                </a:cubicBezTo>
                <a:cubicBezTo>
                  <a:pt x="659420" y="291752"/>
                  <a:pt x="659583" y="324215"/>
                  <a:pt x="664143" y="356135"/>
                </a:cubicBezTo>
                <a:cubicBezTo>
                  <a:pt x="677309" y="448299"/>
                  <a:pt x="674284" y="434685"/>
                  <a:pt x="693018" y="490889"/>
                </a:cubicBezTo>
                <a:cubicBezTo>
                  <a:pt x="713597" y="737816"/>
                  <a:pt x="714583" y="701930"/>
                  <a:pt x="693018" y="1097280"/>
                </a:cubicBezTo>
                <a:cubicBezTo>
                  <a:pt x="690859" y="1136862"/>
                  <a:pt x="663095" y="1141118"/>
                  <a:pt x="635267" y="1155032"/>
                </a:cubicBezTo>
                <a:cubicBezTo>
                  <a:pt x="625642" y="1164657"/>
                  <a:pt x="617136" y="1175551"/>
                  <a:pt x="606391" y="1183908"/>
                </a:cubicBezTo>
                <a:cubicBezTo>
                  <a:pt x="588129" y="1198112"/>
                  <a:pt x="570589" y="1215093"/>
                  <a:pt x="548640" y="1222409"/>
                </a:cubicBezTo>
                <a:cubicBezTo>
                  <a:pt x="515873" y="1233331"/>
                  <a:pt x="478129" y="1248564"/>
                  <a:pt x="442762" y="1251285"/>
                </a:cubicBezTo>
                <a:cubicBezTo>
                  <a:pt x="417170" y="1253254"/>
                  <a:pt x="391427" y="1251285"/>
                  <a:pt x="365760" y="1251285"/>
                </a:cubicBezTo>
                <a:lnTo>
                  <a:pt x="365760" y="128016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5742342" y="5043398"/>
            <a:ext cx="1239184" cy="36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HW</a:t>
            </a:r>
            <a:endParaRPr lang="ko-KR" altLang="en-US" sz="1400" dirty="0" smtClean="0"/>
          </a:p>
        </p:txBody>
      </p:sp>
      <p:sp>
        <p:nvSpPr>
          <p:cNvPr id="54" name="직사각형 53"/>
          <p:cNvSpPr/>
          <p:nvPr/>
        </p:nvSpPr>
        <p:spPr bwMode="auto">
          <a:xfrm>
            <a:off x="5742341" y="4631236"/>
            <a:ext cx="1239184" cy="36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5742341" y="3800140"/>
            <a:ext cx="1239184" cy="36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App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 bwMode="auto">
          <a:xfrm>
            <a:off x="5742341" y="4218211"/>
            <a:ext cx="1239184" cy="3638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Middleware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 bwMode="auto">
          <a:xfrm>
            <a:off x="7993688" y="5043398"/>
            <a:ext cx="1239184" cy="36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HW</a:t>
            </a:r>
            <a:endParaRPr lang="ko-KR" altLang="en-US" sz="1400" dirty="0" smtClean="0"/>
          </a:p>
        </p:txBody>
      </p:sp>
      <p:sp>
        <p:nvSpPr>
          <p:cNvPr id="63" name="직사각형 62"/>
          <p:cNvSpPr/>
          <p:nvPr/>
        </p:nvSpPr>
        <p:spPr bwMode="auto">
          <a:xfrm>
            <a:off x="7993687" y="4631236"/>
            <a:ext cx="1239184" cy="36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OS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 bwMode="auto">
          <a:xfrm>
            <a:off x="7993687" y="3800140"/>
            <a:ext cx="1239184" cy="36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App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7993687" y="4218211"/>
            <a:ext cx="1239184" cy="3638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Middleware</a:t>
            </a:r>
            <a:endParaRPr lang="ko-KR" altLang="en-US" sz="1400" dirty="0"/>
          </a:p>
        </p:txBody>
      </p:sp>
      <p:sp>
        <p:nvSpPr>
          <p:cNvPr id="66" name="왼쪽/오른쪽 화살표 65"/>
          <p:cNvSpPr/>
          <p:nvPr/>
        </p:nvSpPr>
        <p:spPr bwMode="auto">
          <a:xfrm>
            <a:off x="6981524" y="4149622"/>
            <a:ext cx="984474" cy="501919"/>
          </a:xfrm>
          <a:prstGeom prst="leftRightArrow">
            <a:avLst>
              <a:gd name="adj1" fmla="val 69177"/>
              <a:gd name="adj2" fmla="val 29475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 smtClean="0"/>
              <a:t>Common Bus</a:t>
            </a:r>
            <a:endParaRPr lang="ko-KR" altLang="en-US" sz="1100" dirty="0" smtClean="0"/>
          </a:p>
        </p:txBody>
      </p:sp>
      <p:sp>
        <p:nvSpPr>
          <p:cNvPr id="67" name="타원 66"/>
          <p:cNvSpPr/>
          <p:nvPr/>
        </p:nvSpPr>
        <p:spPr bwMode="auto">
          <a:xfrm>
            <a:off x="5871411" y="3656931"/>
            <a:ext cx="232689" cy="2802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68" name="타원 67"/>
          <p:cNvSpPr/>
          <p:nvPr/>
        </p:nvSpPr>
        <p:spPr bwMode="auto">
          <a:xfrm>
            <a:off x="6463890" y="3621716"/>
            <a:ext cx="232689" cy="2802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69" name="타원 68"/>
          <p:cNvSpPr/>
          <p:nvPr/>
        </p:nvSpPr>
        <p:spPr bwMode="auto">
          <a:xfrm>
            <a:off x="6812386" y="3665915"/>
            <a:ext cx="232689" cy="2802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70" name="타원 69"/>
          <p:cNvSpPr/>
          <p:nvPr/>
        </p:nvSpPr>
        <p:spPr bwMode="auto">
          <a:xfrm>
            <a:off x="8042409" y="3639193"/>
            <a:ext cx="232689" cy="2802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71" name="타원 70"/>
          <p:cNvSpPr/>
          <p:nvPr/>
        </p:nvSpPr>
        <p:spPr bwMode="auto">
          <a:xfrm>
            <a:off x="8634888" y="3603978"/>
            <a:ext cx="232689" cy="2802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8983384" y="3648177"/>
            <a:ext cx="232689" cy="2802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1400" smtClean="0"/>
          </a:p>
        </p:txBody>
      </p:sp>
      <p:cxnSp>
        <p:nvCxnSpPr>
          <p:cNvPr id="74" name="직선 화살표 연결선 73"/>
          <p:cNvCxnSpPr>
            <a:stCxn id="67" idx="4"/>
          </p:cNvCxnSpPr>
          <p:nvPr/>
        </p:nvCxnSpPr>
        <p:spPr bwMode="auto">
          <a:xfrm>
            <a:off x="5987756" y="3937200"/>
            <a:ext cx="14120" cy="301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직선 화살표 연결선 75"/>
          <p:cNvCxnSpPr>
            <a:endCxn id="70" idx="4"/>
          </p:cNvCxnSpPr>
          <p:nvPr/>
        </p:nvCxnSpPr>
        <p:spPr bwMode="auto">
          <a:xfrm flipH="1" flipV="1">
            <a:off x="8158754" y="3919462"/>
            <a:ext cx="26491" cy="365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202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최종 목표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Event-Driven Distributed Component Middleware</a:t>
            </a:r>
          </a:p>
          <a:p>
            <a:pPr lvl="2"/>
            <a:r>
              <a:rPr lang="ko-KR" altLang="en-US" dirty="0" smtClean="0"/>
              <a:t>지원</a:t>
            </a:r>
            <a:r>
              <a:rPr lang="en-US" altLang="ko-KR" dirty="0" smtClean="0"/>
              <a:t> OS</a:t>
            </a:r>
          </a:p>
          <a:p>
            <a:pPr lvl="3"/>
            <a:r>
              <a:rPr lang="en-US" altLang="ko-KR" dirty="0" smtClean="0"/>
              <a:t>Windows, Linux</a:t>
            </a:r>
          </a:p>
          <a:p>
            <a:pPr lvl="2"/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C++</a:t>
            </a:r>
          </a:p>
          <a:p>
            <a:pPr lvl="2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Component</a:t>
            </a:r>
          </a:p>
          <a:p>
            <a:pPr lvl="3"/>
            <a:r>
              <a:rPr lang="en-US" altLang="ko-KR" dirty="0" smtClean="0"/>
              <a:t>Scheduler</a:t>
            </a:r>
          </a:p>
          <a:p>
            <a:pPr lvl="3"/>
            <a:r>
              <a:rPr lang="en-US" altLang="ko-KR" dirty="0" smtClean="0"/>
              <a:t>Memory Manager</a:t>
            </a:r>
          </a:p>
          <a:p>
            <a:pPr lvl="3"/>
            <a:r>
              <a:rPr lang="en-US" altLang="ko-KR" dirty="0" smtClean="0"/>
              <a:t>Collection</a:t>
            </a:r>
          </a:p>
          <a:p>
            <a:pPr lvl="4"/>
            <a:r>
              <a:rPr lang="en-US" altLang="ko-KR" dirty="0" smtClean="0"/>
              <a:t>Vector/Map/…</a:t>
            </a:r>
          </a:p>
          <a:p>
            <a:pPr lvl="3"/>
            <a:r>
              <a:rPr lang="en-US" altLang="ko-KR" dirty="0" smtClean="0"/>
              <a:t>Stub/Skeleton</a:t>
            </a:r>
          </a:p>
          <a:p>
            <a:pPr lvl="3"/>
            <a:r>
              <a:rPr lang="en-US" altLang="ko-KR" dirty="0" smtClean="0"/>
              <a:t>Container</a:t>
            </a:r>
          </a:p>
          <a:p>
            <a:pPr lvl="1"/>
            <a:r>
              <a:rPr lang="ko-KR" altLang="en-US" dirty="0" smtClean="0"/>
              <a:t>목표</a:t>
            </a:r>
            <a:r>
              <a:rPr lang="en-US" altLang="ko-KR" dirty="0" smtClean="0"/>
              <a:t> App</a:t>
            </a:r>
          </a:p>
          <a:p>
            <a:pPr lvl="2"/>
            <a:r>
              <a:rPr lang="ko-KR" altLang="en-US" dirty="0" smtClean="0"/>
              <a:t>인공 지능 카메라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Moving Vehicle</a:t>
            </a:r>
          </a:p>
          <a:p>
            <a:pPr lvl="2"/>
            <a:r>
              <a:rPr lang="en-US" altLang="ko-KR" dirty="0" smtClean="0"/>
              <a:t>Drone</a:t>
            </a:r>
          </a:p>
          <a:p>
            <a:pPr lvl="2"/>
            <a:r>
              <a:rPr lang="en-US" altLang="ko-KR" dirty="0" smtClean="0"/>
              <a:t>…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교육</a:t>
            </a:r>
            <a:r>
              <a:rPr lang="en-US" altLang="ko-KR" dirty="0" smtClean="0"/>
              <a:t>/Consulting</a:t>
            </a:r>
          </a:p>
          <a:p>
            <a:pPr lvl="1"/>
            <a:r>
              <a:rPr lang="ko-KR" altLang="en-US" dirty="0" smtClean="0"/>
              <a:t>교육 </a:t>
            </a:r>
            <a:r>
              <a:rPr lang="en-US" altLang="ko-KR" dirty="0" smtClean="0"/>
              <a:t>Content?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배경</a:t>
            </a:r>
            <a:r>
              <a:rPr lang="en-US" altLang="ko-KR" dirty="0"/>
              <a:t> </a:t>
            </a:r>
            <a:r>
              <a:rPr lang="ko-KR" altLang="en-US" dirty="0"/>
              <a:t>지식</a:t>
            </a:r>
            <a:endParaRPr lang="en-US" altLang="ko-KR" dirty="0"/>
          </a:p>
          <a:p>
            <a:pPr lvl="1"/>
            <a:r>
              <a:rPr lang="en-US" altLang="ko-KR" dirty="0"/>
              <a:t>OS</a:t>
            </a:r>
          </a:p>
          <a:p>
            <a:pPr lvl="1"/>
            <a:r>
              <a:rPr lang="en-US" altLang="ko-KR" dirty="0"/>
              <a:t>Network</a:t>
            </a:r>
          </a:p>
          <a:p>
            <a:pPr lvl="1"/>
            <a:r>
              <a:rPr lang="en-US" altLang="ko-KR" dirty="0"/>
              <a:t>C</a:t>
            </a:r>
            <a:r>
              <a:rPr lang="en-US" altLang="ko-KR" dirty="0" smtClean="0"/>
              <a:t>++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15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할 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Visual Studio C++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2024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1029903" y="1992428"/>
            <a:ext cx="2310063" cy="1405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View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 smtClean="0"/>
              <a:t>main()</a:t>
            </a:r>
          </a:p>
          <a:p>
            <a:pPr algn="ctr"/>
            <a:r>
              <a:rPr lang="en-US" altLang="ko-KR" sz="1400" dirty="0" smtClean="0"/>
              <a:t>// </a:t>
            </a:r>
            <a:r>
              <a:rPr lang="en-US" altLang="ko-KR" sz="1400" dirty="0"/>
              <a:t>keyboard number input</a:t>
            </a:r>
            <a:endParaRPr lang="en-US" altLang="ko-KR" sz="1400" dirty="0" smtClean="0"/>
          </a:p>
          <a:p>
            <a:pPr marL="285750" indent="-285750" algn="ctr">
              <a:buFontTx/>
              <a:buChar char="-"/>
            </a:pPr>
            <a:r>
              <a:rPr lang="en-US" altLang="ko-KR" sz="1400" dirty="0" err="1" smtClean="0"/>
              <a:t>ValueObject</a:t>
            </a:r>
            <a:r>
              <a:rPr lang="en-US" altLang="ko-KR" sz="1400" dirty="0" smtClean="0"/>
              <a:t>* Read</a:t>
            </a:r>
            <a:r>
              <a:rPr lang="en-US" altLang="ko-KR" sz="1400" dirty="0"/>
              <a:t>() 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 smtClean="0"/>
              <a:t>Write(Result *</a:t>
            </a:r>
            <a:r>
              <a:rPr lang="en-US" altLang="ko-KR" sz="1400" dirty="0" err="1" smtClean="0"/>
              <a:t>pResult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</p:txBody>
      </p:sp>
      <p:sp>
        <p:nvSpPr>
          <p:cNvPr id="7" name="직사각형 6"/>
          <p:cNvSpPr/>
          <p:nvPr/>
        </p:nvSpPr>
        <p:spPr bwMode="auto">
          <a:xfrm>
            <a:off x="5262249" y="1992428"/>
            <a:ext cx="3929877" cy="1405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Control</a:t>
            </a:r>
          </a:p>
          <a:p>
            <a:pPr algn="ctr"/>
            <a:r>
              <a:rPr lang="en-US" altLang="ko-KR" sz="1400" dirty="0" smtClean="0"/>
              <a:t>- Result *Compute(</a:t>
            </a:r>
            <a:r>
              <a:rPr lang="en-US" altLang="ko-KR" sz="1400" dirty="0" err="1" smtClean="0"/>
              <a:t>ValueObject</a:t>
            </a:r>
            <a:r>
              <a:rPr lang="en-US" altLang="ko-KR" sz="1400" dirty="0" smtClean="0"/>
              <a:t> *</a:t>
            </a:r>
            <a:r>
              <a:rPr lang="en-US" altLang="ko-KR" sz="1400" dirty="0" err="1" smtClean="0"/>
              <a:t>pValueObject</a:t>
            </a:r>
            <a:r>
              <a:rPr lang="en-US" altLang="ko-KR" sz="1400" dirty="0" smtClean="0"/>
              <a:t>)</a:t>
            </a:r>
            <a:endParaRPr lang="ko-KR" altLang="en-US" sz="1400" dirty="0" smtClean="0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 bwMode="auto">
          <a:xfrm>
            <a:off x="3339966" y="2695073"/>
            <a:ext cx="192228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18"/>
          <p:cNvSpPr/>
          <p:nvPr/>
        </p:nvSpPr>
        <p:spPr bwMode="auto">
          <a:xfrm>
            <a:off x="3735260" y="2049550"/>
            <a:ext cx="1214168" cy="567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err="1" smtClean="0"/>
              <a:t>ValueObject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- number</a:t>
            </a:r>
            <a:endParaRPr lang="ko-KR" altLang="en-US" sz="1400" dirty="0" smtClean="0"/>
          </a:p>
        </p:txBody>
      </p:sp>
      <p:sp>
        <p:nvSpPr>
          <p:cNvPr id="20" name="직사각형 19"/>
          <p:cNvSpPr/>
          <p:nvPr/>
        </p:nvSpPr>
        <p:spPr bwMode="auto">
          <a:xfrm>
            <a:off x="3735260" y="2762661"/>
            <a:ext cx="1214168" cy="567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 smtClean="0"/>
              <a:t>Result</a:t>
            </a:r>
          </a:p>
          <a:p>
            <a:pPr algn="ctr"/>
            <a:r>
              <a:rPr lang="en-US" altLang="ko-KR" sz="1400" dirty="0" smtClean="0"/>
              <a:t>- number</a:t>
            </a:r>
            <a:endParaRPr lang="ko-KR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32408438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사용자 지정 1">
      <a:majorFont>
        <a:latin typeface="Candara"/>
        <a:ea typeface="나눔바른고딕"/>
        <a:cs typeface=""/>
      </a:majorFont>
      <a:minorFont>
        <a:latin typeface="Candara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z="140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75000"/>
            </a:schemeClr>
          </a:solidFill>
        </a:ln>
      </a:spPr>
      <a:bodyPr wrap="square">
        <a:spAutoFit/>
      </a:bodyPr>
      <a:lstStyle>
        <a:defPPr marL="0" algn="l">
          <a:defRPr sz="14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사용자 지정</PresentationFormat>
  <Paragraphs>120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나눔고딕</vt:lpstr>
      <vt:lpstr>나눔바른고딕</vt:lpstr>
      <vt:lpstr>맑은 고딕</vt:lpstr>
      <vt:lpstr>Arial</vt:lpstr>
      <vt:lpstr>Candara</vt:lpstr>
      <vt:lpstr>Tahoma</vt:lpstr>
      <vt:lpstr>Wingdings</vt:lpstr>
      <vt:lpstr>ppp_ani_glo_glass</vt:lpstr>
      <vt:lpstr>프로젝트 진행</vt:lpstr>
      <vt:lpstr>2024-02-05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2020-03-19T12:24:17Z</dcterms:created>
  <dcterms:modified xsi:type="dcterms:W3CDTF">2024-02-05T03:44:35Z</dcterms:modified>
</cp:coreProperties>
</file>