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7" r:id="rId2"/>
    <p:sldId id="300" r:id="rId3"/>
    <p:sldId id="298" r:id="rId4"/>
    <p:sldId id="299" r:id="rId5"/>
    <p:sldId id="30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37"/>
  </p:normalViewPr>
  <p:slideViewPr>
    <p:cSldViewPr snapToGrid="0" snapToObjects="1">
      <p:cViewPr varScale="1">
        <p:scale>
          <a:sx n="90" d="100"/>
          <a:sy n="90"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194-F297-CC4B-B17C-AF5044982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E68AFA-A899-E048-AF36-8F82F67CA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D81E6E-2BA3-714F-9F4F-263BDFE72E60}"/>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5" name="Footer Placeholder 4">
            <a:extLst>
              <a:ext uri="{FF2B5EF4-FFF2-40B4-BE49-F238E27FC236}">
                <a16:creationId xmlns:a16="http://schemas.microsoft.com/office/drawing/2014/main" id="{4F9579E2-5E5F-684F-92C2-27CB340E8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71751-1361-5E4F-877F-857407531604}"/>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343444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21E5-1F55-4343-ADC0-1CD5F01815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858438-E529-A048-B5B3-D7FE192A53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56071-0A3E-594C-9DBE-13F19D192039}"/>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5" name="Footer Placeholder 4">
            <a:extLst>
              <a:ext uri="{FF2B5EF4-FFF2-40B4-BE49-F238E27FC236}">
                <a16:creationId xmlns:a16="http://schemas.microsoft.com/office/drawing/2014/main" id="{96959469-977E-4E4B-8CA7-9328A3D9D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89EFB-3453-6647-A3EE-0FD8DA158ADC}"/>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280659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510D6-7F3E-9249-9B3A-CAF47E5178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ADFB6-8C85-9E43-BEF6-ADC006FA8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32E12-338C-D142-BBF2-09A726D41B87}"/>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5" name="Footer Placeholder 4">
            <a:extLst>
              <a:ext uri="{FF2B5EF4-FFF2-40B4-BE49-F238E27FC236}">
                <a16:creationId xmlns:a16="http://schemas.microsoft.com/office/drawing/2014/main" id="{5113E5F1-FB94-0748-9F81-6F8D1D740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20FB0-A5FD-B44D-8BF5-772AA0840EEC}"/>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867585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875780" y="171450"/>
            <a:ext cx="8098506" cy="6529388"/>
          </a:xfrm>
          <a:custGeom>
            <a:avLst/>
            <a:gdLst>
              <a:gd name="connsiteX0" fmla="*/ 0 w 8098506"/>
              <a:gd name="connsiteY0" fmla="*/ 0 h 6529388"/>
              <a:gd name="connsiteX1" fmla="*/ 8098506 w 8098506"/>
              <a:gd name="connsiteY1" fmla="*/ 0 h 6529388"/>
              <a:gd name="connsiteX2" fmla="*/ 8098506 w 8098506"/>
              <a:gd name="connsiteY2" fmla="*/ 6529388 h 6529388"/>
              <a:gd name="connsiteX3" fmla="*/ 0 w 8098506"/>
              <a:gd name="connsiteY3" fmla="*/ 6529388 h 6529388"/>
            </a:gdLst>
            <a:ahLst/>
            <a:cxnLst>
              <a:cxn ang="0">
                <a:pos x="connsiteX0" y="connsiteY0"/>
              </a:cxn>
              <a:cxn ang="0">
                <a:pos x="connsiteX1" y="connsiteY1"/>
              </a:cxn>
              <a:cxn ang="0">
                <a:pos x="connsiteX2" y="connsiteY2"/>
              </a:cxn>
              <a:cxn ang="0">
                <a:pos x="connsiteX3" y="connsiteY3"/>
              </a:cxn>
            </a:cxnLst>
            <a:rect l="l" t="t" r="r" b="b"/>
            <a:pathLst>
              <a:path w="8098506" h="6529388">
                <a:moveTo>
                  <a:pt x="0" y="0"/>
                </a:moveTo>
                <a:lnTo>
                  <a:pt x="8098506" y="0"/>
                </a:lnTo>
                <a:lnTo>
                  <a:pt x="8098506" y="6529388"/>
                </a:lnTo>
                <a:lnTo>
                  <a:pt x="0" y="6529388"/>
                </a:lnTo>
                <a:close/>
              </a:path>
            </a:pathLst>
          </a:custGeom>
        </p:spPr>
        <p:txBody>
          <a:bodyPr wrap="square">
            <a:noAutofit/>
          </a:bodyPr>
          <a:lstStyle/>
          <a:p>
            <a:endParaRPr lang="en-US"/>
          </a:p>
        </p:txBody>
      </p:sp>
    </p:spTree>
    <p:extLst>
      <p:ext uri="{BB962C8B-B14F-4D97-AF65-F5344CB8AC3E}">
        <p14:creationId xmlns:p14="http://schemas.microsoft.com/office/powerpoint/2010/main" val="27431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343-F2B2-DA49-B4D9-88B2681F3E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55648-D4EC-9A49-8302-E86887C72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9D344-A1FE-434E-BD98-4C3C00F10723}"/>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5" name="Footer Placeholder 4">
            <a:extLst>
              <a:ext uri="{FF2B5EF4-FFF2-40B4-BE49-F238E27FC236}">
                <a16:creationId xmlns:a16="http://schemas.microsoft.com/office/drawing/2014/main" id="{19B09413-E694-914F-8E15-387AC4CA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D19BF-8B3D-4C46-B4EC-3F40836F396F}"/>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302986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2C4E-17E7-034D-B0D7-EB1EAF1AC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E9A28C-B6B4-E44E-9E28-903AAB634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E1AA5C-CA8C-F540-9CD2-88616251C117}"/>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5" name="Footer Placeholder 4">
            <a:extLst>
              <a:ext uri="{FF2B5EF4-FFF2-40B4-BE49-F238E27FC236}">
                <a16:creationId xmlns:a16="http://schemas.microsoft.com/office/drawing/2014/main" id="{9C1180AA-7713-3D4B-BB6F-778B96F2C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F1294-5E65-0E41-98E7-89480338BB48}"/>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178575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9550-D804-5B47-A432-09C57EE38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440CD8-EEE3-DD42-8BB0-16CA528A4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42BA60-6BAE-EC40-8DC3-AC1B44E4B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DBE7C-2D88-4548-9AD9-1FD58D754DFE}"/>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6" name="Footer Placeholder 5">
            <a:extLst>
              <a:ext uri="{FF2B5EF4-FFF2-40B4-BE49-F238E27FC236}">
                <a16:creationId xmlns:a16="http://schemas.microsoft.com/office/drawing/2014/main" id="{8332B9E3-B485-9B44-AF4D-85F6CC47F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F04A9-9BBC-BD4B-BFF6-2BE9F044B994}"/>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96334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5A23-155B-AB44-9E25-AD0944D5FD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8CF808-6576-6041-BA81-197E8C4F4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C0E72-5DC9-3948-8FB9-92FF80BAB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6B359-5A01-B24B-9A79-C33B0B01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BBF58-0604-5648-8A9C-4558463F70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5DB212-A291-154A-A16C-204D4A8B3A60}"/>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8" name="Footer Placeholder 7">
            <a:extLst>
              <a:ext uri="{FF2B5EF4-FFF2-40B4-BE49-F238E27FC236}">
                <a16:creationId xmlns:a16="http://schemas.microsoft.com/office/drawing/2014/main" id="{DF4BAC3F-56F0-1A4D-B7ED-036DBA597C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6868FD-A637-CD4A-9BFD-C231066CBDB1}"/>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1180687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B90D-6C27-9A4A-8C1E-EA25AADBF7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01950-6217-7547-8D20-0ECB02375B50}"/>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4" name="Footer Placeholder 3">
            <a:extLst>
              <a:ext uri="{FF2B5EF4-FFF2-40B4-BE49-F238E27FC236}">
                <a16:creationId xmlns:a16="http://schemas.microsoft.com/office/drawing/2014/main" id="{2CFD2346-3783-3C4B-A1AA-850A869A5C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39CEB3-41AF-3C47-9727-E87269C51FF1}"/>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89965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20066-E94A-4D48-9DE4-E65B6AD23678}"/>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3" name="Footer Placeholder 2">
            <a:extLst>
              <a:ext uri="{FF2B5EF4-FFF2-40B4-BE49-F238E27FC236}">
                <a16:creationId xmlns:a16="http://schemas.microsoft.com/office/drawing/2014/main" id="{467AC732-D6EF-424E-ABED-C12276FDEA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1DB5C-C021-5047-8232-3FEE02E83C9D}"/>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243385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3649-E723-F347-B0D0-DC19A1C5A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A5FEF9-4230-5749-839C-D21DB9B48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4B1BF8-1773-5542-A911-60480E1D6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1B0DA-186E-F445-8E84-6BD9BFA275ED}"/>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6" name="Footer Placeholder 5">
            <a:extLst>
              <a:ext uri="{FF2B5EF4-FFF2-40B4-BE49-F238E27FC236}">
                <a16:creationId xmlns:a16="http://schemas.microsoft.com/office/drawing/2014/main" id="{33ED8572-A3C0-DB4E-B1CE-B5C3970DF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7A6AE-8B38-FA47-98B4-3289F653BFF3}"/>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275105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0D29-DF74-F04E-AE05-7C6C472CB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381EE-2A27-A84E-A470-7A5B2E83B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54B269-D428-3D46-AC4C-6B0AEFB41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74753-FECE-1647-B410-61BB08596401}"/>
              </a:ext>
            </a:extLst>
          </p:cNvPr>
          <p:cNvSpPr>
            <a:spLocks noGrp="1"/>
          </p:cNvSpPr>
          <p:nvPr>
            <p:ph type="dt" sz="half" idx="10"/>
          </p:nvPr>
        </p:nvSpPr>
        <p:spPr/>
        <p:txBody>
          <a:bodyPr/>
          <a:lstStyle/>
          <a:p>
            <a:fld id="{2EA1EF49-B972-1A41-AE8A-A277ABDAF3F8}" type="datetimeFigureOut">
              <a:rPr lang="en-US" smtClean="0"/>
              <a:t>3/17/21</a:t>
            </a:fld>
            <a:endParaRPr lang="en-US"/>
          </a:p>
        </p:txBody>
      </p:sp>
      <p:sp>
        <p:nvSpPr>
          <p:cNvPr id="6" name="Footer Placeholder 5">
            <a:extLst>
              <a:ext uri="{FF2B5EF4-FFF2-40B4-BE49-F238E27FC236}">
                <a16:creationId xmlns:a16="http://schemas.microsoft.com/office/drawing/2014/main" id="{31E8F0C9-7FB3-A645-B2BC-41DA940AF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6D455-829A-994F-ACC0-D0228B2CE0EA}"/>
              </a:ext>
            </a:extLst>
          </p:cNvPr>
          <p:cNvSpPr>
            <a:spLocks noGrp="1"/>
          </p:cNvSpPr>
          <p:nvPr>
            <p:ph type="sldNum" sz="quarter" idx="12"/>
          </p:nvPr>
        </p:nvSpPr>
        <p:spPr/>
        <p:txBody>
          <a:bodyPr/>
          <a:lstStyle/>
          <a:p>
            <a:fld id="{A8F83853-EEA2-5348-AD13-A3E26D75B40A}" type="slidenum">
              <a:rPr lang="en-US" smtClean="0"/>
              <a:t>‹#›</a:t>
            </a:fld>
            <a:endParaRPr lang="en-US"/>
          </a:p>
        </p:txBody>
      </p:sp>
    </p:spTree>
    <p:extLst>
      <p:ext uri="{BB962C8B-B14F-4D97-AF65-F5344CB8AC3E}">
        <p14:creationId xmlns:p14="http://schemas.microsoft.com/office/powerpoint/2010/main" val="20797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1D262-775C-B840-A92A-86D40C4F6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7F35FD-EA4A-014E-A3BD-ADE28ECF5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C83B4-99A6-6F49-9A76-8BE01F6B3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1EF49-B972-1A41-AE8A-A277ABDAF3F8}" type="datetimeFigureOut">
              <a:rPr lang="en-US" smtClean="0"/>
              <a:t>3/17/21</a:t>
            </a:fld>
            <a:endParaRPr lang="en-US"/>
          </a:p>
        </p:txBody>
      </p:sp>
      <p:sp>
        <p:nvSpPr>
          <p:cNvPr id="5" name="Footer Placeholder 4">
            <a:extLst>
              <a:ext uri="{FF2B5EF4-FFF2-40B4-BE49-F238E27FC236}">
                <a16:creationId xmlns:a16="http://schemas.microsoft.com/office/drawing/2014/main" id="{E6B1EFBC-9CDC-6C49-83EA-C7BEE0F77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56D0A-F4AD-3445-9401-C74245A56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83853-EEA2-5348-AD13-A3E26D75B40A}" type="slidenum">
              <a:rPr lang="en-US" smtClean="0"/>
              <a:t>‹#›</a:t>
            </a:fld>
            <a:endParaRPr lang="en-US"/>
          </a:p>
        </p:txBody>
      </p:sp>
    </p:spTree>
    <p:extLst>
      <p:ext uri="{BB962C8B-B14F-4D97-AF65-F5344CB8AC3E}">
        <p14:creationId xmlns:p14="http://schemas.microsoft.com/office/powerpoint/2010/main" val="413454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F799B2-5FAE-2C44-9C44-4D1E321E55D1}"/>
              </a:ext>
            </a:extLst>
          </p:cNvPr>
          <p:cNvSpPr txBox="1"/>
          <p:nvPr/>
        </p:nvSpPr>
        <p:spPr>
          <a:xfrm>
            <a:off x="365760" y="1057317"/>
            <a:ext cx="3102701" cy="5078313"/>
          </a:xfrm>
          <a:prstGeom prst="rect">
            <a:avLst/>
          </a:prstGeom>
          <a:noFill/>
        </p:spPr>
        <p:txBody>
          <a:bodyPr wrap="square" rtlCol="0">
            <a:spAutoFit/>
          </a:bodyPr>
          <a:lstStyle/>
          <a:p>
            <a:pPr algn="ctr"/>
            <a:r>
              <a:rPr lang="en-US" b="1" dirty="0">
                <a:latin typeface="futura-pt"/>
              </a:rPr>
              <a:t>Industry Expertise</a:t>
            </a:r>
          </a:p>
          <a:p>
            <a:pPr algn="ctr"/>
            <a:r>
              <a:rPr lang="en-US" dirty="0">
                <a:latin typeface="proxima-nova"/>
              </a:rPr>
              <a:t>As a firm, we invest in the power of knowledge. We research, study, and analyze the core drivers of the consumer products, retail, grocery and convenience and hospitality industries. But we also take time to learn other adjacent industries (large and small) that overlap with our core competency to become better stewards and business partners.  This focus on knowledge combined with the diversity of thought within our team defines who we are as a firm.</a:t>
            </a:r>
          </a:p>
        </p:txBody>
      </p:sp>
      <p:pic>
        <p:nvPicPr>
          <p:cNvPr id="10" name="Picture 9" descr="A picture containing text, indoor, computer, person&#10;&#10;Description automatically generated">
            <a:extLst>
              <a:ext uri="{FF2B5EF4-FFF2-40B4-BE49-F238E27FC236}">
                <a16:creationId xmlns:a16="http://schemas.microsoft.com/office/drawing/2014/main" id="{43F637B1-57CE-104F-8578-72F83F120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351" y="695220"/>
            <a:ext cx="8201340" cy="5467560"/>
          </a:xfrm>
          <a:prstGeom prst="rect">
            <a:avLst/>
          </a:prstGeom>
        </p:spPr>
      </p:pic>
    </p:spTree>
    <p:extLst>
      <p:ext uri="{BB962C8B-B14F-4D97-AF65-F5344CB8AC3E}">
        <p14:creationId xmlns:p14="http://schemas.microsoft.com/office/powerpoint/2010/main" val="27796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indoor, wall, person&#10;&#10;Description automatically generated">
            <a:extLst>
              <a:ext uri="{FF2B5EF4-FFF2-40B4-BE49-F238E27FC236}">
                <a16:creationId xmlns:a16="http://schemas.microsoft.com/office/drawing/2014/main" id="{9395753E-792B-B54D-AE80-706B86FA1C5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651" r="8651"/>
          <a:stretch>
            <a:fillRect/>
          </a:stretch>
        </p:blipFill>
        <p:spPr/>
      </p:pic>
      <p:sp>
        <p:nvSpPr>
          <p:cNvPr id="3" name="Rectangle 2">
            <a:extLst>
              <a:ext uri="{FF2B5EF4-FFF2-40B4-BE49-F238E27FC236}">
                <a16:creationId xmlns:a16="http://schemas.microsoft.com/office/drawing/2014/main" id="{FF9F542E-BC13-0647-B3FB-5B8B16429038}"/>
              </a:ext>
            </a:extLst>
          </p:cNvPr>
          <p:cNvSpPr/>
          <p:nvPr/>
        </p:nvSpPr>
        <p:spPr>
          <a:xfrm>
            <a:off x="457744" y="1950780"/>
            <a:ext cx="3154136" cy="2585323"/>
          </a:xfrm>
          <a:prstGeom prst="rect">
            <a:avLst/>
          </a:prstGeom>
        </p:spPr>
        <p:txBody>
          <a:bodyPr wrap="square">
            <a:spAutoFit/>
          </a:bodyPr>
          <a:lstStyle/>
          <a:p>
            <a:pPr algn="ctr"/>
            <a:r>
              <a:rPr lang="en-US" b="1" dirty="0">
                <a:latin typeface="futura-pt"/>
              </a:rPr>
              <a:t>Client Partnerships</a:t>
            </a:r>
          </a:p>
          <a:p>
            <a:pPr algn="ctr"/>
            <a:r>
              <a:rPr lang="en-US" dirty="0">
                <a:latin typeface="proxima-nova"/>
              </a:rPr>
              <a:t>We are the trusted advisor to a wide range of clients within consumer products and services industries industries. Our dedication to creating solutions that fit our client’s needs is why they put their future in our hands.</a:t>
            </a:r>
          </a:p>
        </p:txBody>
      </p:sp>
    </p:spTree>
    <p:extLst>
      <p:ext uri="{BB962C8B-B14F-4D97-AF65-F5344CB8AC3E}">
        <p14:creationId xmlns:p14="http://schemas.microsoft.com/office/powerpoint/2010/main" val="86161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028A8-55E8-5C4E-97E5-C124D8D82246}"/>
              </a:ext>
            </a:extLst>
          </p:cNvPr>
          <p:cNvSpPr txBox="1"/>
          <p:nvPr/>
        </p:nvSpPr>
        <p:spPr>
          <a:xfrm>
            <a:off x="769620" y="2073563"/>
            <a:ext cx="2526030" cy="2862322"/>
          </a:xfrm>
          <a:prstGeom prst="rect">
            <a:avLst/>
          </a:prstGeom>
          <a:noFill/>
        </p:spPr>
        <p:txBody>
          <a:bodyPr wrap="square" rtlCol="0">
            <a:spAutoFit/>
          </a:bodyPr>
          <a:lstStyle/>
          <a:p>
            <a:pPr algn="ctr"/>
            <a:r>
              <a:rPr lang="en-US" b="1" dirty="0">
                <a:latin typeface="futura-pt"/>
              </a:rPr>
              <a:t>Our People</a:t>
            </a:r>
          </a:p>
          <a:p>
            <a:pPr algn="ctr"/>
            <a:r>
              <a:rPr lang="en-US" dirty="0">
                <a:latin typeface="proxima-nova"/>
              </a:rPr>
              <a:t>We are defined by our people. Our dedication enables our ability to repeatedly exceed our client’s expectations. We are industry experts, problem solvers, and genuinely invested in your success.</a:t>
            </a:r>
          </a:p>
        </p:txBody>
      </p:sp>
      <p:pic>
        <p:nvPicPr>
          <p:cNvPr id="9" name="Picture Placeholder 8" descr="A group of people sitting around a table&#10;&#10;Description automatically generated with medium confidence">
            <a:extLst>
              <a:ext uri="{FF2B5EF4-FFF2-40B4-BE49-F238E27FC236}">
                <a16:creationId xmlns:a16="http://schemas.microsoft.com/office/drawing/2014/main" id="{8444B10D-55CF-B54E-B983-E5AE17212E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667" r="8667"/>
          <a:stretch>
            <a:fillRect/>
          </a:stretch>
        </p:blipFill>
        <p:spPr>
          <a:xfrm>
            <a:off x="3704330" y="240030"/>
            <a:ext cx="8098506" cy="6529388"/>
          </a:xfrm>
        </p:spPr>
      </p:pic>
    </p:spTree>
    <p:extLst>
      <p:ext uri="{BB962C8B-B14F-4D97-AF65-F5344CB8AC3E}">
        <p14:creationId xmlns:p14="http://schemas.microsoft.com/office/powerpoint/2010/main" val="362716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group of people holding hands&#10;&#10;Description automatically generated with low confidence">
            <a:extLst>
              <a:ext uri="{FF2B5EF4-FFF2-40B4-BE49-F238E27FC236}">
                <a16:creationId xmlns:a16="http://schemas.microsoft.com/office/drawing/2014/main" id="{B4EAD704-7E59-094D-99B9-FF10E517C4B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004" r="12004"/>
          <a:stretch>
            <a:fillRect/>
          </a:stretch>
        </p:blipFill>
        <p:spPr>
          <a:xfrm>
            <a:off x="5388074" y="1338382"/>
            <a:ext cx="6065511" cy="4890294"/>
          </a:xfrm>
        </p:spPr>
      </p:pic>
      <p:sp>
        <p:nvSpPr>
          <p:cNvPr id="5" name="Rectangle 4">
            <a:extLst>
              <a:ext uri="{FF2B5EF4-FFF2-40B4-BE49-F238E27FC236}">
                <a16:creationId xmlns:a16="http://schemas.microsoft.com/office/drawing/2014/main" id="{64839963-1BF7-9745-9606-EC7F6C53BD18}"/>
              </a:ext>
            </a:extLst>
          </p:cNvPr>
          <p:cNvSpPr/>
          <p:nvPr/>
        </p:nvSpPr>
        <p:spPr>
          <a:xfrm>
            <a:off x="738415" y="972740"/>
            <a:ext cx="4102100" cy="5355312"/>
          </a:xfrm>
          <a:prstGeom prst="rect">
            <a:avLst/>
          </a:prstGeom>
        </p:spPr>
        <p:txBody>
          <a:bodyPr wrap="square">
            <a:spAutoFit/>
          </a:bodyPr>
          <a:lstStyle/>
          <a:p>
            <a:pPr algn="ctr"/>
            <a:r>
              <a:rPr lang="en-US" b="1" dirty="0">
                <a:solidFill>
                  <a:srgbClr val="000000"/>
                </a:solidFill>
                <a:latin typeface="Rubik"/>
              </a:rPr>
              <a:t>Our statement on diversity &amp; inclusion</a:t>
            </a:r>
          </a:p>
          <a:p>
            <a:pPr algn="ctr"/>
            <a:r>
              <a:rPr lang="en-US" dirty="0">
                <a:solidFill>
                  <a:srgbClr val="000000"/>
                </a:solidFill>
                <a:latin typeface="Rubik"/>
              </a:rPr>
              <a:t>As a company, we have a responsibility to make our communities and the world better. Besides being a black owned company, one way we’re upholding that responsibility is helping to make diversity and inclusion the path forward for our client's culture. We have regular conversations with teammates and our clients of all levels and backgrounds about what diversity and inclusion means. For meaningful change to take hold—and to end the senseless violence and systemic racism that continue to deeply wound our communities—we must all do our part to create a national culture that unequivocally rejects racism and discrimination and genuinely values diversity and inclusion.</a:t>
            </a:r>
            <a:endParaRPr lang="en-US" b="0" i="0" u="none" strike="noStrike" dirty="0">
              <a:solidFill>
                <a:srgbClr val="000000"/>
              </a:solidFill>
              <a:effectLst/>
              <a:latin typeface="Rubik"/>
            </a:endParaRPr>
          </a:p>
        </p:txBody>
      </p:sp>
    </p:spTree>
    <p:extLst>
      <p:ext uri="{BB962C8B-B14F-4D97-AF65-F5344CB8AC3E}">
        <p14:creationId xmlns:p14="http://schemas.microsoft.com/office/powerpoint/2010/main" val="94402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Logo&#10;&#10;Description automatically generated">
            <a:extLst>
              <a:ext uri="{FF2B5EF4-FFF2-40B4-BE49-F238E27FC236}">
                <a16:creationId xmlns:a16="http://schemas.microsoft.com/office/drawing/2014/main" id="{292AB79E-8572-D548-A605-84FC52C763FB}"/>
              </a:ext>
            </a:extLst>
          </p:cNvPr>
          <p:cNvPicPr>
            <a:picLocks noGrp="1" noChangeAspect="1"/>
          </p:cNvPicPr>
          <p:nvPr>
            <p:ph type="pic" sz="quarter" idx="10"/>
          </p:nvPr>
        </p:nvPicPr>
        <p:blipFill>
          <a:blip r:embed="rId2"/>
          <a:srcRect t="9692" b="9692"/>
          <a:stretch>
            <a:fillRect/>
          </a:stretch>
        </p:blipFill>
        <p:spPr bwMode="auto">
          <a:xfrm>
            <a:off x="7543058" y="2647949"/>
            <a:ext cx="2863860" cy="2308714"/>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a:extLst>
              <a:ext uri="{FF2B5EF4-FFF2-40B4-BE49-F238E27FC236}">
                <a16:creationId xmlns:a16="http://schemas.microsoft.com/office/drawing/2014/main" id="{9765A98D-963B-A945-9B2B-10065F2909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Text&#10;&#10;Description automatically generated with medium confidence">
            <a:extLst>
              <a:ext uri="{FF2B5EF4-FFF2-40B4-BE49-F238E27FC236}">
                <a16:creationId xmlns:a16="http://schemas.microsoft.com/office/drawing/2014/main" id="{FEF05FD0-D461-4243-A43F-87E9886026D9}"/>
              </a:ext>
            </a:extLst>
          </p:cNvPr>
          <p:cNvPicPr>
            <a:picLocks noChangeAspect="1"/>
          </p:cNvPicPr>
          <p:nvPr/>
        </p:nvPicPr>
        <p:blipFill>
          <a:blip r:embed="rId3"/>
          <a:stretch>
            <a:fillRect/>
          </a:stretch>
        </p:blipFill>
        <p:spPr>
          <a:xfrm>
            <a:off x="901700" y="2902194"/>
            <a:ext cx="5041900" cy="2311400"/>
          </a:xfrm>
          <a:prstGeom prst="rect">
            <a:avLst/>
          </a:prstGeom>
        </p:spPr>
      </p:pic>
      <p:sp>
        <p:nvSpPr>
          <p:cNvPr id="13" name="TextBox 12">
            <a:extLst>
              <a:ext uri="{FF2B5EF4-FFF2-40B4-BE49-F238E27FC236}">
                <a16:creationId xmlns:a16="http://schemas.microsoft.com/office/drawing/2014/main" id="{EE80B83C-9D94-A440-AFEA-7927B59DA5A8}"/>
              </a:ext>
            </a:extLst>
          </p:cNvPr>
          <p:cNvSpPr txBox="1"/>
          <p:nvPr/>
        </p:nvSpPr>
        <p:spPr>
          <a:xfrm>
            <a:off x="4777978" y="1491250"/>
            <a:ext cx="3693320" cy="646331"/>
          </a:xfrm>
          <a:prstGeom prst="rect">
            <a:avLst/>
          </a:prstGeom>
          <a:noFill/>
        </p:spPr>
        <p:txBody>
          <a:bodyPr wrap="square" rtlCol="0">
            <a:spAutoFit/>
          </a:bodyPr>
          <a:lstStyle/>
          <a:p>
            <a:r>
              <a:rPr lang="en-US" sz="3600" dirty="0"/>
              <a:t>Certifications </a:t>
            </a:r>
          </a:p>
        </p:txBody>
      </p:sp>
    </p:spTree>
    <p:extLst>
      <p:ext uri="{BB962C8B-B14F-4D97-AF65-F5344CB8AC3E}">
        <p14:creationId xmlns:p14="http://schemas.microsoft.com/office/powerpoint/2010/main" val="3718519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286</Words>
  <Application>Microsoft Macintosh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futura-pt</vt:lpstr>
      <vt:lpstr>proxima-nova</vt:lpstr>
      <vt:lpstr>Rubik</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pollard</dc:creator>
  <cp:lastModifiedBy>brandon pollard</cp:lastModifiedBy>
  <cp:revision>2</cp:revision>
  <dcterms:created xsi:type="dcterms:W3CDTF">2021-03-18T00:53:14Z</dcterms:created>
  <dcterms:modified xsi:type="dcterms:W3CDTF">2021-03-18T01:06:04Z</dcterms:modified>
</cp:coreProperties>
</file>