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sldIdLst>
    <p:sldId id="256" r:id="rId2"/>
    <p:sldId id="257" r:id="rId3"/>
    <p:sldId id="258" r:id="rId4"/>
    <p:sldId id="259" r:id="rId5"/>
    <p:sldId id="260" r:id="rId6"/>
    <p:sldId id="261" r:id="rId7"/>
    <p:sldId id="263" r:id="rId8"/>
    <p:sldId id="264" r:id="rId9"/>
    <p:sldId id="265" r:id="rId10"/>
    <p:sldId id="266" r:id="rId11"/>
    <p:sldId id="267" r:id="rId12"/>
    <p:sldId id="268" r:id="rId13"/>
    <p:sldId id="269" r:id="rId14"/>
    <p:sldId id="270" r:id="rId15"/>
    <p:sldId id="271"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67" d="100"/>
          <a:sy n="67" d="100"/>
        </p:scale>
        <p:origin x="620" y="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63654168-5FDB-42D9-BF97-ED4FC0D3D786}" type="datetimeFigureOut">
              <a:rPr lang="en-US" smtClean="0"/>
              <a:t>4/22/2024</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CE475AAB-29A5-4998-9D32-A1D524E4EADC}" type="slidenum">
              <a:rPr lang="en-US" smtClean="0"/>
              <a:t>‹#›</a:t>
            </a:fld>
            <a:endParaRPr lang="en-US"/>
          </a:p>
        </p:txBody>
      </p:sp>
    </p:spTree>
    <p:extLst>
      <p:ext uri="{BB962C8B-B14F-4D97-AF65-F5344CB8AC3E}">
        <p14:creationId xmlns:p14="http://schemas.microsoft.com/office/powerpoint/2010/main" val="40387949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3654168-5FDB-42D9-BF97-ED4FC0D3D786}" type="datetimeFigureOut">
              <a:rPr lang="en-US" smtClean="0"/>
              <a:t>4/22/2024</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CE475AAB-29A5-4998-9D32-A1D524E4EADC}" type="slidenum">
              <a:rPr lang="en-US" smtClean="0"/>
              <a:t>‹#›</a:t>
            </a:fld>
            <a:endParaRPr lang="en-US"/>
          </a:p>
        </p:txBody>
      </p:sp>
    </p:spTree>
    <p:extLst>
      <p:ext uri="{BB962C8B-B14F-4D97-AF65-F5344CB8AC3E}">
        <p14:creationId xmlns:p14="http://schemas.microsoft.com/office/powerpoint/2010/main" val="11048761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3654168-5FDB-42D9-BF97-ED4FC0D3D786}" type="datetimeFigureOut">
              <a:rPr lang="en-US" smtClean="0"/>
              <a:t>4/22/2024</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E475AAB-29A5-4998-9D32-A1D524E4EADC}" type="slidenum">
              <a:rPr lang="en-US" smtClean="0"/>
              <a:t>‹#›</a:t>
            </a:fld>
            <a:endParaRPr lang="en-US"/>
          </a:p>
        </p:txBody>
      </p:sp>
    </p:spTree>
    <p:extLst>
      <p:ext uri="{BB962C8B-B14F-4D97-AF65-F5344CB8AC3E}">
        <p14:creationId xmlns:p14="http://schemas.microsoft.com/office/powerpoint/2010/main" val="1401142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3654168-5FDB-42D9-BF97-ED4FC0D3D786}" type="datetimeFigureOut">
              <a:rPr lang="en-US" smtClean="0"/>
              <a:t>4/22/2024</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E475AAB-29A5-4998-9D32-A1D524E4EADC}" type="slidenum">
              <a:rPr lang="en-US" smtClean="0"/>
              <a:t>‹#›</a:t>
            </a:fld>
            <a:endParaRPr lang="en-US"/>
          </a:p>
        </p:txBody>
      </p:sp>
    </p:spTree>
    <p:extLst>
      <p:ext uri="{BB962C8B-B14F-4D97-AF65-F5344CB8AC3E}">
        <p14:creationId xmlns:p14="http://schemas.microsoft.com/office/powerpoint/2010/main" val="4747129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654168-5FDB-42D9-BF97-ED4FC0D3D786}" type="datetimeFigureOut">
              <a:rPr lang="en-US" smtClean="0"/>
              <a:t>4/22/2024</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E475AAB-29A5-4998-9D32-A1D524E4EADC}" type="slidenum">
              <a:rPr lang="en-US" smtClean="0"/>
              <a:t>‹#›</a:t>
            </a:fld>
            <a:endParaRPr lang="en-US"/>
          </a:p>
        </p:txBody>
      </p:sp>
    </p:spTree>
    <p:extLst>
      <p:ext uri="{BB962C8B-B14F-4D97-AF65-F5344CB8AC3E}">
        <p14:creationId xmlns:p14="http://schemas.microsoft.com/office/powerpoint/2010/main" val="33987909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63654168-5FDB-42D9-BF97-ED4FC0D3D786}" type="datetimeFigureOut">
              <a:rPr lang="en-US" smtClean="0"/>
              <a:t>4/22/2024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E475AAB-29A5-4998-9D32-A1D524E4EADC}" type="slidenum">
              <a:rPr lang="en-US" smtClean="0"/>
              <a:t>‹#›</a:t>
            </a:fld>
            <a:endParaRPr lang="en-US"/>
          </a:p>
        </p:txBody>
      </p:sp>
    </p:spTree>
    <p:extLst>
      <p:ext uri="{BB962C8B-B14F-4D97-AF65-F5344CB8AC3E}">
        <p14:creationId xmlns:p14="http://schemas.microsoft.com/office/powerpoint/2010/main" val="17410883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63654168-5FDB-42D9-BF97-ED4FC0D3D786}" type="datetimeFigureOut">
              <a:rPr lang="en-US" smtClean="0"/>
              <a:t>4/22/2024</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CE475AAB-29A5-4998-9D32-A1D524E4EADC}" type="slidenum">
              <a:rPr lang="en-US" smtClean="0"/>
              <a:t>‹#›</a:t>
            </a:fld>
            <a:endParaRPr lang="en-US"/>
          </a:p>
        </p:txBody>
      </p:sp>
    </p:spTree>
    <p:extLst>
      <p:ext uri="{BB962C8B-B14F-4D97-AF65-F5344CB8AC3E}">
        <p14:creationId xmlns:p14="http://schemas.microsoft.com/office/powerpoint/2010/main" val="13818494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63654168-5FDB-42D9-BF97-ED4FC0D3D786}" type="datetimeFigureOut">
              <a:rPr lang="en-US" smtClean="0"/>
              <a:t>4/22/2024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475AAB-29A5-4998-9D32-A1D524E4EADC}" type="slidenum">
              <a:rPr lang="en-US" smtClean="0"/>
              <a:t>‹#›</a:t>
            </a:fld>
            <a:endParaRPr lang="en-US"/>
          </a:p>
        </p:txBody>
      </p:sp>
    </p:spTree>
    <p:extLst>
      <p:ext uri="{BB962C8B-B14F-4D97-AF65-F5344CB8AC3E}">
        <p14:creationId xmlns:p14="http://schemas.microsoft.com/office/powerpoint/2010/main" val="2901499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63654168-5FDB-42D9-BF97-ED4FC0D3D786}" type="datetimeFigureOut">
              <a:rPr lang="en-US" smtClean="0"/>
              <a:t>4/22/2024</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E475AAB-29A5-4998-9D32-A1D524E4EADC}" type="slidenum">
              <a:rPr lang="en-US" smtClean="0"/>
              <a:t>‹#›</a:t>
            </a:fld>
            <a:endParaRPr lang="en-US"/>
          </a:p>
        </p:txBody>
      </p:sp>
    </p:spTree>
    <p:extLst>
      <p:ext uri="{BB962C8B-B14F-4D97-AF65-F5344CB8AC3E}">
        <p14:creationId xmlns:p14="http://schemas.microsoft.com/office/powerpoint/2010/main" val="393326903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9AB47E-A4F6-7B3F-8E7E-A6632F29DDC5}"/>
              </a:ext>
            </a:extLst>
          </p:cNvPr>
          <p:cNvSpPr>
            <a:spLocks noGrp="1"/>
          </p:cNvSpPr>
          <p:nvPr>
            <p:ph type="title"/>
          </p:nvPr>
        </p:nvSpPr>
        <p:spPr/>
        <p:txBody>
          <a:bodyPr/>
          <a:lstStyle/>
          <a:p>
            <a:r>
              <a:rPr lang="en-US"/>
              <a:t>Click to edit Master title style</a:t>
            </a:r>
          </a:p>
        </p:txBody>
      </p:sp>
      <p:sp>
        <p:nvSpPr>
          <p:cNvPr id="3" name="Text Placeholder 2">
            <a:extLst>
              <a:ext uri="{FF2B5EF4-FFF2-40B4-BE49-F238E27FC236}">
                <a16:creationId xmlns:a16="http://schemas.microsoft.com/office/drawing/2014/main" id="{D1AF4543-9147-D0DE-B188-85F53A98FD7C}"/>
              </a:ext>
            </a:extLst>
          </p:cNvPr>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BDCBC1B-EDEB-0939-0418-B133E54FFF99}"/>
              </a:ext>
            </a:extLst>
          </p:cNvPr>
          <p:cNvSpPr>
            <a:spLocks noGrp="1"/>
          </p:cNvSpPr>
          <p:nvPr>
            <p:ph type="dt" sz="half" idx="10"/>
          </p:nvPr>
        </p:nvSpPr>
        <p:spPr/>
        <p:txBody>
          <a:bodyPr/>
          <a:lstStyle/>
          <a:p>
            <a:fld id="{63654168-5FDB-42D9-BF97-ED4FC0D3D786}" type="datetimeFigureOut">
              <a:rPr lang="en-US" smtClean="0"/>
              <a:t>4/22/2024</a:t>
            </a:fld>
            <a:endParaRPr lang="en-US"/>
          </a:p>
        </p:txBody>
      </p:sp>
      <p:sp>
        <p:nvSpPr>
          <p:cNvPr id="5" name="Footer Placeholder 4">
            <a:extLst>
              <a:ext uri="{FF2B5EF4-FFF2-40B4-BE49-F238E27FC236}">
                <a16:creationId xmlns:a16="http://schemas.microsoft.com/office/drawing/2014/main" id="{5DA85860-7981-98F2-E10F-D25E0F515D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657A11-88C3-60CE-2A55-36BC9D6885C7}"/>
              </a:ext>
            </a:extLst>
          </p:cNvPr>
          <p:cNvSpPr>
            <a:spLocks noGrp="1"/>
          </p:cNvSpPr>
          <p:nvPr>
            <p:ph type="sldNum" sz="quarter" idx="12"/>
          </p:nvPr>
        </p:nvSpPr>
        <p:spPr/>
        <p:txBody>
          <a:bodyPr/>
          <a:lstStyle/>
          <a:p>
            <a:fld id="{CE475AAB-29A5-4998-9D32-A1D524E4EADC}" type="slidenum">
              <a:rPr lang="en-US" smtClean="0"/>
              <a:t>‹#›</a:t>
            </a:fld>
            <a:endParaRPr lang="en-US"/>
          </a:p>
        </p:txBody>
      </p:sp>
    </p:spTree>
    <p:extLst>
      <p:ext uri="{BB962C8B-B14F-4D97-AF65-F5344CB8AC3E}">
        <p14:creationId xmlns:p14="http://schemas.microsoft.com/office/powerpoint/2010/main" val="6134550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654168-5FDB-42D9-BF97-ED4FC0D3D786}" type="datetimeFigureOut">
              <a:rPr lang="en-US" smtClean="0"/>
              <a:t>4/22/2024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475AAB-29A5-4998-9D32-A1D524E4EADC}" type="slidenum">
              <a:rPr lang="en-US" smtClean="0"/>
              <a:t>‹#›</a:t>
            </a:fld>
            <a:endParaRPr lang="en-US"/>
          </a:p>
        </p:txBody>
      </p:sp>
    </p:spTree>
    <p:extLst>
      <p:ext uri="{BB962C8B-B14F-4D97-AF65-F5344CB8AC3E}">
        <p14:creationId xmlns:p14="http://schemas.microsoft.com/office/powerpoint/2010/main" val="31292795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654168-5FDB-42D9-BF97-ED4FC0D3D786}" type="datetimeFigureOut">
              <a:rPr lang="en-US" smtClean="0"/>
              <a:t>4/22/2024</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E475AAB-29A5-4998-9D32-A1D524E4EADC}" type="slidenum">
              <a:rPr lang="en-US" smtClean="0"/>
              <a:t>‹#›</a:t>
            </a:fld>
            <a:endParaRPr lang="en-US"/>
          </a:p>
        </p:txBody>
      </p:sp>
    </p:spTree>
    <p:extLst>
      <p:ext uri="{BB962C8B-B14F-4D97-AF65-F5344CB8AC3E}">
        <p14:creationId xmlns:p14="http://schemas.microsoft.com/office/powerpoint/2010/main" val="35917486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3654168-5FDB-42D9-BF97-ED4FC0D3D786}" type="datetimeFigureOut">
              <a:rPr lang="en-US" smtClean="0"/>
              <a:t>4/22/2024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E475AAB-29A5-4998-9D32-A1D524E4EADC}" type="slidenum">
              <a:rPr lang="en-US" smtClean="0"/>
              <a:t>‹#›</a:t>
            </a:fld>
            <a:endParaRPr lang="en-US"/>
          </a:p>
        </p:txBody>
      </p:sp>
    </p:spTree>
    <p:extLst>
      <p:ext uri="{BB962C8B-B14F-4D97-AF65-F5344CB8AC3E}">
        <p14:creationId xmlns:p14="http://schemas.microsoft.com/office/powerpoint/2010/main" val="35201126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3654168-5FDB-42D9-BF97-ED4FC0D3D786}" type="datetimeFigureOut">
              <a:rPr lang="en-US" smtClean="0"/>
              <a:t>4/22/2024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E475AAB-29A5-4998-9D32-A1D524E4EADC}" type="slidenum">
              <a:rPr lang="en-US" smtClean="0"/>
              <a:t>‹#›</a:t>
            </a:fld>
            <a:endParaRPr lang="en-US"/>
          </a:p>
        </p:txBody>
      </p:sp>
    </p:spTree>
    <p:extLst>
      <p:ext uri="{BB962C8B-B14F-4D97-AF65-F5344CB8AC3E}">
        <p14:creationId xmlns:p14="http://schemas.microsoft.com/office/powerpoint/2010/main" val="2306905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3654168-5FDB-42D9-BF97-ED4FC0D3D786}" type="datetimeFigureOut">
              <a:rPr lang="en-US" smtClean="0"/>
              <a:t>4/22/2024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E475AAB-29A5-4998-9D32-A1D524E4EADC}" type="slidenum">
              <a:rPr lang="en-US" smtClean="0"/>
              <a:t>‹#›</a:t>
            </a:fld>
            <a:endParaRPr lang="en-US"/>
          </a:p>
        </p:txBody>
      </p:sp>
    </p:spTree>
    <p:extLst>
      <p:ext uri="{BB962C8B-B14F-4D97-AF65-F5344CB8AC3E}">
        <p14:creationId xmlns:p14="http://schemas.microsoft.com/office/powerpoint/2010/main" val="33763629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654168-5FDB-42D9-BF97-ED4FC0D3D786}" type="datetimeFigureOut">
              <a:rPr lang="en-US" smtClean="0"/>
              <a:t>4/22/2024</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CE475AAB-29A5-4998-9D32-A1D524E4EADC}" type="slidenum">
              <a:rPr lang="en-US" smtClean="0"/>
              <a:t>‹#›</a:t>
            </a:fld>
            <a:endParaRPr lang="en-US"/>
          </a:p>
        </p:txBody>
      </p:sp>
    </p:spTree>
    <p:extLst>
      <p:ext uri="{BB962C8B-B14F-4D97-AF65-F5344CB8AC3E}">
        <p14:creationId xmlns:p14="http://schemas.microsoft.com/office/powerpoint/2010/main" val="22777381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3654168-5FDB-42D9-BF97-ED4FC0D3D786}" type="datetimeFigureOut">
              <a:rPr lang="en-US" smtClean="0"/>
              <a:t>4/22/2024</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CE475AAB-29A5-4998-9D32-A1D524E4EADC}" type="slidenum">
              <a:rPr lang="en-US" smtClean="0"/>
              <a:t>‹#›</a:t>
            </a:fld>
            <a:endParaRPr lang="en-US"/>
          </a:p>
        </p:txBody>
      </p:sp>
    </p:spTree>
    <p:extLst>
      <p:ext uri="{BB962C8B-B14F-4D97-AF65-F5344CB8AC3E}">
        <p14:creationId xmlns:p14="http://schemas.microsoft.com/office/powerpoint/2010/main" val="18454444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3654168-5FDB-42D9-BF97-ED4FC0D3D786}" type="datetimeFigureOut">
              <a:rPr lang="en-US" smtClean="0"/>
              <a:t>4/22/2024</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CE475AAB-29A5-4998-9D32-A1D524E4EADC}" type="slidenum">
              <a:rPr lang="en-US" smtClean="0"/>
              <a:t>‹#›</a:t>
            </a:fld>
            <a:endParaRPr lang="en-US"/>
          </a:p>
        </p:txBody>
      </p:sp>
    </p:spTree>
    <p:extLst>
      <p:ext uri="{BB962C8B-B14F-4D97-AF65-F5344CB8AC3E}">
        <p14:creationId xmlns:p14="http://schemas.microsoft.com/office/powerpoint/2010/main" val="32697997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20">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63654168-5FDB-42D9-BF97-ED4FC0D3D786}" type="datetimeFigureOut">
              <a:rPr lang="en-US" smtClean="0"/>
              <a:t>4/22/2024</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CE475AAB-29A5-4998-9D32-A1D524E4EADC}" type="slidenum">
              <a:rPr lang="en-US" smtClean="0"/>
              <a:t>‹#›</a:t>
            </a:fld>
            <a:endParaRPr lang="en-US"/>
          </a:p>
        </p:txBody>
      </p:sp>
    </p:spTree>
    <p:extLst>
      <p:ext uri="{BB962C8B-B14F-4D97-AF65-F5344CB8AC3E}">
        <p14:creationId xmlns:p14="http://schemas.microsoft.com/office/powerpoint/2010/main" val="482611179"/>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 id="2147483726" r:id="rId14"/>
    <p:sldLayoutId id="2147483727" r:id="rId15"/>
    <p:sldLayoutId id="2147483728" r:id="rId16"/>
    <p:sldLayoutId id="2147483729" r:id="rId17"/>
    <p:sldLayoutId id="2147483730" r:id="rId18"/>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1A91E0-89F4-B7EB-2376-7E27A1827604}"/>
              </a:ext>
            </a:extLst>
          </p:cNvPr>
          <p:cNvSpPr>
            <a:spLocks noGrp="1"/>
          </p:cNvSpPr>
          <p:nvPr>
            <p:ph type="ctrTitle"/>
          </p:nvPr>
        </p:nvSpPr>
        <p:spPr/>
        <p:txBody>
          <a:bodyPr>
            <a:normAutofit/>
          </a:bodyPr>
          <a:lstStyle/>
          <a:p>
            <a:r>
              <a:rPr lang="en-US"/>
              <a:t>Requirements Gathering for a Disaster Management System</a:t>
            </a:r>
          </a:p>
        </p:txBody>
      </p:sp>
      <p:sp>
        <p:nvSpPr>
          <p:cNvPr id="3" name="Subtitle 2">
            <a:extLst>
              <a:ext uri="{FF2B5EF4-FFF2-40B4-BE49-F238E27FC236}">
                <a16:creationId xmlns:a16="http://schemas.microsoft.com/office/drawing/2014/main" id="{D886C585-B51B-9B5A-8AFA-512B80D2403E}"/>
              </a:ext>
            </a:extLst>
          </p:cNvPr>
          <p:cNvSpPr>
            <a:spLocks noGrp="1"/>
          </p:cNvSpPr>
          <p:nvPr>
            <p:ph type="subTitle" idx="1"/>
          </p:nvPr>
        </p:nvSpPr>
        <p:spPr/>
        <p:txBody>
          <a:bodyPr>
            <a:normAutofit/>
          </a:bodyPr>
          <a:lstStyle/>
          <a:p>
            <a:r>
              <a:rPr lang="en-US" sz="2800" dirty="0"/>
              <a:t>By Group 20</a:t>
            </a:r>
          </a:p>
        </p:txBody>
      </p:sp>
    </p:spTree>
    <p:extLst>
      <p:ext uri="{BB962C8B-B14F-4D97-AF65-F5344CB8AC3E}">
        <p14:creationId xmlns:p14="http://schemas.microsoft.com/office/powerpoint/2010/main" val="26601802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FFE148-BE8E-B4AD-747E-5A93E84E5AF1}"/>
              </a:ext>
            </a:extLst>
          </p:cNvPr>
          <p:cNvSpPr>
            <a:spLocks noGrp="1"/>
          </p:cNvSpPr>
          <p:nvPr>
            <p:ph type="title"/>
          </p:nvPr>
        </p:nvSpPr>
        <p:spPr/>
        <p:txBody>
          <a:bodyPr/>
          <a:lstStyle/>
          <a:p>
            <a:pPr algn="ctr"/>
            <a:r>
              <a:rPr lang="en-US"/>
              <a:t>Constraints and Assumptions</a:t>
            </a:r>
          </a:p>
        </p:txBody>
      </p:sp>
      <p:sp>
        <p:nvSpPr>
          <p:cNvPr id="3" name="Text Placeholder 2">
            <a:extLst>
              <a:ext uri="{FF2B5EF4-FFF2-40B4-BE49-F238E27FC236}">
                <a16:creationId xmlns:a16="http://schemas.microsoft.com/office/drawing/2014/main" id="{76D47FAE-6371-9051-52E8-41B656FCCCB1}"/>
              </a:ext>
            </a:extLst>
          </p:cNvPr>
          <p:cNvSpPr>
            <a:spLocks noGrp="1"/>
          </p:cNvSpPr>
          <p:nvPr>
            <p:ph type="body" idx="1"/>
          </p:nvPr>
        </p:nvSpPr>
        <p:spPr/>
        <p:txBody>
          <a:bodyPr/>
          <a:lstStyle/>
          <a:p>
            <a:r>
              <a:rPr lang="en-US" dirty="0"/>
              <a:t>Identification of project constraints</a:t>
            </a:r>
          </a:p>
          <a:p>
            <a:pPr marL="0" indent="0">
              <a:buNone/>
            </a:pPr>
            <a:r>
              <a:rPr lang="en-US" dirty="0"/>
              <a:t>     -Constraints:</a:t>
            </a:r>
          </a:p>
          <a:p>
            <a:pPr marL="0" indent="0">
              <a:buNone/>
            </a:pPr>
            <a:r>
              <a:rPr lang="en-US" dirty="0"/>
              <a:t>            -Technical Constraints</a:t>
            </a:r>
          </a:p>
          <a:p>
            <a:pPr marL="0" indent="0">
              <a:buNone/>
            </a:pPr>
            <a:r>
              <a:rPr lang="en-US" dirty="0"/>
              <a:t>            -Time Constraints</a:t>
            </a:r>
          </a:p>
          <a:p>
            <a:pPr marL="0" indent="0">
              <a:buNone/>
            </a:pPr>
            <a:r>
              <a:rPr lang="en-US" dirty="0"/>
              <a:t>            -Budget Constraints</a:t>
            </a:r>
          </a:p>
          <a:p>
            <a:pPr marL="0" indent="0">
              <a:buNone/>
            </a:pPr>
            <a:r>
              <a:rPr lang="en-US" dirty="0"/>
              <a:t>            -Organizational Constraints</a:t>
            </a:r>
          </a:p>
          <a:p>
            <a:pPr marL="0" indent="0">
              <a:buNone/>
            </a:pPr>
            <a:r>
              <a:rPr lang="en-US" dirty="0"/>
              <a:t>     -Assumptions</a:t>
            </a:r>
          </a:p>
        </p:txBody>
      </p:sp>
    </p:spTree>
    <p:extLst>
      <p:ext uri="{BB962C8B-B14F-4D97-AF65-F5344CB8AC3E}">
        <p14:creationId xmlns:p14="http://schemas.microsoft.com/office/powerpoint/2010/main" val="18198752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C50641-9F4E-26BC-9151-71B483A3BDF8}"/>
              </a:ext>
            </a:extLst>
          </p:cNvPr>
          <p:cNvSpPr>
            <a:spLocks noGrp="1"/>
          </p:cNvSpPr>
          <p:nvPr>
            <p:ph type="title"/>
          </p:nvPr>
        </p:nvSpPr>
        <p:spPr/>
        <p:txBody>
          <a:bodyPr/>
          <a:lstStyle/>
          <a:p>
            <a:pPr algn="ctr"/>
            <a:r>
              <a:rPr lang="en-US"/>
              <a:t>Dependencies</a:t>
            </a:r>
          </a:p>
        </p:txBody>
      </p:sp>
      <p:sp>
        <p:nvSpPr>
          <p:cNvPr id="3" name="Text Placeholder 2">
            <a:extLst>
              <a:ext uri="{FF2B5EF4-FFF2-40B4-BE49-F238E27FC236}">
                <a16:creationId xmlns:a16="http://schemas.microsoft.com/office/drawing/2014/main" id="{02FD98DB-75E7-6F6B-E5AE-2631DE5D7B42}"/>
              </a:ext>
            </a:extLst>
          </p:cNvPr>
          <p:cNvSpPr>
            <a:spLocks noGrp="1"/>
          </p:cNvSpPr>
          <p:nvPr>
            <p:ph type="body" idx="1"/>
          </p:nvPr>
        </p:nvSpPr>
        <p:spPr/>
        <p:txBody>
          <a:bodyPr/>
          <a:lstStyle/>
          <a:p>
            <a:r>
              <a:rPr lang="en-US" dirty="0"/>
              <a:t>Identification of project dependencies</a:t>
            </a:r>
          </a:p>
          <a:p>
            <a:pPr marL="0" indent="0">
              <a:buNone/>
            </a:pPr>
            <a:r>
              <a:rPr lang="en-US" dirty="0"/>
              <a:t>     -Third-Party Software</a:t>
            </a:r>
          </a:p>
          <a:p>
            <a:pPr marL="0" indent="0">
              <a:buNone/>
            </a:pPr>
            <a:r>
              <a:rPr lang="en-US" dirty="0"/>
              <a:t>     -Hardware</a:t>
            </a:r>
          </a:p>
          <a:p>
            <a:pPr marL="0" indent="0">
              <a:buNone/>
            </a:pPr>
            <a:r>
              <a:rPr lang="en-US" dirty="0"/>
              <a:t>     -Data Sources</a:t>
            </a:r>
          </a:p>
          <a:p>
            <a:pPr marL="0" indent="0">
              <a:buNone/>
            </a:pPr>
            <a:r>
              <a:rPr lang="en-US" dirty="0"/>
              <a:t>     - Regulatory Changes</a:t>
            </a:r>
          </a:p>
        </p:txBody>
      </p:sp>
    </p:spTree>
    <p:extLst>
      <p:ext uri="{BB962C8B-B14F-4D97-AF65-F5344CB8AC3E}">
        <p14:creationId xmlns:p14="http://schemas.microsoft.com/office/powerpoint/2010/main" val="1356231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761D37-4377-EECB-4852-583B20142420}"/>
              </a:ext>
            </a:extLst>
          </p:cNvPr>
          <p:cNvSpPr>
            <a:spLocks noGrp="1"/>
          </p:cNvSpPr>
          <p:nvPr>
            <p:ph type="title"/>
          </p:nvPr>
        </p:nvSpPr>
        <p:spPr/>
        <p:txBody>
          <a:bodyPr/>
          <a:lstStyle/>
          <a:p>
            <a:pPr algn="ctr"/>
            <a:r>
              <a:rPr lang="en-US"/>
              <a:t>Acceptance Criteria</a:t>
            </a:r>
          </a:p>
        </p:txBody>
      </p:sp>
      <p:sp>
        <p:nvSpPr>
          <p:cNvPr id="3" name="Text Placeholder 2">
            <a:extLst>
              <a:ext uri="{FF2B5EF4-FFF2-40B4-BE49-F238E27FC236}">
                <a16:creationId xmlns:a16="http://schemas.microsoft.com/office/drawing/2014/main" id="{339C0EEA-22EB-01B8-86A1-DABE012CEFC4}"/>
              </a:ext>
            </a:extLst>
          </p:cNvPr>
          <p:cNvSpPr>
            <a:spLocks noGrp="1"/>
          </p:cNvSpPr>
          <p:nvPr>
            <p:ph type="body" idx="1"/>
          </p:nvPr>
        </p:nvSpPr>
        <p:spPr/>
        <p:txBody>
          <a:bodyPr/>
          <a:lstStyle/>
          <a:p>
            <a:r>
              <a:rPr lang="en-US" dirty="0"/>
              <a:t>Definition of acceptance criteria</a:t>
            </a:r>
          </a:p>
          <a:p>
            <a:pPr marL="0" indent="0">
              <a:buNone/>
            </a:pPr>
            <a:r>
              <a:rPr lang="en-US" dirty="0"/>
              <a:t>     - Functional Requirement</a:t>
            </a:r>
          </a:p>
          <a:p>
            <a:pPr marL="0" indent="0">
              <a:buNone/>
            </a:pPr>
            <a:r>
              <a:rPr lang="en-US" dirty="0"/>
              <a:t>     -Non-Functional Requirements</a:t>
            </a:r>
          </a:p>
          <a:p>
            <a:pPr marL="0" indent="0">
              <a:buNone/>
            </a:pPr>
            <a:r>
              <a:rPr lang="en-US" dirty="0"/>
              <a:t>      -Performance</a:t>
            </a:r>
          </a:p>
          <a:p>
            <a:pPr marL="0" indent="0">
              <a:buNone/>
            </a:pPr>
            <a:r>
              <a:rPr lang="en-US" dirty="0"/>
              <a:t>      -Usability</a:t>
            </a:r>
          </a:p>
          <a:p>
            <a:pPr marL="0" indent="0">
              <a:buNone/>
            </a:pPr>
            <a:r>
              <a:rPr lang="en-US" dirty="0"/>
              <a:t>      -Security</a:t>
            </a:r>
          </a:p>
          <a:p>
            <a:pPr marL="0" indent="0">
              <a:buNone/>
            </a:pPr>
            <a:r>
              <a:rPr lang="en-US" dirty="0"/>
              <a:t>      -Reliability</a:t>
            </a:r>
          </a:p>
          <a:p>
            <a:pPr marL="0" indent="0">
              <a:buNone/>
            </a:pPr>
            <a:r>
              <a:rPr lang="en-US" dirty="0"/>
              <a:t>       -Testing and Validation</a:t>
            </a:r>
          </a:p>
        </p:txBody>
      </p:sp>
    </p:spTree>
    <p:extLst>
      <p:ext uri="{BB962C8B-B14F-4D97-AF65-F5344CB8AC3E}">
        <p14:creationId xmlns:p14="http://schemas.microsoft.com/office/powerpoint/2010/main" val="37330380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0EF211-8DA3-AA13-8478-1D17B36B56F8}"/>
              </a:ext>
            </a:extLst>
          </p:cNvPr>
          <p:cNvSpPr>
            <a:spLocks noGrp="1"/>
          </p:cNvSpPr>
          <p:nvPr>
            <p:ph type="title"/>
          </p:nvPr>
        </p:nvSpPr>
        <p:spPr/>
        <p:txBody>
          <a:bodyPr/>
          <a:lstStyle/>
          <a:p>
            <a:pPr algn="ctr"/>
            <a:r>
              <a:rPr lang="en-US"/>
              <a:t>Project Timeline and Deliverables</a:t>
            </a:r>
          </a:p>
        </p:txBody>
      </p:sp>
      <p:sp>
        <p:nvSpPr>
          <p:cNvPr id="3" name="Text Placeholder 2">
            <a:extLst>
              <a:ext uri="{FF2B5EF4-FFF2-40B4-BE49-F238E27FC236}">
                <a16:creationId xmlns:a16="http://schemas.microsoft.com/office/drawing/2014/main" id="{B2CFD41B-A2D2-E465-D9F7-FAB8949A0C9F}"/>
              </a:ext>
            </a:extLst>
          </p:cNvPr>
          <p:cNvSpPr>
            <a:spLocks noGrp="1"/>
          </p:cNvSpPr>
          <p:nvPr>
            <p:ph type="body" idx="1"/>
          </p:nvPr>
        </p:nvSpPr>
        <p:spPr/>
        <p:txBody>
          <a:bodyPr/>
          <a:lstStyle/>
          <a:p>
            <a:r>
              <a:rPr lang="en-US" sz="1800" b="0" i="0" u="none" strike="noStrike" baseline="0" dirty="0">
                <a:solidFill>
                  <a:srgbClr val="000000"/>
                </a:solidFill>
              </a:rPr>
              <a:t>System design document </a:t>
            </a:r>
          </a:p>
          <a:p>
            <a:r>
              <a:rPr lang="en-US" sz="1800" b="0" i="0" u="none" strike="noStrike" baseline="0" dirty="0">
                <a:solidFill>
                  <a:srgbClr val="000000"/>
                </a:solidFill>
              </a:rPr>
              <a:t>Developed mobile application </a:t>
            </a:r>
          </a:p>
          <a:p>
            <a:r>
              <a:rPr lang="en-US" sz="1800" b="0" i="0" u="none" strike="noStrike" baseline="0" dirty="0">
                <a:solidFill>
                  <a:srgbClr val="000000"/>
                </a:solidFill>
              </a:rPr>
              <a:t>Test reports </a:t>
            </a:r>
          </a:p>
          <a:p>
            <a:r>
              <a:rPr lang="en-US" sz="1800" b="0" i="0" u="none" strike="noStrike" baseline="0" dirty="0">
                <a:solidFill>
                  <a:srgbClr val="000000"/>
                </a:solidFill>
              </a:rPr>
              <a:t>User manual </a:t>
            </a:r>
          </a:p>
        </p:txBody>
      </p:sp>
    </p:spTree>
    <p:extLst>
      <p:ext uri="{BB962C8B-B14F-4D97-AF65-F5344CB8AC3E}">
        <p14:creationId xmlns:p14="http://schemas.microsoft.com/office/powerpoint/2010/main" val="13117129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39E71D-2476-2E49-3977-4A2357EB09E7}"/>
              </a:ext>
            </a:extLst>
          </p:cNvPr>
          <p:cNvSpPr>
            <a:spLocks noGrp="1"/>
          </p:cNvSpPr>
          <p:nvPr>
            <p:ph type="title"/>
          </p:nvPr>
        </p:nvSpPr>
        <p:spPr/>
        <p:txBody>
          <a:bodyPr/>
          <a:lstStyle/>
          <a:p>
            <a:pPr algn="ctr"/>
            <a:r>
              <a:rPr lang="en-US"/>
              <a:t>Conclusion</a:t>
            </a:r>
          </a:p>
        </p:txBody>
      </p:sp>
      <p:sp>
        <p:nvSpPr>
          <p:cNvPr id="3" name="Text Placeholder 2">
            <a:extLst>
              <a:ext uri="{FF2B5EF4-FFF2-40B4-BE49-F238E27FC236}">
                <a16:creationId xmlns:a16="http://schemas.microsoft.com/office/drawing/2014/main" id="{77733338-4C5A-3367-728C-837E7266188B}"/>
              </a:ext>
            </a:extLst>
          </p:cNvPr>
          <p:cNvSpPr>
            <a:spLocks noGrp="1"/>
          </p:cNvSpPr>
          <p:nvPr>
            <p:ph type="body" idx="1"/>
          </p:nvPr>
        </p:nvSpPr>
        <p:spPr/>
        <p:txBody>
          <a:bodyPr>
            <a:normAutofit/>
          </a:bodyPr>
          <a:lstStyle/>
          <a:p>
            <a:r>
              <a:rPr lang="en-US" sz="2000" b="0" i="0" dirty="0">
                <a:solidFill>
                  <a:srgbClr val="0D0D0D"/>
                </a:solidFill>
                <a:effectLst/>
                <a:highlight>
                  <a:srgbClr val="FFFFFF"/>
                </a:highlight>
                <a:latin typeface="Söhne"/>
              </a:rPr>
              <a:t>Requirements gathering is the cornerstone of successful project management and software development. By meticulously identifying and documenting the needs, expectations, and constraints of stakeholders, we pave the way for the creation of effective solutions that meet the desired outcomes. By prioritizing thoroughness and accuracy in requirements gathering, we lay a solid foundation for delivering solutions that truly address the challenges at hand and exceed stakeholder expectations. Let's continue to embrace the principles of requirements gathering as a fundamental step towards achieving project success</a:t>
            </a:r>
            <a:endParaRPr lang="en-US" sz="2000" dirty="0"/>
          </a:p>
        </p:txBody>
      </p:sp>
    </p:spTree>
    <p:extLst>
      <p:ext uri="{BB962C8B-B14F-4D97-AF65-F5344CB8AC3E}">
        <p14:creationId xmlns:p14="http://schemas.microsoft.com/office/powerpoint/2010/main" val="25495017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4BAF52-9517-049A-8230-618636E0F741}"/>
              </a:ext>
            </a:extLst>
          </p:cNvPr>
          <p:cNvSpPr>
            <a:spLocks noGrp="1"/>
          </p:cNvSpPr>
          <p:nvPr>
            <p:ph type="title"/>
          </p:nvPr>
        </p:nvSpPr>
        <p:spPr/>
        <p:txBody>
          <a:bodyPr/>
          <a:lstStyle/>
          <a:p>
            <a:pPr algn="ctr"/>
            <a:r>
              <a:rPr lang="en-US" dirty="0"/>
              <a:t>Members</a:t>
            </a:r>
          </a:p>
        </p:txBody>
      </p:sp>
      <p:sp>
        <p:nvSpPr>
          <p:cNvPr id="3" name="Text Placeholder 2">
            <a:extLst>
              <a:ext uri="{FF2B5EF4-FFF2-40B4-BE49-F238E27FC236}">
                <a16:creationId xmlns:a16="http://schemas.microsoft.com/office/drawing/2014/main" id="{FC10F0BE-B700-7CB2-29EE-DA9D9E48C7A1}"/>
              </a:ext>
            </a:extLst>
          </p:cNvPr>
          <p:cNvSpPr>
            <a:spLocks noGrp="1"/>
          </p:cNvSpPr>
          <p:nvPr>
            <p:ph type="body" idx="1"/>
          </p:nvPr>
        </p:nvSpPr>
        <p:spPr/>
        <p:txBody>
          <a:bodyPr/>
          <a:lstStyle/>
          <a:p>
            <a:r>
              <a:rPr lang="en-US" sz="1800" b="0" i="0" u="none" strike="noStrike" baseline="0" dirty="0">
                <a:solidFill>
                  <a:srgbClr val="000000"/>
                </a:solidFill>
                <a:latin typeface="Calibri" panose="020F0502020204030204" pitchFamily="34" charset="0"/>
              </a:rPr>
              <a:t>DUESENBERRY MBIKANG AGBORTAR AKO 	</a:t>
            </a:r>
          </a:p>
          <a:p>
            <a:r>
              <a:rPr lang="en-US" sz="1800" b="0" i="0" u="none" strike="noStrike" baseline="0" dirty="0">
                <a:solidFill>
                  <a:srgbClr val="000000"/>
                </a:solidFill>
                <a:latin typeface="Calibri" panose="020F0502020204030204" pitchFamily="34" charset="0"/>
              </a:rPr>
              <a:t>FOTABONG FUALEFAC PUISSANCE 	</a:t>
            </a:r>
          </a:p>
          <a:p>
            <a:r>
              <a:rPr lang="en-US" sz="1800" b="0" i="0" u="none" strike="noStrike" baseline="0" dirty="0">
                <a:solidFill>
                  <a:srgbClr val="000000"/>
                </a:solidFill>
                <a:latin typeface="Calibri" panose="020F0502020204030204" pitchFamily="34" charset="0"/>
              </a:rPr>
              <a:t>ABANGMA ARRAH JESUS MCLOUIS 	</a:t>
            </a:r>
          </a:p>
          <a:p>
            <a:r>
              <a:rPr lang="en-US" sz="1800" b="0" i="0" u="none" strike="noStrike" baseline="0" dirty="0">
                <a:solidFill>
                  <a:srgbClr val="000000"/>
                </a:solidFill>
                <a:latin typeface="Calibri" panose="020F0502020204030204" pitchFamily="34" charset="0"/>
              </a:rPr>
              <a:t>TABOT JOEL EBANGHA 	</a:t>
            </a:r>
          </a:p>
          <a:p>
            <a:r>
              <a:rPr lang="en-US" sz="1800" b="0" i="0" u="none" strike="noStrike" baseline="0" dirty="0">
                <a:solidFill>
                  <a:srgbClr val="000000"/>
                </a:solidFill>
              </a:rPr>
              <a:t>EBOMESUMBE NGOLE DANDY BRADLEY 	</a:t>
            </a:r>
          </a:p>
          <a:p>
            <a:pPr marL="0" indent="0">
              <a:buNone/>
            </a:pPr>
            <a:endParaRPr lang="en-US" dirty="0"/>
          </a:p>
        </p:txBody>
      </p:sp>
    </p:spTree>
    <p:extLst>
      <p:ext uri="{BB962C8B-B14F-4D97-AF65-F5344CB8AC3E}">
        <p14:creationId xmlns:p14="http://schemas.microsoft.com/office/powerpoint/2010/main" val="25114481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F373DF-E9D3-CDEC-D725-831FBDCF40A4}"/>
              </a:ext>
            </a:extLst>
          </p:cNvPr>
          <p:cNvSpPr>
            <a:spLocks noGrp="1"/>
          </p:cNvSpPr>
          <p:nvPr>
            <p:ph type="title"/>
          </p:nvPr>
        </p:nvSpPr>
        <p:spPr/>
        <p:txBody>
          <a:bodyPr/>
          <a:lstStyle/>
          <a:p>
            <a:pPr algn="ctr"/>
            <a:r>
              <a:rPr lang="en-US"/>
              <a:t>Introduction</a:t>
            </a:r>
          </a:p>
        </p:txBody>
      </p:sp>
      <p:sp>
        <p:nvSpPr>
          <p:cNvPr id="3" name="Text Placeholder 2">
            <a:extLst>
              <a:ext uri="{FF2B5EF4-FFF2-40B4-BE49-F238E27FC236}">
                <a16:creationId xmlns:a16="http://schemas.microsoft.com/office/drawing/2014/main" id="{30F1678E-1307-4FB8-7D8D-4D96A6018E27}"/>
              </a:ext>
            </a:extLst>
          </p:cNvPr>
          <p:cNvSpPr>
            <a:spLocks noGrp="1"/>
          </p:cNvSpPr>
          <p:nvPr>
            <p:ph type="body" idx="1"/>
          </p:nvPr>
        </p:nvSpPr>
        <p:spPr/>
        <p:txBody>
          <a:bodyPr/>
          <a:lstStyle/>
          <a:p>
            <a:r>
              <a:rPr lang="en-US" dirty="0"/>
              <a:t>Introduction to the topic of requirements gathering</a:t>
            </a:r>
          </a:p>
          <a:p>
            <a:pPr marL="0" indent="0">
              <a:buNone/>
            </a:pPr>
            <a:r>
              <a:rPr lang="en-US" dirty="0"/>
              <a:t>  -</a:t>
            </a:r>
            <a:r>
              <a:rPr lang="en-US" sz="1800" b="0" i="0" u="none" strike="noStrike" baseline="0" dirty="0">
                <a:solidFill>
                  <a:srgbClr val="000000"/>
                </a:solidFill>
              </a:rPr>
              <a:t>Purpose of the Document </a:t>
            </a:r>
          </a:p>
          <a:p>
            <a:pPr marL="0" indent="0">
              <a:buNone/>
            </a:pPr>
            <a:r>
              <a:rPr lang="en-US" dirty="0">
                <a:solidFill>
                  <a:srgbClr val="000000"/>
                </a:solidFill>
              </a:rPr>
              <a:t>  -Stakeholders</a:t>
            </a:r>
          </a:p>
          <a:p>
            <a:pPr marL="0" indent="0">
              <a:buNone/>
            </a:pPr>
            <a:r>
              <a:rPr lang="en-US" dirty="0">
                <a:solidFill>
                  <a:srgbClr val="000000"/>
                </a:solidFill>
              </a:rPr>
              <a:t>  -Goals of the Disaster Management System</a:t>
            </a:r>
            <a:endParaRPr lang="en-US" dirty="0"/>
          </a:p>
        </p:txBody>
      </p:sp>
    </p:spTree>
    <p:extLst>
      <p:ext uri="{BB962C8B-B14F-4D97-AF65-F5344CB8AC3E}">
        <p14:creationId xmlns:p14="http://schemas.microsoft.com/office/powerpoint/2010/main" val="42826900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1A2D90-9E88-8711-54F2-34B8B2C3F138}"/>
              </a:ext>
            </a:extLst>
          </p:cNvPr>
          <p:cNvSpPr>
            <a:spLocks noGrp="1"/>
          </p:cNvSpPr>
          <p:nvPr>
            <p:ph type="title"/>
          </p:nvPr>
        </p:nvSpPr>
        <p:spPr/>
        <p:txBody>
          <a:bodyPr/>
          <a:lstStyle/>
          <a:p>
            <a:pPr algn="ctr"/>
            <a:r>
              <a:rPr lang="en-US"/>
              <a:t>Background</a:t>
            </a:r>
          </a:p>
        </p:txBody>
      </p:sp>
      <p:sp>
        <p:nvSpPr>
          <p:cNvPr id="3" name="Text Placeholder 2">
            <a:extLst>
              <a:ext uri="{FF2B5EF4-FFF2-40B4-BE49-F238E27FC236}">
                <a16:creationId xmlns:a16="http://schemas.microsoft.com/office/drawing/2014/main" id="{7E04BB06-50BE-5056-0EBA-08B49A9B77D1}"/>
              </a:ext>
            </a:extLst>
          </p:cNvPr>
          <p:cNvSpPr>
            <a:spLocks noGrp="1"/>
          </p:cNvSpPr>
          <p:nvPr>
            <p:ph type="body" idx="1"/>
          </p:nvPr>
        </p:nvSpPr>
        <p:spPr/>
        <p:txBody>
          <a:bodyPr/>
          <a:lstStyle/>
          <a:p>
            <a:r>
              <a:rPr lang="en-US" dirty="0"/>
              <a:t>Overview of disaster management systems</a:t>
            </a:r>
          </a:p>
          <a:p>
            <a:pPr marL="0" indent="0">
              <a:buNone/>
            </a:pPr>
            <a:r>
              <a:rPr lang="en-US" dirty="0"/>
              <a:t> -Current Disaster Management Processes And Systems</a:t>
            </a:r>
          </a:p>
          <a:p>
            <a:pPr marL="0" indent="0">
              <a:buNone/>
            </a:pPr>
            <a:r>
              <a:rPr lang="en-US" dirty="0"/>
              <a:t> -Need For A New System</a:t>
            </a:r>
          </a:p>
        </p:txBody>
      </p:sp>
    </p:spTree>
    <p:extLst>
      <p:ext uri="{BB962C8B-B14F-4D97-AF65-F5344CB8AC3E}">
        <p14:creationId xmlns:p14="http://schemas.microsoft.com/office/powerpoint/2010/main" val="42270410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D7A39B-8252-274C-9791-BB08B9C50C6E}"/>
              </a:ext>
            </a:extLst>
          </p:cNvPr>
          <p:cNvSpPr>
            <a:spLocks noGrp="1"/>
          </p:cNvSpPr>
          <p:nvPr>
            <p:ph type="title"/>
          </p:nvPr>
        </p:nvSpPr>
        <p:spPr/>
        <p:txBody>
          <a:bodyPr/>
          <a:lstStyle/>
          <a:p>
            <a:pPr algn="ctr"/>
            <a:r>
              <a:rPr lang="en-US"/>
              <a:t>Scope</a:t>
            </a:r>
          </a:p>
        </p:txBody>
      </p:sp>
      <p:sp>
        <p:nvSpPr>
          <p:cNvPr id="3" name="Text Placeholder 2">
            <a:extLst>
              <a:ext uri="{FF2B5EF4-FFF2-40B4-BE49-F238E27FC236}">
                <a16:creationId xmlns:a16="http://schemas.microsoft.com/office/drawing/2014/main" id="{4C2C69E9-E959-7431-A85E-D953CCA15DFC}"/>
              </a:ext>
            </a:extLst>
          </p:cNvPr>
          <p:cNvSpPr>
            <a:spLocks noGrp="1"/>
          </p:cNvSpPr>
          <p:nvPr>
            <p:ph type="body" idx="1"/>
          </p:nvPr>
        </p:nvSpPr>
        <p:spPr/>
        <p:txBody>
          <a:bodyPr>
            <a:normAutofit fontScale="85000" lnSpcReduction="20000"/>
          </a:bodyPr>
          <a:lstStyle/>
          <a:p>
            <a:r>
              <a:rPr lang="en-US" dirty="0"/>
              <a:t>Definition of the project scope</a:t>
            </a:r>
          </a:p>
          <a:p>
            <a:pPr marL="0" indent="0">
              <a:buNone/>
            </a:pPr>
            <a:r>
              <a:rPr lang="en-US" dirty="0"/>
              <a:t>  -Introduction</a:t>
            </a:r>
          </a:p>
          <a:p>
            <a:pPr marL="0" indent="0">
              <a:buNone/>
            </a:pPr>
            <a:r>
              <a:rPr lang="en-US" dirty="0"/>
              <a:t>  -Functionalities:</a:t>
            </a:r>
          </a:p>
          <a:p>
            <a:pPr marL="0" indent="0">
              <a:buNone/>
            </a:pPr>
            <a:r>
              <a:rPr lang="en-US" dirty="0"/>
              <a:t>      -incident Reporting and Tracking</a:t>
            </a:r>
          </a:p>
          <a:p>
            <a:pPr marL="0" indent="0">
              <a:buNone/>
            </a:pPr>
            <a:r>
              <a:rPr lang="en-US" dirty="0"/>
              <a:t>      -Resource Management</a:t>
            </a:r>
          </a:p>
          <a:p>
            <a:pPr marL="0" indent="0">
              <a:buNone/>
            </a:pPr>
            <a:r>
              <a:rPr lang="en-US" dirty="0"/>
              <a:t>      -Emergency Communication</a:t>
            </a:r>
          </a:p>
          <a:p>
            <a:pPr marL="0" indent="0">
              <a:buNone/>
            </a:pPr>
            <a:r>
              <a:rPr lang="en-US" dirty="0"/>
              <a:t>      -Situational Awareness</a:t>
            </a:r>
          </a:p>
          <a:p>
            <a:pPr marL="0" indent="0">
              <a:buNone/>
            </a:pPr>
            <a:r>
              <a:rPr lang="en-US" dirty="0"/>
              <a:t>      -Response Coordination</a:t>
            </a:r>
          </a:p>
          <a:p>
            <a:pPr marL="0" indent="0">
              <a:buNone/>
            </a:pPr>
            <a:r>
              <a:rPr lang="en-US" dirty="0"/>
              <a:t>      -Decision Support</a:t>
            </a:r>
          </a:p>
          <a:p>
            <a:pPr marL="0" indent="0">
              <a:buNone/>
            </a:pPr>
            <a:r>
              <a:rPr lang="en-US" dirty="0"/>
              <a:t>      -Public Information Dissemination</a:t>
            </a:r>
          </a:p>
          <a:p>
            <a:pPr marL="0" indent="0">
              <a:buNone/>
            </a:pPr>
            <a:r>
              <a:rPr lang="en-US" dirty="0"/>
              <a:t>      -Preparedness</a:t>
            </a:r>
          </a:p>
        </p:txBody>
      </p:sp>
    </p:spTree>
    <p:extLst>
      <p:ext uri="{BB962C8B-B14F-4D97-AF65-F5344CB8AC3E}">
        <p14:creationId xmlns:p14="http://schemas.microsoft.com/office/powerpoint/2010/main" val="36395078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F60F38-B5D0-6BE2-A65E-E54C9786A6B4}"/>
              </a:ext>
            </a:extLst>
          </p:cNvPr>
          <p:cNvSpPr>
            <a:spLocks noGrp="1"/>
          </p:cNvSpPr>
          <p:nvPr>
            <p:ph type="title"/>
          </p:nvPr>
        </p:nvSpPr>
        <p:spPr/>
        <p:txBody>
          <a:bodyPr/>
          <a:lstStyle/>
          <a:p>
            <a:pPr algn="ctr"/>
            <a:r>
              <a:rPr lang="en-US"/>
              <a:t>Functional Requirements</a:t>
            </a:r>
          </a:p>
        </p:txBody>
      </p:sp>
      <p:sp>
        <p:nvSpPr>
          <p:cNvPr id="3" name="Text Placeholder 2">
            <a:extLst>
              <a:ext uri="{FF2B5EF4-FFF2-40B4-BE49-F238E27FC236}">
                <a16:creationId xmlns:a16="http://schemas.microsoft.com/office/drawing/2014/main" id="{26BB3DFA-4867-B369-293D-83B15E07FD26}"/>
              </a:ext>
            </a:extLst>
          </p:cNvPr>
          <p:cNvSpPr>
            <a:spLocks noGrp="1"/>
          </p:cNvSpPr>
          <p:nvPr>
            <p:ph type="body" idx="1"/>
          </p:nvPr>
        </p:nvSpPr>
        <p:spPr/>
        <p:txBody>
          <a:bodyPr/>
          <a:lstStyle/>
          <a:p>
            <a:r>
              <a:rPr lang="en-US" dirty="0"/>
              <a:t>Detailed description of functional requirements</a:t>
            </a:r>
          </a:p>
          <a:p>
            <a:pPr marL="0" indent="0">
              <a:buNone/>
            </a:pPr>
            <a:r>
              <a:rPr lang="en-US" dirty="0"/>
              <a:t>    -Incident Management</a:t>
            </a:r>
          </a:p>
          <a:p>
            <a:pPr marL="0" indent="0">
              <a:buNone/>
            </a:pPr>
            <a:r>
              <a:rPr lang="en-US" dirty="0"/>
              <a:t>     -Resource Management</a:t>
            </a:r>
          </a:p>
          <a:p>
            <a:pPr marL="0" indent="0">
              <a:buNone/>
            </a:pPr>
            <a:r>
              <a:rPr lang="en-US" dirty="0"/>
              <a:t>     -Communication and Collaboration</a:t>
            </a:r>
          </a:p>
          <a:p>
            <a:pPr marL="0" indent="0">
              <a:buNone/>
            </a:pPr>
            <a:r>
              <a:rPr lang="en-US" dirty="0"/>
              <a:t>     -Decision Support</a:t>
            </a:r>
          </a:p>
          <a:p>
            <a:pPr marL="0" indent="0">
              <a:buNone/>
            </a:pPr>
            <a:r>
              <a:rPr lang="en-US" dirty="0"/>
              <a:t>     </a:t>
            </a:r>
          </a:p>
        </p:txBody>
      </p:sp>
    </p:spTree>
    <p:extLst>
      <p:ext uri="{BB962C8B-B14F-4D97-AF65-F5344CB8AC3E}">
        <p14:creationId xmlns:p14="http://schemas.microsoft.com/office/powerpoint/2010/main" val="6601267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80988-7A01-4CA4-67CE-25B955506C92}"/>
              </a:ext>
            </a:extLst>
          </p:cNvPr>
          <p:cNvSpPr>
            <a:spLocks noGrp="1"/>
          </p:cNvSpPr>
          <p:nvPr>
            <p:ph type="title"/>
          </p:nvPr>
        </p:nvSpPr>
        <p:spPr/>
        <p:txBody>
          <a:bodyPr/>
          <a:lstStyle/>
          <a:p>
            <a:pPr algn="ctr"/>
            <a:r>
              <a:rPr lang="en-US"/>
              <a:t>Non-Functional Requirements</a:t>
            </a:r>
          </a:p>
        </p:txBody>
      </p:sp>
      <p:sp>
        <p:nvSpPr>
          <p:cNvPr id="3" name="Text Placeholder 2">
            <a:extLst>
              <a:ext uri="{FF2B5EF4-FFF2-40B4-BE49-F238E27FC236}">
                <a16:creationId xmlns:a16="http://schemas.microsoft.com/office/drawing/2014/main" id="{FFD5716F-CA62-1721-AB22-A23E073E7B82}"/>
              </a:ext>
            </a:extLst>
          </p:cNvPr>
          <p:cNvSpPr>
            <a:spLocks noGrp="1"/>
          </p:cNvSpPr>
          <p:nvPr>
            <p:ph type="body" idx="1"/>
          </p:nvPr>
        </p:nvSpPr>
        <p:spPr/>
        <p:txBody>
          <a:bodyPr/>
          <a:lstStyle/>
          <a:p>
            <a:r>
              <a:rPr lang="en-US" dirty="0"/>
              <a:t>Description of non-functional requirements</a:t>
            </a:r>
          </a:p>
          <a:p>
            <a:pPr marL="0" indent="0">
              <a:buNone/>
            </a:pPr>
            <a:r>
              <a:rPr lang="en-US" dirty="0"/>
              <a:t>     -Performance</a:t>
            </a:r>
          </a:p>
          <a:p>
            <a:pPr marL="0" indent="0">
              <a:buNone/>
            </a:pPr>
            <a:r>
              <a:rPr lang="en-US" dirty="0"/>
              <a:t>     -Security and Privacy</a:t>
            </a:r>
          </a:p>
          <a:p>
            <a:pPr marL="0" indent="0">
              <a:buNone/>
            </a:pPr>
            <a:r>
              <a:rPr lang="en-US" dirty="0"/>
              <a:t>     -Usability and Accessibility</a:t>
            </a:r>
          </a:p>
          <a:p>
            <a:pPr marL="0" indent="0">
              <a:buNone/>
            </a:pPr>
            <a:r>
              <a:rPr lang="en-US" dirty="0"/>
              <a:t>     -Interoperability</a:t>
            </a:r>
          </a:p>
          <a:p>
            <a:pPr marL="0" indent="0">
              <a:buNone/>
            </a:pPr>
            <a:r>
              <a:rPr lang="en-US" dirty="0"/>
              <a:t>     -Regulatory compliance</a:t>
            </a:r>
          </a:p>
        </p:txBody>
      </p:sp>
    </p:spTree>
    <p:extLst>
      <p:ext uri="{BB962C8B-B14F-4D97-AF65-F5344CB8AC3E}">
        <p14:creationId xmlns:p14="http://schemas.microsoft.com/office/powerpoint/2010/main" val="28043637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3DF5CF-E566-A8C9-47C0-BCA08B160FC6}"/>
              </a:ext>
            </a:extLst>
          </p:cNvPr>
          <p:cNvSpPr>
            <a:spLocks noGrp="1"/>
          </p:cNvSpPr>
          <p:nvPr>
            <p:ph type="title"/>
          </p:nvPr>
        </p:nvSpPr>
        <p:spPr/>
        <p:txBody>
          <a:bodyPr/>
          <a:lstStyle/>
          <a:p>
            <a:pPr algn="ctr"/>
            <a:r>
              <a:rPr lang="en-US"/>
              <a:t>Data Requirements</a:t>
            </a:r>
          </a:p>
        </p:txBody>
      </p:sp>
      <p:sp>
        <p:nvSpPr>
          <p:cNvPr id="3" name="Text Placeholder 2">
            <a:extLst>
              <a:ext uri="{FF2B5EF4-FFF2-40B4-BE49-F238E27FC236}">
                <a16:creationId xmlns:a16="http://schemas.microsoft.com/office/drawing/2014/main" id="{A8D43461-5B74-72BC-D86F-AA01A4362111}"/>
              </a:ext>
            </a:extLst>
          </p:cNvPr>
          <p:cNvSpPr>
            <a:spLocks noGrp="1"/>
          </p:cNvSpPr>
          <p:nvPr>
            <p:ph type="body" idx="1"/>
          </p:nvPr>
        </p:nvSpPr>
        <p:spPr/>
        <p:txBody>
          <a:bodyPr>
            <a:normAutofit lnSpcReduction="10000"/>
          </a:bodyPr>
          <a:lstStyle/>
          <a:p>
            <a:r>
              <a:rPr lang="en-US" dirty="0"/>
              <a:t>Overview of data requirements</a:t>
            </a:r>
          </a:p>
          <a:p>
            <a:pPr marL="0" indent="0">
              <a:buNone/>
            </a:pPr>
            <a:r>
              <a:rPr lang="en-US" dirty="0"/>
              <a:t>    -Geospatial Data</a:t>
            </a:r>
          </a:p>
          <a:p>
            <a:pPr marL="0" indent="0">
              <a:buNone/>
            </a:pPr>
            <a:r>
              <a:rPr lang="en-US" dirty="0"/>
              <a:t>    - Meteorological and Hydrological Data</a:t>
            </a:r>
          </a:p>
          <a:p>
            <a:pPr marL="0" indent="0">
              <a:buNone/>
            </a:pPr>
            <a:r>
              <a:rPr lang="en-US" dirty="0"/>
              <a:t>    -Historical Data</a:t>
            </a:r>
          </a:p>
          <a:p>
            <a:pPr marL="0" indent="0">
              <a:buNone/>
            </a:pPr>
            <a:r>
              <a:rPr lang="en-US" dirty="0"/>
              <a:t>     -Social Data</a:t>
            </a:r>
          </a:p>
          <a:p>
            <a:pPr marL="0" indent="0">
              <a:buNone/>
            </a:pPr>
            <a:r>
              <a:rPr lang="en-US" dirty="0"/>
              <a:t>     -Infrastructure Data</a:t>
            </a:r>
          </a:p>
          <a:p>
            <a:pPr marL="0" indent="0">
              <a:buNone/>
            </a:pPr>
            <a:r>
              <a:rPr lang="en-US" dirty="0"/>
              <a:t>     -Emergency Services Data</a:t>
            </a:r>
          </a:p>
          <a:p>
            <a:pPr marL="0" indent="0">
              <a:buNone/>
            </a:pPr>
            <a:r>
              <a:rPr lang="en-US" dirty="0"/>
              <a:t>     - Sensor Data</a:t>
            </a:r>
          </a:p>
          <a:p>
            <a:pPr marL="0" indent="0">
              <a:buNone/>
            </a:pPr>
            <a:r>
              <a:rPr lang="en-US" dirty="0"/>
              <a:t>     - Decision Support Systems</a:t>
            </a:r>
          </a:p>
        </p:txBody>
      </p:sp>
    </p:spTree>
    <p:extLst>
      <p:ext uri="{BB962C8B-B14F-4D97-AF65-F5344CB8AC3E}">
        <p14:creationId xmlns:p14="http://schemas.microsoft.com/office/powerpoint/2010/main" val="35494909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198B55-7A4C-0966-110B-3B1DFE6CE68B}"/>
              </a:ext>
            </a:extLst>
          </p:cNvPr>
          <p:cNvSpPr>
            <a:spLocks noGrp="1"/>
          </p:cNvSpPr>
          <p:nvPr>
            <p:ph type="title"/>
          </p:nvPr>
        </p:nvSpPr>
        <p:spPr/>
        <p:txBody>
          <a:bodyPr/>
          <a:lstStyle/>
          <a:p>
            <a:pPr algn="ctr"/>
            <a:r>
              <a:rPr lang="en-US"/>
              <a:t>System Interfaces</a:t>
            </a:r>
          </a:p>
        </p:txBody>
      </p:sp>
      <p:sp>
        <p:nvSpPr>
          <p:cNvPr id="3" name="Text Placeholder 2">
            <a:extLst>
              <a:ext uri="{FF2B5EF4-FFF2-40B4-BE49-F238E27FC236}">
                <a16:creationId xmlns:a16="http://schemas.microsoft.com/office/drawing/2014/main" id="{53236979-7AF6-5909-6D09-54A97F3DBFCE}"/>
              </a:ext>
            </a:extLst>
          </p:cNvPr>
          <p:cNvSpPr>
            <a:spLocks noGrp="1"/>
          </p:cNvSpPr>
          <p:nvPr>
            <p:ph type="body" idx="1"/>
          </p:nvPr>
        </p:nvSpPr>
        <p:spPr/>
        <p:txBody>
          <a:bodyPr/>
          <a:lstStyle/>
          <a:p>
            <a:r>
              <a:rPr lang="en-US" dirty="0"/>
              <a:t>Identification of system interfaces</a:t>
            </a:r>
          </a:p>
          <a:p>
            <a:pPr marL="0" indent="0">
              <a:buNone/>
            </a:pPr>
            <a:r>
              <a:rPr lang="en-US" dirty="0"/>
              <a:t>     -User Interface</a:t>
            </a:r>
          </a:p>
          <a:p>
            <a:pPr marL="0" indent="0">
              <a:buNone/>
            </a:pPr>
            <a:r>
              <a:rPr lang="en-US" dirty="0"/>
              <a:t>     -Communications Interface</a:t>
            </a:r>
          </a:p>
          <a:p>
            <a:pPr marL="0" indent="0">
              <a:buNone/>
            </a:pPr>
            <a:r>
              <a:rPr lang="en-US" dirty="0"/>
              <a:t>     -Application Programming Interfaces</a:t>
            </a:r>
          </a:p>
          <a:p>
            <a:pPr marL="0" indent="0">
              <a:buNone/>
            </a:pPr>
            <a:r>
              <a:rPr lang="en-US" dirty="0"/>
              <a:t>     -Sensor Interface</a:t>
            </a:r>
          </a:p>
          <a:p>
            <a:pPr marL="0" indent="0">
              <a:buNone/>
            </a:pPr>
            <a:r>
              <a:rPr lang="en-US" dirty="0"/>
              <a:t>     -Resource Management Interface</a:t>
            </a:r>
          </a:p>
          <a:p>
            <a:pPr marL="0" indent="0">
              <a:buNone/>
            </a:pPr>
            <a:r>
              <a:rPr lang="en-US" dirty="0"/>
              <a:t>     -Emergency Alert System interface</a:t>
            </a:r>
          </a:p>
          <a:p>
            <a:pPr marL="0" indent="0">
              <a:buNone/>
            </a:pPr>
            <a:r>
              <a:rPr lang="en-US" dirty="0"/>
              <a:t>     - Geospatial Interface</a:t>
            </a:r>
          </a:p>
        </p:txBody>
      </p:sp>
    </p:spTree>
    <p:extLst>
      <p:ext uri="{BB962C8B-B14F-4D97-AF65-F5344CB8AC3E}">
        <p14:creationId xmlns:p14="http://schemas.microsoft.com/office/powerpoint/2010/main" val="13430067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463E8A-96A3-BA71-1D74-1F4AF760F782}"/>
              </a:ext>
            </a:extLst>
          </p:cNvPr>
          <p:cNvSpPr>
            <a:spLocks noGrp="1"/>
          </p:cNvSpPr>
          <p:nvPr>
            <p:ph type="title"/>
          </p:nvPr>
        </p:nvSpPr>
        <p:spPr/>
        <p:txBody>
          <a:bodyPr/>
          <a:lstStyle/>
          <a:p>
            <a:pPr algn="ctr"/>
            <a:r>
              <a:rPr lang="en-US"/>
              <a:t>Reporting and Analytics</a:t>
            </a:r>
          </a:p>
        </p:txBody>
      </p:sp>
      <p:sp>
        <p:nvSpPr>
          <p:cNvPr id="3" name="Text Placeholder 2">
            <a:extLst>
              <a:ext uri="{FF2B5EF4-FFF2-40B4-BE49-F238E27FC236}">
                <a16:creationId xmlns:a16="http://schemas.microsoft.com/office/drawing/2014/main" id="{351A45EE-5D20-4296-EE3E-F7BF1662203F}"/>
              </a:ext>
            </a:extLst>
          </p:cNvPr>
          <p:cNvSpPr>
            <a:spLocks noGrp="1"/>
          </p:cNvSpPr>
          <p:nvPr>
            <p:ph type="body" idx="1"/>
          </p:nvPr>
        </p:nvSpPr>
        <p:spPr/>
        <p:txBody>
          <a:bodyPr/>
          <a:lstStyle/>
          <a:p>
            <a:r>
              <a:rPr lang="en-US" dirty="0"/>
              <a:t>Reporting requirements for monitoring and analysis</a:t>
            </a:r>
          </a:p>
          <a:p>
            <a:pPr marL="0" indent="0">
              <a:buNone/>
            </a:pPr>
            <a:r>
              <a:rPr lang="en-US" dirty="0"/>
              <a:t>     -Importance of Reporting and Analytics in Disaster Management</a:t>
            </a:r>
          </a:p>
          <a:p>
            <a:pPr marL="0" indent="0">
              <a:buNone/>
            </a:pPr>
            <a:r>
              <a:rPr lang="en-US" dirty="0"/>
              <a:t>     -Types of Reports</a:t>
            </a:r>
          </a:p>
          <a:p>
            <a:pPr marL="0" indent="0">
              <a:buNone/>
            </a:pPr>
            <a:r>
              <a:rPr lang="en-US" dirty="0"/>
              <a:t>     -Dashboards and Visualizations</a:t>
            </a:r>
          </a:p>
          <a:p>
            <a:pPr marL="0" indent="0">
              <a:buNone/>
            </a:pPr>
            <a:r>
              <a:rPr lang="en-US" dirty="0"/>
              <a:t>     -Disaster-Related Data</a:t>
            </a:r>
          </a:p>
          <a:p>
            <a:pPr marL="0" indent="0">
              <a:buNone/>
            </a:pPr>
            <a:r>
              <a:rPr lang="en-US" dirty="0"/>
              <a:t>      - Performance Metrics and Key Performance Indicators (KPIs)</a:t>
            </a:r>
          </a:p>
        </p:txBody>
      </p:sp>
    </p:spTree>
    <p:extLst>
      <p:ext uri="{BB962C8B-B14F-4D97-AF65-F5344CB8AC3E}">
        <p14:creationId xmlns:p14="http://schemas.microsoft.com/office/powerpoint/2010/main" val="185532541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73</TotalTime>
  <Words>488</Words>
  <Application>Microsoft Office PowerPoint</Application>
  <PresentationFormat>Widescreen</PresentationFormat>
  <Paragraphs>99</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Century Gothic</vt:lpstr>
      <vt:lpstr>Söhne</vt:lpstr>
      <vt:lpstr>Wingdings 3</vt:lpstr>
      <vt:lpstr>Ion Boardroom</vt:lpstr>
      <vt:lpstr>Requirements Gathering for a Disaster Management System</vt:lpstr>
      <vt:lpstr>Introduction</vt:lpstr>
      <vt:lpstr>Background</vt:lpstr>
      <vt:lpstr>Scope</vt:lpstr>
      <vt:lpstr>Functional Requirements</vt:lpstr>
      <vt:lpstr>Non-Functional Requirements</vt:lpstr>
      <vt:lpstr>Data Requirements</vt:lpstr>
      <vt:lpstr>System Interfaces</vt:lpstr>
      <vt:lpstr>Reporting and Analytics</vt:lpstr>
      <vt:lpstr>Constraints and Assumptions</vt:lpstr>
      <vt:lpstr>Dependencies</vt:lpstr>
      <vt:lpstr>Acceptance Criteria</vt:lpstr>
      <vt:lpstr>Project Timeline and Deliverables</vt:lpstr>
      <vt:lpstr>Conclusion</vt:lpstr>
      <vt:lpstr>Members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Requirements Gathering for a Disaster Management System</dc:title>
  <dc:creator>mclouis reigns</dc:creator>
  <cp:lastModifiedBy>mclouis reigns</cp:lastModifiedBy>
  <cp:revision>1</cp:revision>
  <dcterms:created xsi:type="dcterms:W3CDTF">2024-04-22T19:33:17Z</dcterms:created>
  <dcterms:modified xsi:type="dcterms:W3CDTF">2024-04-22T20:46:41Z</dcterms:modified>
</cp:coreProperties>
</file>