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384869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1038486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29030" y="764619"/>
            <a:ext cx="7058739" cy="7194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9442"/>
              </a:lnSpc>
              <a:buNone/>
            </a:pPr>
            <a:r>
              <a:rPr lang="en-US" sz="755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Requirement Analysis of A Mobile-Based Disaster Management System</a:t>
            </a:r>
            <a:endParaRPr lang="en-US" sz="7553" dirty="0"/>
          </a:p>
        </p:txBody>
      </p:sp>
      <p:sp>
        <p:nvSpPr>
          <p:cNvPr id="6" name="Text 3"/>
          <p:cNvSpPr/>
          <p:nvPr/>
        </p:nvSpPr>
        <p:spPr>
          <a:xfrm>
            <a:off x="6529030" y="8376166"/>
            <a:ext cx="7058739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endParaRPr lang="en-US" sz="2189" dirty="0"/>
          </a:p>
        </p:txBody>
      </p:sp>
      <p:sp>
        <p:nvSpPr>
          <p:cNvPr id="7" name="Shape 4"/>
          <p:cNvSpPr/>
          <p:nvPr/>
        </p:nvSpPr>
        <p:spPr>
          <a:xfrm>
            <a:off x="6529030" y="9154597"/>
            <a:ext cx="444818" cy="444818"/>
          </a:xfrm>
          <a:prstGeom prst="roundRect">
            <a:avLst>
              <a:gd name="adj" fmla="val 2055466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50" y="9162217"/>
            <a:ext cx="429578" cy="4295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112794" y="9133761"/>
            <a:ext cx="2098238" cy="4864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831"/>
              </a:lnSpc>
              <a:buNone/>
            </a:pPr>
            <a:r>
              <a:rPr lang="en-US" sz="273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Group 20</a:t>
            </a:r>
            <a:endParaRPr lang="en-US" sz="27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425059"/>
            <a:ext cx="110255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Non-Functional Requirements - 2/2</a:t>
            </a:r>
            <a:endParaRPr lang="en-US" sz="54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878" y="2849880"/>
            <a:ext cx="695087" cy="69508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56586" y="3822978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Multilingual </a:t>
            </a:r>
            <a:endParaRPr lang="en-US" sz="2737" dirty="0"/>
          </a:p>
        </p:txBody>
      </p:sp>
      <p:sp>
        <p:nvSpPr>
          <p:cNvPr id="7" name="Text 4"/>
          <p:cNvSpPr/>
          <p:nvPr/>
        </p:nvSpPr>
        <p:spPr>
          <a:xfrm>
            <a:off x="1256586" y="4424124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Support</a:t>
            </a:r>
            <a:endParaRPr lang="en-US" sz="2737" dirty="0"/>
          </a:p>
        </p:txBody>
      </p:sp>
      <p:sp>
        <p:nvSpPr>
          <p:cNvPr id="8" name="Text 5"/>
          <p:cNvSpPr/>
          <p:nvPr/>
        </p:nvSpPr>
        <p:spPr>
          <a:xfrm>
            <a:off x="1042630" y="5025271"/>
            <a:ext cx="3903583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should be available in different languages for ease of use with diverse population</a:t>
            </a:r>
            <a:endParaRPr lang="en-US" sz="2189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37" y="2849880"/>
            <a:ext cx="695087" cy="69508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577245" y="3822978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Security and </a:t>
            </a:r>
            <a:endParaRPr lang="en-US" sz="2737" dirty="0"/>
          </a:p>
        </p:txBody>
      </p:sp>
      <p:sp>
        <p:nvSpPr>
          <p:cNvPr id="11" name="Text 7"/>
          <p:cNvSpPr/>
          <p:nvPr/>
        </p:nvSpPr>
        <p:spPr>
          <a:xfrm>
            <a:off x="5577245" y="4424124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Privacy</a:t>
            </a:r>
            <a:endParaRPr lang="en-US" sz="2737" dirty="0"/>
          </a:p>
        </p:txBody>
      </p:sp>
      <p:sp>
        <p:nvSpPr>
          <p:cNvPr id="12" name="Text 8"/>
          <p:cNvSpPr/>
          <p:nvPr/>
        </p:nvSpPr>
        <p:spPr>
          <a:xfrm>
            <a:off x="5363289" y="5025271"/>
            <a:ext cx="3903702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user authentication and access control mechanisms to restrict unauthorized access</a:t>
            </a:r>
            <a:endParaRPr lang="en-US" sz="2189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316" y="2849880"/>
            <a:ext cx="695087" cy="69508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684068" y="3822978"/>
            <a:ext cx="3903702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Usability and Accessibility</a:t>
            </a:r>
            <a:endParaRPr lang="en-US" sz="2737" dirty="0"/>
          </a:p>
        </p:txBody>
      </p:sp>
      <p:sp>
        <p:nvSpPr>
          <p:cNvPr id="15" name="Text 10"/>
          <p:cNvSpPr/>
          <p:nvPr/>
        </p:nvSpPr>
        <p:spPr>
          <a:xfrm>
            <a:off x="9684068" y="4858464"/>
            <a:ext cx="3903702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should be accessible to individuals with disabilities, complying with relevant standards.</a:t>
            </a:r>
            <a:endParaRPr lang="en-US" sz="2189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56865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8220789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Roles and Permission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320641" y="2363867"/>
            <a:ext cx="571273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Disaster Analysts</a:t>
            </a:r>
            <a:endParaRPr lang="en-US" sz="2189" dirty="0"/>
          </a:p>
        </p:txBody>
      </p:sp>
      <p:sp>
        <p:nvSpPr>
          <p:cNvPr id="6" name="Text 4"/>
          <p:cNvSpPr/>
          <p:nvPr/>
        </p:nvSpPr>
        <p:spPr>
          <a:xfrm>
            <a:off x="7597021" y="2363867"/>
            <a:ext cx="571273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Send analysis requests, run disaster models.</a:t>
            </a:r>
            <a:endParaRPr lang="en-US" sz="2189" dirty="0"/>
          </a:p>
        </p:txBody>
      </p:sp>
      <p:sp>
        <p:nvSpPr>
          <p:cNvPr id="7" name="Shape 5"/>
          <p:cNvSpPr/>
          <p:nvPr/>
        </p:nvSpPr>
        <p:spPr>
          <a:xfrm>
            <a:off x="1042630" y="2983111"/>
            <a:ext cx="12545139" cy="1238488"/>
          </a:xfrm>
          <a:prstGeom prst="rect">
            <a:avLst/>
          </a:prstGeom>
          <a:solidFill>
            <a:srgbClr val="221D4C"/>
          </a:solidFill>
          <a:ln/>
        </p:spPr>
      </p:sp>
      <p:sp>
        <p:nvSpPr>
          <p:cNvPr id="8" name="Text 6"/>
          <p:cNvSpPr/>
          <p:nvPr/>
        </p:nvSpPr>
        <p:spPr>
          <a:xfrm>
            <a:off x="1320641" y="3157538"/>
            <a:ext cx="571273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Model Providers</a:t>
            </a:r>
            <a:endParaRPr lang="en-US" sz="2189" dirty="0"/>
          </a:p>
        </p:txBody>
      </p:sp>
      <p:sp>
        <p:nvSpPr>
          <p:cNvPr id="9" name="Text 7"/>
          <p:cNvSpPr/>
          <p:nvPr/>
        </p:nvSpPr>
        <p:spPr>
          <a:xfrm>
            <a:off x="7597021" y="3157538"/>
            <a:ext cx="571273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and maintain accurate disaster models.</a:t>
            </a:r>
            <a:endParaRPr lang="en-US" sz="2189" dirty="0"/>
          </a:p>
        </p:txBody>
      </p:sp>
      <p:sp>
        <p:nvSpPr>
          <p:cNvPr id="10" name="Text 8"/>
          <p:cNvSpPr/>
          <p:nvPr/>
        </p:nvSpPr>
        <p:spPr>
          <a:xfrm>
            <a:off x="1320641" y="4396026"/>
            <a:ext cx="571273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Administrators</a:t>
            </a:r>
            <a:endParaRPr lang="en-US" sz="2189" dirty="0"/>
          </a:p>
        </p:txBody>
      </p:sp>
      <p:sp>
        <p:nvSpPr>
          <p:cNvPr id="11" name="Text 9"/>
          <p:cNvSpPr/>
          <p:nvPr/>
        </p:nvSpPr>
        <p:spPr>
          <a:xfrm>
            <a:off x="7597021" y="4396026"/>
            <a:ext cx="571273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Manage users, settings, and system operations.</a:t>
            </a:r>
            <a:endParaRPr lang="en-US" sz="2189" dirty="0"/>
          </a:p>
        </p:txBody>
      </p:sp>
      <p:sp>
        <p:nvSpPr>
          <p:cNvPr id="12" name="Shape 10"/>
          <p:cNvSpPr/>
          <p:nvPr/>
        </p:nvSpPr>
        <p:spPr>
          <a:xfrm>
            <a:off x="1042630" y="5460087"/>
            <a:ext cx="12545139" cy="793671"/>
          </a:xfrm>
          <a:prstGeom prst="rect">
            <a:avLst/>
          </a:prstGeom>
          <a:solidFill>
            <a:srgbClr val="221D4C"/>
          </a:solidFill>
          <a:ln/>
        </p:spPr>
      </p:sp>
      <p:sp>
        <p:nvSpPr>
          <p:cNvPr id="13" name="Text 11"/>
          <p:cNvSpPr/>
          <p:nvPr/>
        </p:nvSpPr>
        <p:spPr>
          <a:xfrm>
            <a:off x="1320641" y="5634514"/>
            <a:ext cx="571273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Supervisors</a:t>
            </a:r>
            <a:endParaRPr lang="en-US" sz="2189" dirty="0"/>
          </a:p>
        </p:txBody>
      </p:sp>
      <p:sp>
        <p:nvSpPr>
          <p:cNvPr id="14" name="Text 12"/>
          <p:cNvSpPr/>
          <p:nvPr/>
        </p:nvSpPr>
        <p:spPr>
          <a:xfrm>
            <a:off x="7597021" y="5634514"/>
            <a:ext cx="571273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Manage content created by other users.</a:t>
            </a:r>
            <a:endParaRPr lang="en-US" sz="2189" dirty="0"/>
          </a:p>
        </p:txBody>
      </p:sp>
      <p:sp>
        <p:nvSpPr>
          <p:cNvPr id="15" name="Text 13"/>
          <p:cNvSpPr/>
          <p:nvPr/>
        </p:nvSpPr>
        <p:spPr>
          <a:xfrm>
            <a:off x="1320641" y="6428184"/>
            <a:ext cx="571273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Regular Users</a:t>
            </a:r>
            <a:endParaRPr lang="en-US" sz="2189" dirty="0"/>
          </a:p>
        </p:txBody>
      </p:sp>
      <p:sp>
        <p:nvSpPr>
          <p:cNvPr id="16" name="Text 14"/>
          <p:cNvSpPr/>
          <p:nvPr/>
        </p:nvSpPr>
        <p:spPr>
          <a:xfrm>
            <a:off x="7597021" y="6428184"/>
            <a:ext cx="571273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Access information, report incidents, request help.</a:t>
            </a:r>
            <a:endParaRPr lang="en-US" sz="218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2735104"/>
            <a:ext cx="7465933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Requirements - 1/2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4159925"/>
            <a:ext cx="125451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data will cover needs in the areas of crisis impact (baseline, damage and needs, and disaster situation data) and the operational environment (coordination, capacity, service locations, security, and access).</a:t>
            </a:r>
            <a:endParaRPr lang="en-US" sz="2189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028509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7465933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Requirements - 1/2</a:t>
            </a:r>
            <a:endParaRPr lang="en-US" sz="54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30" y="2363272"/>
            <a:ext cx="2515195" cy="141470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42630" y="4090749"/>
            <a:ext cx="2627471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Geospatial Data</a:t>
            </a:r>
            <a:endParaRPr lang="en-US" sz="2737" dirty="0"/>
          </a:p>
        </p:txBody>
      </p:sp>
      <p:sp>
        <p:nvSpPr>
          <p:cNvPr id="7" name="Text 4"/>
          <p:cNvSpPr/>
          <p:nvPr/>
        </p:nvSpPr>
        <p:spPr>
          <a:xfrm>
            <a:off x="1042630" y="4803100"/>
            <a:ext cx="2627471" cy="3113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helps provide coordinates for disaster prone areas, its topography and infrastructure in that area.</a:t>
            </a:r>
            <a:endParaRPr lang="en-US" sz="2189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05" y="2363272"/>
            <a:ext cx="2268022" cy="151161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356140" y="4187666"/>
            <a:ext cx="2627471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Meteorological Data</a:t>
            </a:r>
            <a:endParaRPr lang="en-US" sz="2737" dirty="0"/>
          </a:p>
        </p:txBody>
      </p:sp>
      <p:sp>
        <p:nvSpPr>
          <p:cNvPr id="10" name="Text 6"/>
          <p:cNvSpPr/>
          <p:nvPr/>
        </p:nvSpPr>
        <p:spPr>
          <a:xfrm>
            <a:off x="4356140" y="5334357"/>
            <a:ext cx="2627471" cy="26689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weather forecast, information on water levels and other disasters such as storms</a:t>
            </a:r>
            <a:endParaRPr lang="en-US" sz="2189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314" y="2363272"/>
            <a:ext cx="2268022" cy="151161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669649" y="4187666"/>
            <a:ext cx="2627471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Historical Data</a:t>
            </a:r>
            <a:endParaRPr lang="en-US" sz="2737" dirty="0"/>
          </a:p>
        </p:txBody>
      </p:sp>
      <p:sp>
        <p:nvSpPr>
          <p:cNvPr id="13" name="Text 8"/>
          <p:cNvSpPr/>
          <p:nvPr/>
        </p:nvSpPr>
        <p:spPr>
          <a:xfrm>
            <a:off x="7669649" y="4900017"/>
            <a:ext cx="2627471" cy="3113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Shows if the area has been affected before, the impact, the vulnerability of the area and provide response strategies.</a:t>
            </a:r>
            <a:endParaRPr lang="en-US" sz="2189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824" y="2363272"/>
            <a:ext cx="2268022" cy="151161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983158" y="4187666"/>
            <a:ext cx="2627471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Emergency Services Data</a:t>
            </a:r>
            <a:endParaRPr lang="en-US" sz="2737" dirty="0"/>
          </a:p>
        </p:txBody>
      </p:sp>
      <p:sp>
        <p:nvSpPr>
          <p:cNvPr id="16" name="Text 10"/>
          <p:cNvSpPr/>
          <p:nvPr/>
        </p:nvSpPr>
        <p:spPr>
          <a:xfrm>
            <a:off x="10983158" y="5334357"/>
            <a:ext cx="2627471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Information about emergency services, including contact details, capabilities.</a:t>
            </a:r>
            <a:endParaRPr lang="en-US" sz="2189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858560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System Interfaces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283381"/>
            <a:ext cx="125451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interfaces of our disaster management platform encompass the integration points with external systems or services critical for its functionality. </a:t>
            </a:r>
            <a:endParaRPr lang="en-US" sz="2189" dirty="0"/>
          </a:p>
        </p:txBody>
      </p:sp>
      <p:sp>
        <p:nvSpPr>
          <p:cNvPr id="6" name="Shape 4"/>
          <p:cNvSpPr/>
          <p:nvPr/>
        </p:nvSpPr>
        <p:spPr>
          <a:xfrm>
            <a:off x="1042630" y="3703082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7" name="Text 5"/>
          <p:cNvSpPr/>
          <p:nvPr/>
        </p:nvSpPr>
        <p:spPr>
          <a:xfrm>
            <a:off x="1288852" y="3755231"/>
            <a:ext cx="133112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6"/>
          <p:cNvSpPr/>
          <p:nvPr/>
        </p:nvSpPr>
        <p:spPr>
          <a:xfrm>
            <a:off x="1946196" y="3798570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Interface</a:t>
            </a:r>
            <a:endParaRPr lang="en-US" sz="2737" dirty="0"/>
          </a:p>
        </p:txBody>
      </p:sp>
      <p:sp>
        <p:nvSpPr>
          <p:cNvPr id="9" name="Text 7"/>
          <p:cNvSpPr/>
          <p:nvPr/>
        </p:nvSpPr>
        <p:spPr>
          <a:xfrm>
            <a:off x="1946196" y="4399717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GUI, CLI, web interfaces for user interaction.</a:t>
            </a:r>
            <a:endParaRPr lang="en-US" sz="2189" dirty="0"/>
          </a:p>
        </p:txBody>
      </p:sp>
      <p:sp>
        <p:nvSpPr>
          <p:cNvPr id="10" name="Shape 8"/>
          <p:cNvSpPr/>
          <p:nvPr/>
        </p:nvSpPr>
        <p:spPr>
          <a:xfrm>
            <a:off x="7454265" y="3703082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1" name="Text 9"/>
          <p:cNvSpPr/>
          <p:nvPr/>
        </p:nvSpPr>
        <p:spPr>
          <a:xfrm>
            <a:off x="7660838" y="3755231"/>
            <a:ext cx="21228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10"/>
          <p:cNvSpPr/>
          <p:nvPr/>
        </p:nvSpPr>
        <p:spPr>
          <a:xfrm>
            <a:off x="8357830" y="3798570"/>
            <a:ext cx="3931801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Communication Interface</a:t>
            </a:r>
            <a:endParaRPr lang="en-US" sz="2737" dirty="0"/>
          </a:p>
        </p:txBody>
      </p:sp>
      <p:sp>
        <p:nvSpPr>
          <p:cNvPr id="13" name="Text 11"/>
          <p:cNvSpPr/>
          <p:nvPr/>
        </p:nvSpPr>
        <p:spPr>
          <a:xfrm>
            <a:off x="8357830" y="4399717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Facilitate real-time communication and information sharing.</a:t>
            </a:r>
            <a:endParaRPr lang="en-US" sz="2189" dirty="0"/>
          </a:p>
        </p:txBody>
      </p:sp>
      <p:sp>
        <p:nvSpPr>
          <p:cNvPr id="14" name="Shape 12"/>
          <p:cNvSpPr/>
          <p:nvPr/>
        </p:nvSpPr>
        <p:spPr>
          <a:xfrm>
            <a:off x="1042630" y="5784652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5" name="Text 13"/>
          <p:cNvSpPr/>
          <p:nvPr/>
        </p:nvSpPr>
        <p:spPr>
          <a:xfrm>
            <a:off x="1247180" y="5836801"/>
            <a:ext cx="21645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284" dirty="0"/>
          </a:p>
        </p:txBody>
      </p:sp>
      <p:sp>
        <p:nvSpPr>
          <p:cNvPr id="16" name="Text 14"/>
          <p:cNvSpPr/>
          <p:nvPr/>
        </p:nvSpPr>
        <p:spPr>
          <a:xfrm>
            <a:off x="1946196" y="5880140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API Integration</a:t>
            </a:r>
            <a:endParaRPr lang="en-US" sz="2737" dirty="0"/>
          </a:p>
        </p:txBody>
      </p:sp>
      <p:sp>
        <p:nvSpPr>
          <p:cNvPr id="17" name="Text 15"/>
          <p:cNvSpPr/>
          <p:nvPr/>
        </p:nvSpPr>
        <p:spPr>
          <a:xfrm>
            <a:off x="1946196" y="6481286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Standardized rules for system component interaction.</a:t>
            </a:r>
            <a:endParaRPr lang="en-US" sz="2189" dirty="0"/>
          </a:p>
        </p:txBody>
      </p:sp>
      <p:sp>
        <p:nvSpPr>
          <p:cNvPr id="18" name="Shape 16"/>
          <p:cNvSpPr/>
          <p:nvPr/>
        </p:nvSpPr>
        <p:spPr>
          <a:xfrm>
            <a:off x="7454265" y="5784652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9" name="Text 17"/>
          <p:cNvSpPr/>
          <p:nvPr/>
        </p:nvSpPr>
        <p:spPr>
          <a:xfrm>
            <a:off x="7653814" y="5836801"/>
            <a:ext cx="226457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284" dirty="0"/>
          </a:p>
        </p:txBody>
      </p:sp>
      <p:sp>
        <p:nvSpPr>
          <p:cNvPr id="20" name="Text 18"/>
          <p:cNvSpPr/>
          <p:nvPr/>
        </p:nvSpPr>
        <p:spPr>
          <a:xfrm>
            <a:off x="8357830" y="5880140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Sensor Interface</a:t>
            </a:r>
            <a:endParaRPr lang="en-US" sz="2737" dirty="0"/>
          </a:p>
        </p:txBody>
      </p:sp>
      <p:sp>
        <p:nvSpPr>
          <p:cNvPr id="21" name="Text 19"/>
          <p:cNvSpPr/>
          <p:nvPr/>
        </p:nvSpPr>
        <p:spPr>
          <a:xfrm>
            <a:off x="8357830" y="6481286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Collect and process data from monitoring sensors.</a:t>
            </a:r>
            <a:endParaRPr lang="en-US" sz="218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346835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Reporting &amp; Analytics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771656"/>
            <a:ext cx="125451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Reporting and analytics refer to the process of collecting, organizing, and analyzing data in order to extract meaningful insights and make informed decisions</a:t>
            </a:r>
            <a:endParaRPr lang="en-US" sz="2189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30" y="3974068"/>
            <a:ext cx="695087" cy="69508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42630" y="4947166"/>
            <a:ext cx="2823448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Regular Reports</a:t>
            </a:r>
            <a:endParaRPr lang="en-US" sz="2737" dirty="0"/>
          </a:p>
        </p:txBody>
      </p:sp>
      <p:sp>
        <p:nvSpPr>
          <p:cNvPr id="8" name="Text 5"/>
          <p:cNvSpPr/>
          <p:nvPr/>
        </p:nvSpPr>
        <p:spPr>
          <a:xfrm>
            <a:off x="1042630" y="5548313"/>
            <a:ext cx="282344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Periodic updates on disaster response efforts.</a:t>
            </a:r>
            <a:endParaRPr lang="en-US" sz="2189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54" y="3974068"/>
            <a:ext cx="695087" cy="69508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3154" y="4947166"/>
            <a:ext cx="2823448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Dashboards</a:t>
            </a:r>
            <a:endParaRPr lang="en-US" sz="2737" dirty="0"/>
          </a:p>
        </p:txBody>
      </p:sp>
      <p:sp>
        <p:nvSpPr>
          <p:cNvPr id="11" name="Text 7"/>
          <p:cNvSpPr/>
          <p:nvPr/>
        </p:nvSpPr>
        <p:spPr>
          <a:xfrm>
            <a:off x="4283154" y="5548313"/>
            <a:ext cx="282344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Real-time visualizations of key metrics.</a:t>
            </a:r>
            <a:endParaRPr lang="en-US" sz="2189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678" y="3974068"/>
            <a:ext cx="695087" cy="69508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523678" y="4947166"/>
            <a:ext cx="2823448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Analysis</a:t>
            </a:r>
            <a:endParaRPr lang="en-US" sz="2737" dirty="0"/>
          </a:p>
        </p:txBody>
      </p:sp>
      <p:sp>
        <p:nvSpPr>
          <p:cNvPr id="14" name="Text 9"/>
          <p:cNvSpPr/>
          <p:nvPr/>
        </p:nvSpPr>
        <p:spPr>
          <a:xfrm>
            <a:off x="7523678" y="5548313"/>
            <a:ext cx="282344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Analyze disaster-related data for insights.</a:t>
            </a:r>
            <a:endParaRPr lang="en-US" sz="2189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203" y="3974068"/>
            <a:ext cx="695087" cy="69508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764203" y="4947166"/>
            <a:ext cx="28235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KPIs</a:t>
            </a:r>
            <a:endParaRPr lang="en-US" sz="2737" dirty="0"/>
          </a:p>
        </p:txBody>
      </p:sp>
      <p:sp>
        <p:nvSpPr>
          <p:cNvPr id="17" name="Text 11"/>
          <p:cNvSpPr/>
          <p:nvPr/>
        </p:nvSpPr>
        <p:spPr>
          <a:xfrm>
            <a:off x="10764203" y="5548313"/>
            <a:ext cx="2823567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Track key performance indicators.</a:t>
            </a:r>
            <a:endParaRPr lang="en-US" sz="2189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068824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Constraints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493645"/>
            <a:ext cx="125451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Constraints refer to the limitations or boundaries that affect the system's design, development, or implementation, while assumptions are the beliefs or presumptions made during the requirements gathering process.</a:t>
            </a:r>
            <a:endParaRPr lang="en-US" sz="2189" dirty="0"/>
          </a:p>
        </p:txBody>
      </p:sp>
      <p:sp>
        <p:nvSpPr>
          <p:cNvPr id="6" name="Text 4"/>
          <p:cNvSpPr/>
          <p:nvPr/>
        </p:nvSpPr>
        <p:spPr>
          <a:xfrm>
            <a:off x="1042630" y="4418886"/>
            <a:ext cx="2627471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Technical</a:t>
            </a:r>
            <a:endParaRPr lang="en-US" sz="2737" dirty="0"/>
          </a:p>
        </p:txBody>
      </p:sp>
      <p:sp>
        <p:nvSpPr>
          <p:cNvPr id="7" name="Text 5"/>
          <p:cNvSpPr/>
          <p:nvPr/>
        </p:nvSpPr>
        <p:spPr>
          <a:xfrm>
            <a:off x="1042630" y="5131237"/>
            <a:ext cx="2627471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Hardware, software, performance limitations.</a:t>
            </a:r>
            <a:endParaRPr lang="en-US" sz="2189" dirty="0"/>
          </a:p>
        </p:txBody>
      </p:sp>
      <p:sp>
        <p:nvSpPr>
          <p:cNvPr id="8" name="Text 6"/>
          <p:cNvSpPr/>
          <p:nvPr/>
        </p:nvSpPr>
        <p:spPr>
          <a:xfrm>
            <a:off x="4356140" y="4418886"/>
            <a:ext cx="2627471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Time</a:t>
            </a:r>
            <a:endParaRPr lang="en-US" sz="2737" dirty="0"/>
          </a:p>
        </p:txBody>
      </p:sp>
      <p:sp>
        <p:nvSpPr>
          <p:cNvPr id="9" name="Text 7"/>
          <p:cNvSpPr/>
          <p:nvPr/>
        </p:nvSpPr>
        <p:spPr>
          <a:xfrm>
            <a:off x="4356140" y="5131237"/>
            <a:ext cx="2627471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 deadlines and time-to-market.</a:t>
            </a:r>
            <a:endParaRPr lang="en-US" sz="2189" dirty="0"/>
          </a:p>
        </p:txBody>
      </p:sp>
      <p:sp>
        <p:nvSpPr>
          <p:cNvPr id="10" name="Text 8"/>
          <p:cNvSpPr/>
          <p:nvPr/>
        </p:nvSpPr>
        <p:spPr>
          <a:xfrm>
            <a:off x="7669649" y="4418886"/>
            <a:ext cx="2627471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Budget</a:t>
            </a:r>
            <a:endParaRPr lang="en-US" sz="2737" dirty="0"/>
          </a:p>
        </p:txBody>
      </p:sp>
      <p:sp>
        <p:nvSpPr>
          <p:cNvPr id="11" name="Text 9"/>
          <p:cNvSpPr/>
          <p:nvPr/>
        </p:nvSpPr>
        <p:spPr>
          <a:xfrm>
            <a:off x="7669649" y="5131237"/>
            <a:ext cx="2627471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Cost limitations and cost-effectiveness.</a:t>
            </a:r>
            <a:endParaRPr lang="en-US" sz="2189" dirty="0"/>
          </a:p>
        </p:txBody>
      </p:sp>
      <p:sp>
        <p:nvSpPr>
          <p:cNvPr id="12" name="Text 10"/>
          <p:cNvSpPr/>
          <p:nvPr/>
        </p:nvSpPr>
        <p:spPr>
          <a:xfrm>
            <a:off x="10983158" y="4418886"/>
            <a:ext cx="2627471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Organizational</a:t>
            </a:r>
            <a:endParaRPr lang="en-US" sz="2737" dirty="0"/>
          </a:p>
        </p:txBody>
      </p:sp>
      <p:sp>
        <p:nvSpPr>
          <p:cNvPr id="13" name="Text 11"/>
          <p:cNvSpPr/>
          <p:nvPr/>
        </p:nvSpPr>
        <p:spPr>
          <a:xfrm>
            <a:off x="10983158" y="5131237"/>
            <a:ext cx="2627471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Regulatory compliance, organizational policies.</a:t>
            </a:r>
            <a:endParaRPr lang="en-US" sz="2189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459825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Assumptions</a:t>
            </a:r>
            <a:endParaRPr lang="en-US" sz="5474" dirty="0"/>
          </a:p>
        </p:txBody>
      </p:sp>
      <p:sp>
        <p:nvSpPr>
          <p:cNvPr id="5" name="Shape 3"/>
          <p:cNvSpPr/>
          <p:nvPr/>
        </p:nvSpPr>
        <p:spPr>
          <a:xfrm>
            <a:off x="1042630" y="310193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1288852" y="3154085"/>
            <a:ext cx="133112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284" dirty="0"/>
          </a:p>
        </p:txBody>
      </p:sp>
      <p:sp>
        <p:nvSpPr>
          <p:cNvPr id="7" name="Text 5"/>
          <p:cNvSpPr/>
          <p:nvPr/>
        </p:nvSpPr>
        <p:spPr>
          <a:xfrm>
            <a:off x="1946196" y="3197423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Knowledge</a:t>
            </a:r>
            <a:endParaRPr lang="en-US" sz="2737" dirty="0"/>
          </a:p>
        </p:txBody>
      </p:sp>
      <p:sp>
        <p:nvSpPr>
          <p:cNvPr id="8" name="Text 6"/>
          <p:cNvSpPr/>
          <p:nvPr/>
        </p:nvSpPr>
        <p:spPr>
          <a:xfrm>
            <a:off x="1946196" y="3798570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Assumptions about user skills and expertise.</a:t>
            </a:r>
            <a:endParaRPr lang="en-US" sz="2189" dirty="0"/>
          </a:p>
        </p:txBody>
      </p:sp>
      <p:sp>
        <p:nvSpPr>
          <p:cNvPr id="9" name="Shape 7"/>
          <p:cNvSpPr/>
          <p:nvPr/>
        </p:nvSpPr>
        <p:spPr>
          <a:xfrm>
            <a:off x="7454265" y="310193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0" name="Text 8"/>
          <p:cNvSpPr/>
          <p:nvPr/>
        </p:nvSpPr>
        <p:spPr>
          <a:xfrm>
            <a:off x="7660838" y="3154085"/>
            <a:ext cx="21228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284" dirty="0"/>
          </a:p>
        </p:txBody>
      </p:sp>
      <p:sp>
        <p:nvSpPr>
          <p:cNvPr id="11" name="Text 9"/>
          <p:cNvSpPr/>
          <p:nvPr/>
        </p:nvSpPr>
        <p:spPr>
          <a:xfrm>
            <a:off x="8357830" y="3197423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Availability</a:t>
            </a:r>
            <a:endParaRPr lang="en-US" sz="2737" dirty="0"/>
          </a:p>
        </p:txBody>
      </p:sp>
      <p:sp>
        <p:nvSpPr>
          <p:cNvPr id="12" name="Text 10"/>
          <p:cNvSpPr/>
          <p:nvPr/>
        </p:nvSpPr>
        <p:spPr>
          <a:xfrm>
            <a:off x="8357830" y="3798570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Assumptions about data sources and quality.</a:t>
            </a:r>
            <a:endParaRPr lang="en-US" sz="2189" dirty="0"/>
          </a:p>
        </p:txBody>
      </p:sp>
      <p:sp>
        <p:nvSpPr>
          <p:cNvPr id="13" name="Shape 11"/>
          <p:cNvSpPr/>
          <p:nvPr/>
        </p:nvSpPr>
        <p:spPr>
          <a:xfrm>
            <a:off x="1042630" y="518350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4" name="Text 12"/>
          <p:cNvSpPr/>
          <p:nvPr/>
        </p:nvSpPr>
        <p:spPr>
          <a:xfrm>
            <a:off x="1247180" y="5235654"/>
            <a:ext cx="21645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284" dirty="0"/>
          </a:p>
        </p:txBody>
      </p:sp>
      <p:sp>
        <p:nvSpPr>
          <p:cNvPr id="15" name="Text 13"/>
          <p:cNvSpPr/>
          <p:nvPr/>
        </p:nvSpPr>
        <p:spPr>
          <a:xfrm>
            <a:off x="1946196" y="5278993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System Integration</a:t>
            </a:r>
            <a:endParaRPr lang="en-US" sz="2737" dirty="0"/>
          </a:p>
        </p:txBody>
      </p:sp>
      <p:sp>
        <p:nvSpPr>
          <p:cNvPr id="16" name="Text 14"/>
          <p:cNvSpPr/>
          <p:nvPr/>
        </p:nvSpPr>
        <p:spPr>
          <a:xfrm>
            <a:off x="1946196" y="5880140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Assumptions about integration with external systems.</a:t>
            </a:r>
            <a:endParaRPr lang="en-US" sz="2189" dirty="0"/>
          </a:p>
        </p:txBody>
      </p:sp>
      <p:sp>
        <p:nvSpPr>
          <p:cNvPr id="17" name="Shape 15"/>
          <p:cNvSpPr/>
          <p:nvPr/>
        </p:nvSpPr>
        <p:spPr>
          <a:xfrm>
            <a:off x="7454265" y="518350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8" name="Text 16"/>
          <p:cNvSpPr/>
          <p:nvPr/>
        </p:nvSpPr>
        <p:spPr>
          <a:xfrm>
            <a:off x="7653814" y="5235654"/>
            <a:ext cx="226457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284" dirty="0"/>
          </a:p>
        </p:txBody>
      </p:sp>
      <p:sp>
        <p:nvSpPr>
          <p:cNvPr id="19" name="Text 17"/>
          <p:cNvSpPr/>
          <p:nvPr/>
        </p:nvSpPr>
        <p:spPr>
          <a:xfrm>
            <a:off x="8357830" y="5278993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Scalability</a:t>
            </a:r>
            <a:endParaRPr lang="en-US" sz="2737" dirty="0"/>
          </a:p>
        </p:txBody>
      </p:sp>
      <p:sp>
        <p:nvSpPr>
          <p:cNvPr id="20" name="Text 18"/>
          <p:cNvSpPr/>
          <p:nvPr/>
        </p:nvSpPr>
        <p:spPr>
          <a:xfrm>
            <a:off x="8357830" y="5880140"/>
            <a:ext cx="5230058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Assumptions about system scalability and growth.</a:t>
            </a:r>
            <a:endParaRPr lang="en-US" sz="2189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074063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Dependencies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498884"/>
            <a:ext cx="125451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mobile-based disaster management system project has several dependencies and external factors that need to be considered</a:t>
            </a:r>
            <a:endParaRPr lang="en-US" sz="2189" dirty="0"/>
          </a:p>
        </p:txBody>
      </p:sp>
      <p:sp>
        <p:nvSpPr>
          <p:cNvPr id="6" name="Text 4"/>
          <p:cNvSpPr/>
          <p:nvPr/>
        </p:nvSpPr>
        <p:spPr>
          <a:xfrm>
            <a:off x="1042630" y="3979307"/>
            <a:ext cx="2099786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Third-Party Software</a:t>
            </a:r>
            <a:endParaRPr lang="en-US" sz="2737" dirty="0"/>
          </a:p>
        </p:txBody>
      </p:sp>
      <p:sp>
        <p:nvSpPr>
          <p:cNvPr id="7" name="Text 5"/>
          <p:cNvSpPr/>
          <p:nvPr/>
        </p:nvSpPr>
        <p:spPr>
          <a:xfrm>
            <a:off x="1042630" y="5125998"/>
            <a:ext cx="2099786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Mapping APIs, weather data, notification services.</a:t>
            </a:r>
            <a:endParaRPr lang="en-US" sz="2189" dirty="0"/>
          </a:p>
        </p:txBody>
      </p:sp>
      <p:sp>
        <p:nvSpPr>
          <p:cNvPr id="8" name="Text 6"/>
          <p:cNvSpPr/>
          <p:nvPr/>
        </p:nvSpPr>
        <p:spPr>
          <a:xfrm>
            <a:off x="3828455" y="3979307"/>
            <a:ext cx="214205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Hardware</a:t>
            </a:r>
            <a:endParaRPr lang="en-US" sz="2737" dirty="0"/>
          </a:p>
        </p:txBody>
      </p:sp>
      <p:sp>
        <p:nvSpPr>
          <p:cNvPr id="9" name="Text 7"/>
          <p:cNvSpPr/>
          <p:nvPr/>
        </p:nvSpPr>
        <p:spPr>
          <a:xfrm>
            <a:off x="3828455" y="4691658"/>
            <a:ext cx="2142053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Smartphones, GPS devices, internet connectivity.</a:t>
            </a:r>
            <a:endParaRPr lang="en-US" sz="2189" dirty="0"/>
          </a:p>
        </p:txBody>
      </p:sp>
      <p:sp>
        <p:nvSpPr>
          <p:cNvPr id="10" name="Text 8"/>
          <p:cNvSpPr/>
          <p:nvPr/>
        </p:nvSpPr>
        <p:spPr>
          <a:xfrm>
            <a:off x="6656546" y="3979307"/>
            <a:ext cx="2737128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Sources</a:t>
            </a:r>
            <a:endParaRPr lang="en-US" sz="2737" dirty="0"/>
          </a:p>
        </p:txBody>
      </p:sp>
      <p:sp>
        <p:nvSpPr>
          <p:cNvPr id="11" name="Text 9"/>
          <p:cNvSpPr/>
          <p:nvPr/>
        </p:nvSpPr>
        <p:spPr>
          <a:xfrm>
            <a:off x="6656546" y="4691658"/>
            <a:ext cx="273712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Weather services, disaster databases, crowdsourced data.</a:t>
            </a:r>
            <a:endParaRPr lang="en-US" sz="2189" dirty="0"/>
          </a:p>
        </p:txBody>
      </p:sp>
      <p:sp>
        <p:nvSpPr>
          <p:cNvPr id="12" name="Text 10"/>
          <p:cNvSpPr/>
          <p:nvPr/>
        </p:nvSpPr>
        <p:spPr>
          <a:xfrm>
            <a:off x="10079712" y="3979307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Regulatory Changes</a:t>
            </a:r>
            <a:endParaRPr lang="en-US" sz="2737" dirty="0"/>
          </a:p>
        </p:txBody>
      </p:sp>
      <p:sp>
        <p:nvSpPr>
          <p:cNvPr id="13" name="Text 11"/>
          <p:cNvSpPr/>
          <p:nvPr/>
        </p:nvSpPr>
        <p:spPr>
          <a:xfrm>
            <a:off x="10079712" y="4691658"/>
            <a:ext cx="3530560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comply with regulations such as GDPR and CCPA and accessible to users with disabilities</a:t>
            </a:r>
            <a:endParaRPr lang="en-US" sz="2189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2957513"/>
            <a:ext cx="7612618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Acceptance Criteria - 1/2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4382333"/>
            <a:ext cx="125451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acceptance criteria for the mobile-based disaster management system define the conditions that must be fulfilled for the system to be considered acceptable and ready for deployment.</a:t>
            </a:r>
            <a:endParaRPr lang="en-US" sz="218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2067877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Outline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487448" y="3492698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Introduction, Background</a:t>
            </a:r>
            <a:endParaRPr lang="en-US" sz="2189" dirty="0"/>
          </a:p>
        </p:txBody>
      </p:sp>
      <p:sp>
        <p:nvSpPr>
          <p:cNvPr id="6" name="Text 4"/>
          <p:cNvSpPr/>
          <p:nvPr/>
        </p:nvSpPr>
        <p:spPr>
          <a:xfrm>
            <a:off x="1487448" y="4048720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Scope, Functional Requirements and Non-functional Requirements</a:t>
            </a:r>
            <a:endParaRPr lang="en-US" sz="2189" dirty="0"/>
          </a:p>
        </p:txBody>
      </p:sp>
      <p:sp>
        <p:nvSpPr>
          <p:cNvPr id="7" name="Text 5"/>
          <p:cNvSpPr/>
          <p:nvPr/>
        </p:nvSpPr>
        <p:spPr>
          <a:xfrm>
            <a:off x="1487448" y="4604742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 Roles and Permission, Data Requirements</a:t>
            </a:r>
            <a:endParaRPr lang="en-US" sz="2189" dirty="0"/>
          </a:p>
        </p:txBody>
      </p:sp>
      <p:sp>
        <p:nvSpPr>
          <p:cNvPr id="8" name="Text 6"/>
          <p:cNvSpPr/>
          <p:nvPr/>
        </p:nvSpPr>
        <p:spPr>
          <a:xfrm>
            <a:off x="1487448" y="5160764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System Interfaces, Reporting and Analytics, Constraints and Assumptions</a:t>
            </a:r>
            <a:endParaRPr lang="en-US" sz="2189" dirty="0"/>
          </a:p>
        </p:txBody>
      </p:sp>
      <p:sp>
        <p:nvSpPr>
          <p:cNvPr id="9" name="Text 7"/>
          <p:cNvSpPr/>
          <p:nvPr/>
        </p:nvSpPr>
        <p:spPr>
          <a:xfrm>
            <a:off x="1487448" y="5716786"/>
            <a:ext cx="1210032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Dependencies, Acceptance Criteria, Project timeline and deliverables</a:t>
            </a:r>
            <a:endParaRPr lang="en-US" sz="2189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039106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7744658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Acceptance Criteria - 2/2</a:t>
            </a:r>
            <a:endParaRPr lang="en-US" sz="54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824" y="2189440"/>
            <a:ext cx="417076" cy="41707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49655" y="2884527"/>
            <a:ext cx="3889415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Functional Requirements</a:t>
            </a:r>
            <a:endParaRPr lang="en-US" sz="2737" dirty="0"/>
          </a:p>
        </p:txBody>
      </p:sp>
      <p:sp>
        <p:nvSpPr>
          <p:cNvPr id="7" name="Text 4"/>
          <p:cNvSpPr/>
          <p:nvPr/>
        </p:nvSpPr>
        <p:spPr>
          <a:xfrm>
            <a:off x="1042630" y="3485674"/>
            <a:ext cx="3903583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Core functionalities meet operational needs.</a:t>
            </a:r>
            <a:endParaRPr lang="en-US" sz="2189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603" y="2189440"/>
            <a:ext cx="417076" cy="4170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63289" y="2884527"/>
            <a:ext cx="3903702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Non-Functional Requirements</a:t>
            </a:r>
            <a:endParaRPr lang="en-US" sz="2737" dirty="0"/>
          </a:p>
        </p:txBody>
      </p:sp>
      <p:sp>
        <p:nvSpPr>
          <p:cNvPr id="10" name="Text 6"/>
          <p:cNvSpPr/>
          <p:nvPr/>
        </p:nvSpPr>
        <p:spPr>
          <a:xfrm>
            <a:off x="5363289" y="3920014"/>
            <a:ext cx="3903702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Reliability, usability, security, scalability criteria.</a:t>
            </a:r>
            <a:endParaRPr lang="en-US" sz="2189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381" y="2189440"/>
            <a:ext cx="417076" cy="4170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98023" y="2884527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Performance</a:t>
            </a:r>
            <a:endParaRPr lang="en-US" sz="2737" dirty="0"/>
          </a:p>
        </p:txBody>
      </p:sp>
      <p:sp>
        <p:nvSpPr>
          <p:cNvPr id="13" name="Text 8"/>
          <p:cNvSpPr/>
          <p:nvPr/>
        </p:nvSpPr>
        <p:spPr>
          <a:xfrm>
            <a:off x="9684068" y="3485674"/>
            <a:ext cx="3903702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Response times, data processing speeds, scalability.</a:t>
            </a:r>
            <a:endParaRPr lang="en-US" sz="2189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24" y="5643801"/>
            <a:ext cx="417076" cy="41707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256586" y="6338888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Testing</a:t>
            </a:r>
            <a:endParaRPr lang="en-US" sz="2737" dirty="0"/>
          </a:p>
        </p:txBody>
      </p:sp>
      <p:sp>
        <p:nvSpPr>
          <p:cNvPr id="16" name="Text 10"/>
          <p:cNvSpPr/>
          <p:nvPr/>
        </p:nvSpPr>
        <p:spPr>
          <a:xfrm>
            <a:off x="1042630" y="6940034"/>
            <a:ext cx="3903583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Various testing phases are outlined to ensure system robustness </a:t>
            </a:r>
            <a:endParaRPr lang="en-US" sz="2189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603" y="5643801"/>
            <a:ext cx="417076" cy="41707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5577245" y="6338888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Usability</a:t>
            </a:r>
            <a:endParaRPr lang="en-US" sz="2737" dirty="0"/>
          </a:p>
        </p:txBody>
      </p:sp>
      <p:sp>
        <p:nvSpPr>
          <p:cNvPr id="19" name="Text 12"/>
          <p:cNvSpPr/>
          <p:nvPr/>
        </p:nvSpPr>
        <p:spPr>
          <a:xfrm>
            <a:off x="5363289" y="6940034"/>
            <a:ext cx="390370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will have a user-friendly interface that is intuitive, accessible.</a:t>
            </a:r>
            <a:endParaRPr lang="en-US" sz="2189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7381" y="5643801"/>
            <a:ext cx="417076" cy="417076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9898023" y="6338888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Reliability</a:t>
            </a:r>
            <a:endParaRPr lang="en-US" sz="2737" dirty="0"/>
          </a:p>
        </p:txBody>
      </p:sp>
      <p:sp>
        <p:nvSpPr>
          <p:cNvPr id="22" name="Text 14"/>
          <p:cNvSpPr/>
          <p:nvPr/>
        </p:nvSpPr>
        <p:spPr>
          <a:xfrm>
            <a:off x="9684068" y="6940034"/>
            <a:ext cx="390370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will demonstrate high reliability to ensure availability.</a:t>
            </a:r>
            <a:endParaRPr lang="en-US" sz="2189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99133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10329743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Project Timeline and Deliverables</a:t>
            </a:r>
            <a:endParaRPr lang="en-US" sz="5474" dirty="0"/>
          </a:p>
        </p:txBody>
      </p:sp>
      <p:sp>
        <p:nvSpPr>
          <p:cNvPr id="5" name="Shape 3"/>
          <p:cNvSpPr/>
          <p:nvPr/>
        </p:nvSpPr>
        <p:spPr>
          <a:xfrm>
            <a:off x="1042630" y="4792504"/>
            <a:ext cx="12545139" cy="34647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6" name="Shape 4"/>
          <p:cNvSpPr/>
          <p:nvPr/>
        </p:nvSpPr>
        <p:spPr>
          <a:xfrm>
            <a:off x="3450848" y="3819465"/>
            <a:ext cx="34647" cy="973098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7" name="Shape 5"/>
          <p:cNvSpPr/>
          <p:nvPr/>
        </p:nvSpPr>
        <p:spPr>
          <a:xfrm>
            <a:off x="3155394" y="4479786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8" name="Text 6"/>
          <p:cNvSpPr/>
          <p:nvPr/>
        </p:nvSpPr>
        <p:spPr>
          <a:xfrm>
            <a:off x="3401616" y="4531935"/>
            <a:ext cx="133112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284" dirty="0"/>
          </a:p>
        </p:txBody>
      </p:sp>
      <p:sp>
        <p:nvSpPr>
          <p:cNvPr id="9" name="Text 7"/>
          <p:cNvSpPr/>
          <p:nvPr/>
        </p:nvSpPr>
        <p:spPr>
          <a:xfrm>
            <a:off x="1730335" y="2050494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System Design</a:t>
            </a:r>
            <a:endParaRPr lang="en-US" sz="2737" dirty="0"/>
          </a:p>
        </p:txBody>
      </p:sp>
      <p:sp>
        <p:nvSpPr>
          <p:cNvPr id="10" name="Text 8"/>
          <p:cNvSpPr/>
          <p:nvPr/>
        </p:nvSpPr>
        <p:spPr>
          <a:xfrm>
            <a:off x="1320641" y="2651641"/>
            <a:ext cx="4295180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system design document.</a:t>
            </a:r>
            <a:endParaRPr lang="en-US" sz="2189" dirty="0"/>
          </a:p>
        </p:txBody>
      </p:sp>
      <p:sp>
        <p:nvSpPr>
          <p:cNvPr id="11" name="Shape 9"/>
          <p:cNvSpPr/>
          <p:nvPr/>
        </p:nvSpPr>
        <p:spPr>
          <a:xfrm>
            <a:off x="6015454" y="4792444"/>
            <a:ext cx="34647" cy="973098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2" name="Shape 10"/>
          <p:cNvSpPr/>
          <p:nvPr/>
        </p:nvSpPr>
        <p:spPr>
          <a:xfrm>
            <a:off x="5720001" y="4479786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3" name="Text 11"/>
          <p:cNvSpPr/>
          <p:nvPr/>
        </p:nvSpPr>
        <p:spPr>
          <a:xfrm>
            <a:off x="5926574" y="4531935"/>
            <a:ext cx="21228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284" dirty="0"/>
          </a:p>
        </p:txBody>
      </p:sp>
      <p:sp>
        <p:nvSpPr>
          <p:cNvPr id="14" name="Text 12"/>
          <p:cNvSpPr/>
          <p:nvPr/>
        </p:nvSpPr>
        <p:spPr>
          <a:xfrm>
            <a:off x="4051459" y="6043732"/>
            <a:ext cx="396275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Application Development</a:t>
            </a:r>
            <a:endParaRPr lang="en-US" sz="2737" dirty="0"/>
          </a:p>
        </p:txBody>
      </p:sp>
      <p:sp>
        <p:nvSpPr>
          <p:cNvPr id="15" name="Text 13"/>
          <p:cNvSpPr/>
          <p:nvPr/>
        </p:nvSpPr>
        <p:spPr>
          <a:xfrm>
            <a:off x="3885248" y="6644878"/>
            <a:ext cx="4295180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Build and test mobile application.</a:t>
            </a:r>
            <a:endParaRPr lang="en-US" sz="2189" dirty="0"/>
          </a:p>
        </p:txBody>
      </p:sp>
      <p:sp>
        <p:nvSpPr>
          <p:cNvPr id="16" name="Shape 14"/>
          <p:cNvSpPr/>
          <p:nvPr/>
        </p:nvSpPr>
        <p:spPr>
          <a:xfrm>
            <a:off x="8580060" y="3819465"/>
            <a:ext cx="34647" cy="973098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7" name="Shape 15"/>
          <p:cNvSpPr/>
          <p:nvPr/>
        </p:nvSpPr>
        <p:spPr>
          <a:xfrm>
            <a:off x="8284607" y="4479786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8" name="Text 16"/>
          <p:cNvSpPr/>
          <p:nvPr/>
        </p:nvSpPr>
        <p:spPr>
          <a:xfrm>
            <a:off x="8489156" y="4531935"/>
            <a:ext cx="21645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284" dirty="0"/>
          </a:p>
        </p:txBody>
      </p:sp>
      <p:sp>
        <p:nvSpPr>
          <p:cNvPr id="19" name="Text 17"/>
          <p:cNvSpPr/>
          <p:nvPr/>
        </p:nvSpPr>
        <p:spPr>
          <a:xfrm>
            <a:off x="6859548" y="2495312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Testing</a:t>
            </a:r>
            <a:endParaRPr lang="en-US" sz="2737" dirty="0"/>
          </a:p>
        </p:txBody>
      </p:sp>
      <p:sp>
        <p:nvSpPr>
          <p:cNvPr id="20" name="Text 18"/>
          <p:cNvSpPr/>
          <p:nvPr/>
        </p:nvSpPr>
        <p:spPr>
          <a:xfrm>
            <a:off x="6449854" y="3096458"/>
            <a:ext cx="4295180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Conduct various testing phases.</a:t>
            </a:r>
            <a:endParaRPr lang="en-US" sz="2189" dirty="0"/>
          </a:p>
        </p:txBody>
      </p:sp>
      <p:sp>
        <p:nvSpPr>
          <p:cNvPr id="21" name="Shape 19"/>
          <p:cNvSpPr/>
          <p:nvPr/>
        </p:nvSpPr>
        <p:spPr>
          <a:xfrm>
            <a:off x="11144786" y="4792444"/>
            <a:ext cx="34647" cy="973098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22" name="Shape 20"/>
          <p:cNvSpPr/>
          <p:nvPr/>
        </p:nvSpPr>
        <p:spPr>
          <a:xfrm>
            <a:off x="10849332" y="4479786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23" name="Text 21"/>
          <p:cNvSpPr/>
          <p:nvPr/>
        </p:nvSpPr>
        <p:spPr>
          <a:xfrm>
            <a:off x="11048881" y="4531935"/>
            <a:ext cx="226457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05"/>
              </a:lnSpc>
              <a:buNone/>
            </a:pPr>
            <a:r>
              <a:rPr lang="en-US" sz="328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284" dirty="0"/>
          </a:p>
        </p:txBody>
      </p:sp>
      <p:sp>
        <p:nvSpPr>
          <p:cNvPr id="24" name="Text 22"/>
          <p:cNvSpPr/>
          <p:nvPr/>
        </p:nvSpPr>
        <p:spPr>
          <a:xfrm>
            <a:off x="9424273" y="6043732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Deployment</a:t>
            </a:r>
            <a:endParaRPr lang="en-US" sz="2737" dirty="0"/>
          </a:p>
        </p:txBody>
      </p:sp>
      <p:sp>
        <p:nvSpPr>
          <p:cNvPr id="25" name="Text 23"/>
          <p:cNvSpPr/>
          <p:nvPr/>
        </p:nvSpPr>
        <p:spPr>
          <a:xfrm>
            <a:off x="9014460" y="6644878"/>
            <a:ext cx="429529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Deploy system and provide user documentation.</a:t>
            </a:r>
            <a:endParaRPr lang="en-US" sz="2189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3839528" y="3680341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THANK YOU</a:t>
            </a:r>
            <a:endParaRPr lang="en-US" sz="547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2290286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- 1/2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3715107"/>
            <a:ext cx="12545139" cy="2224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purpose of this document is to outline the requirements for the design and implementation of our mobile-based disaster management system. It serves as a comprehensive guide for the stakeholders involved in the project, including the development team, project managers, and potential users of the system. The document aims to provide a clear understanding of the goals, functionalities, and scope of the system.</a:t>
            </a:r>
            <a:endParaRPr lang="en-US" sz="218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802838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- 2/2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088713"/>
            <a:ext cx="10401538" cy="695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74"/>
              </a:lnSpc>
              <a:buNone/>
            </a:pPr>
            <a:r>
              <a:rPr lang="en-US" sz="437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Goals of the disaster management system</a:t>
            </a:r>
            <a:endParaRPr lang="en-US" sz="4379" dirty="0"/>
          </a:p>
        </p:txBody>
      </p:sp>
      <p:sp>
        <p:nvSpPr>
          <p:cNvPr id="6" name="Text 4"/>
          <p:cNvSpPr/>
          <p:nvPr/>
        </p:nvSpPr>
        <p:spPr>
          <a:xfrm>
            <a:off x="1487448" y="3200876"/>
            <a:ext cx="1210032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 Efficiency:</a:t>
            </a:r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The system should streamline and automate various disaster management processes, reducing response times and enabling quick and effective decision-making. </a:t>
            </a:r>
            <a:endParaRPr lang="en-US" sz="2189" dirty="0"/>
          </a:p>
        </p:txBody>
      </p:sp>
      <p:sp>
        <p:nvSpPr>
          <p:cNvPr id="7" name="Text 5"/>
          <p:cNvSpPr/>
          <p:nvPr/>
        </p:nvSpPr>
        <p:spPr>
          <a:xfrm>
            <a:off x="1487448" y="4646533"/>
            <a:ext cx="1210032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Enhance Communication:</a:t>
            </a:r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It should facilitate seamless communication and information exchange among stakeholders, enabling real-time collaboration and coordination during disaster events. </a:t>
            </a:r>
            <a:endParaRPr lang="en-US" sz="2189" dirty="0"/>
          </a:p>
        </p:txBody>
      </p:sp>
      <p:sp>
        <p:nvSpPr>
          <p:cNvPr id="8" name="Text 6"/>
          <p:cNvSpPr/>
          <p:nvPr/>
        </p:nvSpPr>
        <p:spPr>
          <a:xfrm>
            <a:off x="1487448" y="6092190"/>
            <a:ext cx="1210032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Situational Awareness:</a:t>
            </a:r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The system should offer comprehensive and up-to-date situational information, including incident reports, resource availability, and rescue operations, to aid in decision-making. </a:t>
            </a:r>
            <a:endParaRPr lang="en-US" sz="21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827056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Background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189440"/>
            <a:ext cx="125451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existing disaster management processes and systems face several limitations and challenges, which warrant the need for a new system. The proposed system aims to address the following needs: </a:t>
            </a:r>
            <a:endParaRPr lang="en-US" sz="2189" dirty="0"/>
          </a:p>
        </p:txBody>
      </p:sp>
      <p:sp>
        <p:nvSpPr>
          <p:cNvPr id="6" name="Text 4"/>
          <p:cNvSpPr/>
          <p:nvPr/>
        </p:nvSpPr>
        <p:spPr>
          <a:xfrm>
            <a:off x="1487448" y="3836670"/>
            <a:ext cx="1210032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Seamless and Real-time Communication: </a:t>
            </a:r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will provide a unified platform for stakeholders to exchange information, coordinate efforts, and communicate in real-time, ensuring efficient collaboration and timely response. </a:t>
            </a:r>
            <a:endParaRPr lang="en-US" sz="2189" dirty="0"/>
          </a:p>
        </p:txBody>
      </p:sp>
      <p:sp>
        <p:nvSpPr>
          <p:cNvPr id="7" name="Text 5"/>
          <p:cNvSpPr/>
          <p:nvPr/>
        </p:nvSpPr>
        <p:spPr>
          <a:xfrm>
            <a:off x="1487448" y="5282327"/>
            <a:ext cx="1210032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Enhanced Data Collection and Analysis:</a:t>
            </a:r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By automating data collection and analysis, the system will enable the capture and processing of real-time information, allowing authorities to make data-driven decisions and allocate resources effectively. </a:t>
            </a:r>
            <a:endParaRPr lang="en-US" sz="2189" dirty="0"/>
          </a:p>
        </p:txBody>
      </p:sp>
      <p:sp>
        <p:nvSpPr>
          <p:cNvPr id="8" name="Text 6"/>
          <p:cNvSpPr/>
          <p:nvPr/>
        </p:nvSpPr>
        <p:spPr>
          <a:xfrm>
            <a:off x="1487448" y="6727984"/>
            <a:ext cx="1210032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Improved Accessibility and Reach:</a:t>
            </a:r>
            <a:pPr algn="l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The mobile-based nature of the system will enhance accessibility, enabling affected populations to report incidents, seek assistance, and access critical information and resources conveniently.</a:t>
            </a:r>
            <a:endParaRPr lang="en-US" sz="21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466731"/>
            <a:ext cx="6951345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Scope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891552"/>
            <a:ext cx="12545139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disaster management system plays a critical role in mitigating, preparing for, responding to, and recovering from natural or man-made disasters. Its scope encompasses a wide range of activities aimed at minimizing loss of life, reducing the impact on infrastructure and communities, and facilitating effective emergency response efforts. </a:t>
            </a:r>
            <a:endParaRPr lang="en-US" sz="2189" dirty="0"/>
          </a:p>
        </p:txBody>
      </p:sp>
      <p:sp>
        <p:nvSpPr>
          <p:cNvPr id="6" name="Text 4"/>
          <p:cNvSpPr/>
          <p:nvPr/>
        </p:nvSpPr>
        <p:spPr>
          <a:xfrm>
            <a:off x="1042630" y="4983599"/>
            <a:ext cx="12545139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integrating data-driven approaches, advanced technologies, and collaborative strategies, our comprehensive disaster management system strives to enhance preparedness, strengthen coordination among stakeholders, and support informed decision-making throughout all phases of a disaster. </a:t>
            </a:r>
            <a:endParaRPr lang="en-US" sz="218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33654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929890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Functional Requirements - 1/2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189440"/>
            <a:ext cx="125451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Functional requirements describe the desired end function of a system operating within normal parameters, so as to assure the design is adequate.</a:t>
            </a:r>
            <a:endParaRPr lang="en-US" sz="2189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013" y="3391853"/>
            <a:ext cx="695087" cy="69508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336721" y="4364950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Incident Management</a:t>
            </a:r>
            <a:endParaRPr lang="en-US" sz="2737" dirty="0"/>
          </a:p>
        </p:txBody>
      </p:sp>
      <p:sp>
        <p:nvSpPr>
          <p:cNvPr id="8" name="Text 5"/>
          <p:cNvSpPr/>
          <p:nvPr/>
        </p:nvSpPr>
        <p:spPr>
          <a:xfrm>
            <a:off x="1487448" y="4966097"/>
            <a:ext cx="561915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Report incidents with location, type, severity, and timestamp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1487448" y="5966936"/>
            <a:ext cx="5619155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Real-time status updates on reported incidents</a:t>
            </a:r>
            <a:endParaRPr lang="en-US" sz="2189" dirty="0"/>
          </a:p>
        </p:txBody>
      </p:sp>
      <p:sp>
        <p:nvSpPr>
          <p:cNvPr id="10" name="Text 7"/>
          <p:cNvSpPr/>
          <p:nvPr/>
        </p:nvSpPr>
        <p:spPr>
          <a:xfrm>
            <a:off x="1487448" y="6967776"/>
            <a:ext cx="5619155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a system for incident categorization and prioritization based on pre-defined protocols</a:t>
            </a:r>
            <a:endParaRPr lang="en-US" sz="2189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181" y="3391853"/>
            <a:ext cx="695087" cy="69508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795385" y="4364950"/>
            <a:ext cx="3520678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 Management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7968496" y="4966097"/>
            <a:ext cx="56192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Maintain inventory of resources with detailed attributes.</a:t>
            </a:r>
            <a:endParaRPr lang="en-US" sz="2189" dirty="0"/>
          </a:p>
        </p:txBody>
      </p:sp>
      <p:sp>
        <p:nvSpPr>
          <p:cNvPr id="14" name="Text 10"/>
          <p:cNvSpPr/>
          <p:nvPr/>
        </p:nvSpPr>
        <p:spPr>
          <a:xfrm>
            <a:off x="7968496" y="5966936"/>
            <a:ext cx="56192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Track resource deployment and availability in real-time.</a:t>
            </a:r>
            <a:endParaRPr lang="en-US" sz="2189" dirty="0"/>
          </a:p>
        </p:txBody>
      </p:sp>
      <p:sp>
        <p:nvSpPr>
          <p:cNvPr id="15" name="Text 11"/>
          <p:cNvSpPr/>
          <p:nvPr/>
        </p:nvSpPr>
        <p:spPr>
          <a:xfrm>
            <a:off x="7968496" y="6967776"/>
            <a:ext cx="56192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Allocate resources efficiently based on needs and proximity.</a:t>
            </a:r>
            <a:endParaRPr lang="en-US" sz="2189" dirty="0"/>
          </a:p>
        </p:txBody>
      </p:sp>
      <p:sp>
        <p:nvSpPr>
          <p:cNvPr id="16" name="Text 12"/>
          <p:cNvSpPr/>
          <p:nvPr/>
        </p:nvSpPr>
        <p:spPr>
          <a:xfrm>
            <a:off x="7523678" y="8024217"/>
            <a:ext cx="606409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503"/>
              </a:lnSpc>
              <a:buNone/>
            </a:pPr>
            <a:endParaRPr lang="en-US" sz="218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410819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764619"/>
            <a:ext cx="9430941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Functional Requirements - 2/2</a:t>
            </a:r>
            <a:endParaRPr lang="en-US" sz="54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878" y="2189440"/>
            <a:ext cx="695087" cy="69508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42630" y="3162538"/>
            <a:ext cx="3903583" cy="868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Communication and Collaboration</a:t>
            </a:r>
            <a:endParaRPr lang="en-US" sz="2737" dirty="0"/>
          </a:p>
        </p:txBody>
      </p:sp>
      <p:sp>
        <p:nvSpPr>
          <p:cNvPr id="7" name="Text 4"/>
          <p:cNvSpPr/>
          <p:nvPr/>
        </p:nvSpPr>
        <p:spPr>
          <a:xfrm>
            <a:off x="1487448" y="4198025"/>
            <a:ext cx="3458766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a secure platform for multi-channel communication among response teams </a:t>
            </a:r>
            <a:endParaRPr lang="en-US" sz="2189" dirty="0"/>
          </a:p>
        </p:txBody>
      </p:sp>
      <p:sp>
        <p:nvSpPr>
          <p:cNvPr id="8" name="Text 5"/>
          <p:cNvSpPr/>
          <p:nvPr/>
        </p:nvSpPr>
        <p:spPr>
          <a:xfrm>
            <a:off x="1487448" y="6088499"/>
            <a:ext cx="3458766" cy="2224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Facilitate real-time information sharing and collaboration between different agencies and stakeholders. </a:t>
            </a:r>
            <a:endParaRPr lang="en-US" sz="2189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37" y="2189440"/>
            <a:ext cx="695087" cy="69508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577245" y="3162538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Situational </a:t>
            </a:r>
            <a:endParaRPr lang="en-US" sz="2737" dirty="0"/>
          </a:p>
        </p:txBody>
      </p:sp>
      <p:sp>
        <p:nvSpPr>
          <p:cNvPr id="11" name="Text 7"/>
          <p:cNvSpPr/>
          <p:nvPr/>
        </p:nvSpPr>
        <p:spPr>
          <a:xfrm>
            <a:off x="5577245" y="3763685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Awareness</a:t>
            </a:r>
            <a:endParaRPr lang="en-US" sz="2737" dirty="0"/>
          </a:p>
        </p:txBody>
      </p:sp>
      <p:sp>
        <p:nvSpPr>
          <p:cNvPr id="12" name="Text 8"/>
          <p:cNvSpPr/>
          <p:nvPr/>
        </p:nvSpPr>
        <p:spPr>
          <a:xfrm>
            <a:off x="5808107" y="4364831"/>
            <a:ext cx="3458885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 with real-time data feeds (weather, traffic, infrastructure status) </a:t>
            </a:r>
            <a:endParaRPr lang="en-US" sz="2189" dirty="0"/>
          </a:p>
        </p:txBody>
      </p:sp>
      <p:sp>
        <p:nvSpPr>
          <p:cNvPr id="13" name="Text 9"/>
          <p:cNvSpPr/>
          <p:nvPr/>
        </p:nvSpPr>
        <p:spPr>
          <a:xfrm>
            <a:off x="5808107" y="6255306"/>
            <a:ext cx="3458885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Allow for visualization of incident locations, resource, and evacuation zones on maps. </a:t>
            </a:r>
            <a:endParaRPr lang="en-US" sz="2189" dirty="0"/>
          </a:p>
        </p:txBody>
      </p:sp>
      <p:sp>
        <p:nvSpPr>
          <p:cNvPr id="14" name="Text 10"/>
          <p:cNvSpPr/>
          <p:nvPr/>
        </p:nvSpPr>
        <p:spPr>
          <a:xfrm>
            <a:off x="5363289" y="8201382"/>
            <a:ext cx="3903702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503"/>
              </a:lnSpc>
              <a:buNone/>
            </a:pPr>
            <a:endParaRPr lang="en-US" sz="2189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316" y="2189440"/>
            <a:ext cx="695087" cy="69508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98023" y="3162538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Response </a:t>
            </a:r>
            <a:endParaRPr lang="en-US" sz="2737" dirty="0"/>
          </a:p>
        </p:txBody>
      </p:sp>
      <p:sp>
        <p:nvSpPr>
          <p:cNvPr id="17" name="Text 12"/>
          <p:cNvSpPr/>
          <p:nvPr/>
        </p:nvSpPr>
        <p:spPr>
          <a:xfrm>
            <a:off x="9898023" y="3763685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Coordination</a:t>
            </a:r>
            <a:endParaRPr lang="en-US" sz="2737" dirty="0"/>
          </a:p>
        </p:txBody>
      </p:sp>
      <p:sp>
        <p:nvSpPr>
          <p:cNvPr id="18" name="Text 13"/>
          <p:cNvSpPr/>
          <p:nvPr/>
        </p:nvSpPr>
        <p:spPr>
          <a:xfrm>
            <a:off x="10128885" y="4364831"/>
            <a:ext cx="3458885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Enable creation of incident action plans with assigned tasks and resource requirements. </a:t>
            </a:r>
            <a:endParaRPr lang="en-US" sz="2189" dirty="0"/>
          </a:p>
        </p:txBody>
      </p:sp>
      <p:sp>
        <p:nvSpPr>
          <p:cNvPr id="19" name="Text 14"/>
          <p:cNvSpPr/>
          <p:nvPr/>
        </p:nvSpPr>
        <p:spPr>
          <a:xfrm>
            <a:off x="10128885" y="6255306"/>
            <a:ext cx="3458885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503"/>
              </a:lnSpc>
              <a:buSzPct val="100000"/>
              <a:buChar char="•"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Facilitate team collaboration and task management during response operations.</a:t>
            </a:r>
            <a:endParaRPr lang="en-US" sz="218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1042630" y="1346835"/>
            <a:ext cx="10893504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42"/>
              </a:lnSpc>
              <a:buNone/>
            </a:pPr>
            <a:r>
              <a:rPr lang="en-US" sz="54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Non-Functional Requirements - 1/2</a:t>
            </a:r>
            <a:endParaRPr lang="en-US" sz="5474" dirty="0"/>
          </a:p>
        </p:txBody>
      </p:sp>
      <p:sp>
        <p:nvSpPr>
          <p:cNvPr id="5" name="Text 3"/>
          <p:cNvSpPr/>
          <p:nvPr/>
        </p:nvSpPr>
        <p:spPr>
          <a:xfrm>
            <a:off x="1042630" y="2771656"/>
            <a:ext cx="125451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Non-functional requirements (NFRs) are a type of system requirement that specifies criteria that can be used to judge the operation of a system, rather than specific behaviors</a:t>
            </a:r>
            <a:endParaRPr lang="en-US" sz="2189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013" y="3974068"/>
            <a:ext cx="695087" cy="69508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336721" y="4947166"/>
            <a:ext cx="3475673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Interoperability</a:t>
            </a:r>
            <a:endParaRPr lang="en-US" sz="2737" dirty="0"/>
          </a:p>
        </p:txBody>
      </p:sp>
      <p:sp>
        <p:nvSpPr>
          <p:cNvPr id="8" name="Text 5"/>
          <p:cNvSpPr/>
          <p:nvPr/>
        </p:nvSpPr>
        <p:spPr>
          <a:xfrm>
            <a:off x="1042630" y="5548313"/>
            <a:ext cx="6063972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should be interoperable with existing emergency response systems used by different agencies.</a:t>
            </a:r>
            <a:endParaRPr lang="en-US" sz="2189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181" y="3974068"/>
            <a:ext cx="695087" cy="69508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739426" y="4947166"/>
            <a:ext cx="363259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21"/>
              </a:lnSpc>
              <a:buNone/>
            </a:pPr>
            <a:r>
              <a:rPr lang="en-US" sz="273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Regulatory Compliance</a:t>
            </a:r>
            <a:endParaRPr lang="en-US" sz="2737" dirty="0"/>
          </a:p>
        </p:txBody>
      </p:sp>
      <p:sp>
        <p:nvSpPr>
          <p:cNvPr id="11" name="Text 7"/>
          <p:cNvSpPr/>
          <p:nvPr/>
        </p:nvSpPr>
        <p:spPr>
          <a:xfrm>
            <a:off x="7523678" y="5548313"/>
            <a:ext cx="6064091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503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must adhere to all relevant local, regional, and national regulations governing disaster management.</a:t>
            </a:r>
            <a:endParaRPr lang="en-US" sz="218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2024-05-14T04:26:04Z</dcterms:created>
  <dcterms:modified xsi:type="dcterms:W3CDTF">2024-05-14T04:26:04Z</dcterms:modified>
</cp:coreProperties>
</file>