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36" y="19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2199" y="250126"/>
            <a:ext cx="16525240" cy="2431859"/>
          </a:xfrm>
          <a:prstGeom prst="rect">
            <a:avLst/>
          </a:prstGeom>
        </p:spPr>
        <p:txBody>
          <a:bodyPr wrap="square" lIns="0" tIns="0" rIns="0" bIns="0">
            <a:spAutoFit/>
          </a:bodyPr>
          <a:lstStyle>
            <a:lvl1pPr>
              <a:defRPr sz="5150" b="1" i="0">
                <a:solidFill>
                  <a:schemeClr val="tx1"/>
                </a:solidFill>
                <a:latin typeface="Arial"/>
                <a:cs typeface="Aria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47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7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50" b="1" i="0">
                <a:solidFill>
                  <a:schemeClr val="tx1"/>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417705" y="214098"/>
            <a:ext cx="16893540" cy="3360420"/>
          </a:xfrm>
          <a:prstGeom prst="rect">
            <a:avLst/>
          </a:prstGeom>
        </p:spPr>
        <p:txBody>
          <a:bodyPr wrap="square" lIns="0" tIns="0" rIns="0" bIns="0">
            <a:spAutoFit/>
          </a:bodyPr>
          <a:lstStyle>
            <a:lvl1pPr>
              <a:defRPr sz="5150" b="1" i="0">
                <a:solidFill>
                  <a:schemeClr val="tx1"/>
                </a:solidFill>
                <a:latin typeface="Arial"/>
                <a:cs typeface="Arial"/>
              </a:defRPr>
            </a:lvl1pPr>
          </a:lstStyle>
          <a:p>
            <a:endParaRPr/>
          </a:p>
        </p:txBody>
      </p:sp>
      <p:sp>
        <p:nvSpPr>
          <p:cNvPr id="3" name="Holder 3"/>
          <p:cNvSpPr>
            <a:spLocks noGrp="1"/>
          </p:cNvSpPr>
          <p:nvPr>
            <p:ph type="body" idx="1"/>
          </p:nvPr>
        </p:nvSpPr>
        <p:spPr>
          <a:xfrm>
            <a:off x="578997" y="1598036"/>
            <a:ext cx="14055725" cy="6388100"/>
          </a:xfrm>
          <a:prstGeom prst="rect">
            <a:avLst/>
          </a:prstGeom>
        </p:spPr>
        <p:txBody>
          <a:bodyPr wrap="square" lIns="0" tIns="0" rIns="0" bIns="0">
            <a:spAutoFit/>
          </a:bodyPr>
          <a:lstStyle>
            <a:lvl1pPr>
              <a:defRPr sz="47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72228" y="12"/>
            <a:ext cx="20320" cy="10287000"/>
          </a:xfrm>
          <a:custGeom>
            <a:avLst/>
            <a:gdLst/>
            <a:ahLst/>
            <a:cxnLst/>
            <a:rect l="l" t="t" r="r" b="b"/>
            <a:pathLst>
              <a:path w="20319" h="10287000">
                <a:moveTo>
                  <a:pt x="20180" y="10286987"/>
                </a:moveTo>
                <a:lnTo>
                  <a:pt x="18669" y="0"/>
                </a:lnTo>
                <a:lnTo>
                  <a:pt x="0" y="0"/>
                </a:lnTo>
                <a:lnTo>
                  <a:pt x="1384" y="10286987"/>
                </a:lnTo>
                <a:lnTo>
                  <a:pt x="20180" y="10286987"/>
                </a:lnTo>
                <a:close/>
              </a:path>
            </a:pathLst>
          </a:custGeom>
          <a:solidFill>
            <a:srgbClr val="0358A3"/>
          </a:solidFill>
        </p:spPr>
        <p:txBody>
          <a:bodyPr wrap="square" lIns="0" tIns="0" rIns="0" bIns="0" rtlCol="0"/>
          <a:lstStyle/>
          <a:p>
            <a:endParaRPr/>
          </a:p>
        </p:txBody>
      </p:sp>
      <p:grpSp>
        <p:nvGrpSpPr>
          <p:cNvPr id="3" name="object 3"/>
          <p:cNvGrpSpPr/>
          <p:nvPr/>
        </p:nvGrpSpPr>
        <p:grpSpPr>
          <a:xfrm>
            <a:off x="0" y="0"/>
            <a:ext cx="16887190" cy="10287000"/>
            <a:chOff x="0" y="0"/>
            <a:chExt cx="16887190" cy="10287000"/>
          </a:xfrm>
        </p:grpSpPr>
        <p:pic>
          <p:nvPicPr>
            <p:cNvPr id="4" name="object 4"/>
            <p:cNvPicPr/>
            <p:nvPr/>
          </p:nvPicPr>
          <p:blipFill>
            <a:blip r:embed="rId2" cstate="print"/>
            <a:stretch>
              <a:fillRect/>
            </a:stretch>
          </p:blipFill>
          <p:spPr>
            <a:xfrm>
              <a:off x="0" y="0"/>
              <a:ext cx="13665581" cy="10286551"/>
            </a:xfrm>
            <a:prstGeom prst="rect">
              <a:avLst/>
            </a:prstGeom>
          </p:spPr>
        </p:pic>
        <p:sp>
          <p:nvSpPr>
            <p:cNvPr id="5" name="object 5"/>
            <p:cNvSpPr/>
            <p:nvPr/>
          </p:nvSpPr>
          <p:spPr>
            <a:xfrm>
              <a:off x="8093532" y="7321677"/>
              <a:ext cx="8793480" cy="853440"/>
            </a:xfrm>
            <a:custGeom>
              <a:avLst/>
              <a:gdLst/>
              <a:ahLst/>
              <a:cxnLst/>
              <a:rect l="l" t="t" r="r" b="b"/>
              <a:pathLst>
                <a:path w="8793480" h="853440">
                  <a:moveTo>
                    <a:pt x="8793149" y="0"/>
                  </a:moveTo>
                  <a:lnTo>
                    <a:pt x="0" y="1435"/>
                  </a:lnTo>
                  <a:lnTo>
                    <a:pt x="0" y="853084"/>
                  </a:lnTo>
                  <a:lnTo>
                    <a:pt x="4396968" y="852360"/>
                  </a:lnTo>
                  <a:lnTo>
                    <a:pt x="8793149" y="851649"/>
                  </a:lnTo>
                  <a:lnTo>
                    <a:pt x="8793149" y="0"/>
                  </a:lnTo>
                  <a:close/>
                </a:path>
              </a:pathLst>
            </a:custGeom>
            <a:solidFill>
              <a:srgbClr val="03345F">
                <a:alpha val="83139"/>
              </a:srgbClr>
            </a:solidFill>
          </p:spPr>
          <p:txBody>
            <a:bodyPr wrap="square" lIns="0" tIns="0" rIns="0" bIns="0" rtlCol="0"/>
            <a:lstStyle/>
            <a:p>
              <a:endParaRPr/>
            </a:p>
          </p:txBody>
        </p:sp>
        <p:sp>
          <p:nvSpPr>
            <p:cNvPr id="6" name="object 6"/>
            <p:cNvSpPr/>
            <p:nvPr/>
          </p:nvSpPr>
          <p:spPr>
            <a:xfrm>
              <a:off x="8093535" y="7321677"/>
              <a:ext cx="8793480" cy="853440"/>
            </a:xfrm>
            <a:custGeom>
              <a:avLst/>
              <a:gdLst/>
              <a:ahLst/>
              <a:cxnLst/>
              <a:rect l="l" t="t" r="r" b="b"/>
              <a:pathLst>
                <a:path w="8793480" h="853440">
                  <a:moveTo>
                    <a:pt x="4396965" y="852360"/>
                  </a:moveTo>
                  <a:lnTo>
                    <a:pt x="0" y="853083"/>
                  </a:lnTo>
                  <a:lnTo>
                    <a:pt x="0" y="1435"/>
                  </a:lnTo>
                  <a:lnTo>
                    <a:pt x="8793143" y="0"/>
                  </a:lnTo>
                  <a:lnTo>
                    <a:pt x="8793143" y="851648"/>
                  </a:lnTo>
                  <a:lnTo>
                    <a:pt x="4396965" y="852360"/>
                  </a:lnTo>
                  <a:close/>
                </a:path>
              </a:pathLst>
            </a:custGeom>
            <a:ln w="3175">
              <a:solidFill>
                <a:srgbClr val="FFFFFF"/>
              </a:solidFill>
            </a:ln>
          </p:spPr>
          <p:txBody>
            <a:bodyPr wrap="square" lIns="0" tIns="0" rIns="0" bIns="0" rtlCol="0"/>
            <a:lstStyle/>
            <a:p>
              <a:endParaRPr/>
            </a:p>
          </p:txBody>
        </p:sp>
        <p:sp>
          <p:nvSpPr>
            <p:cNvPr id="7" name="object 7"/>
            <p:cNvSpPr/>
            <p:nvPr/>
          </p:nvSpPr>
          <p:spPr>
            <a:xfrm>
              <a:off x="8093532" y="2034832"/>
              <a:ext cx="8793480" cy="4812665"/>
            </a:xfrm>
            <a:custGeom>
              <a:avLst/>
              <a:gdLst/>
              <a:ahLst/>
              <a:cxnLst/>
              <a:rect l="l" t="t" r="r" b="b"/>
              <a:pathLst>
                <a:path w="8793480" h="4812665">
                  <a:moveTo>
                    <a:pt x="8793149" y="0"/>
                  </a:moveTo>
                  <a:lnTo>
                    <a:pt x="0" y="0"/>
                  </a:lnTo>
                  <a:lnTo>
                    <a:pt x="0" y="4812360"/>
                  </a:lnTo>
                  <a:lnTo>
                    <a:pt x="4396968" y="4812360"/>
                  </a:lnTo>
                  <a:lnTo>
                    <a:pt x="8793149" y="4812360"/>
                  </a:lnTo>
                  <a:lnTo>
                    <a:pt x="8793149" y="0"/>
                  </a:lnTo>
                  <a:close/>
                </a:path>
              </a:pathLst>
            </a:custGeom>
            <a:solidFill>
              <a:srgbClr val="03345F">
                <a:alpha val="83139"/>
              </a:srgbClr>
            </a:solidFill>
          </p:spPr>
          <p:txBody>
            <a:bodyPr wrap="square" lIns="0" tIns="0" rIns="0" bIns="0" rtlCol="0"/>
            <a:lstStyle/>
            <a:p>
              <a:endParaRPr/>
            </a:p>
          </p:txBody>
        </p:sp>
        <p:sp>
          <p:nvSpPr>
            <p:cNvPr id="8" name="object 8"/>
            <p:cNvSpPr/>
            <p:nvPr/>
          </p:nvSpPr>
          <p:spPr>
            <a:xfrm>
              <a:off x="8093506" y="2034840"/>
              <a:ext cx="8793480" cy="4812665"/>
            </a:xfrm>
            <a:custGeom>
              <a:avLst/>
              <a:gdLst/>
              <a:ahLst/>
              <a:cxnLst/>
              <a:rect l="l" t="t" r="r" b="b"/>
              <a:pathLst>
                <a:path w="8793480" h="4812665">
                  <a:moveTo>
                    <a:pt x="4396943" y="4812353"/>
                  </a:moveTo>
                  <a:lnTo>
                    <a:pt x="0" y="4812353"/>
                  </a:lnTo>
                  <a:lnTo>
                    <a:pt x="0" y="0"/>
                  </a:lnTo>
                  <a:lnTo>
                    <a:pt x="8793175" y="0"/>
                  </a:lnTo>
                  <a:lnTo>
                    <a:pt x="8793175" y="4812353"/>
                  </a:lnTo>
                  <a:lnTo>
                    <a:pt x="4396943" y="4812353"/>
                  </a:lnTo>
                  <a:close/>
                </a:path>
              </a:pathLst>
            </a:custGeom>
            <a:ln w="3175">
              <a:solidFill>
                <a:srgbClr val="FFFFFF"/>
              </a:solidFill>
            </a:ln>
          </p:spPr>
          <p:txBody>
            <a:bodyPr wrap="square" lIns="0" tIns="0" rIns="0" bIns="0" rtlCol="0"/>
            <a:lstStyle/>
            <a:p>
              <a:endParaRPr/>
            </a:p>
          </p:txBody>
        </p:sp>
      </p:grpSp>
      <p:sp>
        <p:nvSpPr>
          <p:cNvPr id="9" name="object 9"/>
          <p:cNvSpPr txBox="1"/>
          <p:nvPr/>
        </p:nvSpPr>
        <p:spPr>
          <a:xfrm>
            <a:off x="8093895" y="2085035"/>
            <a:ext cx="8791575" cy="5973445"/>
          </a:xfrm>
          <a:prstGeom prst="rect">
            <a:avLst/>
          </a:prstGeom>
        </p:spPr>
        <p:txBody>
          <a:bodyPr vert="horz" wrap="square" lIns="0" tIns="42545" rIns="0" bIns="0" rtlCol="0">
            <a:spAutoFit/>
          </a:bodyPr>
          <a:lstStyle/>
          <a:p>
            <a:pPr marL="113664" marR="104139" algn="ctr">
              <a:lnSpc>
                <a:spcPts val="6830"/>
              </a:lnSpc>
              <a:spcBef>
                <a:spcPts val="335"/>
              </a:spcBef>
            </a:pPr>
            <a:r>
              <a:rPr sz="5700" spc="95" dirty="0">
                <a:solidFill>
                  <a:srgbClr val="FFFFFF"/>
                </a:solidFill>
                <a:latin typeface="Calibri"/>
                <a:cs typeface="Calibri"/>
              </a:rPr>
              <a:t>REQUIREMENT</a:t>
            </a:r>
            <a:r>
              <a:rPr sz="5700" spc="595" dirty="0">
                <a:solidFill>
                  <a:srgbClr val="FFFFFF"/>
                </a:solidFill>
                <a:latin typeface="Calibri"/>
                <a:cs typeface="Calibri"/>
              </a:rPr>
              <a:t> </a:t>
            </a:r>
            <a:r>
              <a:rPr sz="5700" spc="135" dirty="0">
                <a:solidFill>
                  <a:srgbClr val="FFFFFF"/>
                </a:solidFill>
                <a:latin typeface="Calibri"/>
                <a:cs typeface="Calibri"/>
              </a:rPr>
              <a:t>GATHERING </a:t>
            </a:r>
            <a:r>
              <a:rPr sz="5700" spc="285" dirty="0">
                <a:solidFill>
                  <a:srgbClr val="FFFFFF"/>
                </a:solidFill>
                <a:latin typeface="Calibri"/>
                <a:cs typeface="Calibri"/>
              </a:rPr>
              <a:t>FOR</a:t>
            </a:r>
            <a:r>
              <a:rPr sz="5700" spc="605" dirty="0">
                <a:solidFill>
                  <a:srgbClr val="FFFFFF"/>
                </a:solidFill>
                <a:latin typeface="Calibri"/>
                <a:cs typeface="Calibri"/>
              </a:rPr>
              <a:t> </a:t>
            </a:r>
            <a:r>
              <a:rPr sz="5700" dirty="0">
                <a:solidFill>
                  <a:srgbClr val="FFFFFF"/>
                </a:solidFill>
                <a:latin typeface="Calibri"/>
                <a:cs typeface="Calibri"/>
              </a:rPr>
              <a:t>A</a:t>
            </a:r>
            <a:r>
              <a:rPr sz="5700" spc="605" dirty="0">
                <a:solidFill>
                  <a:srgbClr val="FFFFFF"/>
                </a:solidFill>
                <a:latin typeface="Calibri"/>
                <a:cs typeface="Calibri"/>
              </a:rPr>
              <a:t> </a:t>
            </a:r>
            <a:r>
              <a:rPr sz="5700" spc="90" dirty="0">
                <a:solidFill>
                  <a:srgbClr val="FFFFFF"/>
                </a:solidFill>
                <a:latin typeface="Calibri"/>
                <a:cs typeface="Calibri"/>
              </a:rPr>
              <a:t>MOBILE</a:t>
            </a:r>
            <a:r>
              <a:rPr sz="5700" spc="605" dirty="0">
                <a:solidFill>
                  <a:srgbClr val="FFFFFF"/>
                </a:solidFill>
                <a:latin typeface="Calibri"/>
                <a:cs typeface="Calibri"/>
              </a:rPr>
              <a:t> </a:t>
            </a:r>
            <a:r>
              <a:rPr sz="5700" spc="229" dirty="0">
                <a:solidFill>
                  <a:srgbClr val="FFFFFF"/>
                </a:solidFill>
                <a:latin typeface="Calibri"/>
                <a:cs typeface="Calibri"/>
              </a:rPr>
              <a:t>BASED </a:t>
            </a:r>
            <a:r>
              <a:rPr sz="5700" spc="300" dirty="0">
                <a:solidFill>
                  <a:srgbClr val="FFFFFF"/>
                </a:solidFill>
                <a:latin typeface="Calibri"/>
                <a:cs typeface="Calibri"/>
              </a:rPr>
              <a:t>DISASTER</a:t>
            </a:r>
            <a:r>
              <a:rPr sz="5700" spc="640" dirty="0">
                <a:solidFill>
                  <a:srgbClr val="FFFFFF"/>
                </a:solidFill>
                <a:latin typeface="Calibri"/>
                <a:cs typeface="Calibri"/>
              </a:rPr>
              <a:t> </a:t>
            </a:r>
            <a:r>
              <a:rPr sz="5700" spc="-10" dirty="0">
                <a:solidFill>
                  <a:srgbClr val="FFFFFF"/>
                </a:solidFill>
                <a:latin typeface="Calibri"/>
                <a:cs typeface="Calibri"/>
              </a:rPr>
              <a:t>MANAGEMENT </a:t>
            </a:r>
            <a:r>
              <a:rPr sz="5700" spc="229" dirty="0">
                <a:solidFill>
                  <a:srgbClr val="FFFFFF"/>
                </a:solidFill>
                <a:latin typeface="Calibri"/>
                <a:cs typeface="Calibri"/>
              </a:rPr>
              <a:t>SYSTEM</a:t>
            </a:r>
            <a:endParaRPr sz="5700">
              <a:latin typeface="Calibri"/>
              <a:cs typeface="Calibri"/>
            </a:endParaRPr>
          </a:p>
          <a:p>
            <a:pPr>
              <a:lnSpc>
                <a:spcPct val="100000"/>
              </a:lnSpc>
              <a:spcBef>
                <a:spcPts val="6550"/>
              </a:spcBef>
            </a:pPr>
            <a:endParaRPr sz="5700">
              <a:latin typeface="Calibri"/>
              <a:cs typeface="Calibri"/>
            </a:endParaRPr>
          </a:p>
          <a:p>
            <a:pPr marL="586105">
              <a:lnSpc>
                <a:spcPct val="100000"/>
              </a:lnSpc>
              <a:spcBef>
                <a:spcPts val="5"/>
              </a:spcBef>
            </a:pPr>
            <a:r>
              <a:rPr sz="4800" spc="-365" dirty="0">
                <a:solidFill>
                  <a:srgbClr val="FFFFFF"/>
                </a:solidFill>
                <a:latin typeface="Microsoft Sans Serif"/>
                <a:cs typeface="Microsoft Sans Serif"/>
              </a:rPr>
              <a:t>GROUP</a:t>
            </a:r>
            <a:r>
              <a:rPr sz="4800" spc="-105" dirty="0">
                <a:solidFill>
                  <a:srgbClr val="FFFFFF"/>
                </a:solidFill>
                <a:latin typeface="Microsoft Sans Serif"/>
                <a:cs typeface="Microsoft Sans Serif"/>
              </a:rPr>
              <a:t> </a:t>
            </a:r>
            <a:r>
              <a:rPr sz="4800" spc="-25" dirty="0">
                <a:solidFill>
                  <a:srgbClr val="FFFFFF"/>
                </a:solidFill>
                <a:latin typeface="Microsoft Sans Serif"/>
                <a:cs typeface="Microsoft Sans Serif"/>
              </a:rPr>
              <a:t>20</a:t>
            </a:r>
            <a:endParaRPr sz="4800">
              <a:latin typeface="Microsoft Sans Serif"/>
              <a:cs typeface="Microsoft Sans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32577"/>
            <a:ext cx="17858994" cy="8810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7396" y="788872"/>
            <a:ext cx="16783050" cy="8410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8808" y="1589057"/>
            <a:ext cx="16792575" cy="72916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7709" y="935558"/>
            <a:ext cx="16830675" cy="7429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26770"/>
            <a:ext cx="17315180" cy="784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1975" y="813433"/>
            <a:ext cx="17125950" cy="86582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8271" y="857859"/>
            <a:ext cx="17735550" cy="8115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0909"/>
            <a:ext cx="17392650" cy="83654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6" y="175959"/>
            <a:ext cx="5119370" cy="939800"/>
          </a:xfrm>
          <a:prstGeom prst="rect">
            <a:avLst/>
          </a:prstGeom>
        </p:spPr>
        <p:txBody>
          <a:bodyPr vert="horz" wrap="square" lIns="0" tIns="12700" rIns="0" bIns="0" rtlCol="0">
            <a:spAutoFit/>
          </a:bodyPr>
          <a:lstStyle/>
          <a:p>
            <a:pPr marL="12700">
              <a:lnSpc>
                <a:spcPct val="100000"/>
              </a:lnSpc>
              <a:spcBef>
                <a:spcPts val="100"/>
              </a:spcBef>
            </a:pPr>
            <a:r>
              <a:rPr sz="6000" spc="-550" dirty="0"/>
              <a:t>RESPONDENTS</a:t>
            </a:r>
            <a:endParaRPr sz="6000"/>
          </a:p>
        </p:txBody>
      </p:sp>
      <p:sp>
        <p:nvSpPr>
          <p:cNvPr id="3" name="object 3"/>
          <p:cNvSpPr txBox="1"/>
          <p:nvPr/>
        </p:nvSpPr>
        <p:spPr>
          <a:xfrm>
            <a:off x="490056" y="1233870"/>
            <a:ext cx="15314294" cy="6802503"/>
          </a:xfrm>
          <a:prstGeom prst="rect">
            <a:avLst/>
          </a:prstGeom>
        </p:spPr>
        <p:txBody>
          <a:bodyPr vert="horz" wrap="square" lIns="0" tIns="213995" rIns="0" bIns="0" rtlCol="0">
            <a:spAutoFit/>
          </a:bodyPr>
          <a:lstStyle/>
          <a:p>
            <a:pPr marL="12700">
              <a:lnSpc>
                <a:spcPct val="100000"/>
              </a:lnSpc>
              <a:spcBef>
                <a:spcPts val="1685"/>
              </a:spcBef>
            </a:pPr>
            <a:r>
              <a:rPr sz="3600" spc="-105" dirty="0">
                <a:latin typeface="Microsoft Sans Serif"/>
                <a:cs typeface="Microsoft Sans Serif"/>
              </a:rPr>
              <a:t>This</a:t>
            </a:r>
            <a:r>
              <a:rPr sz="3600" spc="-145" dirty="0">
                <a:latin typeface="Microsoft Sans Serif"/>
                <a:cs typeface="Microsoft Sans Serif"/>
              </a:rPr>
              <a:t> </a:t>
            </a:r>
            <a:r>
              <a:rPr sz="3600" spc="-95" dirty="0">
                <a:latin typeface="Microsoft Sans Serif"/>
                <a:cs typeface="Microsoft Sans Serif"/>
              </a:rPr>
              <a:t>encompasses</a:t>
            </a:r>
            <a:r>
              <a:rPr sz="3600" spc="-145" dirty="0">
                <a:latin typeface="Microsoft Sans Serif"/>
                <a:cs typeface="Microsoft Sans Serif"/>
              </a:rPr>
              <a:t> </a:t>
            </a:r>
            <a:r>
              <a:rPr sz="3600" spc="170" dirty="0">
                <a:latin typeface="Microsoft Sans Serif"/>
                <a:cs typeface="Microsoft Sans Serif"/>
              </a:rPr>
              <a:t>all</a:t>
            </a:r>
            <a:r>
              <a:rPr sz="3600" spc="-145" dirty="0">
                <a:latin typeface="Microsoft Sans Serif"/>
                <a:cs typeface="Microsoft Sans Serif"/>
              </a:rPr>
              <a:t> </a:t>
            </a:r>
            <a:r>
              <a:rPr sz="3600" spc="-20" dirty="0">
                <a:latin typeface="Microsoft Sans Serif"/>
                <a:cs typeface="Microsoft Sans Serif"/>
              </a:rPr>
              <a:t>personnels</a:t>
            </a:r>
            <a:r>
              <a:rPr sz="3600" spc="-145" dirty="0">
                <a:latin typeface="Microsoft Sans Serif"/>
                <a:cs typeface="Microsoft Sans Serif"/>
              </a:rPr>
              <a:t> </a:t>
            </a:r>
            <a:r>
              <a:rPr sz="3600" spc="70" dirty="0">
                <a:latin typeface="Microsoft Sans Serif"/>
                <a:cs typeface="Microsoft Sans Serif"/>
              </a:rPr>
              <a:t>who</a:t>
            </a:r>
            <a:r>
              <a:rPr sz="3600" spc="-145" dirty="0">
                <a:latin typeface="Microsoft Sans Serif"/>
                <a:cs typeface="Microsoft Sans Serif"/>
              </a:rPr>
              <a:t> </a:t>
            </a:r>
            <a:r>
              <a:rPr sz="3600" spc="-95" dirty="0">
                <a:latin typeface="Microsoft Sans Serif"/>
                <a:cs typeface="Microsoft Sans Serif"/>
              </a:rPr>
              <a:t>Respond</a:t>
            </a:r>
            <a:r>
              <a:rPr sz="3600" spc="-145" dirty="0">
                <a:latin typeface="Microsoft Sans Serif"/>
                <a:cs typeface="Microsoft Sans Serif"/>
              </a:rPr>
              <a:t> </a:t>
            </a:r>
            <a:r>
              <a:rPr sz="3600" spc="135" dirty="0">
                <a:latin typeface="Microsoft Sans Serif"/>
                <a:cs typeface="Microsoft Sans Serif"/>
              </a:rPr>
              <a:t>to</a:t>
            </a:r>
            <a:r>
              <a:rPr sz="3600" spc="-145" dirty="0">
                <a:latin typeface="Microsoft Sans Serif"/>
                <a:cs typeface="Microsoft Sans Serif"/>
              </a:rPr>
              <a:t> </a:t>
            </a:r>
            <a:r>
              <a:rPr sz="3600" spc="-20" dirty="0">
                <a:latin typeface="Microsoft Sans Serif"/>
                <a:cs typeface="Microsoft Sans Serif"/>
              </a:rPr>
              <a:t>disaster</a:t>
            </a:r>
            <a:r>
              <a:rPr sz="3600" spc="-145" dirty="0">
                <a:latin typeface="Microsoft Sans Serif"/>
                <a:cs typeface="Microsoft Sans Serif"/>
              </a:rPr>
              <a:t> </a:t>
            </a:r>
            <a:r>
              <a:rPr sz="3600" spc="-10" dirty="0">
                <a:latin typeface="Microsoft Sans Serif"/>
                <a:cs typeface="Microsoft Sans Serif"/>
              </a:rPr>
              <a:t>situations</a:t>
            </a:r>
            <a:endParaRPr sz="3600" dirty="0">
              <a:latin typeface="Microsoft Sans Serif"/>
              <a:cs typeface="Microsoft Sans Serif"/>
            </a:endParaRPr>
          </a:p>
          <a:p>
            <a:pPr marL="81280">
              <a:lnSpc>
                <a:spcPct val="100000"/>
              </a:lnSpc>
              <a:spcBef>
                <a:spcPts val="2039"/>
              </a:spcBef>
            </a:pPr>
            <a:r>
              <a:rPr sz="5150" b="1" spc="-315" dirty="0">
                <a:latin typeface="Arial"/>
                <a:cs typeface="Arial"/>
              </a:rPr>
              <a:t>Respondents'</a:t>
            </a:r>
            <a:r>
              <a:rPr sz="5150" b="1" spc="-180" dirty="0">
                <a:latin typeface="Arial"/>
                <a:cs typeface="Arial"/>
              </a:rPr>
              <a:t> </a:t>
            </a:r>
            <a:r>
              <a:rPr sz="5150" b="1" spc="-229" dirty="0">
                <a:latin typeface="Arial"/>
                <a:cs typeface="Arial"/>
              </a:rPr>
              <a:t>Specialties</a:t>
            </a:r>
            <a:r>
              <a:rPr sz="5150" b="1" spc="-185" dirty="0">
                <a:latin typeface="Arial"/>
                <a:cs typeface="Arial"/>
              </a:rPr>
              <a:t> </a:t>
            </a:r>
            <a:r>
              <a:rPr sz="5150" b="1" spc="-180" dirty="0">
                <a:latin typeface="Arial"/>
                <a:cs typeface="Arial"/>
              </a:rPr>
              <a:t>in </a:t>
            </a:r>
            <a:r>
              <a:rPr sz="5150" b="1" spc="-360" dirty="0">
                <a:latin typeface="Arial"/>
                <a:cs typeface="Arial"/>
              </a:rPr>
              <a:t>Case</a:t>
            </a:r>
            <a:r>
              <a:rPr sz="5150" b="1" spc="-185" dirty="0">
                <a:latin typeface="Arial"/>
                <a:cs typeface="Arial"/>
              </a:rPr>
              <a:t> </a:t>
            </a:r>
            <a:r>
              <a:rPr sz="5150" b="1" spc="-95" dirty="0">
                <a:latin typeface="Arial"/>
                <a:cs typeface="Arial"/>
              </a:rPr>
              <a:t>of</a:t>
            </a:r>
            <a:r>
              <a:rPr sz="5150" b="1" spc="-180" dirty="0">
                <a:latin typeface="Arial"/>
                <a:cs typeface="Arial"/>
              </a:rPr>
              <a:t> </a:t>
            </a:r>
            <a:r>
              <a:rPr sz="5150" b="1" dirty="0">
                <a:latin typeface="Arial"/>
                <a:cs typeface="Arial"/>
              </a:rPr>
              <a:t>a</a:t>
            </a:r>
            <a:r>
              <a:rPr sz="5150" b="1" spc="-180" dirty="0">
                <a:latin typeface="Arial"/>
                <a:cs typeface="Arial"/>
              </a:rPr>
              <a:t> </a:t>
            </a:r>
            <a:r>
              <a:rPr sz="5150" b="1" spc="-55" dirty="0">
                <a:latin typeface="Arial"/>
                <a:cs typeface="Arial"/>
              </a:rPr>
              <a:t>Disaster</a:t>
            </a:r>
            <a:endParaRPr sz="5150" dirty="0">
              <a:latin typeface="Arial"/>
              <a:cs typeface="Arial"/>
            </a:endParaRPr>
          </a:p>
          <a:p>
            <a:pPr marL="225425">
              <a:lnSpc>
                <a:spcPct val="100000"/>
              </a:lnSpc>
              <a:spcBef>
                <a:spcPts val="260"/>
              </a:spcBef>
            </a:pPr>
            <a:r>
              <a:rPr sz="5150" spc="-80" dirty="0">
                <a:latin typeface="Microsoft Sans Serif"/>
                <a:cs typeface="Microsoft Sans Serif"/>
              </a:rPr>
              <a:t>-</a:t>
            </a:r>
            <a:r>
              <a:rPr sz="3600" spc="50" dirty="0">
                <a:latin typeface="Microsoft Sans Serif"/>
                <a:cs typeface="Microsoft Sans Serif"/>
              </a:rPr>
              <a:t>Medical</a:t>
            </a:r>
            <a:r>
              <a:rPr sz="3600" spc="-120" dirty="0">
                <a:latin typeface="Microsoft Sans Serif"/>
                <a:cs typeface="Microsoft Sans Serif"/>
              </a:rPr>
              <a:t> </a:t>
            </a:r>
            <a:r>
              <a:rPr sz="3600" spc="-10" dirty="0">
                <a:latin typeface="Microsoft Sans Serif"/>
                <a:cs typeface="Microsoft Sans Serif"/>
              </a:rPr>
              <a:t>Training</a:t>
            </a:r>
            <a:endParaRPr sz="3600" dirty="0">
              <a:latin typeface="Microsoft Sans Serif"/>
              <a:cs typeface="Microsoft Sans Serif"/>
            </a:endParaRPr>
          </a:p>
          <a:p>
            <a:pPr marL="284480">
              <a:lnSpc>
                <a:spcPct val="100000"/>
              </a:lnSpc>
              <a:spcBef>
                <a:spcPts val="265"/>
              </a:spcBef>
            </a:pPr>
            <a:r>
              <a:rPr sz="3600" spc="-434" dirty="0">
                <a:latin typeface="Microsoft Sans Serif"/>
                <a:cs typeface="Microsoft Sans Serif"/>
              </a:rPr>
              <a:t>-</a:t>
            </a:r>
            <a:r>
              <a:rPr sz="3600" dirty="0">
                <a:latin typeface="Microsoft Sans Serif"/>
                <a:cs typeface="Microsoft Sans Serif"/>
              </a:rPr>
              <a:t>Technological</a:t>
            </a:r>
            <a:r>
              <a:rPr sz="3600" spc="-170" dirty="0">
                <a:latin typeface="Microsoft Sans Serif"/>
                <a:cs typeface="Microsoft Sans Serif"/>
              </a:rPr>
              <a:t> </a:t>
            </a:r>
            <a:r>
              <a:rPr sz="3600" spc="-10" dirty="0">
                <a:latin typeface="Microsoft Sans Serif"/>
                <a:cs typeface="Microsoft Sans Serif"/>
              </a:rPr>
              <a:t>Training</a:t>
            </a:r>
            <a:endParaRPr sz="3600" dirty="0">
              <a:latin typeface="Microsoft Sans Serif"/>
              <a:cs typeface="Microsoft Sans Serif"/>
            </a:endParaRPr>
          </a:p>
          <a:p>
            <a:pPr marL="197485">
              <a:lnSpc>
                <a:spcPct val="100000"/>
              </a:lnSpc>
              <a:spcBef>
                <a:spcPts val="3065"/>
              </a:spcBef>
            </a:pPr>
            <a:r>
              <a:rPr sz="5150" b="1" spc="-275" dirty="0">
                <a:latin typeface="Arial"/>
                <a:cs typeface="Arial"/>
              </a:rPr>
              <a:t>Features</a:t>
            </a:r>
            <a:r>
              <a:rPr sz="5150" b="1" spc="-190" dirty="0">
                <a:latin typeface="Arial"/>
                <a:cs typeface="Arial"/>
              </a:rPr>
              <a:t> </a:t>
            </a:r>
            <a:r>
              <a:rPr sz="5150" b="1" spc="-60" dirty="0">
                <a:latin typeface="Arial"/>
                <a:cs typeface="Arial"/>
              </a:rPr>
              <a:t>to</a:t>
            </a:r>
            <a:r>
              <a:rPr sz="5150" b="1" spc="-300" dirty="0">
                <a:latin typeface="Arial"/>
                <a:cs typeface="Arial"/>
              </a:rPr>
              <a:t> </a:t>
            </a:r>
            <a:r>
              <a:rPr sz="5150" b="1" spc="-285" dirty="0">
                <a:latin typeface="Arial"/>
                <a:cs typeface="Arial"/>
              </a:rPr>
              <a:t>Enhance</a:t>
            </a:r>
            <a:r>
              <a:rPr sz="5150" b="1" spc="-190" dirty="0">
                <a:latin typeface="Arial"/>
                <a:cs typeface="Arial"/>
              </a:rPr>
              <a:t> </a:t>
            </a:r>
            <a:r>
              <a:rPr sz="5150" b="1" spc="-180" dirty="0">
                <a:latin typeface="Arial"/>
                <a:cs typeface="Arial"/>
              </a:rPr>
              <a:t>in</a:t>
            </a:r>
            <a:r>
              <a:rPr sz="5150" b="1" spc="-190" dirty="0">
                <a:latin typeface="Arial"/>
                <a:cs typeface="Arial"/>
              </a:rPr>
              <a:t> </a:t>
            </a:r>
            <a:r>
              <a:rPr sz="5150" b="1" spc="-75" dirty="0">
                <a:latin typeface="Arial"/>
                <a:cs typeface="Arial"/>
              </a:rPr>
              <a:t>the</a:t>
            </a:r>
            <a:r>
              <a:rPr sz="5150" b="1" spc="-215" dirty="0">
                <a:latin typeface="Arial"/>
                <a:cs typeface="Arial"/>
              </a:rPr>
              <a:t> </a:t>
            </a:r>
            <a:r>
              <a:rPr sz="5150" b="1" spc="-400" dirty="0">
                <a:latin typeface="Arial"/>
                <a:cs typeface="Arial"/>
              </a:rPr>
              <a:t>System</a:t>
            </a:r>
            <a:endParaRPr sz="5150" dirty="0">
              <a:latin typeface="Arial"/>
              <a:cs typeface="Arial"/>
            </a:endParaRPr>
          </a:p>
          <a:p>
            <a:pPr marL="304165">
              <a:lnSpc>
                <a:spcPct val="100000"/>
              </a:lnSpc>
              <a:spcBef>
                <a:spcPts val="315"/>
              </a:spcBef>
            </a:pPr>
            <a:r>
              <a:rPr sz="3600" spc="-70" dirty="0">
                <a:latin typeface="Microsoft Sans Serif"/>
                <a:cs typeface="Microsoft Sans Serif"/>
              </a:rPr>
              <a:t>-</a:t>
            </a:r>
            <a:r>
              <a:rPr sz="3600" spc="-165" dirty="0">
                <a:latin typeface="Microsoft Sans Serif"/>
                <a:cs typeface="Microsoft Sans Serif"/>
              </a:rPr>
              <a:t>Real-</a:t>
            </a:r>
            <a:r>
              <a:rPr sz="3600" spc="-25" dirty="0">
                <a:latin typeface="Microsoft Sans Serif"/>
                <a:cs typeface="Microsoft Sans Serif"/>
              </a:rPr>
              <a:t>Time</a:t>
            </a:r>
            <a:r>
              <a:rPr sz="3600" spc="-195" dirty="0">
                <a:latin typeface="Microsoft Sans Serif"/>
                <a:cs typeface="Microsoft Sans Serif"/>
              </a:rPr>
              <a:t> </a:t>
            </a:r>
            <a:r>
              <a:rPr sz="3600" spc="-55" dirty="0">
                <a:latin typeface="Microsoft Sans Serif"/>
                <a:cs typeface="Microsoft Sans Serif"/>
              </a:rPr>
              <a:t>Maps</a:t>
            </a:r>
            <a:r>
              <a:rPr sz="3600" spc="-195" dirty="0">
                <a:latin typeface="Microsoft Sans Serif"/>
                <a:cs typeface="Microsoft Sans Serif"/>
              </a:rPr>
              <a:t> </a:t>
            </a:r>
            <a:r>
              <a:rPr sz="3600" dirty="0">
                <a:latin typeface="Microsoft Sans Serif"/>
                <a:cs typeface="Microsoft Sans Serif"/>
              </a:rPr>
              <a:t>and</a:t>
            </a:r>
            <a:r>
              <a:rPr sz="3600" spc="-195" dirty="0">
                <a:latin typeface="Microsoft Sans Serif"/>
                <a:cs typeface="Microsoft Sans Serif"/>
              </a:rPr>
              <a:t> </a:t>
            </a:r>
            <a:r>
              <a:rPr sz="3600" dirty="0">
                <a:latin typeface="Microsoft Sans Serif"/>
                <a:cs typeface="Microsoft Sans Serif"/>
              </a:rPr>
              <a:t>Data</a:t>
            </a:r>
            <a:r>
              <a:rPr sz="3600" spc="-195" dirty="0">
                <a:latin typeface="Microsoft Sans Serif"/>
                <a:cs typeface="Microsoft Sans Serif"/>
              </a:rPr>
              <a:t> </a:t>
            </a:r>
            <a:r>
              <a:rPr sz="3600" spc="-10" dirty="0">
                <a:latin typeface="Microsoft Sans Serif"/>
                <a:cs typeface="Microsoft Sans Serif"/>
              </a:rPr>
              <a:t>Visualization</a:t>
            </a:r>
            <a:endParaRPr sz="3600" dirty="0">
              <a:latin typeface="Microsoft Sans Serif"/>
              <a:cs typeface="Microsoft Sans Serif"/>
            </a:endParaRPr>
          </a:p>
          <a:p>
            <a:pPr marL="244475">
              <a:lnSpc>
                <a:spcPct val="100000"/>
              </a:lnSpc>
              <a:spcBef>
                <a:spcPts val="270"/>
              </a:spcBef>
            </a:pPr>
            <a:r>
              <a:rPr sz="3600" spc="-75" dirty="0">
                <a:latin typeface="Microsoft Sans Serif"/>
                <a:cs typeface="Microsoft Sans Serif"/>
              </a:rPr>
              <a:t>-</a:t>
            </a:r>
            <a:r>
              <a:rPr sz="3600" spc="-65" dirty="0">
                <a:latin typeface="Microsoft Sans Serif"/>
                <a:cs typeface="Microsoft Sans Serif"/>
              </a:rPr>
              <a:t>Live</a:t>
            </a:r>
            <a:r>
              <a:rPr sz="3600" spc="-225" dirty="0">
                <a:latin typeface="Microsoft Sans Serif"/>
                <a:cs typeface="Microsoft Sans Serif"/>
              </a:rPr>
              <a:t> </a:t>
            </a:r>
            <a:r>
              <a:rPr sz="3600" dirty="0">
                <a:latin typeface="Microsoft Sans Serif"/>
                <a:cs typeface="Microsoft Sans Serif"/>
              </a:rPr>
              <a:t>Video</a:t>
            </a:r>
            <a:r>
              <a:rPr sz="3600" spc="-225" dirty="0">
                <a:latin typeface="Microsoft Sans Serif"/>
                <a:cs typeface="Microsoft Sans Serif"/>
              </a:rPr>
              <a:t> </a:t>
            </a:r>
            <a:r>
              <a:rPr sz="3600" spc="-280" dirty="0">
                <a:latin typeface="Microsoft Sans Serif"/>
                <a:cs typeface="Microsoft Sans Serif"/>
              </a:rPr>
              <a:t>Feeds</a:t>
            </a:r>
            <a:endParaRPr sz="3600" dirty="0">
              <a:latin typeface="Microsoft Sans Serif"/>
              <a:cs typeface="Microsoft Sans Serif"/>
            </a:endParaRPr>
          </a:p>
          <a:p>
            <a:pPr marL="220979">
              <a:lnSpc>
                <a:spcPct val="100000"/>
              </a:lnSpc>
              <a:spcBef>
                <a:spcPts val="260"/>
              </a:spcBef>
            </a:pPr>
            <a:r>
              <a:rPr sz="3600" dirty="0">
                <a:latin typeface="Microsoft Sans Serif"/>
                <a:cs typeface="Microsoft Sans Serif"/>
              </a:rPr>
              <a:t>-Incident</a:t>
            </a:r>
            <a:r>
              <a:rPr sz="3600" spc="-70" dirty="0">
                <a:latin typeface="Microsoft Sans Serif"/>
                <a:cs typeface="Microsoft Sans Serif"/>
              </a:rPr>
              <a:t> </a:t>
            </a:r>
            <a:r>
              <a:rPr sz="3600" dirty="0">
                <a:latin typeface="Microsoft Sans Serif"/>
                <a:cs typeface="Microsoft Sans Serif"/>
              </a:rPr>
              <a:t>Reporting</a:t>
            </a:r>
            <a:r>
              <a:rPr sz="3600" spc="-65" dirty="0">
                <a:latin typeface="Microsoft Sans Serif"/>
                <a:cs typeface="Microsoft Sans Serif"/>
              </a:rPr>
              <a:t> </a:t>
            </a:r>
            <a:r>
              <a:rPr sz="3600" spc="-10" dirty="0">
                <a:latin typeface="Microsoft Sans Serif"/>
                <a:cs typeface="Microsoft Sans Serif"/>
              </a:rPr>
              <a:t>Tools</a:t>
            </a:r>
            <a:endParaRPr sz="3600" dirty="0">
              <a:latin typeface="Microsoft Sans Serif"/>
              <a:cs typeface="Microsoft Sans Serif"/>
            </a:endParaRPr>
          </a:p>
          <a:p>
            <a:pPr marL="164465">
              <a:lnSpc>
                <a:spcPct val="100000"/>
              </a:lnSpc>
              <a:spcBef>
                <a:spcPts val="260"/>
              </a:spcBef>
            </a:pPr>
            <a:r>
              <a:rPr sz="3600" dirty="0">
                <a:latin typeface="Microsoft Sans Serif"/>
                <a:cs typeface="Microsoft Sans Serif"/>
              </a:rPr>
              <a:t>-</a:t>
            </a:r>
            <a:r>
              <a:rPr sz="3600" spc="55" dirty="0">
                <a:latin typeface="Microsoft Sans Serif"/>
                <a:cs typeface="Microsoft Sans Serif"/>
              </a:rPr>
              <a:t>Historical</a:t>
            </a:r>
            <a:r>
              <a:rPr sz="3600" spc="-135" dirty="0">
                <a:latin typeface="Microsoft Sans Serif"/>
                <a:cs typeface="Microsoft Sans Serif"/>
              </a:rPr>
              <a:t> </a:t>
            </a:r>
            <a:r>
              <a:rPr sz="3600" dirty="0">
                <a:latin typeface="Microsoft Sans Serif"/>
                <a:cs typeface="Microsoft Sans Serif"/>
              </a:rPr>
              <a:t>Data</a:t>
            </a:r>
            <a:r>
              <a:rPr sz="3600" spc="-130" dirty="0">
                <a:latin typeface="Microsoft Sans Serif"/>
                <a:cs typeface="Microsoft Sans Serif"/>
              </a:rPr>
              <a:t> </a:t>
            </a:r>
            <a:r>
              <a:rPr sz="3600" spc="-10" dirty="0">
                <a:latin typeface="Microsoft Sans Serif"/>
                <a:cs typeface="Microsoft Sans Serif"/>
              </a:rPr>
              <a:t>Analysis</a:t>
            </a:r>
            <a:endParaRPr sz="3600" dirty="0">
              <a:latin typeface="Microsoft Sans Serif"/>
              <a:cs typeface="Microsoft Sans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426" y="356083"/>
            <a:ext cx="13171805" cy="815975"/>
          </a:xfrm>
          <a:prstGeom prst="rect">
            <a:avLst/>
          </a:prstGeom>
        </p:spPr>
        <p:txBody>
          <a:bodyPr vert="horz" wrap="square" lIns="0" tIns="17145" rIns="0" bIns="0" rtlCol="0">
            <a:spAutoFit/>
          </a:bodyPr>
          <a:lstStyle/>
          <a:p>
            <a:pPr marL="12700">
              <a:lnSpc>
                <a:spcPct val="100000"/>
              </a:lnSpc>
              <a:spcBef>
                <a:spcPts val="135"/>
              </a:spcBef>
            </a:pPr>
            <a:r>
              <a:rPr spc="-240" dirty="0"/>
              <a:t>Challenges</a:t>
            </a:r>
            <a:r>
              <a:rPr spc="-155" dirty="0"/>
              <a:t> </a:t>
            </a:r>
            <a:r>
              <a:rPr spc="-315" dirty="0"/>
              <a:t>Faced</a:t>
            </a:r>
            <a:r>
              <a:rPr spc="-150" dirty="0"/>
              <a:t> </a:t>
            </a:r>
            <a:r>
              <a:rPr spc="-180" dirty="0"/>
              <a:t>in</a:t>
            </a:r>
            <a:r>
              <a:rPr spc="-155" dirty="0"/>
              <a:t> </a:t>
            </a:r>
            <a:r>
              <a:rPr spc="-405" dirty="0"/>
              <a:t>Accessing</a:t>
            </a:r>
            <a:r>
              <a:rPr spc="-150" dirty="0"/>
              <a:t> </a:t>
            </a:r>
            <a:r>
              <a:rPr spc="-210" dirty="0"/>
              <a:t>Affected</a:t>
            </a:r>
            <a:r>
              <a:rPr spc="-155" dirty="0"/>
              <a:t> </a:t>
            </a:r>
            <a:r>
              <a:rPr spc="-360" dirty="0"/>
              <a:t>Areas</a:t>
            </a:r>
          </a:p>
        </p:txBody>
      </p:sp>
      <p:sp>
        <p:nvSpPr>
          <p:cNvPr id="3" name="object 3"/>
          <p:cNvSpPr txBox="1">
            <a:spLocks noGrp="1"/>
          </p:cNvSpPr>
          <p:nvPr>
            <p:ph type="body" idx="1"/>
          </p:nvPr>
        </p:nvSpPr>
        <p:spPr>
          <a:xfrm>
            <a:off x="578997" y="1598036"/>
            <a:ext cx="14055725" cy="5307222"/>
          </a:xfrm>
          <a:prstGeom prst="rect">
            <a:avLst/>
          </a:prstGeom>
        </p:spPr>
        <p:txBody>
          <a:bodyPr vert="horz" wrap="square" lIns="0" tIns="15875" rIns="0" bIns="0" rtlCol="0">
            <a:spAutoFit/>
          </a:bodyPr>
          <a:lstStyle/>
          <a:p>
            <a:pPr marL="383540">
              <a:lnSpc>
                <a:spcPct val="100000"/>
              </a:lnSpc>
              <a:spcBef>
                <a:spcPts val="125"/>
              </a:spcBef>
            </a:pPr>
            <a:r>
              <a:rPr sz="3600" spc="-25" dirty="0"/>
              <a:t>-</a:t>
            </a:r>
            <a:r>
              <a:rPr sz="3600" spc="-10" dirty="0"/>
              <a:t>Blocked</a:t>
            </a:r>
            <a:r>
              <a:rPr sz="3600" spc="-30" dirty="0"/>
              <a:t> </a:t>
            </a:r>
            <a:r>
              <a:rPr sz="3600" dirty="0"/>
              <a:t>Roads/Infrastructure</a:t>
            </a:r>
            <a:r>
              <a:rPr sz="3600" spc="-30" dirty="0"/>
              <a:t> </a:t>
            </a:r>
            <a:r>
              <a:rPr sz="3600" spc="-10" dirty="0"/>
              <a:t>Damage</a:t>
            </a:r>
          </a:p>
          <a:p>
            <a:pPr marL="5112385" marR="2778125" indent="-4707255">
              <a:lnSpc>
                <a:spcPts val="5550"/>
              </a:lnSpc>
              <a:spcBef>
                <a:spcPts val="470"/>
              </a:spcBef>
            </a:pPr>
            <a:r>
              <a:rPr sz="3600" spc="-70" dirty="0"/>
              <a:t>-Lack</a:t>
            </a:r>
            <a:r>
              <a:rPr sz="3600" spc="-155" dirty="0"/>
              <a:t> </a:t>
            </a:r>
            <a:r>
              <a:rPr sz="3600" spc="135" dirty="0"/>
              <a:t>of</a:t>
            </a:r>
            <a:r>
              <a:rPr sz="3600" spc="-155" dirty="0"/>
              <a:t> </a:t>
            </a:r>
            <a:r>
              <a:rPr sz="3600" spc="-10" dirty="0"/>
              <a:t>Accurate</a:t>
            </a:r>
            <a:r>
              <a:rPr sz="3600" spc="-155" dirty="0"/>
              <a:t> </a:t>
            </a:r>
            <a:r>
              <a:rPr sz="3600" spc="80" dirty="0"/>
              <a:t>Information</a:t>
            </a:r>
            <a:r>
              <a:rPr sz="3600" spc="-155" dirty="0"/>
              <a:t> </a:t>
            </a:r>
            <a:r>
              <a:rPr sz="3600" dirty="0"/>
              <a:t>on</a:t>
            </a:r>
            <a:r>
              <a:rPr sz="3600" spc="-155" dirty="0"/>
              <a:t> </a:t>
            </a:r>
            <a:r>
              <a:rPr sz="3600" spc="-10" dirty="0"/>
              <a:t>Affected Areas</a:t>
            </a:r>
            <a:endParaRPr sz="3600" dirty="0"/>
          </a:p>
          <a:p>
            <a:pPr marL="430530">
              <a:lnSpc>
                <a:spcPct val="100000"/>
              </a:lnSpc>
              <a:spcBef>
                <a:spcPts val="120"/>
              </a:spcBef>
            </a:pPr>
            <a:r>
              <a:rPr sz="3600" spc="-90" dirty="0"/>
              <a:t>-</a:t>
            </a:r>
            <a:r>
              <a:rPr sz="3600" spc="-135" dirty="0"/>
              <a:t>Resource</a:t>
            </a:r>
            <a:r>
              <a:rPr sz="3600" spc="-145" dirty="0"/>
              <a:t> </a:t>
            </a:r>
            <a:r>
              <a:rPr sz="3600" spc="-10" dirty="0"/>
              <a:t>Limitations</a:t>
            </a:r>
            <a:endParaRPr sz="3600" dirty="0"/>
          </a:p>
          <a:p>
            <a:pPr marL="12700">
              <a:lnSpc>
                <a:spcPct val="100000"/>
              </a:lnSpc>
              <a:spcBef>
                <a:spcPts val="4905"/>
              </a:spcBef>
            </a:pPr>
            <a:r>
              <a:rPr sz="4800" b="1" spc="555" dirty="0">
                <a:latin typeface="Arial"/>
                <a:cs typeface="Arial"/>
              </a:rPr>
              <a:t>Challenges</a:t>
            </a:r>
            <a:r>
              <a:rPr sz="4800" b="1" spc="305" dirty="0">
                <a:latin typeface="Arial"/>
                <a:cs typeface="Arial"/>
              </a:rPr>
              <a:t> </a:t>
            </a:r>
            <a:r>
              <a:rPr sz="4800" b="1" spc="585" dirty="0">
                <a:latin typeface="Arial"/>
                <a:cs typeface="Arial"/>
              </a:rPr>
              <a:t>Faced</a:t>
            </a:r>
            <a:r>
              <a:rPr sz="4800" b="1" spc="310" dirty="0">
                <a:latin typeface="Arial"/>
                <a:cs typeface="Arial"/>
              </a:rPr>
              <a:t> </a:t>
            </a:r>
            <a:r>
              <a:rPr sz="4800" b="1" spc="605" dirty="0">
                <a:latin typeface="Arial"/>
                <a:cs typeface="Arial"/>
              </a:rPr>
              <a:t>in</a:t>
            </a:r>
            <a:r>
              <a:rPr sz="4800" b="1" spc="310" dirty="0">
                <a:latin typeface="Arial"/>
                <a:cs typeface="Arial"/>
              </a:rPr>
              <a:t> </a:t>
            </a:r>
            <a:r>
              <a:rPr sz="4800" b="1" spc="645" dirty="0">
                <a:latin typeface="Arial"/>
                <a:cs typeface="Arial"/>
              </a:rPr>
              <a:t>Communication</a:t>
            </a:r>
            <a:endParaRPr sz="4800" b="1" dirty="0">
              <a:latin typeface="Arial"/>
              <a:cs typeface="Arial"/>
            </a:endParaRPr>
          </a:p>
          <a:p>
            <a:pPr marL="483234">
              <a:lnSpc>
                <a:spcPct val="100000"/>
              </a:lnSpc>
              <a:spcBef>
                <a:spcPts val="2800"/>
              </a:spcBef>
            </a:pPr>
            <a:r>
              <a:rPr sz="4500" spc="-60" dirty="0"/>
              <a:t>-</a:t>
            </a:r>
            <a:r>
              <a:rPr sz="3600" spc="-70" dirty="0"/>
              <a:t>Lack</a:t>
            </a:r>
            <a:r>
              <a:rPr sz="3600" spc="-50" dirty="0"/>
              <a:t> </a:t>
            </a:r>
            <a:r>
              <a:rPr sz="3600" spc="130" dirty="0"/>
              <a:t>of</a:t>
            </a:r>
            <a:r>
              <a:rPr sz="3600" spc="-50" dirty="0"/>
              <a:t> </a:t>
            </a:r>
            <a:r>
              <a:rPr sz="3600" dirty="0"/>
              <a:t>Communication</a:t>
            </a:r>
            <a:r>
              <a:rPr sz="3600" spc="-45" dirty="0"/>
              <a:t> </a:t>
            </a:r>
            <a:r>
              <a:rPr sz="3600" spc="-10" dirty="0"/>
              <a:t>Platforms</a:t>
            </a:r>
            <a:endParaRPr sz="3600" dirty="0"/>
          </a:p>
          <a:p>
            <a:pPr marL="441959">
              <a:lnSpc>
                <a:spcPct val="100000"/>
              </a:lnSpc>
              <a:spcBef>
                <a:spcPts val="2110"/>
              </a:spcBef>
            </a:pPr>
            <a:r>
              <a:rPr sz="3600" spc="-55" dirty="0"/>
              <a:t>-</a:t>
            </a:r>
            <a:r>
              <a:rPr sz="3600" spc="-80" dirty="0"/>
              <a:t>Language</a:t>
            </a:r>
            <a:r>
              <a:rPr sz="3600" spc="-170" dirty="0"/>
              <a:t> </a:t>
            </a:r>
            <a:r>
              <a:rPr sz="3600" spc="-10" dirty="0"/>
              <a:t>Barrier</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630" y="1951342"/>
            <a:ext cx="20320" cy="8336280"/>
          </a:xfrm>
          <a:custGeom>
            <a:avLst/>
            <a:gdLst/>
            <a:ahLst/>
            <a:cxnLst/>
            <a:rect l="l" t="t" r="r" b="b"/>
            <a:pathLst>
              <a:path w="20320" h="8336280">
                <a:moveTo>
                  <a:pt x="0" y="8335655"/>
                </a:moveTo>
                <a:lnTo>
                  <a:pt x="20158" y="8335655"/>
                </a:lnTo>
                <a:lnTo>
                  <a:pt x="20158" y="0"/>
                </a:lnTo>
                <a:lnTo>
                  <a:pt x="0" y="0"/>
                </a:lnTo>
                <a:lnTo>
                  <a:pt x="0" y="8335655"/>
                </a:lnTo>
                <a:close/>
              </a:path>
            </a:pathLst>
          </a:custGeom>
          <a:solidFill>
            <a:srgbClr val="0358A3"/>
          </a:solidFill>
        </p:spPr>
        <p:txBody>
          <a:bodyPr wrap="square" lIns="0" tIns="0" rIns="0" bIns="0" rtlCol="0"/>
          <a:lstStyle/>
          <a:p>
            <a:endParaRPr/>
          </a:p>
        </p:txBody>
      </p:sp>
      <p:sp>
        <p:nvSpPr>
          <p:cNvPr id="3" name="object 3"/>
          <p:cNvSpPr/>
          <p:nvPr/>
        </p:nvSpPr>
        <p:spPr>
          <a:xfrm>
            <a:off x="684630" y="0"/>
            <a:ext cx="20320" cy="684530"/>
          </a:xfrm>
          <a:custGeom>
            <a:avLst/>
            <a:gdLst/>
            <a:ahLst/>
            <a:cxnLst/>
            <a:rect l="l" t="t" r="r" b="b"/>
            <a:pathLst>
              <a:path w="20320" h="684530">
                <a:moveTo>
                  <a:pt x="0" y="684517"/>
                </a:moveTo>
                <a:lnTo>
                  <a:pt x="20158" y="684517"/>
                </a:lnTo>
                <a:lnTo>
                  <a:pt x="20158" y="0"/>
                </a:lnTo>
                <a:lnTo>
                  <a:pt x="0" y="0"/>
                </a:lnTo>
                <a:lnTo>
                  <a:pt x="0" y="684517"/>
                </a:lnTo>
                <a:close/>
              </a:path>
            </a:pathLst>
          </a:custGeom>
          <a:solidFill>
            <a:srgbClr val="0358A3"/>
          </a:solidFill>
        </p:spPr>
        <p:txBody>
          <a:bodyPr wrap="square" lIns="0" tIns="0" rIns="0" bIns="0" rtlCol="0"/>
          <a:lstStyle/>
          <a:p>
            <a:endParaRPr/>
          </a:p>
        </p:txBody>
      </p:sp>
      <p:sp>
        <p:nvSpPr>
          <p:cNvPr id="4" name="object 4"/>
          <p:cNvSpPr/>
          <p:nvPr/>
        </p:nvSpPr>
        <p:spPr>
          <a:xfrm>
            <a:off x="684630" y="1951342"/>
            <a:ext cx="20320" cy="8336280"/>
          </a:xfrm>
          <a:custGeom>
            <a:avLst/>
            <a:gdLst/>
            <a:ahLst/>
            <a:cxnLst/>
            <a:rect l="l" t="t" r="r" b="b"/>
            <a:pathLst>
              <a:path w="20320" h="8336280">
                <a:moveTo>
                  <a:pt x="0" y="8335655"/>
                </a:moveTo>
                <a:lnTo>
                  <a:pt x="20158" y="8335655"/>
                </a:lnTo>
                <a:lnTo>
                  <a:pt x="20158" y="0"/>
                </a:lnTo>
                <a:lnTo>
                  <a:pt x="0" y="0"/>
                </a:lnTo>
                <a:lnTo>
                  <a:pt x="0" y="8335655"/>
                </a:lnTo>
                <a:close/>
              </a:path>
            </a:pathLst>
          </a:custGeom>
          <a:solidFill>
            <a:srgbClr val="0358A3"/>
          </a:solidFill>
        </p:spPr>
        <p:txBody>
          <a:bodyPr wrap="square" lIns="0" tIns="0" rIns="0" bIns="0" rtlCol="0"/>
          <a:lstStyle/>
          <a:p>
            <a:endParaRPr/>
          </a:p>
        </p:txBody>
      </p:sp>
      <p:grpSp>
        <p:nvGrpSpPr>
          <p:cNvPr id="5" name="object 5"/>
          <p:cNvGrpSpPr/>
          <p:nvPr/>
        </p:nvGrpSpPr>
        <p:grpSpPr>
          <a:xfrm>
            <a:off x="-359" y="0"/>
            <a:ext cx="15387319" cy="1951989"/>
            <a:chOff x="-359" y="0"/>
            <a:chExt cx="15387319" cy="1951989"/>
          </a:xfrm>
        </p:grpSpPr>
        <p:sp>
          <p:nvSpPr>
            <p:cNvPr id="6" name="object 6"/>
            <p:cNvSpPr/>
            <p:nvPr/>
          </p:nvSpPr>
          <p:spPr>
            <a:xfrm>
              <a:off x="684630" y="0"/>
              <a:ext cx="20320" cy="684530"/>
            </a:xfrm>
            <a:custGeom>
              <a:avLst/>
              <a:gdLst/>
              <a:ahLst/>
              <a:cxnLst/>
              <a:rect l="l" t="t" r="r" b="b"/>
              <a:pathLst>
                <a:path w="20320" h="684530">
                  <a:moveTo>
                    <a:pt x="0" y="684517"/>
                  </a:moveTo>
                  <a:lnTo>
                    <a:pt x="20158" y="684517"/>
                  </a:lnTo>
                  <a:lnTo>
                    <a:pt x="20158" y="0"/>
                  </a:lnTo>
                  <a:lnTo>
                    <a:pt x="0" y="0"/>
                  </a:lnTo>
                  <a:lnTo>
                    <a:pt x="0" y="684517"/>
                  </a:lnTo>
                  <a:close/>
                </a:path>
              </a:pathLst>
            </a:custGeom>
            <a:solidFill>
              <a:srgbClr val="0358A3"/>
            </a:solidFill>
          </p:spPr>
          <p:txBody>
            <a:bodyPr wrap="square" lIns="0" tIns="0" rIns="0" bIns="0" rtlCol="0"/>
            <a:lstStyle/>
            <a:p>
              <a:endParaRPr/>
            </a:p>
          </p:txBody>
        </p:sp>
        <p:sp>
          <p:nvSpPr>
            <p:cNvPr id="7" name="object 7"/>
            <p:cNvSpPr/>
            <p:nvPr/>
          </p:nvSpPr>
          <p:spPr>
            <a:xfrm>
              <a:off x="0" y="684521"/>
              <a:ext cx="15386685" cy="1266825"/>
            </a:xfrm>
            <a:custGeom>
              <a:avLst/>
              <a:gdLst/>
              <a:ahLst/>
              <a:cxnLst/>
              <a:rect l="l" t="t" r="r" b="b"/>
              <a:pathLst>
                <a:path w="15386685" h="1266825">
                  <a:moveTo>
                    <a:pt x="0" y="0"/>
                  </a:moveTo>
                  <a:lnTo>
                    <a:pt x="15386457" y="0"/>
                  </a:lnTo>
                  <a:lnTo>
                    <a:pt x="15386457" y="1266821"/>
                  </a:lnTo>
                </a:path>
              </a:pathLst>
            </a:custGeom>
            <a:ln w="3175">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684630" y="644351"/>
            <a:ext cx="15386685" cy="1266825"/>
          </a:xfrm>
          <a:prstGeom prst="rect">
            <a:avLst/>
          </a:prstGeom>
          <a:solidFill>
            <a:srgbClr val="03345F">
              <a:alpha val="83139"/>
            </a:srgbClr>
          </a:solidFill>
        </p:spPr>
        <p:txBody>
          <a:bodyPr vert="horz" wrap="square" lIns="0" tIns="116839" rIns="0" bIns="0" rtlCol="0">
            <a:spAutoFit/>
          </a:bodyPr>
          <a:lstStyle/>
          <a:p>
            <a:pPr marL="161925">
              <a:lnSpc>
                <a:spcPct val="100000"/>
              </a:lnSpc>
              <a:spcBef>
                <a:spcPts val="919"/>
              </a:spcBef>
            </a:pPr>
            <a:r>
              <a:rPr sz="6000" b="0" spc="60" dirty="0">
                <a:solidFill>
                  <a:srgbClr val="F7F7F7"/>
                </a:solidFill>
                <a:latin typeface="Calibri"/>
                <a:cs typeface="Calibri"/>
              </a:rPr>
              <a:t>TABLE</a:t>
            </a:r>
            <a:r>
              <a:rPr sz="6000" b="0" spc="635" dirty="0">
                <a:solidFill>
                  <a:srgbClr val="F7F7F7"/>
                </a:solidFill>
                <a:latin typeface="Calibri"/>
                <a:cs typeface="Calibri"/>
              </a:rPr>
              <a:t> </a:t>
            </a:r>
            <a:r>
              <a:rPr sz="6000" b="0" spc="365" dirty="0">
                <a:solidFill>
                  <a:srgbClr val="F7F7F7"/>
                </a:solidFill>
                <a:latin typeface="Calibri"/>
                <a:cs typeface="Calibri"/>
              </a:rPr>
              <a:t>OF</a:t>
            </a:r>
            <a:r>
              <a:rPr sz="6000" b="0" spc="635" dirty="0">
                <a:solidFill>
                  <a:srgbClr val="F7F7F7"/>
                </a:solidFill>
                <a:latin typeface="Calibri"/>
                <a:cs typeface="Calibri"/>
              </a:rPr>
              <a:t> </a:t>
            </a:r>
            <a:r>
              <a:rPr sz="6000" b="0" spc="215" dirty="0">
                <a:solidFill>
                  <a:srgbClr val="F7F7F7"/>
                </a:solidFill>
                <a:latin typeface="Calibri"/>
                <a:cs typeface="Calibri"/>
              </a:rPr>
              <a:t>CONTENTS</a:t>
            </a:r>
            <a:endParaRPr sz="6000">
              <a:latin typeface="Calibri"/>
              <a:cs typeface="Calibri"/>
            </a:endParaRPr>
          </a:p>
        </p:txBody>
      </p:sp>
      <p:sp>
        <p:nvSpPr>
          <p:cNvPr id="9" name="object 9"/>
          <p:cNvSpPr txBox="1"/>
          <p:nvPr/>
        </p:nvSpPr>
        <p:spPr>
          <a:xfrm>
            <a:off x="684629" y="2177589"/>
            <a:ext cx="16905465" cy="6907660"/>
          </a:xfrm>
          <a:prstGeom prst="rect">
            <a:avLst/>
          </a:prstGeom>
        </p:spPr>
        <p:txBody>
          <a:bodyPr vert="horz" wrap="square" lIns="0" tIns="213995" rIns="0" bIns="0" rtlCol="0">
            <a:spAutoFit/>
          </a:bodyPr>
          <a:lstStyle/>
          <a:p>
            <a:pPr marL="12700">
              <a:lnSpc>
                <a:spcPct val="100000"/>
              </a:lnSpc>
              <a:spcBef>
                <a:spcPts val="1685"/>
              </a:spcBef>
            </a:pPr>
            <a:r>
              <a:rPr sz="4200" b="0" spc="735" dirty="0">
                <a:latin typeface="Myriad Pro Light"/>
                <a:cs typeface="Myriad Pro Light"/>
              </a:rPr>
              <a:t>-</a:t>
            </a:r>
            <a:r>
              <a:rPr sz="4200" b="0" spc="350" dirty="0">
                <a:latin typeface="Myriad Pro Light"/>
                <a:cs typeface="Myriad Pro Light"/>
              </a:rPr>
              <a:t>INTRODUCTION</a:t>
            </a:r>
            <a:endParaRPr sz="4200" dirty="0">
              <a:latin typeface="Myriad Pro Light"/>
              <a:cs typeface="Myriad Pro Light"/>
            </a:endParaRPr>
          </a:p>
          <a:p>
            <a:pPr marL="12700">
              <a:lnSpc>
                <a:spcPct val="100000"/>
              </a:lnSpc>
              <a:spcBef>
                <a:spcPts val="1585"/>
              </a:spcBef>
            </a:pPr>
            <a:r>
              <a:rPr sz="4200" b="0" spc="705" dirty="0">
                <a:latin typeface="Myriad Pro Light"/>
                <a:cs typeface="Myriad Pro Light"/>
              </a:rPr>
              <a:t>-</a:t>
            </a:r>
            <a:r>
              <a:rPr sz="4200" b="0" spc="605" dirty="0">
                <a:latin typeface="Myriad Pro Light"/>
                <a:cs typeface="Myriad Pro Light"/>
              </a:rPr>
              <a:t>SURVEYS</a:t>
            </a:r>
            <a:endParaRPr sz="4200" dirty="0">
              <a:latin typeface="Myriad Pro Light"/>
              <a:cs typeface="Myriad Pro Light"/>
            </a:endParaRPr>
          </a:p>
          <a:p>
            <a:pPr marL="12700">
              <a:lnSpc>
                <a:spcPct val="100000"/>
              </a:lnSpc>
              <a:spcBef>
                <a:spcPts val="625"/>
              </a:spcBef>
            </a:pPr>
            <a:r>
              <a:rPr sz="4200" b="0" spc="595" dirty="0">
                <a:latin typeface="Myriad Pro Light"/>
                <a:cs typeface="Myriad Pro Light"/>
              </a:rPr>
              <a:t>-</a:t>
            </a:r>
            <a:r>
              <a:rPr sz="4200" b="0" spc="470" dirty="0">
                <a:latin typeface="Myriad Pro Light"/>
                <a:cs typeface="Myriad Pro Light"/>
              </a:rPr>
              <a:t>VICTIMS</a:t>
            </a:r>
            <a:endParaRPr sz="4200" dirty="0">
              <a:latin typeface="Myriad Pro Light"/>
              <a:cs typeface="Myriad Pro Light"/>
            </a:endParaRPr>
          </a:p>
          <a:p>
            <a:pPr marL="342900">
              <a:lnSpc>
                <a:spcPct val="100000"/>
              </a:lnSpc>
              <a:spcBef>
                <a:spcPts val="2955"/>
              </a:spcBef>
            </a:pPr>
            <a:r>
              <a:rPr sz="4200" b="1" spc="-140" dirty="0">
                <a:latin typeface="Arial"/>
                <a:cs typeface="Arial"/>
              </a:rPr>
              <a:t>-</a:t>
            </a:r>
            <a:r>
              <a:rPr sz="4200" b="1" spc="-235" dirty="0">
                <a:latin typeface="Arial"/>
                <a:cs typeface="Arial"/>
              </a:rPr>
              <a:t>Problems</a:t>
            </a:r>
            <a:r>
              <a:rPr sz="4200" b="1" spc="-95" dirty="0">
                <a:latin typeface="Arial"/>
                <a:cs typeface="Arial"/>
              </a:rPr>
              <a:t> </a:t>
            </a:r>
            <a:r>
              <a:rPr sz="4200" b="1" spc="-280" dirty="0">
                <a:latin typeface="Arial"/>
                <a:cs typeface="Arial"/>
              </a:rPr>
              <a:t>Faced</a:t>
            </a:r>
            <a:endParaRPr sz="4200" dirty="0">
              <a:latin typeface="Arial"/>
              <a:cs typeface="Arial"/>
            </a:endParaRPr>
          </a:p>
          <a:p>
            <a:pPr marL="257175">
              <a:lnSpc>
                <a:spcPct val="100000"/>
              </a:lnSpc>
              <a:spcBef>
                <a:spcPts val="580"/>
              </a:spcBef>
            </a:pPr>
            <a:r>
              <a:rPr sz="4200" b="0" spc="495" dirty="0">
                <a:latin typeface="Myriad Pro Light"/>
                <a:cs typeface="Myriad Pro Light"/>
              </a:rPr>
              <a:t>-</a:t>
            </a:r>
            <a:r>
              <a:rPr sz="4200" b="0" spc="434" dirty="0">
                <a:latin typeface="Myriad Pro Light"/>
                <a:cs typeface="Myriad Pro Light"/>
              </a:rPr>
              <a:t>Types</a:t>
            </a:r>
            <a:r>
              <a:rPr sz="4200" b="0" spc="55" dirty="0">
                <a:latin typeface="Myriad Pro Light"/>
                <a:cs typeface="Myriad Pro Light"/>
              </a:rPr>
              <a:t> </a:t>
            </a:r>
            <a:r>
              <a:rPr sz="4200" b="0" spc="425" dirty="0">
                <a:latin typeface="Myriad Pro Light"/>
                <a:cs typeface="Myriad Pro Light"/>
              </a:rPr>
              <a:t>of</a:t>
            </a:r>
            <a:r>
              <a:rPr sz="4200" b="0" spc="-145" dirty="0">
                <a:latin typeface="Myriad Pro Light"/>
                <a:cs typeface="Myriad Pro Light"/>
              </a:rPr>
              <a:t> </a:t>
            </a:r>
            <a:r>
              <a:rPr sz="4200" b="0" spc="484" dirty="0">
                <a:latin typeface="Myriad Pro Light"/>
                <a:cs typeface="Myriad Pro Light"/>
              </a:rPr>
              <a:t>Assistance</a:t>
            </a:r>
            <a:r>
              <a:rPr sz="4200" b="0" spc="60" dirty="0">
                <a:latin typeface="Myriad Pro Light"/>
                <a:cs typeface="Myriad Pro Light"/>
              </a:rPr>
              <a:t> </a:t>
            </a:r>
            <a:r>
              <a:rPr sz="4200" b="0" spc="395" dirty="0">
                <a:latin typeface="Myriad Pro Light"/>
                <a:cs typeface="Myriad Pro Light"/>
              </a:rPr>
              <a:t>Sought</a:t>
            </a:r>
            <a:endParaRPr sz="4200" dirty="0">
              <a:latin typeface="Myriad Pro Light"/>
              <a:cs typeface="Myriad Pro Light"/>
            </a:endParaRPr>
          </a:p>
          <a:p>
            <a:pPr marL="220345">
              <a:lnSpc>
                <a:spcPct val="100000"/>
              </a:lnSpc>
              <a:spcBef>
                <a:spcPts val="830"/>
              </a:spcBef>
            </a:pPr>
            <a:r>
              <a:rPr sz="4200" b="1" spc="-65" dirty="0">
                <a:latin typeface="Arial"/>
                <a:cs typeface="Arial"/>
              </a:rPr>
              <a:t>-</a:t>
            </a:r>
            <a:r>
              <a:rPr sz="4200" b="1" spc="-229" dirty="0">
                <a:latin typeface="Arial"/>
                <a:cs typeface="Arial"/>
              </a:rPr>
              <a:t>Features</a:t>
            </a:r>
            <a:r>
              <a:rPr sz="4200" b="1" spc="-114" dirty="0">
                <a:latin typeface="Arial"/>
                <a:cs typeface="Arial"/>
              </a:rPr>
              <a:t> </a:t>
            </a:r>
            <a:r>
              <a:rPr sz="4200" b="1" spc="-250" dirty="0">
                <a:latin typeface="Arial"/>
                <a:cs typeface="Arial"/>
              </a:rPr>
              <a:t>Considered</a:t>
            </a:r>
            <a:r>
              <a:rPr sz="4200" b="1" spc="-114" dirty="0">
                <a:latin typeface="Arial"/>
                <a:cs typeface="Arial"/>
              </a:rPr>
              <a:t> </a:t>
            </a:r>
            <a:r>
              <a:rPr sz="4200" b="1" spc="-155" dirty="0">
                <a:latin typeface="Arial"/>
                <a:cs typeface="Arial"/>
              </a:rPr>
              <a:t>Useful</a:t>
            </a:r>
            <a:r>
              <a:rPr sz="4200" b="1" spc="-114" dirty="0">
                <a:latin typeface="Arial"/>
                <a:cs typeface="Arial"/>
              </a:rPr>
              <a:t> </a:t>
            </a:r>
            <a:r>
              <a:rPr sz="4200" b="1" spc="-280" dirty="0">
                <a:latin typeface="Arial"/>
                <a:cs typeface="Arial"/>
              </a:rPr>
              <a:t>by</a:t>
            </a:r>
            <a:r>
              <a:rPr sz="4200" b="1" spc="-114" dirty="0">
                <a:latin typeface="Arial"/>
                <a:cs typeface="Arial"/>
              </a:rPr>
              <a:t> </a:t>
            </a:r>
            <a:r>
              <a:rPr sz="4200" b="1" spc="-220" dirty="0">
                <a:latin typeface="Arial"/>
                <a:cs typeface="Arial"/>
              </a:rPr>
              <a:t>Victims</a:t>
            </a:r>
            <a:r>
              <a:rPr sz="4200" b="1" spc="-114" dirty="0">
                <a:latin typeface="Arial"/>
                <a:cs typeface="Arial"/>
              </a:rPr>
              <a:t> </a:t>
            </a:r>
            <a:r>
              <a:rPr sz="4200" b="1" spc="-180" dirty="0">
                <a:latin typeface="Arial"/>
                <a:cs typeface="Arial"/>
              </a:rPr>
              <a:t>When</a:t>
            </a:r>
            <a:r>
              <a:rPr sz="4200" b="1" spc="-114" dirty="0">
                <a:latin typeface="Arial"/>
                <a:cs typeface="Arial"/>
              </a:rPr>
              <a:t> </a:t>
            </a:r>
            <a:r>
              <a:rPr sz="4200" b="1" spc="-165" dirty="0">
                <a:latin typeface="Arial"/>
                <a:cs typeface="Arial"/>
              </a:rPr>
              <a:t>Developing</a:t>
            </a:r>
            <a:r>
              <a:rPr sz="4200" b="1" spc="-114" dirty="0">
                <a:latin typeface="Arial"/>
                <a:cs typeface="Arial"/>
              </a:rPr>
              <a:t> </a:t>
            </a:r>
            <a:r>
              <a:rPr sz="4200" b="1" spc="-190" dirty="0">
                <a:latin typeface="Arial"/>
                <a:cs typeface="Arial"/>
              </a:rPr>
              <a:t>our</a:t>
            </a:r>
            <a:r>
              <a:rPr sz="4200" b="1" spc="-114" dirty="0">
                <a:latin typeface="Arial"/>
                <a:cs typeface="Arial"/>
              </a:rPr>
              <a:t> </a:t>
            </a:r>
            <a:r>
              <a:rPr sz="4200" b="1" spc="-80" dirty="0">
                <a:latin typeface="Arial"/>
                <a:cs typeface="Arial"/>
              </a:rPr>
              <a:t>Application</a:t>
            </a:r>
            <a:endParaRPr sz="4200" dirty="0">
              <a:latin typeface="Arial"/>
              <a:cs typeface="Arial"/>
            </a:endParaRPr>
          </a:p>
          <a:p>
            <a:pPr marL="7438390" marR="81915" indent="-7276465">
              <a:lnSpc>
                <a:spcPts val="5030"/>
              </a:lnSpc>
              <a:spcBef>
                <a:spcPts val="340"/>
              </a:spcBef>
            </a:pPr>
            <a:r>
              <a:rPr sz="4200" b="1" spc="-120" dirty="0">
                <a:latin typeface="Arial"/>
                <a:cs typeface="Arial"/>
              </a:rPr>
              <a:t>-</a:t>
            </a:r>
            <a:r>
              <a:rPr sz="4200" b="1" spc="-190" dirty="0">
                <a:latin typeface="Arial"/>
                <a:cs typeface="Arial"/>
              </a:rPr>
              <a:t>Google</a:t>
            </a:r>
            <a:r>
              <a:rPr sz="4200" b="1" spc="-145" dirty="0">
                <a:latin typeface="Arial"/>
                <a:cs typeface="Arial"/>
              </a:rPr>
              <a:t> </a:t>
            </a:r>
            <a:r>
              <a:rPr sz="4200" b="1" spc="-345" dirty="0">
                <a:latin typeface="Arial"/>
                <a:cs typeface="Arial"/>
              </a:rPr>
              <a:t>Forms</a:t>
            </a:r>
            <a:r>
              <a:rPr sz="4200" b="1" spc="-145" dirty="0">
                <a:latin typeface="Arial"/>
                <a:cs typeface="Arial"/>
              </a:rPr>
              <a:t> </a:t>
            </a:r>
            <a:r>
              <a:rPr sz="4200" b="1" spc="-275" dirty="0">
                <a:latin typeface="Arial"/>
                <a:cs typeface="Arial"/>
              </a:rPr>
              <a:t>Summary</a:t>
            </a:r>
            <a:r>
              <a:rPr sz="4200" b="1" spc="-140" dirty="0">
                <a:latin typeface="Arial"/>
                <a:cs typeface="Arial"/>
              </a:rPr>
              <a:t> </a:t>
            </a:r>
            <a:r>
              <a:rPr sz="4200" b="1" spc="-300" dirty="0">
                <a:latin typeface="Arial"/>
                <a:cs typeface="Arial"/>
              </a:rPr>
              <a:t>For</a:t>
            </a:r>
            <a:r>
              <a:rPr sz="4200" b="1" spc="-145" dirty="0">
                <a:latin typeface="Arial"/>
                <a:cs typeface="Arial"/>
              </a:rPr>
              <a:t> </a:t>
            </a:r>
            <a:r>
              <a:rPr sz="4200" b="1" spc="-70" dirty="0">
                <a:latin typeface="Arial"/>
                <a:cs typeface="Arial"/>
              </a:rPr>
              <a:t>the</a:t>
            </a:r>
            <a:r>
              <a:rPr sz="4200" b="1" spc="-145" dirty="0">
                <a:latin typeface="Arial"/>
                <a:cs typeface="Arial"/>
              </a:rPr>
              <a:t> </a:t>
            </a:r>
            <a:r>
              <a:rPr sz="4200" b="1" spc="-350" dirty="0">
                <a:latin typeface="Arial"/>
                <a:cs typeface="Arial"/>
              </a:rPr>
              <a:t>Responses</a:t>
            </a:r>
            <a:r>
              <a:rPr sz="4200" b="1" spc="-140" dirty="0">
                <a:latin typeface="Arial"/>
                <a:cs typeface="Arial"/>
              </a:rPr>
              <a:t> </a:t>
            </a:r>
            <a:r>
              <a:rPr sz="4200" b="1" spc="-175" dirty="0">
                <a:latin typeface="Arial"/>
                <a:cs typeface="Arial"/>
              </a:rPr>
              <a:t>Gotten</a:t>
            </a:r>
            <a:r>
              <a:rPr sz="4200" b="1" spc="-145" dirty="0">
                <a:latin typeface="Arial"/>
                <a:cs typeface="Arial"/>
              </a:rPr>
              <a:t> </a:t>
            </a:r>
            <a:r>
              <a:rPr sz="4200" b="1" spc="-285" dirty="0">
                <a:latin typeface="Arial"/>
                <a:cs typeface="Arial"/>
              </a:rPr>
              <a:t>From</a:t>
            </a:r>
            <a:r>
              <a:rPr sz="4200" b="1" spc="-145" dirty="0">
                <a:latin typeface="Arial"/>
                <a:cs typeface="Arial"/>
              </a:rPr>
              <a:t> </a:t>
            </a:r>
            <a:r>
              <a:rPr sz="4200" b="1" spc="-254" dirty="0">
                <a:latin typeface="Arial"/>
                <a:cs typeface="Arial"/>
              </a:rPr>
              <a:t>Questions</a:t>
            </a:r>
            <a:r>
              <a:rPr sz="4200" b="1" spc="-140" dirty="0">
                <a:latin typeface="Arial"/>
                <a:cs typeface="Arial"/>
              </a:rPr>
              <a:t> </a:t>
            </a:r>
            <a:r>
              <a:rPr sz="4200" b="1" spc="-10" dirty="0">
                <a:latin typeface="Arial"/>
                <a:cs typeface="Arial"/>
              </a:rPr>
              <a:t>which </a:t>
            </a:r>
            <a:r>
              <a:rPr sz="4200" b="1" spc="-140" dirty="0">
                <a:latin typeface="Arial"/>
                <a:cs typeface="Arial"/>
              </a:rPr>
              <a:t>were</a:t>
            </a:r>
            <a:r>
              <a:rPr sz="4200" b="1" spc="-155" dirty="0">
                <a:latin typeface="Arial"/>
                <a:cs typeface="Arial"/>
              </a:rPr>
              <a:t> </a:t>
            </a:r>
            <a:r>
              <a:rPr sz="4200" b="1" spc="-270" dirty="0">
                <a:latin typeface="Arial"/>
                <a:cs typeface="Arial"/>
              </a:rPr>
              <a:t>asked</a:t>
            </a:r>
            <a:endParaRPr sz="42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7214" rIns="0" bIns="0" rtlCol="0">
            <a:spAutoFit/>
          </a:bodyPr>
          <a:lstStyle/>
          <a:p>
            <a:pPr marL="4303395" marR="5080" indent="-3942079">
              <a:lnSpc>
                <a:spcPct val="100699"/>
              </a:lnSpc>
              <a:spcBef>
                <a:spcPts val="90"/>
              </a:spcBef>
            </a:pPr>
            <a:r>
              <a:rPr spc="-235" dirty="0"/>
              <a:t>Google</a:t>
            </a:r>
            <a:r>
              <a:rPr spc="-195" dirty="0"/>
              <a:t> </a:t>
            </a:r>
            <a:r>
              <a:rPr spc="-405" dirty="0"/>
              <a:t>Forms</a:t>
            </a:r>
            <a:r>
              <a:rPr spc="-180" dirty="0"/>
              <a:t> </a:t>
            </a:r>
            <a:r>
              <a:rPr spc="-300" dirty="0"/>
              <a:t>Summary</a:t>
            </a:r>
            <a:r>
              <a:rPr spc="-185" dirty="0"/>
              <a:t> </a:t>
            </a:r>
            <a:r>
              <a:rPr spc="-360" dirty="0"/>
              <a:t>For</a:t>
            </a:r>
            <a:r>
              <a:rPr spc="-185" dirty="0"/>
              <a:t> </a:t>
            </a:r>
            <a:r>
              <a:rPr spc="-75" dirty="0"/>
              <a:t>the</a:t>
            </a:r>
            <a:r>
              <a:rPr spc="-185" dirty="0"/>
              <a:t> </a:t>
            </a:r>
            <a:r>
              <a:rPr spc="-415" dirty="0"/>
              <a:t>Responses</a:t>
            </a:r>
            <a:r>
              <a:rPr spc="-180" dirty="0"/>
              <a:t> </a:t>
            </a:r>
            <a:r>
              <a:rPr spc="-185" dirty="0"/>
              <a:t>Gotten</a:t>
            </a:r>
            <a:r>
              <a:rPr spc="-180" dirty="0"/>
              <a:t> </a:t>
            </a:r>
            <a:r>
              <a:rPr spc="-350" dirty="0"/>
              <a:t>From </a:t>
            </a:r>
            <a:r>
              <a:rPr spc="-295" dirty="0"/>
              <a:t>Questions</a:t>
            </a:r>
            <a:r>
              <a:rPr spc="-165" dirty="0"/>
              <a:t> </a:t>
            </a:r>
            <a:r>
              <a:rPr spc="-229" dirty="0"/>
              <a:t>which</a:t>
            </a:r>
            <a:r>
              <a:rPr spc="-170" dirty="0"/>
              <a:t> </a:t>
            </a:r>
            <a:r>
              <a:rPr spc="-160" dirty="0"/>
              <a:t>were</a:t>
            </a:r>
            <a:r>
              <a:rPr spc="-170" dirty="0"/>
              <a:t> </a:t>
            </a:r>
            <a:r>
              <a:rPr spc="-320" dirty="0"/>
              <a:t>asked</a:t>
            </a:r>
          </a:p>
        </p:txBody>
      </p:sp>
      <p:pic>
        <p:nvPicPr>
          <p:cNvPr id="3" name="object 3"/>
          <p:cNvPicPr/>
          <p:nvPr/>
        </p:nvPicPr>
        <p:blipFill>
          <a:blip r:embed="rId2" cstate="print"/>
          <a:stretch>
            <a:fillRect/>
          </a:stretch>
        </p:blipFill>
        <p:spPr>
          <a:xfrm>
            <a:off x="0" y="2120902"/>
            <a:ext cx="18288000" cy="79438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34704" y="0"/>
            <a:ext cx="13820775" cy="10287000"/>
            <a:chOff x="2234704" y="0"/>
            <a:chExt cx="13820775" cy="10287000"/>
          </a:xfrm>
        </p:grpSpPr>
        <p:pic>
          <p:nvPicPr>
            <p:cNvPr id="3" name="object 3"/>
            <p:cNvPicPr/>
            <p:nvPr/>
          </p:nvPicPr>
          <p:blipFill>
            <a:blip r:embed="rId2" cstate="print"/>
            <a:stretch>
              <a:fillRect/>
            </a:stretch>
          </p:blipFill>
          <p:spPr>
            <a:xfrm>
              <a:off x="2234704" y="0"/>
              <a:ext cx="13820774" cy="5390731"/>
            </a:xfrm>
            <a:prstGeom prst="rect">
              <a:avLst/>
            </a:prstGeom>
          </p:spPr>
        </p:pic>
        <p:pic>
          <p:nvPicPr>
            <p:cNvPr id="4" name="object 4"/>
            <p:cNvPicPr/>
            <p:nvPr/>
          </p:nvPicPr>
          <p:blipFill>
            <a:blip r:embed="rId3" cstate="print"/>
            <a:stretch>
              <a:fillRect/>
            </a:stretch>
          </p:blipFill>
          <p:spPr>
            <a:xfrm>
              <a:off x="2935312" y="5391135"/>
              <a:ext cx="13020675" cy="4895862"/>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7094"/>
            <a:ext cx="18288000" cy="7143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88098"/>
            <a:ext cx="17884267" cy="796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592455"/>
            <a:ext cx="17040225" cy="7934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050" y="0"/>
            <a:ext cx="19354799" cy="9874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86100" y="0"/>
            <a:ext cx="13858875" cy="1009100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705" y="214098"/>
            <a:ext cx="16893540" cy="3116238"/>
          </a:xfrm>
          <a:prstGeom prst="rect">
            <a:avLst/>
          </a:prstGeom>
        </p:spPr>
        <p:txBody>
          <a:bodyPr vert="horz" wrap="square" lIns="0" tIns="68580" rIns="0" bIns="0" rtlCol="0">
            <a:spAutoFit/>
          </a:bodyPr>
          <a:lstStyle/>
          <a:p>
            <a:pPr marL="12700">
              <a:lnSpc>
                <a:spcPct val="100000"/>
              </a:lnSpc>
              <a:spcBef>
                <a:spcPts val="540"/>
              </a:spcBef>
            </a:pPr>
            <a:r>
              <a:rPr spc="-325" dirty="0"/>
              <a:t>AUTHORITIES</a:t>
            </a:r>
          </a:p>
          <a:p>
            <a:pPr marL="13335" marR="5080" indent="-635" algn="ctr">
              <a:lnSpc>
                <a:spcPct val="100499"/>
              </a:lnSpc>
              <a:spcBef>
                <a:spcPts val="330"/>
              </a:spcBef>
            </a:pPr>
            <a:r>
              <a:rPr sz="3600" b="0" dirty="0">
                <a:latin typeface="Microsoft Sans Serif"/>
                <a:cs typeface="Microsoft Sans Serif"/>
              </a:rPr>
              <a:t>In</a:t>
            </a:r>
            <a:r>
              <a:rPr sz="3600" b="0" spc="-130" dirty="0">
                <a:latin typeface="Microsoft Sans Serif"/>
                <a:cs typeface="Microsoft Sans Serif"/>
              </a:rPr>
              <a:t> </a:t>
            </a:r>
            <a:r>
              <a:rPr sz="3600" b="0" spc="60" dirty="0">
                <a:latin typeface="Microsoft Sans Serif"/>
                <a:cs typeface="Microsoft Sans Serif"/>
              </a:rPr>
              <a:t>our</a:t>
            </a:r>
            <a:r>
              <a:rPr sz="3600" b="0" spc="-125" dirty="0">
                <a:latin typeface="Microsoft Sans Serif"/>
                <a:cs typeface="Microsoft Sans Serif"/>
              </a:rPr>
              <a:t> </a:t>
            </a:r>
            <a:r>
              <a:rPr sz="3600" b="0" spc="-20" dirty="0">
                <a:latin typeface="Microsoft Sans Serif"/>
                <a:cs typeface="Microsoft Sans Serif"/>
              </a:rPr>
              <a:t>disaster</a:t>
            </a:r>
            <a:r>
              <a:rPr sz="3600" b="0" spc="-130" dirty="0">
                <a:latin typeface="Microsoft Sans Serif"/>
                <a:cs typeface="Microsoft Sans Serif"/>
              </a:rPr>
              <a:t> </a:t>
            </a:r>
            <a:r>
              <a:rPr sz="3600" b="0" dirty="0">
                <a:latin typeface="Microsoft Sans Serif"/>
                <a:cs typeface="Microsoft Sans Serif"/>
              </a:rPr>
              <a:t>management</a:t>
            </a:r>
            <a:r>
              <a:rPr sz="3600" b="0" spc="-125" dirty="0">
                <a:latin typeface="Microsoft Sans Serif"/>
                <a:cs typeface="Microsoft Sans Serif"/>
              </a:rPr>
              <a:t> system, </a:t>
            </a:r>
            <a:r>
              <a:rPr sz="3600" b="0" spc="-35" dirty="0">
                <a:latin typeface="Microsoft Sans Serif"/>
                <a:cs typeface="Microsoft Sans Serif"/>
              </a:rPr>
              <a:t>several</a:t>
            </a:r>
            <a:r>
              <a:rPr sz="3600" b="0" spc="-130" dirty="0">
                <a:latin typeface="Microsoft Sans Serif"/>
                <a:cs typeface="Microsoft Sans Serif"/>
              </a:rPr>
              <a:t> </a:t>
            </a:r>
            <a:r>
              <a:rPr sz="3600" b="0" spc="50" dirty="0">
                <a:latin typeface="Microsoft Sans Serif"/>
                <a:cs typeface="Microsoft Sans Serif"/>
              </a:rPr>
              <a:t>authorities</a:t>
            </a:r>
            <a:r>
              <a:rPr sz="3600" b="0" spc="-125" dirty="0">
                <a:latin typeface="Microsoft Sans Serif"/>
                <a:cs typeface="Microsoft Sans Serif"/>
              </a:rPr>
              <a:t> </a:t>
            </a:r>
            <a:r>
              <a:rPr sz="3600" b="0" dirty="0">
                <a:latin typeface="Microsoft Sans Serif"/>
                <a:cs typeface="Microsoft Sans Serif"/>
              </a:rPr>
              <a:t>and</a:t>
            </a:r>
            <a:r>
              <a:rPr sz="3600" b="0" spc="-125" dirty="0">
                <a:latin typeface="Microsoft Sans Serif"/>
                <a:cs typeface="Microsoft Sans Serif"/>
              </a:rPr>
              <a:t> </a:t>
            </a:r>
            <a:r>
              <a:rPr sz="3600" b="0" spc="-10" dirty="0">
                <a:latin typeface="Microsoft Sans Serif"/>
                <a:cs typeface="Microsoft Sans Serif"/>
              </a:rPr>
              <a:t>organizations </a:t>
            </a:r>
            <a:r>
              <a:rPr sz="3600" b="0" spc="50" dirty="0">
                <a:latin typeface="Microsoft Sans Serif"/>
                <a:cs typeface="Microsoft Sans Serif"/>
              </a:rPr>
              <a:t>play</a:t>
            </a:r>
            <a:r>
              <a:rPr sz="3600" b="0" spc="-125" dirty="0">
                <a:latin typeface="Microsoft Sans Serif"/>
                <a:cs typeface="Microsoft Sans Serif"/>
              </a:rPr>
              <a:t> </a:t>
            </a:r>
            <a:r>
              <a:rPr sz="3600" b="0" spc="-10" dirty="0">
                <a:latin typeface="Microsoft Sans Serif"/>
                <a:cs typeface="Microsoft Sans Serif"/>
              </a:rPr>
              <a:t>essential</a:t>
            </a:r>
            <a:r>
              <a:rPr sz="3600" b="0" spc="-120" dirty="0">
                <a:latin typeface="Microsoft Sans Serif"/>
                <a:cs typeface="Microsoft Sans Serif"/>
              </a:rPr>
              <a:t> </a:t>
            </a:r>
            <a:r>
              <a:rPr sz="3600" b="0" dirty="0">
                <a:latin typeface="Microsoft Sans Serif"/>
                <a:cs typeface="Microsoft Sans Serif"/>
              </a:rPr>
              <a:t>roles</a:t>
            </a:r>
            <a:r>
              <a:rPr sz="3600" b="0" spc="-125" dirty="0">
                <a:latin typeface="Microsoft Sans Serif"/>
                <a:cs typeface="Microsoft Sans Serif"/>
              </a:rPr>
              <a:t> </a:t>
            </a:r>
            <a:r>
              <a:rPr sz="3600" b="0" spc="75" dirty="0">
                <a:latin typeface="Microsoft Sans Serif"/>
                <a:cs typeface="Microsoft Sans Serif"/>
              </a:rPr>
              <a:t>in</a:t>
            </a:r>
            <a:r>
              <a:rPr sz="3600" b="0" spc="-120" dirty="0">
                <a:latin typeface="Microsoft Sans Serif"/>
                <a:cs typeface="Microsoft Sans Serif"/>
              </a:rPr>
              <a:t> </a:t>
            </a:r>
            <a:r>
              <a:rPr sz="3600" b="0" spc="45" dirty="0">
                <a:latin typeface="Microsoft Sans Serif"/>
                <a:cs typeface="Microsoft Sans Serif"/>
              </a:rPr>
              <a:t>coordinating</a:t>
            </a:r>
            <a:r>
              <a:rPr sz="3600" b="0" spc="-125" dirty="0">
                <a:latin typeface="Microsoft Sans Serif"/>
                <a:cs typeface="Microsoft Sans Serif"/>
              </a:rPr>
              <a:t> </a:t>
            </a:r>
            <a:r>
              <a:rPr sz="3600" b="0" dirty="0">
                <a:latin typeface="Microsoft Sans Serif"/>
                <a:cs typeface="Microsoft Sans Serif"/>
              </a:rPr>
              <a:t>and</a:t>
            </a:r>
            <a:r>
              <a:rPr sz="3600" b="0" spc="-120" dirty="0">
                <a:latin typeface="Microsoft Sans Serif"/>
                <a:cs typeface="Microsoft Sans Serif"/>
              </a:rPr>
              <a:t> </a:t>
            </a:r>
            <a:r>
              <a:rPr sz="3600" b="0" spc="60" dirty="0">
                <a:latin typeface="Microsoft Sans Serif"/>
                <a:cs typeface="Microsoft Sans Serif"/>
              </a:rPr>
              <a:t>implementing</a:t>
            </a:r>
            <a:r>
              <a:rPr sz="3600" b="0" spc="-120" dirty="0">
                <a:latin typeface="Microsoft Sans Serif"/>
                <a:cs typeface="Microsoft Sans Serif"/>
              </a:rPr>
              <a:t> </a:t>
            </a:r>
            <a:r>
              <a:rPr sz="3600" b="0" spc="-35" dirty="0">
                <a:latin typeface="Microsoft Sans Serif"/>
                <a:cs typeface="Microsoft Sans Serif"/>
              </a:rPr>
              <a:t>emergency</a:t>
            </a:r>
            <a:r>
              <a:rPr sz="3600" b="0" spc="-125" dirty="0">
                <a:latin typeface="Microsoft Sans Serif"/>
                <a:cs typeface="Microsoft Sans Serif"/>
              </a:rPr>
              <a:t> </a:t>
            </a:r>
            <a:r>
              <a:rPr sz="3600" b="0" spc="-10" dirty="0">
                <a:latin typeface="Microsoft Sans Serif"/>
                <a:cs typeface="Microsoft Sans Serif"/>
              </a:rPr>
              <a:t>response </a:t>
            </a:r>
            <a:r>
              <a:rPr sz="3600" b="0" dirty="0">
                <a:latin typeface="Microsoft Sans Serif"/>
                <a:cs typeface="Microsoft Sans Serif"/>
              </a:rPr>
              <a:t>efforts.</a:t>
            </a:r>
            <a:r>
              <a:rPr sz="3600" b="0" spc="-80" dirty="0">
                <a:latin typeface="Microsoft Sans Serif"/>
                <a:cs typeface="Microsoft Sans Serif"/>
              </a:rPr>
              <a:t> </a:t>
            </a:r>
            <a:r>
              <a:rPr sz="3600" b="0" spc="-100" dirty="0">
                <a:latin typeface="Microsoft Sans Serif"/>
                <a:cs typeface="Microsoft Sans Serif"/>
              </a:rPr>
              <a:t>The</a:t>
            </a:r>
            <a:r>
              <a:rPr sz="3600" b="0" spc="-80" dirty="0">
                <a:latin typeface="Microsoft Sans Serif"/>
                <a:cs typeface="Microsoft Sans Serif"/>
              </a:rPr>
              <a:t> </a:t>
            </a:r>
            <a:r>
              <a:rPr sz="3600" b="0" dirty="0">
                <a:latin typeface="Microsoft Sans Serif"/>
                <a:cs typeface="Microsoft Sans Serif"/>
              </a:rPr>
              <a:t>speciﬁc</a:t>
            </a:r>
            <a:r>
              <a:rPr sz="3600" b="0" spc="-75" dirty="0">
                <a:latin typeface="Microsoft Sans Serif"/>
                <a:cs typeface="Microsoft Sans Serif"/>
              </a:rPr>
              <a:t> </a:t>
            </a:r>
            <a:r>
              <a:rPr sz="3600" b="0" spc="50" dirty="0">
                <a:latin typeface="Microsoft Sans Serif"/>
                <a:cs typeface="Microsoft Sans Serif"/>
              </a:rPr>
              <a:t>authorities</a:t>
            </a:r>
            <a:r>
              <a:rPr sz="3600" b="0" spc="-80" dirty="0">
                <a:latin typeface="Microsoft Sans Serif"/>
                <a:cs typeface="Microsoft Sans Serif"/>
              </a:rPr>
              <a:t> </a:t>
            </a:r>
            <a:r>
              <a:rPr sz="3600" b="0" dirty="0">
                <a:latin typeface="Microsoft Sans Serif"/>
                <a:cs typeface="Microsoft Sans Serif"/>
              </a:rPr>
              <a:t>may</a:t>
            </a:r>
            <a:r>
              <a:rPr sz="3600" b="0" spc="-80" dirty="0">
                <a:latin typeface="Microsoft Sans Serif"/>
                <a:cs typeface="Microsoft Sans Serif"/>
              </a:rPr>
              <a:t> </a:t>
            </a:r>
            <a:r>
              <a:rPr sz="3600" b="0" dirty="0">
                <a:latin typeface="Microsoft Sans Serif"/>
                <a:cs typeface="Microsoft Sans Serif"/>
              </a:rPr>
              <a:t>vary</a:t>
            </a:r>
            <a:r>
              <a:rPr sz="3600" b="0" spc="-75" dirty="0">
                <a:latin typeface="Microsoft Sans Serif"/>
                <a:cs typeface="Microsoft Sans Serif"/>
              </a:rPr>
              <a:t> </a:t>
            </a:r>
            <a:r>
              <a:rPr sz="3600" b="0" dirty="0">
                <a:latin typeface="Microsoft Sans Serif"/>
                <a:cs typeface="Microsoft Sans Serif"/>
              </a:rPr>
              <a:t>depending</a:t>
            </a:r>
            <a:r>
              <a:rPr sz="3600" b="0" spc="-80" dirty="0">
                <a:latin typeface="Microsoft Sans Serif"/>
                <a:cs typeface="Microsoft Sans Serif"/>
              </a:rPr>
              <a:t> </a:t>
            </a:r>
            <a:r>
              <a:rPr sz="3600" b="0" dirty="0">
                <a:latin typeface="Microsoft Sans Serif"/>
                <a:cs typeface="Microsoft Sans Serif"/>
              </a:rPr>
              <a:t>on</a:t>
            </a:r>
            <a:r>
              <a:rPr sz="3600" b="0" spc="-80" dirty="0">
                <a:latin typeface="Microsoft Sans Serif"/>
                <a:cs typeface="Microsoft Sans Serif"/>
              </a:rPr>
              <a:t> </a:t>
            </a:r>
            <a:r>
              <a:rPr sz="3600" b="0" spc="70" dirty="0">
                <a:latin typeface="Microsoft Sans Serif"/>
                <a:cs typeface="Microsoft Sans Serif"/>
              </a:rPr>
              <a:t>the</a:t>
            </a:r>
            <a:r>
              <a:rPr sz="3600" b="0" spc="-75" dirty="0">
                <a:latin typeface="Microsoft Sans Serif"/>
                <a:cs typeface="Microsoft Sans Serif"/>
              </a:rPr>
              <a:t> </a:t>
            </a:r>
            <a:r>
              <a:rPr sz="3600" b="0" dirty="0">
                <a:latin typeface="Microsoft Sans Serif"/>
                <a:cs typeface="Microsoft Sans Serif"/>
              </a:rPr>
              <a:t>country</a:t>
            </a:r>
            <a:r>
              <a:rPr sz="3600" b="0" spc="-80" dirty="0">
                <a:latin typeface="Microsoft Sans Serif"/>
                <a:cs typeface="Microsoft Sans Serif"/>
              </a:rPr>
              <a:t> </a:t>
            </a:r>
            <a:r>
              <a:rPr sz="3600" b="0" spc="70" dirty="0">
                <a:latin typeface="Microsoft Sans Serif"/>
                <a:cs typeface="Microsoft Sans Serif"/>
              </a:rPr>
              <a:t>or </a:t>
            </a:r>
            <a:r>
              <a:rPr sz="3600" b="0" spc="-10" dirty="0">
                <a:latin typeface="Microsoft Sans Serif"/>
                <a:cs typeface="Microsoft Sans Serif"/>
              </a:rPr>
              <a:t>region,</a:t>
            </a:r>
            <a:r>
              <a:rPr sz="3600" b="0" spc="-120" dirty="0">
                <a:latin typeface="Microsoft Sans Serif"/>
                <a:cs typeface="Microsoft Sans Serif"/>
              </a:rPr>
              <a:t> </a:t>
            </a:r>
            <a:r>
              <a:rPr sz="3600" b="0" spc="100" dirty="0">
                <a:latin typeface="Microsoft Sans Serif"/>
                <a:cs typeface="Microsoft Sans Serif"/>
              </a:rPr>
              <a:t>but</a:t>
            </a:r>
            <a:r>
              <a:rPr sz="3600" b="0" spc="-120" dirty="0">
                <a:latin typeface="Microsoft Sans Serif"/>
                <a:cs typeface="Microsoft Sans Serif"/>
              </a:rPr>
              <a:t> </a:t>
            </a:r>
            <a:r>
              <a:rPr sz="3600" b="0" spc="-50" dirty="0">
                <a:latin typeface="Microsoft Sans Serif"/>
                <a:cs typeface="Microsoft Sans Serif"/>
              </a:rPr>
              <a:t>some</a:t>
            </a:r>
            <a:r>
              <a:rPr sz="3600" b="0" spc="-114" dirty="0">
                <a:latin typeface="Microsoft Sans Serif"/>
                <a:cs typeface="Microsoft Sans Serif"/>
              </a:rPr>
              <a:t> </a:t>
            </a:r>
            <a:r>
              <a:rPr sz="3600" b="0" spc="125" dirty="0">
                <a:latin typeface="Microsoft Sans Serif"/>
                <a:cs typeface="Microsoft Sans Serif"/>
              </a:rPr>
              <a:t>of</a:t>
            </a:r>
            <a:r>
              <a:rPr sz="3600" b="0" spc="-120" dirty="0">
                <a:latin typeface="Microsoft Sans Serif"/>
                <a:cs typeface="Microsoft Sans Serif"/>
              </a:rPr>
              <a:t> </a:t>
            </a:r>
            <a:r>
              <a:rPr sz="3600" b="0" spc="70" dirty="0">
                <a:latin typeface="Microsoft Sans Serif"/>
                <a:cs typeface="Microsoft Sans Serif"/>
              </a:rPr>
              <a:t>the</a:t>
            </a:r>
            <a:r>
              <a:rPr sz="3600" b="0" spc="-114" dirty="0">
                <a:latin typeface="Microsoft Sans Serif"/>
                <a:cs typeface="Microsoft Sans Serif"/>
              </a:rPr>
              <a:t> </a:t>
            </a:r>
            <a:r>
              <a:rPr sz="3600" b="0" spc="50" dirty="0">
                <a:latin typeface="Microsoft Sans Serif"/>
                <a:cs typeface="Microsoft Sans Serif"/>
              </a:rPr>
              <a:t>authorities</a:t>
            </a:r>
            <a:r>
              <a:rPr sz="3600" b="0" spc="-120" dirty="0">
                <a:latin typeface="Microsoft Sans Serif"/>
                <a:cs typeface="Microsoft Sans Serif"/>
              </a:rPr>
              <a:t> </a:t>
            </a:r>
            <a:r>
              <a:rPr sz="3600" b="0" spc="75" dirty="0">
                <a:latin typeface="Microsoft Sans Serif"/>
                <a:cs typeface="Microsoft Sans Serif"/>
              </a:rPr>
              <a:t>in</a:t>
            </a:r>
            <a:r>
              <a:rPr sz="3600" b="0" spc="-114" dirty="0">
                <a:latin typeface="Microsoft Sans Serif"/>
                <a:cs typeface="Microsoft Sans Serif"/>
              </a:rPr>
              <a:t> </a:t>
            </a:r>
            <a:r>
              <a:rPr sz="3600" b="0" spc="60" dirty="0">
                <a:latin typeface="Microsoft Sans Serif"/>
                <a:cs typeface="Microsoft Sans Serif"/>
              </a:rPr>
              <a:t>our</a:t>
            </a:r>
            <a:r>
              <a:rPr sz="3600" b="0" spc="-120" dirty="0">
                <a:latin typeface="Microsoft Sans Serif"/>
                <a:cs typeface="Microsoft Sans Serif"/>
              </a:rPr>
              <a:t> </a:t>
            </a:r>
            <a:r>
              <a:rPr sz="3600" b="0" spc="-130" dirty="0">
                <a:latin typeface="Microsoft Sans Serif"/>
                <a:cs typeface="Microsoft Sans Serif"/>
              </a:rPr>
              <a:t>case</a:t>
            </a:r>
            <a:r>
              <a:rPr sz="3600" b="0" spc="-114" dirty="0">
                <a:latin typeface="Microsoft Sans Serif"/>
                <a:cs typeface="Microsoft Sans Serif"/>
              </a:rPr>
              <a:t> </a:t>
            </a:r>
            <a:r>
              <a:rPr sz="3600" b="0" spc="35" dirty="0">
                <a:latin typeface="Microsoft Sans Serif"/>
                <a:cs typeface="Microsoft Sans Serif"/>
              </a:rPr>
              <a:t>include</a:t>
            </a:r>
            <a:endParaRPr sz="3600" dirty="0">
              <a:latin typeface="Microsoft Sans Serif"/>
              <a:cs typeface="Microsoft Sans Serif"/>
            </a:endParaRPr>
          </a:p>
        </p:txBody>
      </p:sp>
      <p:pic>
        <p:nvPicPr>
          <p:cNvPr id="3" name="object 3"/>
          <p:cNvPicPr/>
          <p:nvPr/>
        </p:nvPicPr>
        <p:blipFill>
          <a:blip r:embed="rId2" cstate="print"/>
          <a:stretch>
            <a:fillRect/>
          </a:stretch>
        </p:blipFill>
        <p:spPr>
          <a:xfrm>
            <a:off x="644173" y="4711153"/>
            <a:ext cx="180975" cy="180975"/>
          </a:xfrm>
          <a:prstGeom prst="rect">
            <a:avLst/>
          </a:prstGeom>
        </p:spPr>
      </p:pic>
      <p:pic>
        <p:nvPicPr>
          <p:cNvPr id="4" name="object 4"/>
          <p:cNvPicPr/>
          <p:nvPr/>
        </p:nvPicPr>
        <p:blipFill>
          <a:blip r:embed="rId3" cstate="print"/>
          <a:stretch>
            <a:fillRect/>
          </a:stretch>
        </p:blipFill>
        <p:spPr>
          <a:xfrm flipV="1">
            <a:off x="734660" y="6521450"/>
            <a:ext cx="180975" cy="180975"/>
          </a:xfrm>
          <a:prstGeom prst="rect">
            <a:avLst/>
          </a:prstGeom>
        </p:spPr>
      </p:pic>
      <p:sp>
        <p:nvSpPr>
          <p:cNvPr id="5" name="object 5"/>
          <p:cNvSpPr txBox="1"/>
          <p:nvPr/>
        </p:nvSpPr>
        <p:spPr>
          <a:xfrm>
            <a:off x="3011233" y="4183426"/>
            <a:ext cx="13601700" cy="2757165"/>
          </a:xfrm>
          <a:prstGeom prst="rect">
            <a:avLst/>
          </a:prstGeom>
        </p:spPr>
        <p:txBody>
          <a:bodyPr vert="horz" wrap="square" lIns="0" tIns="226060" rIns="0" bIns="0" rtlCol="0">
            <a:spAutoFit/>
          </a:bodyPr>
          <a:lstStyle/>
          <a:p>
            <a:pPr marL="157480">
              <a:lnSpc>
                <a:spcPct val="100000"/>
              </a:lnSpc>
              <a:spcBef>
                <a:spcPts val="1780"/>
              </a:spcBef>
            </a:pPr>
            <a:r>
              <a:rPr sz="4550" b="1" spc="-220" dirty="0">
                <a:latin typeface="Arial"/>
                <a:cs typeface="Arial"/>
              </a:rPr>
              <a:t>The</a:t>
            </a:r>
            <a:r>
              <a:rPr sz="4550" b="1" spc="-150" dirty="0">
                <a:latin typeface="Arial"/>
                <a:cs typeface="Arial"/>
              </a:rPr>
              <a:t> </a:t>
            </a:r>
            <a:r>
              <a:rPr sz="4550" b="1" spc="-95" dirty="0">
                <a:latin typeface="Arial"/>
                <a:cs typeface="Arial"/>
              </a:rPr>
              <a:t>Government</a:t>
            </a:r>
            <a:endParaRPr lang="en-US" sz="4550" b="1" spc="-95" dirty="0">
              <a:latin typeface="Arial"/>
              <a:cs typeface="Arial"/>
            </a:endParaRPr>
          </a:p>
          <a:p>
            <a:pPr marL="157480">
              <a:lnSpc>
                <a:spcPct val="100000"/>
              </a:lnSpc>
              <a:spcBef>
                <a:spcPts val="1780"/>
              </a:spcBef>
            </a:pPr>
            <a:endParaRPr sz="4550" dirty="0">
              <a:latin typeface="Arial"/>
              <a:cs typeface="Arial"/>
            </a:endParaRPr>
          </a:p>
          <a:p>
            <a:pPr marL="12700">
              <a:lnSpc>
                <a:spcPct val="100000"/>
              </a:lnSpc>
              <a:spcBef>
                <a:spcPts val="1630"/>
              </a:spcBef>
            </a:pPr>
            <a:r>
              <a:rPr sz="4500" b="1" spc="-105" dirty="0">
                <a:latin typeface="Arial"/>
                <a:cs typeface="Arial"/>
              </a:rPr>
              <a:t>Medical</a:t>
            </a:r>
            <a:r>
              <a:rPr sz="4500" b="1" spc="-160" dirty="0">
                <a:latin typeface="Arial"/>
                <a:cs typeface="Arial"/>
              </a:rPr>
              <a:t> </a:t>
            </a:r>
            <a:r>
              <a:rPr sz="4500" b="1" spc="-240" dirty="0">
                <a:latin typeface="Arial"/>
                <a:cs typeface="Arial"/>
              </a:rPr>
              <a:t>Organizations:</a:t>
            </a:r>
            <a:r>
              <a:rPr sz="4500" b="1" spc="-160" dirty="0">
                <a:latin typeface="Arial"/>
                <a:cs typeface="Arial"/>
              </a:rPr>
              <a:t> </a:t>
            </a:r>
            <a:r>
              <a:rPr sz="4500" b="1" spc="-260" dirty="0">
                <a:latin typeface="Arial"/>
                <a:cs typeface="Arial"/>
              </a:rPr>
              <a:t>e.g</a:t>
            </a:r>
            <a:r>
              <a:rPr sz="4500" b="1" spc="-160" dirty="0">
                <a:latin typeface="Arial"/>
                <a:cs typeface="Arial"/>
              </a:rPr>
              <a:t> </a:t>
            </a:r>
            <a:r>
              <a:rPr sz="4500" b="1" spc="-175" dirty="0">
                <a:latin typeface="Arial"/>
                <a:cs typeface="Arial"/>
              </a:rPr>
              <a:t>World</a:t>
            </a:r>
            <a:r>
              <a:rPr sz="4500" b="1" spc="-160" dirty="0">
                <a:latin typeface="Arial"/>
                <a:cs typeface="Arial"/>
              </a:rPr>
              <a:t> </a:t>
            </a:r>
            <a:r>
              <a:rPr sz="4500" b="1" spc="-30" dirty="0">
                <a:latin typeface="Arial"/>
                <a:cs typeface="Arial"/>
              </a:rPr>
              <a:t>Health</a:t>
            </a:r>
            <a:r>
              <a:rPr sz="4500" b="1" spc="-155" dirty="0">
                <a:latin typeface="Arial"/>
                <a:cs typeface="Arial"/>
              </a:rPr>
              <a:t> </a:t>
            </a:r>
            <a:r>
              <a:rPr sz="4500" b="1" spc="-95" dirty="0">
                <a:latin typeface="Arial"/>
                <a:cs typeface="Arial"/>
              </a:rPr>
              <a:t>Organization</a:t>
            </a:r>
            <a:endParaRPr sz="45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222" y="369849"/>
            <a:ext cx="14866619" cy="1606550"/>
          </a:xfrm>
          <a:prstGeom prst="rect">
            <a:avLst/>
          </a:prstGeom>
        </p:spPr>
        <p:txBody>
          <a:bodyPr vert="horz" wrap="square" lIns="0" tIns="11430" rIns="0" bIns="0" rtlCol="0">
            <a:spAutoFit/>
          </a:bodyPr>
          <a:lstStyle/>
          <a:p>
            <a:pPr marL="4852035" marR="5080" indent="-4839970">
              <a:lnSpc>
                <a:spcPct val="100699"/>
              </a:lnSpc>
              <a:spcBef>
                <a:spcPts val="90"/>
              </a:spcBef>
            </a:pPr>
            <a:r>
              <a:rPr spc="-275" dirty="0"/>
              <a:t>Features</a:t>
            </a:r>
            <a:r>
              <a:rPr spc="-180" dirty="0"/>
              <a:t> </a:t>
            </a:r>
            <a:r>
              <a:rPr spc="-229" dirty="0"/>
              <a:t>which</a:t>
            </a:r>
            <a:r>
              <a:rPr spc="-175" dirty="0"/>
              <a:t> </a:t>
            </a:r>
            <a:r>
              <a:rPr spc="-190" dirty="0"/>
              <a:t>they</a:t>
            </a:r>
            <a:r>
              <a:rPr spc="-180" dirty="0"/>
              <a:t> </a:t>
            </a:r>
            <a:r>
              <a:rPr spc="-190" dirty="0"/>
              <a:t>would</a:t>
            </a:r>
            <a:r>
              <a:rPr spc="-180" dirty="0"/>
              <a:t> </a:t>
            </a:r>
            <a:r>
              <a:rPr spc="-140" dirty="0"/>
              <a:t>Prioritize</a:t>
            </a:r>
            <a:r>
              <a:rPr spc="-180" dirty="0"/>
              <a:t> in</a:t>
            </a:r>
            <a:r>
              <a:rPr spc="-175" dirty="0"/>
              <a:t> </a:t>
            </a:r>
            <a:r>
              <a:rPr spc="-75" dirty="0"/>
              <a:t>the</a:t>
            </a:r>
            <a:r>
              <a:rPr spc="-180" dirty="0"/>
              <a:t> </a:t>
            </a:r>
            <a:r>
              <a:rPr spc="-130" dirty="0"/>
              <a:t>Disaster </a:t>
            </a:r>
            <a:r>
              <a:rPr spc="-145" dirty="0"/>
              <a:t>Management</a:t>
            </a:r>
            <a:r>
              <a:rPr spc="-175" dirty="0"/>
              <a:t> </a:t>
            </a:r>
            <a:r>
              <a:rPr spc="-345" dirty="0"/>
              <a:t>App</a:t>
            </a:r>
          </a:p>
        </p:txBody>
      </p:sp>
      <p:sp>
        <p:nvSpPr>
          <p:cNvPr id="3" name="object 3"/>
          <p:cNvSpPr txBox="1"/>
          <p:nvPr/>
        </p:nvSpPr>
        <p:spPr>
          <a:xfrm>
            <a:off x="579272" y="1983091"/>
            <a:ext cx="6571615" cy="706755"/>
          </a:xfrm>
          <a:prstGeom prst="rect">
            <a:avLst/>
          </a:prstGeom>
        </p:spPr>
        <p:txBody>
          <a:bodyPr vert="horz" wrap="square" lIns="0" tIns="14604" rIns="0" bIns="0" rtlCol="0">
            <a:spAutoFit/>
          </a:bodyPr>
          <a:lstStyle/>
          <a:p>
            <a:pPr marL="12700">
              <a:lnSpc>
                <a:spcPct val="100000"/>
              </a:lnSpc>
              <a:spcBef>
                <a:spcPts val="114"/>
              </a:spcBef>
            </a:pPr>
            <a:r>
              <a:rPr sz="4450" b="1" spc="-185" dirty="0">
                <a:latin typeface="Arial"/>
                <a:cs typeface="Arial"/>
              </a:rPr>
              <a:t>-</a:t>
            </a:r>
            <a:r>
              <a:rPr sz="4450" b="1" spc="-170" dirty="0">
                <a:latin typeface="Arial"/>
                <a:cs typeface="Arial"/>
              </a:rPr>
              <a:t>Real-</a:t>
            </a:r>
            <a:r>
              <a:rPr sz="4450" b="1" spc="-180" dirty="0">
                <a:latin typeface="Arial"/>
                <a:cs typeface="Arial"/>
              </a:rPr>
              <a:t>Time</a:t>
            </a:r>
            <a:r>
              <a:rPr sz="4450" b="1" spc="-165" dirty="0">
                <a:latin typeface="Arial"/>
                <a:cs typeface="Arial"/>
              </a:rPr>
              <a:t> </a:t>
            </a:r>
            <a:r>
              <a:rPr sz="4450" b="1" spc="-20" dirty="0">
                <a:latin typeface="Arial"/>
                <a:cs typeface="Arial"/>
              </a:rPr>
              <a:t>Data</a:t>
            </a:r>
            <a:r>
              <a:rPr sz="4450" b="1" spc="-210" dirty="0">
                <a:latin typeface="Arial"/>
                <a:cs typeface="Arial"/>
              </a:rPr>
              <a:t> </a:t>
            </a:r>
            <a:r>
              <a:rPr sz="4450" b="1" spc="-285" dirty="0">
                <a:latin typeface="Arial"/>
                <a:cs typeface="Arial"/>
              </a:rPr>
              <a:t>Analytics:</a:t>
            </a:r>
            <a:endParaRPr sz="4450">
              <a:latin typeface="Arial"/>
              <a:cs typeface="Arial"/>
            </a:endParaRPr>
          </a:p>
        </p:txBody>
      </p:sp>
      <p:sp>
        <p:nvSpPr>
          <p:cNvPr id="4" name="object 4"/>
          <p:cNvSpPr txBox="1"/>
          <p:nvPr/>
        </p:nvSpPr>
        <p:spPr>
          <a:xfrm>
            <a:off x="7321550" y="2049766"/>
            <a:ext cx="9794875" cy="570669"/>
          </a:xfrm>
          <a:prstGeom prst="rect">
            <a:avLst/>
          </a:prstGeom>
        </p:spPr>
        <p:txBody>
          <a:bodyPr vert="horz" wrap="square" lIns="0" tIns="16510" rIns="0" bIns="0" rtlCol="0">
            <a:spAutoFit/>
          </a:bodyPr>
          <a:lstStyle/>
          <a:p>
            <a:pPr marL="12700">
              <a:lnSpc>
                <a:spcPct val="100000"/>
              </a:lnSpc>
              <a:spcBef>
                <a:spcPts val="130"/>
              </a:spcBef>
            </a:pPr>
            <a:r>
              <a:rPr sz="3600" spc="-50" dirty="0">
                <a:latin typeface="Microsoft Sans Serif"/>
                <a:cs typeface="Microsoft Sans Serif"/>
              </a:rPr>
              <a:t>Robust</a:t>
            </a:r>
            <a:r>
              <a:rPr sz="3600" spc="-15" dirty="0">
                <a:latin typeface="Microsoft Sans Serif"/>
                <a:cs typeface="Microsoft Sans Serif"/>
              </a:rPr>
              <a:t> </a:t>
            </a:r>
            <a:r>
              <a:rPr sz="3600" dirty="0">
                <a:latin typeface="Microsoft Sans Serif"/>
                <a:cs typeface="Microsoft Sans Serif"/>
              </a:rPr>
              <a:t>real-</a:t>
            </a:r>
            <a:r>
              <a:rPr sz="3600" spc="95" dirty="0">
                <a:latin typeface="Microsoft Sans Serif"/>
                <a:cs typeface="Microsoft Sans Serif"/>
              </a:rPr>
              <a:t>time</a:t>
            </a:r>
            <a:r>
              <a:rPr sz="3600" spc="-15" dirty="0">
                <a:latin typeface="Microsoft Sans Serif"/>
                <a:cs typeface="Microsoft Sans Serif"/>
              </a:rPr>
              <a:t> </a:t>
            </a:r>
            <a:r>
              <a:rPr sz="3600" dirty="0">
                <a:latin typeface="Microsoft Sans Serif"/>
                <a:cs typeface="Microsoft Sans Serif"/>
              </a:rPr>
              <a:t>data</a:t>
            </a:r>
            <a:r>
              <a:rPr sz="3600" spc="-15" dirty="0">
                <a:latin typeface="Microsoft Sans Serif"/>
                <a:cs typeface="Microsoft Sans Serif"/>
              </a:rPr>
              <a:t> </a:t>
            </a:r>
            <a:r>
              <a:rPr sz="3600" dirty="0">
                <a:latin typeface="Microsoft Sans Serif"/>
                <a:cs typeface="Microsoft Sans Serif"/>
              </a:rPr>
              <a:t>analytics</a:t>
            </a:r>
            <a:r>
              <a:rPr sz="3600" spc="-15" dirty="0">
                <a:latin typeface="Microsoft Sans Serif"/>
                <a:cs typeface="Microsoft Sans Serif"/>
              </a:rPr>
              <a:t> </a:t>
            </a:r>
            <a:r>
              <a:rPr sz="3600" spc="-10" dirty="0">
                <a:latin typeface="Microsoft Sans Serif"/>
                <a:cs typeface="Microsoft Sans Serif"/>
              </a:rPr>
              <a:t>capabilities</a:t>
            </a:r>
            <a:endParaRPr sz="3600" dirty="0">
              <a:latin typeface="Microsoft Sans Serif"/>
              <a:cs typeface="Microsoft Sans Serif"/>
            </a:endParaRPr>
          </a:p>
        </p:txBody>
      </p:sp>
      <p:sp>
        <p:nvSpPr>
          <p:cNvPr id="5" name="object 5"/>
          <p:cNvSpPr txBox="1"/>
          <p:nvPr/>
        </p:nvSpPr>
        <p:spPr>
          <a:xfrm>
            <a:off x="409575" y="2980976"/>
            <a:ext cx="17491710" cy="5329023"/>
          </a:xfrm>
          <a:prstGeom prst="rect">
            <a:avLst/>
          </a:prstGeom>
        </p:spPr>
        <p:txBody>
          <a:bodyPr vert="horz" wrap="square" lIns="0" tIns="34925" rIns="0" bIns="0" rtlCol="0">
            <a:spAutoFit/>
          </a:bodyPr>
          <a:lstStyle/>
          <a:p>
            <a:pPr marL="2545715" marR="5080" indent="-2339975">
              <a:lnSpc>
                <a:spcPts val="5030"/>
              </a:lnSpc>
              <a:spcBef>
                <a:spcPts val="275"/>
              </a:spcBef>
            </a:pPr>
            <a:r>
              <a:rPr sz="3200" b="1" spc="-55" dirty="0">
                <a:latin typeface="Arial"/>
                <a:cs typeface="Arial"/>
              </a:rPr>
              <a:t>-</a:t>
            </a:r>
            <a:r>
              <a:rPr sz="4400" b="1" spc="-210" dirty="0">
                <a:latin typeface="Arial"/>
                <a:cs typeface="Arial"/>
              </a:rPr>
              <a:t>Emergency</a:t>
            </a:r>
            <a:r>
              <a:rPr sz="4400" b="1" spc="-125" dirty="0">
                <a:latin typeface="Arial"/>
                <a:cs typeface="Arial"/>
              </a:rPr>
              <a:t> </a:t>
            </a:r>
            <a:r>
              <a:rPr sz="4400" b="1" spc="-105" dirty="0">
                <a:latin typeface="Arial"/>
                <a:cs typeface="Arial"/>
              </a:rPr>
              <a:t>Alert</a:t>
            </a:r>
            <a:r>
              <a:rPr sz="4400" b="1" spc="-125" dirty="0">
                <a:latin typeface="Arial"/>
                <a:cs typeface="Arial"/>
              </a:rPr>
              <a:t> </a:t>
            </a:r>
            <a:r>
              <a:rPr sz="4400" b="1" spc="-280" dirty="0">
                <a:latin typeface="Arial"/>
                <a:cs typeface="Arial"/>
              </a:rPr>
              <a:t>System:</a:t>
            </a:r>
            <a:r>
              <a:rPr sz="4400" b="1" spc="110" dirty="0">
                <a:latin typeface="Arial"/>
                <a:cs typeface="Arial"/>
              </a:rPr>
              <a:t> </a:t>
            </a:r>
            <a:r>
              <a:rPr sz="3600" dirty="0">
                <a:latin typeface="Microsoft Sans Serif"/>
                <a:cs typeface="Microsoft Sans Serif"/>
              </a:rPr>
              <a:t>Creating</a:t>
            </a:r>
            <a:r>
              <a:rPr sz="3600" spc="-110" dirty="0">
                <a:latin typeface="Microsoft Sans Serif"/>
                <a:cs typeface="Microsoft Sans Serif"/>
              </a:rPr>
              <a:t> </a:t>
            </a:r>
            <a:r>
              <a:rPr sz="3600" spc="75" dirty="0">
                <a:latin typeface="Microsoft Sans Serif"/>
                <a:cs typeface="Microsoft Sans Serif"/>
              </a:rPr>
              <a:t>the</a:t>
            </a:r>
            <a:r>
              <a:rPr sz="3600" spc="-110" dirty="0">
                <a:latin typeface="Microsoft Sans Serif"/>
                <a:cs typeface="Microsoft Sans Serif"/>
              </a:rPr>
              <a:t> </a:t>
            </a:r>
            <a:r>
              <a:rPr sz="3600" spc="105" dirty="0">
                <a:latin typeface="Microsoft Sans Serif"/>
                <a:cs typeface="Microsoft Sans Serif"/>
              </a:rPr>
              <a:t>ability</a:t>
            </a:r>
            <a:r>
              <a:rPr sz="3600" spc="-110" dirty="0">
                <a:latin typeface="Microsoft Sans Serif"/>
                <a:cs typeface="Microsoft Sans Serif"/>
              </a:rPr>
              <a:t> </a:t>
            </a:r>
            <a:r>
              <a:rPr sz="3600" spc="130" dirty="0">
                <a:latin typeface="Microsoft Sans Serif"/>
                <a:cs typeface="Microsoft Sans Serif"/>
              </a:rPr>
              <a:t>to</a:t>
            </a:r>
            <a:r>
              <a:rPr sz="3600" spc="-110" dirty="0">
                <a:latin typeface="Microsoft Sans Serif"/>
                <a:cs typeface="Microsoft Sans Serif"/>
              </a:rPr>
              <a:t> </a:t>
            </a:r>
            <a:r>
              <a:rPr sz="3600" spc="-105" dirty="0">
                <a:latin typeface="Microsoft Sans Serif"/>
                <a:cs typeface="Microsoft Sans Serif"/>
              </a:rPr>
              <a:t>send</a:t>
            </a:r>
            <a:r>
              <a:rPr sz="3600" spc="-110" dirty="0">
                <a:latin typeface="Microsoft Sans Serif"/>
                <a:cs typeface="Microsoft Sans Serif"/>
              </a:rPr>
              <a:t> </a:t>
            </a:r>
            <a:r>
              <a:rPr sz="3600" spc="80" dirty="0">
                <a:latin typeface="Microsoft Sans Serif"/>
                <a:cs typeface="Microsoft Sans Serif"/>
              </a:rPr>
              <a:t>timely</a:t>
            </a:r>
            <a:r>
              <a:rPr sz="3600" spc="-110" dirty="0">
                <a:latin typeface="Microsoft Sans Serif"/>
                <a:cs typeface="Microsoft Sans Serif"/>
              </a:rPr>
              <a:t> </a:t>
            </a:r>
            <a:r>
              <a:rPr sz="3600" dirty="0">
                <a:latin typeface="Microsoft Sans Serif"/>
                <a:cs typeface="Microsoft Sans Serif"/>
              </a:rPr>
              <a:t>and</a:t>
            </a:r>
            <a:r>
              <a:rPr sz="3600" spc="-110" dirty="0">
                <a:latin typeface="Microsoft Sans Serif"/>
                <a:cs typeface="Microsoft Sans Serif"/>
              </a:rPr>
              <a:t> </a:t>
            </a:r>
            <a:r>
              <a:rPr sz="3600" dirty="0">
                <a:latin typeface="Microsoft Sans Serif"/>
                <a:cs typeface="Microsoft Sans Serif"/>
              </a:rPr>
              <a:t>targeted</a:t>
            </a:r>
            <a:r>
              <a:rPr sz="3600" spc="-110" dirty="0">
                <a:latin typeface="Microsoft Sans Serif"/>
                <a:cs typeface="Microsoft Sans Serif"/>
              </a:rPr>
              <a:t> </a:t>
            </a:r>
            <a:r>
              <a:rPr sz="3600" spc="-10" dirty="0">
                <a:latin typeface="Microsoft Sans Serif"/>
                <a:cs typeface="Microsoft Sans Serif"/>
              </a:rPr>
              <a:t>alerts, </a:t>
            </a:r>
            <a:r>
              <a:rPr sz="3600" dirty="0">
                <a:latin typeface="Microsoft Sans Serif"/>
                <a:cs typeface="Microsoft Sans Serif"/>
              </a:rPr>
              <a:t>notiﬁcations,</a:t>
            </a:r>
            <a:r>
              <a:rPr sz="3600" spc="-35" dirty="0">
                <a:latin typeface="Microsoft Sans Serif"/>
                <a:cs typeface="Microsoft Sans Serif"/>
              </a:rPr>
              <a:t> </a:t>
            </a:r>
            <a:r>
              <a:rPr sz="3600" dirty="0">
                <a:latin typeface="Microsoft Sans Serif"/>
                <a:cs typeface="Microsoft Sans Serif"/>
              </a:rPr>
              <a:t>and</a:t>
            </a:r>
            <a:r>
              <a:rPr sz="3600" spc="-30" dirty="0">
                <a:latin typeface="Microsoft Sans Serif"/>
                <a:cs typeface="Microsoft Sans Serif"/>
              </a:rPr>
              <a:t> </a:t>
            </a:r>
            <a:r>
              <a:rPr sz="3600" spc="-10" dirty="0">
                <a:latin typeface="Microsoft Sans Serif"/>
                <a:cs typeface="Microsoft Sans Serif"/>
              </a:rPr>
              <a:t>warnings</a:t>
            </a:r>
            <a:r>
              <a:rPr sz="3600" spc="-35" dirty="0">
                <a:latin typeface="Microsoft Sans Serif"/>
                <a:cs typeface="Microsoft Sans Serif"/>
              </a:rPr>
              <a:t> </a:t>
            </a:r>
            <a:r>
              <a:rPr sz="3600" spc="130" dirty="0">
                <a:latin typeface="Microsoft Sans Serif"/>
                <a:cs typeface="Microsoft Sans Serif"/>
              </a:rPr>
              <a:t>to</a:t>
            </a:r>
            <a:r>
              <a:rPr sz="3600" spc="-30" dirty="0">
                <a:latin typeface="Microsoft Sans Serif"/>
                <a:cs typeface="Microsoft Sans Serif"/>
              </a:rPr>
              <a:t> </a:t>
            </a:r>
            <a:r>
              <a:rPr sz="3600" spc="75" dirty="0">
                <a:latin typeface="Microsoft Sans Serif"/>
                <a:cs typeface="Microsoft Sans Serif"/>
              </a:rPr>
              <a:t>the</a:t>
            </a:r>
            <a:r>
              <a:rPr sz="3600" spc="-35" dirty="0">
                <a:latin typeface="Microsoft Sans Serif"/>
                <a:cs typeface="Microsoft Sans Serif"/>
              </a:rPr>
              <a:t> </a:t>
            </a:r>
            <a:r>
              <a:rPr sz="3600" dirty="0">
                <a:latin typeface="Microsoft Sans Serif"/>
                <a:cs typeface="Microsoft Sans Serif"/>
              </a:rPr>
              <a:t>affected</a:t>
            </a:r>
            <a:r>
              <a:rPr sz="3600" spc="-30" dirty="0">
                <a:latin typeface="Microsoft Sans Serif"/>
                <a:cs typeface="Microsoft Sans Serif"/>
              </a:rPr>
              <a:t> </a:t>
            </a:r>
            <a:r>
              <a:rPr sz="3600" spc="65" dirty="0">
                <a:latin typeface="Microsoft Sans Serif"/>
                <a:cs typeface="Microsoft Sans Serif"/>
              </a:rPr>
              <a:t>population</a:t>
            </a:r>
            <a:endParaRPr sz="3600" dirty="0">
              <a:latin typeface="Microsoft Sans Serif"/>
              <a:cs typeface="Microsoft Sans Serif"/>
            </a:endParaRPr>
          </a:p>
          <a:p>
            <a:pPr marL="70485">
              <a:lnSpc>
                <a:spcPct val="100000"/>
              </a:lnSpc>
              <a:spcBef>
                <a:spcPts val="3700"/>
              </a:spcBef>
            </a:pPr>
            <a:r>
              <a:rPr sz="4650" b="1" spc="-180" dirty="0">
                <a:latin typeface="Arial"/>
                <a:cs typeface="Arial"/>
              </a:rPr>
              <a:t>-</a:t>
            </a:r>
            <a:r>
              <a:rPr sz="4650" b="1" spc="-285" dirty="0">
                <a:latin typeface="Arial"/>
                <a:cs typeface="Arial"/>
              </a:rPr>
              <a:t>Resource</a:t>
            </a:r>
            <a:r>
              <a:rPr sz="4650" b="1" spc="-140" dirty="0">
                <a:latin typeface="Arial"/>
                <a:cs typeface="Arial"/>
              </a:rPr>
              <a:t> </a:t>
            </a:r>
            <a:r>
              <a:rPr sz="4650" b="1" spc="-165" dirty="0">
                <a:latin typeface="Arial"/>
                <a:cs typeface="Arial"/>
              </a:rPr>
              <a:t>Allocation</a:t>
            </a:r>
            <a:r>
              <a:rPr sz="4650" b="1" spc="-135" dirty="0">
                <a:latin typeface="Arial"/>
                <a:cs typeface="Arial"/>
              </a:rPr>
              <a:t> </a:t>
            </a:r>
            <a:r>
              <a:rPr sz="4650" b="1" spc="-200" dirty="0">
                <a:latin typeface="Arial"/>
                <a:cs typeface="Arial"/>
              </a:rPr>
              <a:t>and</a:t>
            </a:r>
            <a:r>
              <a:rPr sz="4650" b="1" spc="-140" dirty="0">
                <a:latin typeface="Arial"/>
                <a:cs typeface="Arial"/>
              </a:rPr>
              <a:t> </a:t>
            </a:r>
            <a:r>
              <a:rPr sz="4650" b="1" spc="-270" dirty="0">
                <a:latin typeface="Arial"/>
                <a:cs typeface="Arial"/>
              </a:rPr>
              <a:t>Tracking</a:t>
            </a:r>
            <a:endParaRPr lang="en-US" sz="4650" b="1" spc="-270" dirty="0">
              <a:latin typeface="Arial"/>
              <a:cs typeface="Arial"/>
            </a:endParaRPr>
          </a:p>
          <a:p>
            <a:pPr marL="12700">
              <a:lnSpc>
                <a:spcPct val="100000"/>
              </a:lnSpc>
              <a:spcBef>
                <a:spcPts val="2825"/>
              </a:spcBef>
            </a:pPr>
            <a:r>
              <a:rPr sz="4850" b="1" spc="-120" dirty="0">
                <a:latin typeface="Arial"/>
                <a:cs typeface="Arial"/>
              </a:rPr>
              <a:t>-</a:t>
            </a:r>
            <a:r>
              <a:rPr sz="4850" b="1" spc="-204" dirty="0">
                <a:latin typeface="Arial"/>
                <a:cs typeface="Arial"/>
              </a:rPr>
              <a:t>Communication</a:t>
            </a:r>
            <a:r>
              <a:rPr sz="4850" b="1" spc="-75" dirty="0">
                <a:latin typeface="Arial"/>
                <a:cs typeface="Arial"/>
              </a:rPr>
              <a:t> </a:t>
            </a:r>
            <a:r>
              <a:rPr sz="4850" b="1" spc="-10" dirty="0">
                <a:latin typeface="Arial"/>
                <a:cs typeface="Arial"/>
              </a:rPr>
              <a:t>Methods</a:t>
            </a:r>
            <a:endParaRPr sz="4850" dirty="0">
              <a:latin typeface="Arial"/>
              <a:cs typeface="Arial"/>
            </a:endParaRPr>
          </a:p>
          <a:p>
            <a:pPr marL="5653405">
              <a:lnSpc>
                <a:spcPct val="100000"/>
              </a:lnSpc>
              <a:spcBef>
                <a:spcPts val="2415"/>
              </a:spcBef>
            </a:pPr>
            <a:r>
              <a:rPr sz="5150" b="1" spc="-240" dirty="0">
                <a:latin typeface="Arial"/>
                <a:cs typeface="Arial"/>
              </a:rPr>
              <a:t>Challenges</a:t>
            </a:r>
            <a:r>
              <a:rPr sz="5150" b="1" spc="-135" dirty="0">
                <a:latin typeface="Arial"/>
                <a:cs typeface="Arial"/>
              </a:rPr>
              <a:t> </a:t>
            </a:r>
            <a:r>
              <a:rPr sz="5150" b="1" spc="-390" dirty="0">
                <a:latin typeface="Arial"/>
                <a:cs typeface="Arial"/>
              </a:rPr>
              <a:t>Faced:</a:t>
            </a:r>
            <a:endParaRPr sz="5150" dirty="0">
              <a:latin typeface="Arial"/>
              <a:cs typeface="Arial"/>
            </a:endParaRPr>
          </a:p>
          <a:p>
            <a:pPr marL="571500">
              <a:lnSpc>
                <a:spcPct val="100000"/>
              </a:lnSpc>
              <a:spcBef>
                <a:spcPts val="45"/>
              </a:spcBef>
            </a:pPr>
            <a:r>
              <a:rPr lang="en-US" sz="4000" spc="-130" dirty="0">
                <a:latin typeface="Microsoft Sans Serif"/>
                <a:cs typeface="Microsoft Sans Serif"/>
              </a:rPr>
              <a:t>          </a:t>
            </a:r>
            <a:r>
              <a:rPr sz="4000" spc="-130" dirty="0">
                <a:latin typeface="Microsoft Sans Serif"/>
                <a:cs typeface="Microsoft Sans Serif"/>
              </a:rPr>
              <a:t>The</a:t>
            </a:r>
            <a:r>
              <a:rPr sz="4000" spc="-114" dirty="0">
                <a:latin typeface="Microsoft Sans Serif"/>
                <a:cs typeface="Microsoft Sans Serif"/>
              </a:rPr>
              <a:t> </a:t>
            </a:r>
            <a:r>
              <a:rPr sz="4000" dirty="0">
                <a:latin typeface="Microsoft Sans Serif"/>
                <a:cs typeface="Microsoft Sans Serif"/>
              </a:rPr>
              <a:t>main</a:t>
            </a:r>
            <a:r>
              <a:rPr sz="4000" spc="-114" dirty="0">
                <a:latin typeface="Microsoft Sans Serif"/>
                <a:cs typeface="Microsoft Sans Serif"/>
              </a:rPr>
              <a:t> </a:t>
            </a:r>
            <a:r>
              <a:rPr sz="4000" spc="-135" dirty="0">
                <a:latin typeface="Microsoft Sans Serif"/>
                <a:cs typeface="Microsoft Sans Serif"/>
              </a:rPr>
              <a:t>issue</a:t>
            </a:r>
            <a:r>
              <a:rPr sz="4000" spc="-114" dirty="0">
                <a:latin typeface="Microsoft Sans Serif"/>
                <a:cs typeface="Microsoft Sans Serif"/>
              </a:rPr>
              <a:t> </a:t>
            </a:r>
            <a:r>
              <a:rPr sz="4000" spc="70" dirty="0">
                <a:latin typeface="Microsoft Sans Serif"/>
                <a:cs typeface="Microsoft Sans Serif"/>
              </a:rPr>
              <a:t>talked</a:t>
            </a:r>
            <a:r>
              <a:rPr sz="4000" spc="-114" dirty="0">
                <a:latin typeface="Microsoft Sans Serif"/>
                <a:cs typeface="Microsoft Sans Serif"/>
              </a:rPr>
              <a:t> </a:t>
            </a:r>
            <a:r>
              <a:rPr sz="4000" spc="65" dirty="0">
                <a:latin typeface="Microsoft Sans Serif"/>
                <a:cs typeface="Microsoft Sans Serif"/>
              </a:rPr>
              <a:t>about</a:t>
            </a:r>
            <a:r>
              <a:rPr sz="4000" spc="-110" dirty="0">
                <a:latin typeface="Microsoft Sans Serif"/>
                <a:cs typeface="Microsoft Sans Serif"/>
              </a:rPr>
              <a:t> </a:t>
            </a:r>
            <a:r>
              <a:rPr sz="4000" dirty="0">
                <a:latin typeface="Microsoft Sans Serif"/>
                <a:cs typeface="Microsoft Sans Serif"/>
              </a:rPr>
              <a:t>by</a:t>
            </a:r>
            <a:r>
              <a:rPr sz="4000" spc="-114" dirty="0">
                <a:latin typeface="Microsoft Sans Serif"/>
                <a:cs typeface="Microsoft Sans Serif"/>
              </a:rPr>
              <a:t> </a:t>
            </a:r>
            <a:r>
              <a:rPr sz="4000" spc="55" dirty="0">
                <a:latin typeface="Microsoft Sans Serif"/>
                <a:cs typeface="Microsoft Sans Serif"/>
              </a:rPr>
              <a:t>authorities</a:t>
            </a:r>
            <a:r>
              <a:rPr sz="4000" spc="-114" dirty="0">
                <a:latin typeface="Microsoft Sans Serif"/>
                <a:cs typeface="Microsoft Sans Serif"/>
              </a:rPr>
              <a:t> </a:t>
            </a:r>
            <a:r>
              <a:rPr sz="4000" spc="-85" dirty="0">
                <a:latin typeface="Microsoft Sans Serif"/>
                <a:cs typeface="Microsoft Sans Serif"/>
              </a:rPr>
              <a:t>was</a:t>
            </a:r>
            <a:r>
              <a:rPr sz="4000" spc="-114" dirty="0">
                <a:latin typeface="Microsoft Sans Serif"/>
                <a:cs typeface="Microsoft Sans Serif"/>
              </a:rPr>
              <a:t> </a:t>
            </a:r>
            <a:r>
              <a:rPr sz="4000" spc="80" dirty="0">
                <a:latin typeface="Microsoft Sans Serif"/>
                <a:cs typeface="Microsoft Sans Serif"/>
              </a:rPr>
              <a:t>Network</a:t>
            </a:r>
            <a:r>
              <a:rPr sz="4000" spc="-110" dirty="0">
                <a:latin typeface="Microsoft Sans Serif"/>
                <a:cs typeface="Microsoft Sans Serif"/>
              </a:rPr>
              <a:t> </a:t>
            </a:r>
            <a:r>
              <a:rPr sz="4000" spc="-10" dirty="0">
                <a:latin typeface="Microsoft Sans Serif"/>
                <a:cs typeface="Microsoft Sans Serif"/>
              </a:rPr>
              <a:t>Issues</a:t>
            </a:r>
            <a:endParaRPr sz="4000" dirty="0">
              <a:latin typeface="Microsoft Sans Serif"/>
              <a:cs typeface="Microsoft Sans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247" y="596772"/>
            <a:ext cx="17590135" cy="1249680"/>
          </a:xfrm>
          <a:prstGeom prst="rect">
            <a:avLst/>
          </a:prstGeom>
        </p:spPr>
        <p:txBody>
          <a:bodyPr vert="horz" wrap="square" lIns="0" tIns="16510" rIns="0" bIns="0" rtlCol="0">
            <a:spAutoFit/>
          </a:bodyPr>
          <a:lstStyle/>
          <a:p>
            <a:pPr marL="8143875" marR="5080" indent="-8131809">
              <a:lnSpc>
                <a:spcPct val="100000"/>
              </a:lnSpc>
              <a:spcBef>
                <a:spcPts val="130"/>
              </a:spcBef>
            </a:pPr>
            <a:r>
              <a:rPr sz="4000" spc="-175" dirty="0"/>
              <a:t>Google</a:t>
            </a:r>
            <a:r>
              <a:rPr sz="4000" spc="-130" dirty="0"/>
              <a:t> </a:t>
            </a:r>
            <a:r>
              <a:rPr sz="4000" spc="-315" dirty="0"/>
              <a:t>Forms</a:t>
            </a:r>
            <a:r>
              <a:rPr sz="4000" spc="-125" dirty="0"/>
              <a:t> </a:t>
            </a:r>
            <a:r>
              <a:rPr sz="4000" spc="-245" dirty="0"/>
              <a:t>Summary</a:t>
            </a:r>
            <a:r>
              <a:rPr sz="4000" spc="-130" dirty="0"/>
              <a:t> </a:t>
            </a:r>
            <a:r>
              <a:rPr sz="4000" spc="-265" dirty="0"/>
              <a:t>For</a:t>
            </a:r>
            <a:r>
              <a:rPr sz="4000" spc="-125" dirty="0"/>
              <a:t> </a:t>
            </a:r>
            <a:r>
              <a:rPr sz="4000" spc="-40" dirty="0"/>
              <a:t>the</a:t>
            </a:r>
            <a:r>
              <a:rPr sz="4000" spc="-125" dirty="0"/>
              <a:t> </a:t>
            </a:r>
            <a:r>
              <a:rPr sz="4000" spc="-315" dirty="0"/>
              <a:t>Responses</a:t>
            </a:r>
            <a:r>
              <a:rPr sz="4000" spc="-130" dirty="0"/>
              <a:t> </a:t>
            </a:r>
            <a:r>
              <a:rPr sz="4000" spc="-135" dirty="0"/>
              <a:t>Gotten</a:t>
            </a:r>
            <a:r>
              <a:rPr sz="4000" spc="-125" dirty="0"/>
              <a:t> </a:t>
            </a:r>
            <a:r>
              <a:rPr sz="4000" spc="-254" dirty="0"/>
              <a:t>From</a:t>
            </a:r>
            <a:r>
              <a:rPr sz="4000" spc="-125" dirty="0"/>
              <a:t> </a:t>
            </a:r>
            <a:r>
              <a:rPr sz="4000" spc="-229" dirty="0"/>
              <a:t>Questions</a:t>
            </a:r>
            <a:r>
              <a:rPr sz="4000" spc="-130" dirty="0"/>
              <a:t> </a:t>
            </a:r>
            <a:r>
              <a:rPr sz="4000" spc="-170" dirty="0"/>
              <a:t>which</a:t>
            </a:r>
            <a:r>
              <a:rPr sz="4000" spc="-125" dirty="0"/>
              <a:t> </a:t>
            </a:r>
            <a:r>
              <a:rPr sz="4000" spc="-20" dirty="0"/>
              <a:t>were </a:t>
            </a:r>
            <a:r>
              <a:rPr sz="4000" spc="-40" dirty="0"/>
              <a:t>asked</a:t>
            </a:r>
            <a:endParaRPr sz="4000"/>
          </a:p>
        </p:txBody>
      </p:sp>
      <p:grpSp>
        <p:nvGrpSpPr>
          <p:cNvPr id="3" name="object 3"/>
          <p:cNvGrpSpPr/>
          <p:nvPr/>
        </p:nvGrpSpPr>
        <p:grpSpPr>
          <a:xfrm>
            <a:off x="300037" y="1883834"/>
            <a:ext cx="17687925" cy="7471409"/>
            <a:chOff x="300037" y="1883834"/>
            <a:chExt cx="17687925" cy="7471409"/>
          </a:xfrm>
        </p:grpSpPr>
        <p:pic>
          <p:nvPicPr>
            <p:cNvPr id="4" name="object 4"/>
            <p:cNvPicPr/>
            <p:nvPr/>
          </p:nvPicPr>
          <p:blipFill>
            <a:blip r:embed="rId2" cstate="print"/>
            <a:stretch>
              <a:fillRect/>
            </a:stretch>
          </p:blipFill>
          <p:spPr>
            <a:xfrm>
              <a:off x="300037" y="1883834"/>
              <a:ext cx="17687925" cy="7162800"/>
            </a:xfrm>
            <a:prstGeom prst="rect">
              <a:avLst/>
            </a:prstGeom>
          </p:spPr>
        </p:pic>
        <p:pic>
          <p:nvPicPr>
            <p:cNvPr id="5" name="object 5"/>
            <p:cNvPicPr/>
            <p:nvPr/>
          </p:nvPicPr>
          <p:blipFill>
            <a:blip r:embed="rId3" cstate="print"/>
            <a:stretch>
              <a:fillRect/>
            </a:stretch>
          </p:blipFill>
          <p:spPr>
            <a:xfrm>
              <a:off x="4550473" y="2459021"/>
              <a:ext cx="13257784" cy="689610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618" y="12"/>
            <a:ext cx="20320" cy="10287000"/>
          </a:xfrm>
          <a:custGeom>
            <a:avLst/>
            <a:gdLst/>
            <a:ahLst/>
            <a:cxnLst/>
            <a:rect l="l" t="t" r="r" b="b"/>
            <a:pathLst>
              <a:path w="20320" h="10287000">
                <a:moveTo>
                  <a:pt x="20167" y="10286987"/>
                </a:moveTo>
                <a:lnTo>
                  <a:pt x="18719" y="0"/>
                </a:lnTo>
                <a:lnTo>
                  <a:pt x="0" y="0"/>
                </a:lnTo>
                <a:lnTo>
                  <a:pt x="1447" y="10286987"/>
                </a:lnTo>
                <a:lnTo>
                  <a:pt x="20167" y="10286987"/>
                </a:lnTo>
                <a:close/>
              </a:path>
            </a:pathLst>
          </a:custGeom>
          <a:solidFill>
            <a:srgbClr val="0358A3"/>
          </a:solidFill>
        </p:spPr>
        <p:txBody>
          <a:bodyPr wrap="square" lIns="0" tIns="0" rIns="0" bIns="0" rtlCol="0"/>
          <a:lstStyle/>
          <a:p>
            <a:endParaRPr/>
          </a:p>
        </p:txBody>
      </p:sp>
      <p:sp>
        <p:nvSpPr>
          <p:cNvPr id="3" name="object 3"/>
          <p:cNvSpPr txBox="1">
            <a:spLocks noGrp="1"/>
          </p:cNvSpPr>
          <p:nvPr>
            <p:ph type="title"/>
          </p:nvPr>
        </p:nvSpPr>
        <p:spPr>
          <a:xfrm>
            <a:off x="745578" y="775372"/>
            <a:ext cx="10995572" cy="1331134"/>
          </a:xfrm>
          <a:prstGeom prst="rect">
            <a:avLst/>
          </a:prstGeom>
        </p:spPr>
        <p:txBody>
          <a:bodyPr vert="horz" wrap="square" lIns="0" tIns="12700" rIns="0" bIns="0" rtlCol="0">
            <a:spAutoFit/>
          </a:bodyPr>
          <a:lstStyle/>
          <a:p>
            <a:pPr marL="12700">
              <a:lnSpc>
                <a:spcPct val="100000"/>
              </a:lnSpc>
              <a:spcBef>
                <a:spcPts val="100"/>
              </a:spcBef>
            </a:pPr>
            <a:r>
              <a:rPr sz="4200" spc="-175" dirty="0"/>
              <a:t>-</a:t>
            </a:r>
            <a:r>
              <a:rPr sz="4200" spc="-360" dirty="0"/>
              <a:t>RESPONDENTS</a:t>
            </a:r>
            <a:endParaRPr sz="4200" dirty="0"/>
          </a:p>
          <a:p>
            <a:pPr marL="426720">
              <a:lnSpc>
                <a:spcPct val="100000"/>
              </a:lnSpc>
              <a:spcBef>
                <a:spcPts val="235"/>
              </a:spcBef>
            </a:pPr>
            <a:r>
              <a:rPr sz="4200" spc="-160" dirty="0"/>
              <a:t>-</a:t>
            </a:r>
            <a:r>
              <a:rPr sz="3200" spc="-254" dirty="0"/>
              <a:t>Respondents'</a:t>
            </a:r>
            <a:r>
              <a:rPr sz="3200" spc="-160" dirty="0"/>
              <a:t> </a:t>
            </a:r>
            <a:r>
              <a:rPr sz="3200" spc="-204" dirty="0"/>
              <a:t>Specialties</a:t>
            </a:r>
            <a:r>
              <a:rPr sz="3200" spc="-155" dirty="0"/>
              <a:t> </a:t>
            </a:r>
            <a:r>
              <a:rPr sz="3200" spc="-150" dirty="0"/>
              <a:t>in</a:t>
            </a:r>
            <a:r>
              <a:rPr sz="3200" spc="-155" dirty="0"/>
              <a:t> </a:t>
            </a:r>
            <a:r>
              <a:rPr sz="3200" spc="-305" dirty="0"/>
              <a:t>Case</a:t>
            </a:r>
            <a:r>
              <a:rPr sz="3200" spc="-155" dirty="0"/>
              <a:t> </a:t>
            </a:r>
            <a:r>
              <a:rPr sz="3200" spc="-110" dirty="0"/>
              <a:t>of</a:t>
            </a:r>
            <a:r>
              <a:rPr sz="3200" spc="-155" dirty="0"/>
              <a:t> </a:t>
            </a:r>
            <a:r>
              <a:rPr sz="3200" dirty="0"/>
              <a:t>a</a:t>
            </a:r>
            <a:r>
              <a:rPr sz="3200" spc="-155" dirty="0"/>
              <a:t> </a:t>
            </a:r>
            <a:r>
              <a:rPr sz="3200" spc="-130" dirty="0"/>
              <a:t>Disaster</a:t>
            </a:r>
            <a:endParaRPr sz="3200" dirty="0"/>
          </a:p>
        </p:txBody>
      </p:sp>
      <p:sp>
        <p:nvSpPr>
          <p:cNvPr id="4" name="object 4"/>
          <p:cNvSpPr txBox="1"/>
          <p:nvPr/>
        </p:nvSpPr>
        <p:spPr>
          <a:xfrm>
            <a:off x="684618" y="2330450"/>
            <a:ext cx="16598156" cy="6920934"/>
          </a:xfrm>
          <a:prstGeom prst="rect">
            <a:avLst/>
          </a:prstGeom>
        </p:spPr>
        <p:txBody>
          <a:bodyPr vert="horz" wrap="square" lIns="0" tIns="51435" rIns="0" bIns="0" rtlCol="0">
            <a:spAutoFit/>
          </a:bodyPr>
          <a:lstStyle/>
          <a:p>
            <a:pPr marL="464820">
              <a:lnSpc>
                <a:spcPct val="100000"/>
              </a:lnSpc>
              <a:spcBef>
                <a:spcPts val="405"/>
              </a:spcBef>
            </a:pPr>
            <a:r>
              <a:rPr sz="3200" b="1" spc="-65" dirty="0">
                <a:latin typeface="Arial"/>
                <a:cs typeface="Arial"/>
              </a:rPr>
              <a:t>-</a:t>
            </a:r>
            <a:r>
              <a:rPr sz="3200" b="1" spc="-215" dirty="0">
                <a:latin typeface="Arial"/>
                <a:cs typeface="Arial"/>
              </a:rPr>
              <a:t>Features</a:t>
            </a:r>
            <a:r>
              <a:rPr sz="3200" b="1" spc="-145" dirty="0">
                <a:latin typeface="Arial"/>
                <a:cs typeface="Arial"/>
              </a:rPr>
              <a:t> </a:t>
            </a:r>
            <a:r>
              <a:rPr sz="3200" b="1" spc="-20" dirty="0">
                <a:latin typeface="Arial"/>
                <a:cs typeface="Arial"/>
              </a:rPr>
              <a:t>to</a:t>
            </a:r>
            <a:r>
              <a:rPr sz="3200" b="1" spc="-190" dirty="0">
                <a:latin typeface="Arial"/>
                <a:cs typeface="Arial"/>
              </a:rPr>
              <a:t> </a:t>
            </a:r>
            <a:r>
              <a:rPr sz="3200" b="1" spc="-220" dirty="0">
                <a:latin typeface="Arial"/>
                <a:cs typeface="Arial"/>
              </a:rPr>
              <a:t>Enhance</a:t>
            </a:r>
            <a:r>
              <a:rPr sz="3200" b="1" spc="-145" dirty="0">
                <a:latin typeface="Arial"/>
                <a:cs typeface="Arial"/>
              </a:rPr>
              <a:t> </a:t>
            </a:r>
            <a:r>
              <a:rPr sz="3200" b="1" spc="-114" dirty="0">
                <a:latin typeface="Arial"/>
                <a:cs typeface="Arial"/>
              </a:rPr>
              <a:t>in</a:t>
            </a:r>
            <a:r>
              <a:rPr sz="3200" b="1" spc="-160" dirty="0">
                <a:latin typeface="Arial"/>
                <a:cs typeface="Arial"/>
              </a:rPr>
              <a:t> </a:t>
            </a:r>
            <a:r>
              <a:rPr sz="3200" b="1" spc="-40" dirty="0">
                <a:latin typeface="Arial"/>
                <a:cs typeface="Arial"/>
              </a:rPr>
              <a:t>the</a:t>
            </a:r>
            <a:r>
              <a:rPr sz="3200" b="1" spc="-160" dirty="0">
                <a:latin typeface="Arial"/>
                <a:cs typeface="Arial"/>
              </a:rPr>
              <a:t> </a:t>
            </a:r>
            <a:r>
              <a:rPr sz="3200" b="1" spc="-320" dirty="0">
                <a:latin typeface="Arial"/>
                <a:cs typeface="Arial"/>
              </a:rPr>
              <a:t>System</a:t>
            </a:r>
            <a:endParaRPr sz="3200" dirty="0">
              <a:latin typeface="Arial"/>
              <a:cs typeface="Arial"/>
            </a:endParaRPr>
          </a:p>
          <a:p>
            <a:pPr marL="520700">
              <a:lnSpc>
                <a:spcPct val="100000"/>
              </a:lnSpc>
              <a:spcBef>
                <a:spcPts val="310"/>
              </a:spcBef>
            </a:pPr>
            <a:r>
              <a:rPr sz="3200" b="1" spc="-65" dirty="0">
                <a:latin typeface="Arial"/>
                <a:cs typeface="Arial"/>
              </a:rPr>
              <a:t>-</a:t>
            </a:r>
            <a:r>
              <a:rPr sz="3200" b="1" spc="-185" dirty="0">
                <a:latin typeface="Arial"/>
                <a:cs typeface="Arial"/>
              </a:rPr>
              <a:t>Challenges</a:t>
            </a:r>
            <a:r>
              <a:rPr sz="3200" b="1" spc="-105" dirty="0">
                <a:latin typeface="Arial"/>
                <a:cs typeface="Arial"/>
              </a:rPr>
              <a:t> </a:t>
            </a:r>
            <a:r>
              <a:rPr sz="3200" b="1" spc="-240" dirty="0">
                <a:latin typeface="Arial"/>
                <a:cs typeface="Arial"/>
              </a:rPr>
              <a:t>Faced</a:t>
            </a:r>
            <a:r>
              <a:rPr sz="3200" b="1" spc="-105" dirty="0">
                <a:latin typeface="Arial"/>
                <a:cs typeface="Arial"/>
              </a:rPr>
              <a:t> </a:t>
            </a:r>
            <a:r>
              <a:rPr sz="3200" b="1" spc="-114" dirty="0">
                <a:latin typeface="Arial"/>
                <a:cs typeface="Arial"/>
              </a:rPr>
              <a:t>in</a:t>
            </a:r>
            <a:r>
              <a:rPr sz="3200" b="1" spc="-105" dirty="0">
                <a:latin typeface="Arial"/>
                <a:cs typeface="Arial"/>
              </a:rPr>
              <a:t> </a:t>
            </a:r>
            <a:r>
              <a:rPr sz="3200" b="1" spc="-310" dirty="0">
                <a:latin typeface="Arial"/>
                <a:cs typeface="Arial"/>
              </a:rPr>
              <a:t>Accessing</a:t>
            </a:r>
            <a:r>
              <a:rPr sz="3200" b="1" spc="-105" dirty="0">
                <a:latin typeface="Arial"/>
                <a:cs typeface="Arial"/>
              </a:rPr>
              <a:t> </a:t>
            </a:r>
            <a:r>
              <a:rPr sz="3200" b="1" spc="-165" dirty="0">
                <a:latin typeface="Arial"/>
                <a:cs typeface="Arial"/>
              </a:rPr>
              <a:t>Affected</a:t>
            </a:r>
            <a:r>
              <a:rPr sz="3200" b="1" spc="-100" dirty="0">
                <a:latin typeface="Arial"/>
                <a:cs typeface="Arial"/>
              </a:rPr>
              <a:t> </a:t>
            </a:r>
            <a:r>
              <a:rPr sz="3200" b="1" spc="-275" dirty="0">
                <a:latin typeface="Arial"/>
                <a:cs typeface="Arial"/>
              </a:rPr>
              <a:t>Areas</a:t>
            </a:r>
            <a:endParaRPr sz="3200" dirty="0">
              <a:latin typeface="Arial"/>
              <a:cs typeface="Arial"/>
            </a:endParaRPr>
          </a:p>
          <a:p>
            <a:pPr marL="500380">
              <a:lnSpc>
                <a:spcPct val="100000"/>
              </a:lnSpc>
              <a:spcBef>
                <a:spcPts val="260"/>
              </a:spcBef>
            </a:pPr>
            <a:r>
              <a:rPr sz="3200" b="1" spc="-70" dirty="0">
                <a:latin typeface="Arial"/>
                <a:cs typeface="Arial"/>
              </a:rPr>
              <a:t>-</a:t>
            </a:r>
            <a:r>
              <a:rPr sz="3200" b="1" spc="-200" dirty="0">
                <a:latin typeface="Arial"/>
                <a:cs typeface="Arial"/>
              </a:rPr>
              <a:t>Challenges</a:t>
            </a:r>
            <a:r>
              <a:rPr sz="3200" b="1" spc="-135" dirty="0">
                <a:latin typeface="Arial"/>
                <a:cs typeface="Arial"/>
              </a:rPr>
              <a:t> </a:t>
            </a:r>
            <a:r>
              <a:rPr sz="3200" b="1" spc="-270" dirty="0">
                <a:latin typeface="Arial"/>
                <a:cs typeface="Arial"/>
              </a:rPr>
              <a:t>Faced</a:t>
            </a:r>
            <a:r>
              <a:rPr sz="3200" b="1" spc="-135" dirty="0">
                <a:latin typeface="Arial"/>
                <a:cs typeface="Arial"/>
              </a:rPr>
              <a:t> </a:t>
            </a:r>
            <a:r>
              <a:rPr sz="3200" b="1" spc="-150" dirty="0">
                <a:latin typeface="Arial"/>
                <a:cs typeface="Arial"/>
              </a:rPr>
              <a:t>in</a:t>
            </a:r>
            <a:r>
              <a:rPr sz="3200" b="1" spc="-135" dirty="0">
                <a:latin typeface="Arial"/>
                <a:cs typeface="Arial"/>
              </a:rPr>
              <a:t> </a:t>
            </a:r>
            <a:r>
              <a:rPr sz="3200" b="1" spc="-90" dirty="0">
                <a:latin typeface="Arial"/>
                <a:cs typeface="Arial"/>
              </a:rPr>
              <a:t>Communication</a:t>
            </a:r>
            <a:endParaRPr sz="3200" dirty="0">
              <a:latin typeface="Arial"/>
              <a:cs typeface="Arial"/>
            </a:endParaRPr>
          </a:p>
          <a:p>
            <a:pPr marL="6318250" marR="883285" indent="-5747385">
              <a:lnSpc>
                <a:spcPts val="5030"/>
              </a:lnSpc>
              <a:spcBef>
                <a:spcPts val="1255"/>
              </a:spcBef>
            </a:pPr>
            <a:r>
              <a:rPr sz="3200" b="1" spc="-120" dirty="0">
                <a:latin typeface="Arial"/>
                <a:cs typeface="Arial"/>
              </a:rPr>
              <a:t>-</a:t>
            </a:r>
            <a:r>
              <a:rPr sz="3200" b="1" spc="-190" dirty="0">
                <a:latin typeface="Arial"/>
                <a:cs typeface="Arial"/>
              </a:rPr>
              <a:t>Google</a:t>
            </a:r>
            <a:r>
              <a:rPr sz="3200" b="1" spc="-150" dirty="0">
                <a:latin typeface="Arial"/>
                <a:cs typeface="Arial"/>
              </a:rPr>
              <a:t> </a:t>
            </a:r>
            <a:r>
              <a:rPr sz="3200" b="1" spc="-345" dirty="0">
                <a:latin typeface="Arial"/>
                <a:cs typeface="Arial"/>
              </a:rPr>
              <a:t>Forms</a:t>
            </a:r>
            <a:r>
              <a:rPr sz="3200" b="1" spc="-145" dirty="0">
                <a:latin typeface="Arial"/>
                <a:cs typeface="Arial"/>
              </a:rPr>
              <a:t> </a:t>
            </a:r>
            <a:r>
              <a:rPr sz="3200" b="1" spc="-275" dirty="0">
                <a:latin typeface="Arial"/>
                <a:cs typeface="Arial"/>
              </a:rPr>
              <a:t>Summary</a:t>
            </a:r>
            <a:r>
              <a:rPr sz="3200" b="1" spc="-145" dirty="0">
                <a:latin typeface="Arial"/>
                <a:cs typeface="Arial"/>
              </a:rPr>
              <a:t> </a:t>
            </a:r>
            <a:r>
              <a:rPr sz="3200" b="1" spc="-300" dirty="0">
                <a:latin typeface="Arial"/>
                <a:cs typeface="Arial"/>
              </a:rPr>
              <a:t>For</a:t>
            </a:r>
            <a:r>
              <a:rPr sz="3200" b="1" spc="-145" dirty="0">
                <a:latin typeface="Arial"/>
                <a:cs typeface="Arial"/>
              </a:rPr>
              <a:t> </a:t>
            </a:r>
            <a:r>
              <a:rPr sz="3200" b="1" spc="-70" dirty="0">
                <a:latin typeface="Arial"/>
                <a:cs typeface="Arial"/>
              </a:rPr>
              <a:t>the</a:t>
            </a:r>
            <a:r>
              <a:rPr sz="3200" b="1" spc="-145" dirty="0">
                <a:latin typeface="Arial"/>
                <a:cs typeface="Arial"/>
              </a:rPr>
              <a:t> </a:t>
            </a:r>
            <a:r>
              <a:rPr sz="3200" b="1" spc="-350" dirty="0">
                <a:latin typeface="Arial"/>
                <a:cs typeface="Arial"/>
              </a:rPr>
              <a:t>Responses</a:t>
            </a:r>
            <a:r>
              <a:rPr sz="3200" b="1" spc="-145" dirty="0">
                <a:latin typeface="Arial"/>
                <a:cs typeface="Arial"/>
              </a:rPr>
              <a:t> </a:t>
            </a:r>
            <a:r>
              <a:rPr sz="3200" b="1" spc="-175" dirty="0">
                <a:latin typeface="Arial"/>
                <a:cs typeface="Arial"/>
              </a:rPr>
              <a:t>Gotten</a:t>
            </a:r>
            <a:r>
              <a:rPr sz="3200" b="1" spc="-150" dirty="0">
                <a:latin typeface="Arial"/>
                <a:cs typeface="Arial"/>
              </a:rPr>
              <a:t> </a:t>
            </a:r>
            <a:r>
              <a:rPr sz="3200" b="1" spc="-285" dirty="0">
                <a:latin typeface="Arial"/>
                <a:cs typeface="Arial"/>
              </a:rPr>
              <a:t>From</a:t>
            </a:r>
            <a:r>
              <a:rPr sz="3200" b="1" spc="-145" dirty="0">
                <a:latin typeface="Arial"/>
                <a:cs typeface="Arial"/>
              </a:rPr>
              <a:t> </a:t>
            </a:r>
            <a:r>
              <a:rPr sz="3200" b="1" spc="-265" dirty="0">
                <a:latin typeface="Arial"/>
                <a:cs typeface="Arial"/>
              </a:rPr>
              <a:t>Questions </a:t>
            </a:r>
            <a:r>
              <a:rPr sz="3200" b="1" spc="-200" dirty="0">
                <a:latin typeface="Arial"/>
                <a:cs typeface="Arial"/>
              </a:rPr>
              <a:t>which</a:t>
            </a:r>
            <a:r>
              <a:rPr sz="3200" b="1" spc="-135" dirty="0">
                <a:latin typeface="Arial"/>
                <a:cs typeface="Arial"/>
              </a:rPr>
              <a:t> </a:t>
            </a:r>
            <a:r>
              <a:rPr sz="3200" b="1" spc="-140" dirty="0">
                <a:latin typeface="Arial"/>
                <a:cs typeface="Arial"/>
              </a:rPr>
              <a:t>were</a:t>
            </a:r>
            <a:r>
              <a:rPr sz="3200" b="1" spc="-130" dirty="0">
                <a:latin typeface="Arial"/>
                <a:cs typeface="Arial"/>
              </a:rPr>
              <a:t> </a:t>
            </a:r>
            <a:r>
              <a:rPr sz="3200" b="1" spc="-270" dirty="0">
                <a:latin typeface="Arial"/>
                <a:cs typeface="Arial"/>
              </a:rPr>
              <a:t>asked</a:t>
            </a:r>
            <a:endParaRPr lang="en-US" sz="3200" b="1" spc="-270" dirty="0">
              <a:latin typeface="Arial"/>
              <a:cs typeface="Arial"/>
            </a:endParaRPr>
          </a:p>
          <a:p>
            <a:pPr marL="6318250" marR="883285" indent="-5747385">
              <a:lnSpc>
                <a:spcPts val="5030"/>
              </a:lnSpc>
              <a:spcBef>
                <a:spcPts val="1255"/>
              </a:spcBef>
            </a:pPr>
            <a:endParaRPr sz="3200" dirty="0">
              <a:latin typeface="Arial"/>
              <a:cs typeface="Arial"/>
            </a:endParaRPr>
          </a:p>
          <a:p>
            <a:pPr marL="12700">
              <a:lnSpc>
                <a:spcPct val="100000"/>
              </a:lnSpc>
              <a:spcBef>
                <a:spcPts val="85"/>
              </a:spcBef>
            </a:pPr>
            <a:r>
              <a:rPr sz="3200" b="1" spc="-140" dirty="0">
                <a:latin typeface="Arial"/>
                <a:cs typeface="Arial"/>
              </a:rPr>
              <a:t>-</a:t>
            </a:r>
            <a:r>
              <a:rPr sz="3200" b="1" spc="-270" dirty="0">
                <a:latin typeface="Arial"/>
                <a:cs typeface="Arial"/>
              </a:rPr>
              <a:t>AUTHORITIES</a:t>
            </a:r>
            <a:endParaRPr lang="en-US" sz="3200" b="1" spc="-270" dirty="0">
              <a:latin typeface="Arial"/>
              <a:cs typeface="Arial"/>
            </a:endParaRPr>
          </a:p>
          <a:p>
            <a:pPr marL="12700">
              <a:lnSpc>
                <a:spcPct val="100000"/>
              </a:lnSpc>
              <a:spcBef>
                <a:spcPts val="85"/>
              </a:spcBef>
            </a:pPr>
            <a:endParaRPr sz="3200" dirty="0">
              <a:latin typeface="Arial"/>
              <a:cs typeface="Arial"/>
            </a:endParaRPr>
          </a:p>
          <a:p>
            <a:pPr marL="524510">
              <a:lnSpc>
                <a:spcPct val="100000"/>
              </a:lnSpc>
              <a:spcBef>
                <a:spcPts val="284"/>
              </a:spcBef>
            </a:pPr>
            <a:r>
              <a:rPr sz="3200" b="1" spc="-65" dirty="0">
                <a:latin typeface="Arial"/>
                <a:cs typeface="Arial"/>
              </a:rPr>
              <a:t>-</a:t>
            </a:r>
            <a:r>
              <a:rPr sz="3200" b="1" spc="-215" dirty="0">
                <a:latin typeface="Arial"/>
                <a:cs typeface="Arial"/>
              </a:rPr>
              <a:t>Features</a:t>
            </a:r>
            <a:r>
              <a:rPr sz="3200" b="1" spc="-125" dirty="0">
                <a:latin typeface="Arial"/>
                <a:cs typeface="Arial"/>
              </a:rPr>
              <a:t> </a:t>
            </a:r>
            <a:r>
              <a:rPr sz="3200" b="1" spc="-170" dirty="0">
                <a:latin typeface="Arial"/>
                <a:cs typeface="Arial"/>
              </a:rPr>
              <a:t>which</a:t>
            </a:r>
            <a:r>
              <a:rPr sz="3200" b="1" spc="-120" dirty="0">
                <a:latin typeface="Arial"/>
                <a:cs typeface="Arial"/>
              </a:rPr>
              <a:t> </a:t>
            </a:r>
            <a:r>
              <a:rPr sz="3200" b="1" spc="-145" dirty="0">
                <a:latin typeface="Arial"/>
                <a:cs typeface="Arial"/>
              </a:rPr>
              <a:t>they</a:t>
            </a:r>
            <a:r>
              <a:rPr sz="3200" b="1" spc="-120" dirty="0">
                <a:latin typeface="Arial"/>
                <a:cs typeface="Arial"/>
              </a:rPr>
              <a:t> </a:t>
            </a:r>
            <a:r>
              <a:rPr sz="3200" b="1" spc="-135" dirty="0">
                <a:latin typeface="Arial"/>
                <a:cs typeface="Arial"/>
              </a:rPr>
              <a:t>would</a:t>
            </a:r>
            <a:r>
              <a:rPr sz="3200" b="1" spc="-125" dirty="0">
                <a:latin typeface="Arial"/>
                <a:cs typeface="Arial"/>
              </a:rPr>
              <a:t> </a:t>
            </a:r>
            <a:r>
              <a:rPr sz="3200" b="1" spc="-105" dirty="0">
                <a:latin typeface="Arial"/>
                <a:cs typeface="Arial"/>
              </a:rPr>
              <a:t>Prioritize</a:t>
            </a:r>
            <a:r>
              <a:rPr sz="3200" b="1" spc="-120" dirty="0">
                <a:latin typeface="Arial"/>
                <a:cs typeface="Arial"/>
              </a:rPr>
              <a:t> </a:t>
            </a:r>
            <a:r>
              <a:rPr sz="3200" b="1" spc="-114" dirty="0">
                <a:latin typeface="Arial"/>
                <a:cs typeface="Arial"/>
              </a:rPr>
              <a:t>in</a:t>
            </a:r>
            <a:r>
              <a:rPr sz="3200" b="1" spc="-120" dirty="0">
                <a:latin typeface="Arial"/>
                <a:cs typeface="Arial"/>
              </a:rPr>
              <a:t> </a:t>
            </a:r>
            <a:r>
              <a:rPr sz="3200" b="1" spc="-40" dirty="0">
                <a:latin typeface="Arial"/>
                <a:cs typeface="Arial"/>
              </a:rPr>
              <a:t>the</a:t>
            </a:r>
            <a:r>
              <a:rPr sz="3200" b="1" spc="-125" dirty="0">
                <a:latin typeface="Arial"/>
                <a:cs typeface="Arial"/>
              </a:rPr>
              <a:t> </a:t>
            </a:r>
            <a:r>
              <a:rPr sz="3200" b="1" spc="-200" dirty="0">
                <a:latin typeface="Arial"/>
                <a:cs typeface="Arial"/>
              </a:rPr>
              <a:t>Disaster</a:t>
            </a:r>
            <a:r>
              <a:rPr sz="3200" b="1" spc="-120" dirty="0">
                <a:latin typeface="Arial"/>
                <a:cs typeface="Arial"/>
              </a:rPr>
              <a:t> </a:t>
            </a:r>
            <a:r>
              <a:rPr sz="3200" b="1" spc="-114" dirty="0">
                <a:latin typeface="Arial"/>
                <a:cs typeface="Arial"/>
              </a:rPr>
              <a:t>Management</a:t>
            </a:r>
            <a:r>
              <a:rPr sz="3200" b="1" spc="-120" dirty="0">
                <a:latin typeface="Arial"/>
                <a:cs typeface="Arial"/>
              </a:rPr>
              <a:t> </a:t>
            </a:r>
            <a:r>
              <a:rPr sz="3200" b="1" spc="-25" dirty="0">
                <a:latin typeface="Arial"/>
                <a:cs typeface="Arial"/>
              </a:rPr>
              <a:t>App</a:t>
            </a:r>
            <a:endParaRPr sz="3200" dirty="0">
              <a:latin typeface="Arial"/>
              <a:cs typeface="Arial"/>
            </a:endParaRPr>
          </a:p>
          <a:p>
            <a:pPr marL="510540">
              <a:lnSpc>
                <a:spcPct val="100000"/>
              </a:lnSpc>
              <a:spcBef>
                <a:spcPts val="310"/>
              </a:spcBef>
            </a:pPr>
            <a:r>
              <a:rPr sz="3200" b="1" spc="-65" dirty="0">
                <a:latin typeface="Arial"/>
                <a:cs typeface="Arial"/>
              </a:rPr>
              <a:t>-</a:t>
            </a:r>
            <a:r>
              <a:rPr sz="3200" b="1" spc="-185" dirty="0">
                <a:latin typeface="Arial"/>
                <a:cs typeface="Arial"/>
              </a:rPr>
              <a:t>Challenges</a:t>
            </a:r>
            <a:r>
              <a:rPr sz="3200" b="1" spc="-70" dirty="0">
                <a:latin typeface="Arial"/>
                <a:cs typeface="Arial"/>
              </a:rPr>
              <a:t> </a:t>
            </a:r>
            <a:r>
              <a:rPr sz="3200" b="1" spc="-10" dirty="0">
                <a:latin typeface="Arial"/>
                <a:cs typeface="Arial"/>
              </a:rPr>
              <a:t>Faced</a:t>
            </a:r>
            <a:endParaRPr sz="3200" dirty="0">
              <a:latin typeface="Arial"/>
              <a:cs typeface="Arial"/>
            </a:endParaRPr>
          </a:p>
          <a:p>
            <a:pPr marL="7595234" marR="5080" indent="-6984365">
              <a:lnSpc>
                <a:spcPct val="100000"/>
              </a:lnSpc>
              <a:spcBef>
                <a:spcPts val="310"/>
              </a:spcBef>
            </a:pPr>
            <a:r>
              <a:rPr sz="3200" b="1" spc="-65" dirty="0">
                <a:latin typeface="Arial"/>
                <a:cs typeface="Arial"/>
              </a:rPr>
              <a:t>-</a:t>
            </a:r>
            <a:r>
              <a:rPr sz="3200" b="1" spc="-175" dirty="0">
                <a:latin typeface="Arial"/>
                <a:cs typeface="Arial"/>
              </a:rPr>
              <a:t>Google</a:t>
            </a:r>
            <a:r>
              <a:rPr sz="3200" b="1" spc="-130" dirty="0">
                <a:latin typeface="Arial"/>
                <a:cs typeface="Arial"/>
              </a:rPr>
              <a:t> </a:t>
            </a:r>
            <a:r>
              <a:rPr sz="3200" b="1" spc="-315" dirty="0">
                <a:latin typeface="Arial"/>
                <a:cs typeface="Arial"/>
              </a:rPr>
              <a:t>Forms</a:t>
            </a:r>
            <a:r>
              <a:rPr sz="3200" b="1" spc="-125" dirty="0">
                <a:latin typeface="Arial"/>
                <a:cs typeface="Arial"/>
              </a:rPr>
              <a:t> </a:t>
            </a:r>
            <a:r>
              <a:rPr sz="3200" b="1" spc="-245" dirty="0">
                <a:latin typeface="Arial"/>
                <a:cs typeface="Arial"/>
              </a:rPr>
              <a:t>Summary</a:t>
            </a:r>
            <a:r>
              <a:rPr sz="3200" b="1" spc="-130" dirty="0">
                <a:latin typeface="Arial"/>
                <a:cs typeface="Arial"/>
              </a:rPr>
              <a:t> </a:t>
            </a:r>
            <a:r>
              <a:rPr sz="3200" b="1" spc="-265" dirty="0">
                <a:latin typeface="Arial"/>
                <a:cs typeface="Arial"/>
              </a:rPr>
              <a:t>For</a:t>
            </a:r>
            <a:r>
              <a:rPr sz="3200" b="1" spc="-125" dirty="0">
                <a:latin typeface="Arial"/>
                <a:cs typeface="Arial"/>
              </a:rPr>
              <a:t> </a:t>
            </a:r>
            <a:r>
              <a:rPr sz="3200" b="1" spc="-40" dirty="0">
                <a:latin typeface="Arial"/>
                <a:cs typeface="Arial"/>
              </a:rPr>
              <a:t>the</a:t>
            </a:r>
            <a:r>
              <a:rPr sz="3200" b="1" spc="-130" dirty="0">
                <a:latin typeface="Arial"/>
                <a:cs typeface="Arial"/>
              </a:rPr>
              <a:t> </a:t>
            </a:r>
            <a:r>
              <a:rPr sz="3200" b="1" spc="-315" dirty="0">
                <a:latin typeface="Arial"/>
                <a:cs typeface="Arial"/>
              </a:rPr>
              <a:t>Responses</a:t>
            </a:r>
            <a:r>
              <a:rPr sz="3200" b="1" spc="-125" dirty="0">
                <a:latin typeface="Arial"/>
                <a:cs typeface="Arial"/>
              </a:rPr>
              <a:t> </a:t>
            </a:r>
            <a:r>
              <a:rPr sz="3200" b="1" spc="-135" dirty="0">
                <a:latin typeface="Arial"/>
                <a:cs typeface="Arial"/>
              </a:rPr>
              <a:t>Gotten</a:t>
            </a:r>
            <a:r>
              <a:rPr sz="3200" b="1" spc="-130" dirty="0">
                <a:latin typeface="Arial"/>
                <a:cs typeface="Arial"/>
              </a:rPr>
              <a:t> </a:t>
            </a:r>
            <a:r>
              <a:rPr sz="3200" b="1" spc="-254" dirty="0">
                <a:latin typeface="Arial"/>
                <a:cs typeface="Arial"/>
              </a:rPr>
              <a:t>From</a:t>
            </a:r>
            <a:r>
              <a:rPr sz="3200" b="1" spc="-125" dirty="0">
                <a:latin typeface="Arial"/>
                <a:cs typeface="Arial"/>
              </a:rPr>
              <a:t> </a:t>
            </a:r>
            <a:r>
              <a:rPr sz="3200" b="1" spc="-229" dirty="0">
                <a:latin typeface="Arial"/>
                <a:cs typeface="Arial"/>
              </a:rPr>
              <a:t>Questions</a:t>
            </a:r>
            <a:r>
              <a:rPr sz="3200" b="1" spc="-130" dirty="0">
                <a:latin typeface="Arial"/>
                <a:cs typeface="Arial"/>
              </a:rPr>
              <a:t> </a:t>
            </a:r>
            <a:r>
              <a:rPr sz="3200" b="1" spc="-20" dirty="0">
                <a:latin typeface="Arial"/>
                <a:cs typeface="Arial"/>
              </a:rPr>
              <a:t>which </a:t>
            </a:r>
            <a:r>
              <a:rPr sz="3200" b="1" spc="-125" dirty="0">
                <a:latin typeface="Arial"/>
                <a:cs typeface="Arial"/>
              </a:rPr>
              <a:t>were</a:t>
            </a:r>
            <a:r>
              <a:rPr sz="3200" b="1" spc="-135" dirty="0">
                <a:latin typeface="Arial"/>
                <a:cs typeface="Arial"/>
              </a:rPr>
              <a:t> </a:t>
            </a:r>
            <a:r>
              <a:rPr sz="3200" b="1" spc="-25" dirty="0">
                <a:latin typeface="Arial"/>
                <a:cs typeface="Arial"/>
              </a:rPr>
              <a:t>asked</a:t>
            </a:r>
            <a:endParaRPr lang="en-US" sz="3200" b="1" spc="-25" dirty="0">
              <a:latin typeface="Arial"/>
              <a:cs typeface="Arial"/>
            </a:endParaRPr>
          </a:p>
          <a:p>
            <a:pPr marL="7595234" marR="5080" indent="-6984365">
              <a:lnSpc>
                <a:spcPct val="100000"/>
              </a:lnSpc>
              <a:spcBef>
                <a:spcPts val="310"/>
              </a:spcBef>
            </a:pPr>
            <a:endParaRPr sz="3200" dirty="0">
              <a:latin typeface="Arial"/>
              <a:cs typeface="Arial"/>
            </a:endParaRPr>
          </a:p>
          <a:p>
            <a:pPr marL="462280">
              <a:lnSpc>
                <a:spcPts val="4850"/>
              </a:lnSpc>
            </a:pPr>
            <a:r>
              <a:rPr sz="3200" b="1" spc="-295" dirty="0">
                <a:latin typeface="Arial"/>
                <a:cs typeface="Arial"/>
              </a:rPr>
              <a:t>CONCLUSION</a:t>
            </a:r>
            <a:endParaRPr sz="32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8050" y="0"/>
            <a:ext cx="20116799" cy="1028699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0850" y="0"/>
            <a:ext cx="20421600" cy="1028699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9513549" cy="102869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250" y="0"/>
            <a:ext cx="19278600" cy="1028699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88" cy="99504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112" y="1156347"/>
            <a:ext cx="17503775" cy="6296275"/>
          </a:xfrm>
          <a:prstGeom prst="rect">
            <a:avLst/>
          </a:prstGeom>
        </p:spPr>
        <p:txBody>
          <a:bodyPr vert="horz" wrap="square" lIns="0" tIns="12065" rIns="0" bIns="0" rtlCol="0">
            <a:spAutoFit/>
          </a:bodyPr>
          <a:lstStyle/>
          <a:p>
            <a:pPr marL="12700" marR="5080" algn="just">
              <a:lnSpc>
                <a:spcPct val="113999"/>
              </a:lnSpc>
              <a:spcBef>
                <a:spcPts val="95"/>
              </a:spcBef>
            </a:pPr>
            <a:r>
              <a:rPr sz="4000" dirty="0">
                <a:latin typeface="+mn-lt"/>
                <a:cs typeface="Microsoft Sans Serif"/>
              </a:rPr>
              <a:t>Developing</a:t>
            </a:r>
            <a:r>
              <a:rPr sz="4000" spc="360" dirty="0">
                <a:latin typeface="+mn-lt"/>
                <a:cs typeface="Microsoft Sans Serif"/>
              </a:rPr>
              <a:t> </a:t>
            </a:r>
            <a:r>
              <a:rPr sz="4000" dirty="0">
                <a:latin typeface="+mn-lt"/>
                <a:cs typeface="Microsoft Sans Serif"/>
              </a:rPr>
              <a:t>a</a:t>
            </a:r>
            <a:r>
              <a:rPr sz="4000" spc="360" dirty="0">
                <a:latin typeface="+mn-lt"/>
                <a:cs typeface="Microsoft Sans Serif"/>
              </a:rPr>
              <a:t> </a:t>
            </a:r>
            <a:r>
              <a:rPr sz="4000" dirty="0">
                <a:latin typeface="+mn-lt"/>
                <a:cs typeface="Microsoft Sans Serif"/>
              </a:rPr>
              <a:t>disaster</a:t>
            </a:r>
            <a:r>
              <a:rPr sz="4000" spc="360" dirty="0">
                <a:latin typeface="+mn-lt"/>
                <a:cs typeface="Microsoft Sans Serif"/>
              </a:rPr>
              <a:t> </a:t>
            </a:r>
            <a:r>
              <a:rPr sz="4000" dirty="0">
                <a:latin typeface="+mn-lt"/>
                <a:cs typeface="Microsoft Sans Serif"/>
              </a:rPr>
              <a:t>management</a:t>
            </a:r>
            <a:r>
              <a:rPr sz="4000" spc="365" dirty="0">
                <a:latin typeface="+mn-lt"/>
                <a:cs typeface="Microsoft Sans Serif"/>
              </a:rPr>
              <a:t> </a:t>
            </a:r>
            <a:r>
              <a:rPr sz="4000" spc="50" dirty="0">
                <a:latin typeface="+mn-lt"/>
                <a:cs typeface="Microsoft Sans Serif"/>
              </a:rPr>
              <a:t>app</a:t>
            </a:r>
            <a:r>
              <a:rPr sz="4000" spc="360" dirty="0">
                <a:latin typeface="+mn-lt"/>
                <a:cs typeface="Microsoft Sans Serif"/>
              </a:rPr>
              <a:t> </a:t>
            </a:r>
            <a:r>
              <a:rPr sz="4000" spc="160" dirty="0">
                <a:latin typeface="+mn-lt"/>
                <a:cs typeface="Microsoft Sans Serif"/>
              </a:rPr>
              <a:t>with</a:t>
            </a:r>
            <a:r>
              <a:rPr sz="4000" spc="360" dirty="0">
                <a:latin typeface="+mn-lt"/>
                <a:cs typeface="Microsoft Sans Serif"/>
              </a:rPr>
              <a:t> </a:t>
            </a:r>
            <a:r>
              <a:rPr sz="4000" spc="90" dirty="0">
                <a:latin typeface="+mn-lt"/>
                <a:cs typeface="Microsoft Sans Serif"/>
              </a:rPr>
              <a:t>prioritized</a:t>
            </a:r>
            <a:r>
              <a:rPr sz="4000" spc="360" dirty="0">
                <a:latin typeface="+mn-lt"/>
                <a:cs typeface="Microsoft Sans Serif"/>
              </a:rPr>
              <a:t> </a:t>
            </a:r>
            <a:r>
              <a:rPr sz="4000" dirty="0">
                <a:latin typeface="+mn-lt"/>
                <a:cs typeface="Microsoft Sans Serif"/>
              </a:rPr>
              <a:t>features</a:t>
            </a:r>
            <a:r>
              <a:rPr sz="4000" spc="360" dirty="0">
                <a:latin typeface="+mn-lt"/>
                <a:cs typeface="Microsoft Sans Serif"/>
              </a:rPr>
              <a:t> </a:t>
            </a:r>
            <a:r>
              <a:rPr sz="4000" spc="-25" dirty="0">
                <a:latin typeface="+mn-lt"/>
                <a:cs typeface="Microsoft Sans Serif"/>
              </a:rPr>
              <a:t>is </a:t>
            </a:r>
            <a:r>
              <a:rPr sz="4000" spc="-10" dirty="0">
                <a:latin typeface="+mn-lt"/>
                <a:cs typeface="Microsoft Sans Serif"/>
              </a:rPr>
              <a:t>crucial.</a:t>
            </a:r>
            <a:endParaRPr sz="4000" dirty="0">
              <a:latin typeface="+mn-lt"/>
              <a:cs typeface="Microsoft Sans Serif"/>
            </a:endParaRPr>
          </a:p>
          <a:p>
            <a:pPr marL="12700" marR="5080" algn="just">
              <a:lnSpc>
                <a:spcPct val="102099"/>
              </a:lnSpc>
              <a:spcBef>
                <a:spcPts val="650"/>
              </a:spcBef>
            </a:pPr>
            <a:r>
              <a:rPr sz="4000" spc="160" dirty="0">
                <a:latin typeface="+mn-lt"/>
                <a:cs typeface="Microsoft Sans Serif"/>
              </a:rPr>
              <a:t>It</a:t>
            </a:r>
            <a:r>
              <a:rPr sz="4000" spc="465" dirty="0">
                <a:latin typeface="+mn-lt"/>
                <a:cs typeface="Microsoft Sans Serif"/>
              </a:rPr>
              <a:t> </a:t>
            </a:r>
            <a:r>
              <a:rPr sz="4000" dirty="0">
                <a:latin typeface="+mn-lt"/>
                <a:cs typeface="Microsoft Sans Serif"/>
              </a:rPr>
              <a:t>enhances</a:t>
            </a:r>
            <a:r>
              <a:rPr sz="4000" spc="475" dirty="0">
                <a:latin typeface="+mn-lt"/>
                <a:cs typeface="Microsoft Sans Serif"/>
              </a:rPr>
              <a:t> </a:t>
            </a:r>
            <a:r>
              <a:rPr sz="4000" dirty="0">
                <a:latin typeface="+mn-lt"/>
                <a:cs typeface="Microsoft Sans Serif"/>
              </a:rPr>
              <a:t>response</a:t>
            </a:r>
            <a:r>
              <a:rPr sz="4000" spc="475" dirty="0">
                <a:latin typeface="+mn-lt"/>
                <a:cs typeface="Microsoft Sans Serif"/>
              </a:rPr>
              <a:t> </a:t>
            </a:r>
            <a:r>
              <a:rPr sz="4000" spc="55" dirty="0">
                <a:latin typeface="+mn-lt"/>
                <a:cs typeface="Microsoft Sans Serif"/>
              </a:rPr>
              <a:t>efforts</a:t>
            </a:r>
            <a:r>
              <a:rPr sz="4000" spc="475" dirty="0">
                <a:latin typeface="+mn-lt"/>
                <a:cs typeface="Microsoft Sans Serif"/>
              </a:rPr>
              <a:t> </a:t>
            </a:r>
            <a:r>
              <a:rPr sz="4000" dirty="0">
                <a:latin typeface="+mn-lt"/>
                <a:cs typeface="Microsoft Sans Serif"/>
              </a:rPr>
              <a:t>by</a:t>
            </a:r>
            <a:r>
              <a:rPr sz="4000" spc="480" dirty="0">
                <a:latin typeface="+mn-lt"/>
                <a:cs typeface="Microsoft Sans Serif"/>
              </a:rPr>
              <a:t> </a:t>
            </a:r>
            <a:r>
              <a:rPr sz="4000" dirty="0">
                <a:latin typeface="+mn-lt"/>
                <a:cs typeface="Microsoft Sans Serif"/>
              </a:rPr>
              <a:t>enabling</a:t>
            </a:r>
            <a:r>
              <a:rPr sz="4000" spc="475" dirty="0">
                <a:latin typeface="+mn-lt"/>
                <a:cs typeface="Microsoft Sans Serif"/>
              </a:rPr>
              <a:t> </a:t>
            </a:r>
            <a:r>
              <a:rPr sz="4000" spc="85" dirty="0">
                <a:latin typeface="+mn-lt"/>
                <a:cs typeface="Microsoft Sans Serif"/>
              </a:rPr>
              <a:t>efficient</a:t>
            </a:r>
            <a:r>
              <a:rPr sz="4000" spc="475" dirty="0">
                <a:latin typeface="+mn-lt"/>
                <a:cs typeface="Microsoft Sans Serif"/>
              </a:rPr>
              <a:t> </a:t>
            </a:r>
            <a:r>
              <a:rPr sz="4000" spc="-10" dirty="0">
                <a:latin typeface="+mn-lt"/>
                <a:cs typeface="Microsoft Sans Serif"/>
              </a:rPr>
              <a:t>communication, </a:t>
            </a:r>
            <a:r>
              <a:rPr sz="4000" dirty="0">
                <a:latin typeface="+mn-lt"/>
                <a:cs typeface="Microsoft Sans Serif"/>
              </a:rPr>
              <a:t>coordination,</a:t>
            </a:r>
            <a:r>
              <a:rPr sz="4000" spc="-20" dirty="0">
                <a:latin typeface="+mn-lt"/>
                <a:cs typeface="Microsoft Sans Serif"/>
              </a:rPr>
              <a:t> </a:t>
            </a:r>
            <a:r>
              <a:rPr sz="4000" dirty="0">
                <a:latin typeface="+mn-lt"/>
                <a:cs typeface="Microsoft Sans Serif"/>
              </a:rPr>
              <a:t>and</a:t>
            </a:r>
            <a:r>
              <a:rPr sz="4000" spc="-15" dirty="0">
                <a:latin typeface="+mn-lt"/>
                <a:cs typeface="Microsoft Sans Serif"/>
              </a:rPr>
              <a:t> </a:t>
            </a:r>
            <a:r>
              <a:rPr sz="4000" spc="-35" dirty="0">
                <a:latin typeface="+mn-lt"/>
                <a:cs typeface="Microsoft Sans Serif"/>
              </a:rPr>
              <a:t>resource</a:t>
            </a:r>
            <a:r>
              <a:rPr sz="4000" spc="-15" dirty="0">
                <a:latin typeface="+mn-lt"/>
                <a:cs typeface="Microsoft Sans Serif"/>
              </a:rPr>
              <a:t> </a:t>
            </a:r>
            <a:r>
              <a:rPr sz="4000" spc="40" dirty="0">
                <a:latin typeface="+mn-lt"/>
                <a:cs typeface="Microsoft Sans Serif"/>
              </a:rPr>
              <a:t>allocation.</a:t>
            </a:r>
            <a:endParaRPr sz="4000" dirty="0">
              <a:latin typeface="+mn-lt"/>
              <a:cs typeface="Microsoft Sans Serif"/>
            </a:endParaRPr>
          </a:p>
          <a:p>
            <a:pPr>
              <a:lnSpc>
                <a:spcPct val="100000"/>
              </a:lnSpc>
              <a:spcBef>
                <a:spcPts val="915"/>
              </a:spcBef>
            </a:pPr>
            <a:endParaRPr sz="4000" dirty="0">
              <a:latin typeface="+mn-lt"/>
              <a:cs typeface="Microsoft Sans Serif"/>
            </a:endParaRPr>
          </a:p>
          <a:p>
            <a:pPr marL="12700" marR="5080" algn="just">
              <a:lnSpc>
                <a:spcPct val="115599"/>
              </a:lnSpc>
            </a:pPr>
            <a:r>
              <a:rPr sz="4000" dirty="0">
                <a:latin typeface="+mn-lt"/>
                <a:cs typeface="Microsoft Sans Serif"/>
              </a:rPr>
              <a:t>Features</a:t>
            </a:r>
            <a:r>
              <a:rPr sz="4000" spc="440" dirty="0">
                <a:latin typeface="+mn-lt"/>
                <a:cs typeface="Microsoft Sans Serif"/>
              </a:rPr>
              <a:t> </a:t>
            </a:r>
            <a:r>
              <a:rPr sz="4000" spc="85" dirty="0">
                <a:latin typeface="+mn-lt"/>
                <a:cs typeface="Microsoft Sans Serif"/>
              </a:rPr>
              <a:t>like</a:t>
            </a:r>
            <a:r>
              <a:rPr sz="4000" spc="445" dirty="0">
                <a:latin typeface="+mn-lt"/>
                <a:cs typeface="Microsoft Sans Serif"/>
              </a:rPr>
              <a:t> </a:t>
            </a:r>
            <a:r>
              <a:rPr sz="4000" spc="50" dirty="0">
                <a:latin typeface="+mn-lt"/>
                <a:cs typeface="Microsoft Sans Serif"/>
              </a:rPr>
              <a:t>real-</a:t>
            </a:r>
            <a:r>
              <a:rPr sz="4000" spc="60" dirty="0">
                <a:latin typeface="+mn-lt"/>
                <a:cs typeface="Microsoft Sans Serif"/>
              </a:rPr>
              <a:t>time</a:t>
            </a:r>
            <a:r>
              <a:rPr sz="4000" spc="445" dirty="0">
                <a:latin typeface="+mn-lt"/>
                <a:cs typeface="Microsoft Sans Serif"/>
              </a:rPr>
              <a:t> </a:t>
            </a:r>
            <a:r>
              <a:rPr sz="4000" dirty="0">
                <a:latin typeface="+mn-lt"/>
                <a:cs typeface="Microsoft Sans Serif"/>
              </a:rPr>
              <a:t>alerts,</a:t>
            </a:r>
            <a:r>
              <a:rPr sz="4000" spc="445" dirty="0">
                <a:latin typeface="+mn-lt"/>
                <a:cs typeface="Microsoft Sans Serif"/>
              </a:rPr>
              <a:t> </a:t>
            </a:r>
            <a:r>
              <a:rPr sz="4000" dirty="0">
                <a:latin typeface="+mn-lt"/>
                <a:cs typeface="Microsoft Sans Serif"/>
              </a:rPr>
              <a:t>location-based</a:t>
            </a:r>
            <a:r>
              <a:rPr sz="4000" spc="440" dirty="0">
                <a:latin typeface="+mn-lt"/>
                <a:cs typeface="Microsoft Sans Serif"/>
              </a:rPr>
              <a:t> </a:t>
            </a:r>
            <a:r>
              <a:rPr sz="4000" spc="-30" dirty="0">
                <a:latin typeface="+mn-lt"/>
                <a:cs typeface="Microsoft Sans Serif"/>
              </a:rPr>
              <a:t>services,</a:t>
            </a:r>
            <a:r>
              <a:rPr sz="4000" spc="445" dirty="0">
                <a:latin typeface="+mn-lt"/>
                <a:cs typeface="Microsoft Sans Serif"/>
              </a:rPr>
              <a:t> </a:t>
            </a:r>
            <a:r>
              <a:rPr sz="4000" dirty="0">
                <a:latin typeface="+mn-lt"/>
                <a:cs typeface="Microsoft Sans Serif"/>
              </a:rPr>
              <a:t>and</a:t>
            </a:r>
            <a:r>
              <a:rPr sz="4000" spc="445" dirty="0">
                <a:latin typeface="+mn-lt"/>
                <a:cs typeface="Microsoft Sans Serif"/>
              </a:rPr>
              <a:t> </a:t>
            </a:r>
            <a:r>
              <a:rPr sz="4000" spc="-10" dirty="0">
                <a:latin typeface="+mn-lt"/>
                <a:cs typeface="Microsoft Sans Serif"/>
              </a:rPr>
              <a:t>incident </a:t>
            </a:r>
            <a:r>
              <a:rPr sz="4000" spc="60" dirty="0">
                <a:latin typeface="+mn-lt"/>
                <a:cs typeface="Microsoft Sans Serif"/>
              </a:rPr>
              <a:t>reporting</a:t>
            </a:r>
            <a:r>
              <a:rPr sz="4000" spc="110" dirty="0">
                <a:latin typeface="+mn-lt"/>
                <a:cs typeface="Microsoft Sans Serif"/>
              </a:rPr>
              <a:t> </a:t>
            </a:r>
            <a:r>
              <a:rPr sz="4000" dirty="0">
                <a:latin typeface="+mn-lt"/>
                <a:cs typeface="Microsoft Sans Serif"/>
              </a:rPr>
              <a:t>improve</a:t>
            </a:r>
            <a:r>
              <a:rPr sz="4000" spc="110" dirty="0">
                <a:latin typeface="+mn-lt"/>
                <a:cs typeface="Microsoft Sans Serif"/>
              </a:rPr>
              <a:t> </a:t>
            </a:r>
            <a:r>
              <a:rPr sz="4000" spc="55" dirty="0">
                <a:latin typeface="+mn-lt"/>
                <a:cs typeface="Microsoft Sans Serif"/>
              </a:rPr>
              <a:t>situational</a:t>
            </a:r>
            <a:r>
              <a:rPr sz="4000" spc="110" dirty="0">
                <a:latin typeface="+mn-lt"/>
                <a:cs typeface="Microsoft Sans Serif"/>
              </a:rPr>
              <a:t> </a:t>
            </a:r>
            <a:r>
              <a:rPr sz="4000" spc="-80" dirty="0">
                <a:latin typeface="+mn-lt"/>
                <a:cs typeface="Microsoft Sans Serif"/>
              </a:rPr>
              <a:t>awareness</a:t>
            </a:r>
            <a:r>
              <a:rPr sz="4000" spc="110" dirty="0">
                <a:latin typeface="+mn-lt"/>
                <a:cs typeface="Microsoft Sans Serif"/>
              </a:rPr>
              <a:t> </a:t>
            </a:r>
            <a:r>
              <a:rPr sz="4000" dirty="0">
                <a:latin typeface="+mn-lt"/>
                <a:cs typeface="Microsoft Sans Serif"/>
              </a:rPr>
              <a:t>and</a:t>
            </a:r>
            <a:r>
              <a:rPr sz="4000" spc="110" dirty="0">
                <a:latin typeface="+mn-lt"/>
                <a:cs typeface="Microsoft Sans Serif"/>
              </a:rPr>
              <a:t> </a:t>
            </a:r>
            <a:r>
              <a:rPr sz="4000" dirty="0">
                <a:latin typeface="+mn-lt"/>
                <a:cs typeface="Microsoft Sans Serif"/>
              </a:rPr>
              <a:t>aid</a:t>
            </a:r>
            <a:r>
              <a:rPr sz="4000" spc="110" dirty="0">
                <a:latin typeface="+mn-lt"/>
                <a:cs typeface="Microsoft Sans Serif"/>
              </a:rPr>
              <a:t> </a:t>
            </a:r>
            <a:r>
              <a:rPr sz="4000" spc="-20" dirty="0">
                <a:latin typeface="+mn-lt"/>
                <a:cs typeface="Microsoft Sans Serif"/>
              </a:rPr>
              <a:t>decision-</a:t>
            </a:r>
            <a:r>
              <a:rPr sz="4000" dirty="0">
                <a:latin typeface="+mn-lt"/>
                <a:cs typeface="Microsoft Sans Serif"/>
              </a:rPr>
              <a:t>making</a:t>
            </a:r>
            <a:r>
              <a:rPr sz="4000" spc="110" dirty="0">
                <a:latin typeface="+mn-lt"/>
                <a:cs typeface="Microsoft Sans Serif"/>
              </a:rPr>
              <a:t> </a:t>
            </a:r>
            <a:r>
              <a:rPr sz="4000" spc="95" dirty="0">
                <a:latin typeface="+mn-lt"/>
                <a:cs typeface="Microsoft Sans Serif"/>
              </a:rPr>
              <a:t>for </a:t>
            </a:r>
            <a:r>
              <a:rPr sz="4000" dirty="0">
                <a:latin typeface="+mn-lt"/>
                <a:cs typeface="Microsoft Sans Serif"/>
              </a:rPr>
              <a:t>authorities,</a:t>
            </a:r>
            <a:r>
              <a:rPr sz="4000" spc="1045" dirty="0">
                <a:latin typeface="+mn-lt"/>
                <a:cs typeface="Microsoft Sans Serif"/>
              </a:rPr>
              <a:t> </a:t>
            </a:r>
            <a:r>
              <a:rPr sz="4000" dirty="0">
                <a:latin typeface="+mn-lt"/>
                <a:cs typeface="Microsoft Sans Serif"/>
              </a:rPr>
              <a:t>victims,</a:t>
            </a:r>
            <a:r>
              <a:rPr sz="4000" spc="1045" dirty="0">
                <a:latin typeface="+mn-lt"/>
                <a:cs typeface="Microsoft Sans Serif"/>
              </a:rPr>
              <a:t> </a:t>
            </a:r>
            <a:r>
              <a:rPr sz="4000" dirty="0">
                <a:latin typeface="+mn-lt"/>
                <a:cs typeface="Microsoft Sans Serif"/>
              </a:rPr>
              <a:t>and</a:t>
            </a:r>
            <a:r>
              <a:rPr sz="4000" spc="1050" dirty="0">
                <a:latin typeface="+mn-lt"/>
                <a:cs typeface="Microsoft Sans Serif"/>
              </a:rPr>
              <a:t> </a:t>
            </a:r>
            <a:r>
              <a:rPr sz="4000" dirty="0">
                <a:latin typeface="+mn-lt"/>
                <a:cs typeface="Microsoft Sans Serif"/>
              </a:rPr>
              <a:t>respondents.</a:t>
            </a:r>
            <a:r>
              <a:rPr sz="4000" spc="1045" dirty="0">
                <a:latin typeface="+mn-lt"/>
                <a:cs typeface="Microsoft Sans Serif"/>
              </a:rPr>
              <a:t> </a:t>
            </a:r>
            <a:r>
              <a:rPr sz="4000" dirty="0">
                <a:latin typeface="+mn-lt"/>
                <a:cs typeface="Microsoft Sans Serif"/>
              </a:rPr>
              <a:t>Overcoming</a:t>
            </a:r>
            <a:r>
              <a:rPr sz="4000" spc="1050" dirty="0">
                <a:latin typeface="+mn-lt"/>
                <a:cs typeface="Microsoft Sans Serif"/>
              </a:rPr>
              <a:t> </a:t>
            </a:r>
            <a:r>
              <a:rPr sz="4000" dirty="0">
                <a:latin typeface="+mn-lt"/>
                <a:cs typeface="Microsoft Sans Serif"/>
              </a:rPr>
              <a:t>challenges</a:t>
            </a:r>
            <a:r>
              <a:rPr sz="4000" spc="1045" dirty="0">
                <a:latin typeface="+mn-lt"/>
                <a:cs typeface="Microsoft Sans Serif"/>
              </a:rPr>
              <a:t> </a:t>
            </a:r>
            <a:r>
              <a:rPr sz="4000" spc="45" dirty="0">
                <a:latin typeface="+mn-lt"/>
                <a:cs typeface="Microsoft Sans Serif"/>
              </a:rPr>
              <a:t>like </a:t>
            </a:r>
            <a:r>
              <a:rPr sz="4000" spc="70" dirty="0">
                <a:latin typeface="+mn-lt"/>
                <a:cs typeface="Microsoft Sans Serif"/>
              </a:rPr>
              <a:t>network</a:t>
            </a:r>
            <a:r>
              <a:rPr sz="4000" spc="985" dirty="0">
                <a:latin typeface="+mn-lt"/>
                <a:cs typeface="Microsoft Sans Serif"/>
              </a:rPr>
              <a:t>  </a:t>
            </a:r>
            <a:r>
              <a:rPr sz="4000" dirty="0">
                <a:latin typeface="+mn-lt"/>
                <a:cs typeface="Microsoft Sans Serif"/>
              </a:rPr>
              <a:t>connectivity</a:t>
            </a:r>
            <a:r>
              <a:rPr sz="4000" spc="990" dirty="0">
                <a:latin typeface="+mn-lt"/>
                <a:cs typeface="Microsoft Sans Serif"/>
              </a:rPr>
              <a:t>  </a:t>
            </a:r>
            <a:r>
              <a:rPr sz="4000" dirty="0">
                <a:latin typeface="+mn-lt"/>
                <a:cs typeface="Microsoft Sans Serif"/>
              </a:rPr>
              <a:t>and</a:t>
            </a:r>
            <a:r>
              <a:rPr sz="4000" spc="985" dirty="0">
                <a:latin typeface="+mn-lt"/>
                <a:cs typeface="Microsoft Sans Serif"/>
              </a:rPr>
              <a:t>  </a:t>
            </a:r>
            <a:r>
              <a:rPr sz="4000" dirty="0">
                <a:latin typeface="+mn-lt"/>
                <a:cs typeface="Microsoft Sans Serif"/>
              </a:rPr>
              <a:t>privacy</a:t>
            </a:r>
            <a:r>
              <a:rPr sz="4000" spc="990" dirty="0">
                <a:latin typeface="+mn-lt"/>
                <a:cs typeface="Microsoft Sans Serif"/>
              </a:rPr>
              <a:t>  </a:t>
            </a:r>
            <a:r>
              <a:rPr sz="4000" dirty="0">
                <a:latin typeface="+mn-lt"/>
                <a:cs typeface="Microsoft Sans Serif"/>
              </a:rPr>
              <a:t>concerns</a:t>
            </a:r>
            <a:r>
              <a:rPr sz="4000" spc="990" dirty="0">
                <a:latin typeface="+mn-lt"/>
                <a:cs typeface="Microsoft Sans Serif"/>
              </a:rPr>
              <a:t>  </a:t>
            </a:r>
            <a:r>
              <a:rPr sz="4000" dirty="0">
                <a:latin typeface="+mn-lt"/>
                <a:cs typeface="Microsoft Sans Serif"/>
              </a:rPr>
              <a:t>is</a:t>
            </a:r>
            <a:r>
              <a:rPr sz="4000" spc="985" dirty="0">
                <a:latin typeface="+mn-lt"/>
                <a:cs typeface="Microsoft Sans Serif"/>
              </a:rPr>
              <a:t>  </a:t>
            </a:r>
            <a:r>
              <a:rPr sz="4000" dirty="0">
                <a:latin typeface="+mn-lt"/>
                <a:cs typeface="Microsoft Sans Serif"/>
              </a:rPr>
              <a:t>essential</a:t>
            </a:r>
            <a:r>
              <a:rPr sz="4000" spc="990" dirty="0">
                <a:latin typeface="+mn-lt"/>
                <a:cs typeface="Microsoft Sans Serif"/>
              </a:rPr>
              <a:t>  </a:t>
            </a:r>
            <a:r>
              <a:rPr sz="4000" spc="65" dirty="0">
                <a:latin typeface="+mn-lt"/>
                <a:cs typeface="Microsoft Sans Serif"/>
              </a:rPr>
              <a:t>for </a:t>
            </a:r>
            <a:r>
              <a:rPr sz="4000" spc="-10" dirty="0">
                <a:latin typeface="+mn-lt"/>
                <a:cs typeface="Microsoft Sans Serif"/>
              </a:rPr>
              <a:t>widespread</a:t>
            </a:r>
            <a:r>
              <a:rPr sz="4000" spc="-100" dirty="0">
                <a:latin typeface="+mn-lt"/>
                <a:cs typeface="Microsoft Sans Serif"/>
              </a:rPr>
              <a:t> </a:t>
            </a:r>
            <a:r>
              <a:rPr sz="4000" spc="60" dirty="0">
                <a:latin typeface="+mn-lt"/>
                <a:cs typeface="Microsoft Sans Serif"/>
              </a:rPr>
              <a:t>adoption</a:t>
            </a:r>
            <a:r>
              <a:rPr sz="4000" spc="-100" dirty="0">
                <a:latin typeface="+mn-lt"/>
                <a:cs typeface="Microsoft Sans Serif"/>
              </a:rPr>
              <a:t> </a:t>
            </a:r>
            <a:r>
              <a:rPr sz="4000" dirty="0">
                <a:latin typeface="+mn-lt"/>
                <a:cs typeface="Microsoft Sans Serif"/>
              </a:rPr>
              <a:t>and</a:t>
            </a:r>
            <a:r>
              <a:rPr sz="4000" spc="-95" dirty="0">
                <a:latin typeface="+mn-lt"/>
                <a:cs typeface="Microsoft Sans Serif"/>
              </a:rPr>
              <a:t> </a:t>
            </a:r>
            <a:r>
              <a:rPr sz="4000" dirty="0">
                <a:latin typeface="+mn-lt"/>
                <a:cs typeface="Microsoft Sans Serif"/>
              </a:rPr>
              <a:t>effective</a:t>
            </a:r>
            <a:r>
              <a:rPr sz="4000" spc="-100" dirty="0">
                <a:latin typeface="+mn-lt"/>
                <a:cs typeface="Microsoft Sans Serif"/>
              </a:rPr>
              <a:t> </a:t>
            </a:r>
            <a:r>
              <a:rPr sz="4000" spc="-30" dirty="0">
                <a:latin typeface="+mn-lt"/>
                <a:cs typeface="Microsoft Sans Serif"/>
              </a:rPr>
              <a:t>disaster</a:t>
            </a:r>
            <a:r>
              <a:rPr sz="4000" spc="-95" dirty="0">
                <a:latin typeface="+mn-lt"/>
                <a:cs typeface="Microsoft Sans Serif"/>
              </a:rPr>
              <a:t> </a:t>
            </a:r>
            <a:r>
              <a:rPr sz="4000" spc="-10" dirty="0">
                <a:latin typeface="+mn-lt"/>
                <a:cs typeface="Microsoft Sans Serif"/>
              </a:rPr>
              <a:t>response</a:t>
            </a:r>
            <a:r>
              <a:rPr sz="4000" spc="-10" dirty="0">
                <a:latin typeface="Microsoft Sans Serif"/>
                <a:cs typeface="Microsoft Sans Serif"/>
              </a:rPr>
              <a:t>.</a:t>
            </a:r>
            <a:endParaRPr sz="4000" dirty="0">
              <a:latin typeface="Microsoft Sans Serif"/>
              <a:cs typeface="Microsoft Sans Serif"/>
            </a:endParaRPr>
          </a:p>
        </p:txBody>
      </p:sp>
      <p:sp>
        <p:nvSpPr>
          <p:cNvPr id="3" name="object 3"/>
          <p:cNvSpPr txBox="1">
            <a:spLocks noGrp="1"/>
          </p:cNvSpPr>
          <p:nvPr>
            <p:ph type="title"/>
          </p:nvPr>
        </p:nvSpPr>
        <p:spPr>
          <a:xfrm>
            <a:off x="692150" y="276530"/>
            <a:ext cx="6362598" cy="1008380"/>
          </a:xfrm>
          <a:prstGeom prst="rect">
            <a:avLst/>
          </a:prstGeom>
        </p:spPr>
        <p:txBody>
          <a:bodyPr vert="horz" wrap="square" lIns="0" tIns="12700" rIns="0" bIns="0" rtlCol="0">
            <a:spAutoFit/>
          </a:bodyPr>
          <a:lstStyle/>
          <a:p>
            <a:pPr marL="12700">
              <a:lnSpc>
                <a:spcPct val="100000"/>
              </a:lnSpc>
              <a:spcBef>
                <a:spcPts val="100"/>
              </a:spcBef>
            </a:pPr>
            <a:r>
              <a:rPr sz="6450" b="0" spc="660" dirty="0">
                <a:latin typeface="Microsoft Sans Serif"/>
                <a:cs typeface="Microsoft Sans Serif"/>
              </a:rPr>
              <a:t>Conclusion</a:t>
            </a:r>
            <a:endParaRPr sz="6450" dirty="0">
              <a:latin typeface="Microsoft Sans Serif"/>
              <a:cs typeface="Microsoft Sans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894A-76F7-ACC7-CB7B-4E095A9D41A6}"/>
              </a:ext>
            </a:extLst>
          </p:cNvPr>
          <p:cNvSpPr>
            <a:spLocks noGrp="1"/>
          </p:cNvSpPr>
          <p:nvPr>
            <p:ph type="title"/>
          </p:nvPr>
        </p:nvSpPr>
        <p:spPr>
          <a:xfrm>
            <a:off x="417705" y="214098"/>
            <a:ext cx="16893540" cy="4755148"/>
          </a:xfrm>
        </p:spPr>
        <p:txBody>
          <a:bodyPr/>
          <a:lstStyle/>
          <a:p>
            <a:pPr algn="ctr"/>
            <a:br>
              <a:rPr lang="en-US"/>
            </a:br>
            <a:br>
              <a:rPr lang="en-US"/>
            </a:br>
            <a:br>
              <a:rPr lang="en-US"/>
            </a:br>
            <a:br>
              <a:rPr lang="en-US"/>
            </a:br>
            <a:br>
              <a:rPr lang="en-US"/>
            </a:br>
            <a:r>
              <a:rPr lang="en-US"/>
              <a:t>THANK YOU</a:t>
            </a:r>
            <a:endParaRPr lang="en-US" dirty="0"/>
          </a:p>
        </p:txBody>
      </p:sp>
      <p:sp>
        <p:nvSpPr>
          <p:cNvPr id="3" name="Text Placeholder 2">
            <a:extLst>
              <a:ext uri="{FF2B5EF4-FFF2-40B4-BE49-F238E27FC236}">
                <a16:creationId xmlns:a16="http://schemas.microsoft.com/office/drawing/2014/main" id="{85865318-EED7-20A8-11C5-CC696876106B}"/>
              </a:ext>
            </a:extLst>
          </p:cNvPr>
          <p:cNvSpPr>
            <a:spLocks noGrp="1"/>
          </p:cNvSpPr>
          <p:nvPr>
            <p:ph type="body" idx="1"/>
          </p:nvPr>
        </p:nvSpPr>
        <p:spPr>
          <a:xfrm>
            <a:off x="578997" y="1598036"/>
            <a:ext cx="14055725" cy="723275"/>
          </a:xfrm>
        </p:spPr>
        <p:txBody>
          <a:bodyPr/>
          <a:lstStyle/>
          <a:p>
            <a:endParaRPr lang="en-US" dirty="0"/>
          </a:p>
        </p:txBody>
      </p:sp>
    </p:spTree>
    <p:extLst>
      <p:ext uri="{BB962C8B-B14F-4D97-AF65-F5344CB8AC3E}">
        <p14:creationId xmlns:p14="http://schemas.microsoft.com/office/powerpoint/2010/main" val="30886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90878" y="12"/>
            <a:ext cx="1905" cy="10287000"/>
          </a:xfrm>
          <a:custGeom>
            <a:avLst/>
            <a:gdLst/>
            <a:ahLst/>
            <a:cxnLst/>
            <a:rect l="l" t="t" r="r" b="b"/>
            <a:pathLst>
              <a:path w="1905" h="10287000">
                <a:moveTo>
                  <a:pt x="0" y="0"/>
                </a:moveTo>
                <a:lnTo>
                  <a:pt x="1523" y="10286573"/>
                </a:lnTo>
              </a:path>
            </a:pathLst>
          </a:custGeom>
          <a:ln w="18719">
            <a:solidFill>
              <a:srgbClr val="0358A3"/>
            </a:solidFill>
          </a:ln>
        </p:spPr>
        <p:txBody>
          <a:bodyPr wrap="square" lIns="0" tIns="0" rIns="0" bIns="0" rtlCol="0"/>
          <a:lstStyle/>
          <a:p>
            <a:endParaRPr/>
          </a:p>
        </p:txBody>
      </p:sp>
      <p:grpSp>
        <p:nvGrpSpPr>
          <p:cNvPr id="3" name="object 3"/>
          <p:cNvGrpSpPr/>
          <p:nvPr/>
        </p:nvGrpSpPr>
        <p:grpSpPr>
          <a:xfrm>
            <a:off x="12700" y="36356"/>
            <a:ext cx="18288000" cy="10305415"/>
            <a:chOff x="0" y="-9347"/>
            <a:chExt cx="18288000" cy="10305415"/>
          </a:xfrm>
        </p:grpSpPr>
        <p:sp>
          <p:nvSpPr>
            <p:cNvPr id="4" name="object 4"/>
            <p:cNvSpPr/>
            <p:nvPr/>
          </p:nvSpPr>
          <p:spPr>
            <a:xfrm>
              <a:off x="703440" y="12"/>
              <a:ext cx="1905" cy="10287000"/>
            </a:xfrm>
            <a:custGeom>
              <a:avLst/>
              <a:gdLst/>
              <a:ahLst/>
              <a:cxnLst/>
              <a:rect l="l" t="t" r="r" b="b"/>
              <a:pathLst>
                <a:path w="1904" h="10287000">
                  <a:moveTo>
                    <a:pt x="0" y="0"/>
                  </a:moveTo>
                  <a:lnTo>
                    <a:pt x="1438" y="10286573"/>
                  </a:lnTo>
                </a:path>
              </a:pathLst>
            </a:custGeom>
            <a:ln w="18719">
              <a:solidFill>
                <a:srgbClr val="0358A3"/>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0"/>
              <a:ext cx="18288000" cy="3781424"/>
            </a:xfrm>
            <a:prstGeom prst="rect">
              <a:avLst/>
            </a:prstGeom>
          </p:spPr>
        </p:pic>
      </p:grpSp>
      <p:sp>
        <p:nvSpPr>
          <p:cNvPr id="6" name="object 6"/>
          <p:cNvSpPr txBox="1"/>
          <p:nvPr/>
        </p:nvSpPr>
        <p:spPr>
          <a:xfrm>
            <a:off x="1172210" y="4845050"/>
            <a:ext cx="15588615" cy="4914807"/>
          </a:xfrm>
          <a:prstGeom prst="rect">
            <a:avLst/>
          </a:prstGeom>
        </p:spPr>
        <p:txBody>
          <a:bodyPr vert="horz" wrap="square" lIns="0" tIns="13335" rIns="0" bIns="0" rtlCol="0">
            <a:spAutoFit/>
          </a:bodyPr>
          <a:lstStyle/>
          <a:p>
            <a:pPr marL="12700" marR="5080" algn="just">
              <a:lnSpc>
                <a:spcPct val="100299"/>
              </a:lnSpc>
              <a:spcBef>
                <a:spcPts val="105"/>
              </a:spcBef>
            </a:pPr>
            <a:r>
              <a:rPr sz="4550" dirty="0">
                <a:solidFill>
                  <a:srgbClr val="09090A"/>
                </a:solidFill>
                <a:latin typeface="Calibri Light" panose="020F0302020204030204" pitchFamily="34" charset="0"/>
                <a:cs typeface="Calibri Light" panose="020F0302020204030204" pitchFamily="34" charset="0"/>
              </a:rPr>
              <a:t>Disaster</a:t>
            </a:r>
            <a:r>
              <a:rPr sz="4550" spc="51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management</a:t>
            </a:r>
            <a:r>
              <a:rPr sz="4550" spc="52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involves</a:t>
            </a:r>
            <a:r>
              <a:rPr sz="4550" spc="52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planning,</a:t>
            </a:r>
            <a:r>
              <a:rPr sz="4550" spc="52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coordination,</a:t>
            </a:r>
            <a:r>
              <a:rPr sz="4550" spc="525" dirty="0">
                <a:solidFill>
                  <a:srgbClr val="09090A"/>
                </a:solidFill>
                <a:latin typeface="Calibri Light" panose="020F0302020204030204" pitchFamily="34" charset="0"/>
                <a:cs typeface="Calibri Light" panose="020F0302020204030204" pitchFamily="34" charset="0"/>
              </a:rPr>
              <a:t>   </a:t>
            </a:r>
            <a:r>
              <a:rPr sz="4550" spc="-345" dirty="0">
                <a:solidFill>
                  <a:srgbClr val="09090A"/>
                </a:solidFill>
                <a:latin typeface="Calibri Light" panose="020F0302020204030204" pitchFamily="34" charset="0"/>
                <a:cs typeface="Calibri Light" panose="020F0302020204030204" pitchFamily="34" charset="0"/>
              </a:rPr>
              <a:t>&amp; </a:t>
            </a:r>
            <a:r>
              <a:rPr sz="4550" dirty="0">
                <a:solidFill>
                  <a:srgbClr val="09090A"/>
                </a:solidFill>
                <a:latin typeface="Calibri Light" panose="020F0302020204030204" pitchFamily="34" charset="0"/>
                <a:cs typeface="Calibri Light" panose="020F0302020204030204" pitchFamily="34" charset="0"/>
              </a:rPr>
              <a:t>strategies</a:t>
            </a:r>
            <a:r>
              <a:rPr sz="4550" spc="825" dirty="0">
                <a:solidFill>
                  <a:srgbClr val="09090A"/>
                </a:solidFill>
                <a:latin typeface="Calibri Light" panose="020F0302020204030204" pitchFamily="34" charset="0"/>
                <a:cs typeface="Calibri Light" panose="020F0302020204030204" pitchFamily="34" charset="0"/>
              </a:rPr>
              <a:t> </a:t>
            </a:r>
            <a:r>
              <a:rPr sz="4550" spc="155" dirty="0">
                <a:solidFill>
                  <a:srgbClr val="09090A"/>
                </a:solidFill>
                <a:latin typeface="Calibri Light" panose="020F0302020204030204" pitchFamily="34" charset="0"/>
                <a:cs typeface="Calibri Light" panose="020F0302020204030204" pitchFamily="34" charset="0"/>
              </a:rPr>
              <a:t>to</a:t>
            </a:r>
            <a:r>
              <a:rPr sz="4550" spc="819" dirty="0">
                <a:solidFill>
                  <a:srgbClr val="09090A"/>
                </a:solidFill>
                <a:latin typeface="Calibri Light" panose="020F0302020204030204" pitchFamily="34" charset="0"/>
                <a:cs typeface="Calibri Light" panose="020F0302020204030204" pitchFamily="34" charset="0"/>
              </a:rPr>
              <a:t> </a:t>
            </a:r>
            <a:r>
              <a:rPr sz="4550" spc="90" dirty="0">
                <a:solidFill>
                  <a:srgbClr val="09090A"/>
                </a:solidFill>
                <a:latin typeface="Calibri Light" panose="020F0302020204030204" pitchFamily="34" charset="0"/>
                <a:cs typeface="Calibri Light" panose="020F0302020204030204" pitchFamily="34" charset="0"/>
              </a:rPr>
              <a:t>mitigate</a:t>
            </a:r>
            <a:r>
              <a:rPr sz="4550" spc="825" dirty="0">
                <a:solidFill>
                  <a:srgbClr val="09090A"/>
                </a:solidFill>
                <a:latin typeface="Calibri Light" panose="020F0302020204030204" pitchFamily="34" charset="0"/>
                <a:cs typeface="Calibri Light" panose="020F0302020204030204" pitchFamily="34" charset="0"/>
              </a:rPr>
              <a:t> </a:t>
            </a:r>
            <a:r>
              <a:rPr sz="4550" spc="85" dirty="0">
                <a:solidFill>
                  <a:srgbClr val="09090A"/>
                </a:solidFill>
                <a:latin typeface="Calibri Light" panose="020F0302020204030204" pitchFamily="34" charset="0"/>
                <a:cs typeface="Calibri Light" panose="020F0302020204030204" pitchFamily="34" charset="0"/>
              </a:rPr>
              <a:t>natural</a:t>
            </a:r>
            <a:r>
              <a:rPr sz="4550" spc="819" dirty="0">
                <a:solidFill>
                  <a:srgbClr val="09090A"/>
                </a:solidFill>
                <a:latin typeface="Calibri Light" panose="020F0302020204030204" pitchFamily="34" charset="0"/>
                <a:cs typeface="Calibri Light" panose="020F0302020204030204" pitchFamily="34" charset="0"/>
              </a:rPr>
              <a:t> </a:t>
            </a:r>
            <a:r>
              <a:rPr sz="4550" spc="100" dirty="0">
                <a:solidFill>
                  <a:srgbClr val="09090A"/>
                </a:solidFill>
                <a:latin typeface="Calibri Light" panose="020F0302020204030204" pitchFamily="34" charset="0"/>
                <a:cs typeface="Calibri Light" panose="020F0302020204030204" pitchFamily="34" charset="0"/>
              </a:rPr>
              <a:t>or</a:t>
            </a:r>
            <a:r>
              <a:rPr sz="4550" spc="82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man-made</a:t>
            </a:r>
            <a:r>
              <a:rPr sz="4550" spc="819"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disasters.</a:t>
            </a:r>
            <a:r>
              <a:rPr sz="4550" spc="82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In</a:t>
            </a:r>
            <a:r>
              <a:rPr sz="4550" spc="819" dirty="0">
                <a:solidFill>
                  <a:srgbClr val="09090A"/>
                </a:solidFill>
                <a:latin typeface="Calibri Light" panose="020F0302020204030204" pitchFamily="34" charset="0"/>
                <a:cs typeface="Calibri Light" panose="020F0302020204030204" pitchFamily="34" charset="0"/>
              </a:rPr>
              <a:t> </a:t>
            </a:r>
            <a:r>
              <a:rPr sz="4550" spc="-10" dirty="0">
                <a:solidFill>
                  <a:srgbClr val="09090A"/>
                </a:solidFill>
                <a:latin typeface="Calibri Light" panose="020F0302020204030204" pitchFamily="34" charset="0"/>
                <a:cs typeface="Calibri Light" panose="020F0302020204030204" pitchFamily="34" charset="0"/>
              </a:rPr>
              <a:t>today's </a:t>
            </a:r>
            <a:r>
              <a:rPr sz="4550" spc="135" dirty="0">
                <a:solidFill>
                  <a:srgbClr val="09090A"/>
                </a:solidFill>
                <a:latin typeface="Calibri Light" panose="020F0302020204030204" pitchFamily="34" charset="0"/>
                <a:cs typeface="Calibri Light" panose="020F0302020204030204" pitchFamily="34" charset="0"/>
              </a:rPr>
              <a:t>digital</a:t>
            </a:r>
            <a:r>
              <a:rPr sz="4550" spc="104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age,</a:t>
            </a:r>
            <a:r>
              <a:rPr sz="4550" spc="104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a</a:t>
            </a:r>
            <a:r>
              <a:rPr sz="4550" spc="104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robust</a:t>
            </a:r>
            <a:r>
              <a:rPr sz="4550" spc="104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system</a:t>
            </a:r>
            <a:r>
              <a:rPr sz="4550" spc="104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is</a:t>
            </a:r>
            <a:r>
              <a:rPr sz="4550" spc="1045" dirty="0">
                <a:solidFill>
                  <a:srgbClr val="09090A"/>
                </a:solidFill>
                <a:latin typeface="Calibri Light" panose="020F0302020204030204" pitchFamily="34" charset="0"/>
                <a:cs typeface="Calibri Light" panose="020F0302020204030204" pitchFamily="34" charset="0"/>
              </a:rPr>
              <a:t> </a:t>
            </a:r>
            <a:r>
              <a:rPr sz="4550" spc="75" dirty="0">
                <a:solidFill>
                  <a:srgbClr val="09090A"/>
                </a:solidFill>
                <a:latin typeface="Calibri Light" panose="020F0302020204030204" pitchFamily="34" charset="0"/>
                <a:cs typeface="Calibri Light" panose="020F0302020204030204" pitchFamily="34" charset="0"/>
              </a:rPr>
              <a:t>crucial</a:t>
            </a:r>
            <a:r>
              <a:rPr sz="4550" spc="1040" dirty="0">
                <a:solidFill>
                  <a:srgbClr val="09090A"/>
                </a:solidFill>
                <a:latin typeface="Calibri Light" panose="020F0302020204030204" pitchFamily="34" charset="0"/>
                <a:cs typeface="Calibri Light" panose="020F0302020204030204" pitchFamily="34" charset="0"/>
              </a:rPr>
              <a:t> </a:t>
            </a:r>
            <a:r>
              <a:rPr sz="4550" spc="140" dirty="0">
                <a:solidFill>
                  <a:srgbClr val="09090A"/>
                </a:solidFill>
                <a:latin typeface="Calibri Light" panose="020F0302020204030204" pitchFamily="34" charset="0"/>
                <a:cs typeface="Calibri Light" panose="020F0302020204030204" pitchFamily="34" charset="0"/>
              </a:rPr>
              <a:t>for</a:t>
            </a:r>
            <a:r>
              <a:rPr sz="4550" spc="1045" dirty="0">
                <a:solidFill>
                  <a:srgbClr val="09090A"/>
                </a:solidFill>
                <a:latin typeface="Calibri Light" panose="020F0302020204030204" pitchFamily="34" charset="0"/>
                <a:cs typeface="Calibri Light" panose="020F0302020204030204" pitchFamily="34" charset="0"/>
              </a:rPr>
              <a:t> </a:t>
            </a:r>
            <a:r>
              <a:rPr sz="4550" spc="85" dirty="0">
                <a:solidFill>
                  <a:srgbClr val="09090A"/>
                </a:solidFill>
                <a:latin typeface="Calibri Light" panose="020F0302020204030204" pitchFamily="34" charset="0"/>
                <a:cs typeface="Calibri Light" panose="020F0302020204030204" pitchFamily="34" charset="0"/>
              </a:rPr>
              <a:t>efficient</a:t>
            </a:r>
            <a:r>
              <a:rPr sz="4550" spc="104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response</a:t>
            </a:r>
            <a:r>
              <a:rPr sz="4550" spc="1040" dirty="0">
                <a:solidFill>
                  <a:srgbClr val="09090A"/>
                </a:solidFill>
                <a:latin typeface="Calibri Light" panose="020F0302020204030204" pitchFamily="34" charset="0"/>
                <a:cs typeface="Calibri Light" panose="020F0302020204030204" pitchFamily="34" charset="0"/>
              </a:rPr>
              <a:t> </a:t>
            </a:r>
            <a:r>
              <a:rPr sz="4550" spc="-320" dirty="0">
                <a:solidFill>
                  <a:srgbClr val="09090A"/>
                </a:solidFill>
                <a:latin typeface="Calibri Light" panose="020F0302020204030204" pitchFamily="34" charset="0"/>
                <a:cs typeface="Calibri Light" panose="020F0302020204030204" pitchFamily="34" charset="0"/>
              </a:rPr>
              <a:t>&amp; </a:t>
            </a:r>
            <a:r>
              <a:rPr sz="4550" dirty="0">
                <a:solidFill>
                  <a:srgbClr val="09090A"/>
                </a:solidFill>
                <a:latin typeface="Calibri Light" panose="020F0302020204030204" pitchFamily="34" charset="0"/>
                <a:cs typeface="Calibri Light" panose="020F0302020204030204" pitchFamily="34" charset="0"/>
              </a:rPr>
              <a:t>recovery.</a:t>
            </a:r>
            <a:r>
              <a:rPr sz="4550" spc="125" dirty="0">
                <a:solidFill>
                  <a:srgbClr val="09090A"/>
                </a:solidFill>
                <a:latin typeface="Calibri Light" panose="020F0302020204030204" pitchFamily="34" charset="0"/>
                <a:cs typeface="Calibri Light" panose="020F0302020204030204" pitchFamily="34" charset="0"/>
              </a:rPr>
              <a:t> </a:t>
            </a:r>
            <a:r>
              <a:rPr sz="4550" spc="160" dirty="0">
                <a:solidFill>
                  <a:srgbClr val="09090A"/>
                </a:solidFill>
                <a:latin typeface="Calibri Light" panose="020F0302020204030204" pitchFamily="34" charset="0"/>
                <a:cs typeface="Calibri Light" panose="020F0302020204030204" pitchFamily="34" charset="0"/>
              </a:rPr>
              <a:t>It</a:t>
            </a:r>
            <a:r>
              <a:rPr sz="4550" spc="13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helps</a:t>
            </a:r>
            <a:r>
              <a:rPr sz="4550" spc="13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address</a:t>
            </a:r>
            <a:r>
              <a:rPr sz="4550" spc="130" dirty="0">
                <a:solidFill>
                  <a:srgbClr val="09090A"/>
                </a:solidFill>
                <a:latin typeface="Calibri Light" panose="020F0302020204030204" pitchFamily="34" charset="0"/>
                <a:cs typeface="Calibri Light" panose="020F0302020204030204" pitchFamily="34" charset="0"/>
              </a:rPr>
              <a:t> </a:t>
            </a:r>
            <a:r>
              <a:rPr sz="4550" spc="-10" dirty="0">
                <a:solidFill>
                  <a:srgbClr val="09090A"/>
                </a:solidFill>
                <a:latin typeface="Calibri Light" panose="020F0302020204030204" pitchFamily="34" charset="0"/>
                <a:cs typeface="Calibri Light" panose="020F0302020204030204" pitchFamily="34" charset="0"/>
              </a:rPr>
              <a:t>emergencies,</a:t>
            </a:r>
            <a:r>
              <a:rPr sz="4550" spc="130" dirty="0">
                <a:solidFill>
                  <a:srgbClr val="09090A"/>
                </a:solidFill>
                <a:latin typeface="Calibri Light" panose="020F0302020204030204" pitchFamily="34" charset="0"/>
                <a:cs typeface="Calibri Light" panose="020F0302020204030204" pitchFamily="34" charset="0"/>
              </a:rPr>
              <a:t> </a:t>
            </a:r>
            <a:r>
              <a:rPr sz="4550" spc="55" dirty="0">
                <a:solidFill>
                  <a:srgbClr val="09090A"/>
                </a:solidFill>
                <a:latin typeface="Calibri Light" panose="020F0302020204030204" pitchFamily="34" charset="0"/>
                <a:cs typeface="Calibri Light" panose="020F0302020204030204" pitchFamily="34" charset="0"/>
              </a:rPr>
              <a:t>minimize</a:t>
            </a:r>
            <a:r>
              <a:rPr sz="4550" spc="12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loss,</a:t>
            </a:r>
            <a:r>
              <a:rPr sz="4550" spc="13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&amp;</a:t>
            </a:r>
            <a:r>
              <a:rPr sz="4550" spc="130" dirty="0">
                <a:solidFill>
                  <a:srgbClr val="09090A"/>
                </a:solidFill>
                <a:latin typeface="Calibri Light" panose="020F0302020204030204" pitchFamily="34" charset="0"/>
                <a:cs typeface="Calibri Light" panose="020F0302020204030204" pitchFamily="34" charset="0"/>
              </a:rPr>
              <a:t> </a:t>
            </a:r>
            <a:r>
              <a:rPr sz="4550" spc="-10" dirty="0">
                <a:solidFill>
                  <a:srgbClr val="09090A"/>
                </a:solidFill>
                <a:latin typeface="Calibri Light" panose="020F0302020204030204" pitchFamily="34" charset="0"/>
                <a:cs typeface="Calibri Light" panose="020F0302020204030204" pitchFamily="34" charset="0"/>
              </a:rPr>
              <a:t>enhance </a:t>
            </a:r>
            <a:r>
              <a:rPr sz="4550" dirty="0">
                <a:solidFill>
                  <a:srgbClr val="09090A"/>
                </a:solidFill>
                <a:latin typeface="Calibri Light" panose="020F0302020204030204" pitchFamily="34" charset="0"/>
                <a:cs typeface="Calibri Light" panose="020F0302020204030204" pitchFamily="34" charset="0"/>
              </a:rPr>
              <a:t>community</a:t>
            </a:r>
            <a:r>
              <a:rPr sz="4550" spc="60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resilience.</a:t>
            </a:r>
            <a:r>
              <a:rPr sz="4550" spc="60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Gathering</a:t>
            </a:r>
            <a:r>
              <a:rPr sz="4550" spc="60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comprehensive</a:t>
            </a:r>
            <a:r>
              <a:rPr sz="4550" spc="605" dirty="0">
                <a:solidFill>
                  <a:srgbClr val="09090A"/>
                </a:solidFill>
                <a:latin typeface="Calibri Light" panose="020F0302020204030204" pitchFamily="34" charset="0"/>
                <a:cs typeface="Calibri Light" panose="020F0302020204030204" pitchFamily="34" charset="0"/>
              </a:rPr>
              <a:t>  </a:t>
            </a:r>
            <a:r>
              <a:rPr sz="4550" spc="-10" dirty="0">
                <a:solidFill>
                  <a:srgbClr val="09090A"/>
                </a:solidFill>
                <a:latin typeface="Calibri Light" panose="020F0302020204030204" pitchFamily="34" charset="0"/>
                <a:cs typeface="Calibri Light" panose="020F0302020204030204" pitchFamily="34" charset="0"/>
              </a:rPr>
              <a:t>requirements </a:t>
            </a:r>
            <a:r>
              <a:rPr sz="4550" spc="75" dirty="0">
                <a:solidFill>
                  <a:srgbClr val="09090A"/>
                </a:solidFill>
                <a:latin typeface="Calibri Light" panose="020F0302020204030204" pitchFamily="34" charset="0"/>
                <a:cs typeface="Calibri Light" panose="020F0302020204030204" pitchFamily="34" charset="0"/>
              </a:rPr>
              <a:t>aligning</a:t>
            </a:r>
            <a:r>
              <a:rPr sz="4550" spc="910" dirty="0">
                <a:solidFill>
                  <a:srgbClr val="09090A"/>
                </a:solidFill>
                <a:latin typeface="Calibri Light" panose="020F0302020204030204" pitchFamily="34" charset="0"/>
                <a:cs typeface="Calibri Light" panose="020F0302020204030204" pitchFamily="34" charset="0"/>
              </a:rPr>
              <a:t> </a:t>
            </a:r>
            <a:r>
              <a:rPr sz="4550" spc="160" dirty="0">
                <a:solidFill>
                  <a:srgbClr val="09090A"/>
                </a:solidFill>
                <a:latin typeface="Calibri Light" panose="020F0302020204030204" pitchFamily="34" charset="0"/>
                <a:cs typeface="Calibri Light" panose="020F0302020204030204" pitchFamily="34" charset="0"/>
              </a:rPr>
              <a:t>with</a:t>
            </a:r>
            <a:r>
              <a:rPr sz="4550" spc="91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authorities,</a:t>
            </a:r>
            <a:r>
              <a:rPr sz="4550" spc="90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victims,</a:t>
            </a:r>
            <a:r>
              <a:rPr sz="4550" spc="91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&amp;</a:t>
            </a:r>
            <a:r>
              <a:rPr sz="4550" spc="91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respondents</a:t>
            </a:r>
            <a:r>
              <a:rPr sz="4550" spc="910"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is</a:t>
            </a:r>
            <a:r>
              <a:rPr sz="4550" spc="905" dirty="0">
                <a:solidFill>
                  <a:srgbClr val="09090A"/>
                </a:solidFill>
                <a:latin typeface="Calibri Light" panose="020F0302020204030204" pitchFamily="34" charset="0"/>
                <a:cs typeface="Calibri Light" panose="020F0302020204030204" pitchFamily="34" charset="0"/>
              </a:rPr>
              <a:t> </a:t>
            </a:r>
            <a:r>
              <a:rPr sz="4550" dirty="0">
                <a:solidFill>
                  <a:srgbClr val="09090A"/>
                </a:solidFill>
                <a:latin typeface="Calibri Light" panose="020F0302020204030204" pitchFamily="34" charset="0"/>
                <a:cs typeface="Calibri Light" panose="020F0302020204030204" pitchFamily="34" charset="0"/>
              </a:rPr>
              <a:t>essential</a:t>
            </a:r>
            <a:r>
              <a:rPr sz="4550" spc="910" dirty="0">
                <a:solidFill>
                  <a:srgbClr val="09090A"/>
                </a:solidFill>
                <a:latin typeface="Calibri Light" panose="020F0302020204030204" pitchFamily="34" charset="0"/>
                <a:cs typeface="Calibri Light" panose="020F0302020204030204" pitchFamily="34" charset="0"/>
              </a:rPr>
              <a:t> </a:t>
            </a:r>
            <a:r>
              <a:rPr sz="4550" spc="85" dirty="0">
                <a:solidFill>
                  <a:srgbClr val="09090A"/>
                </a:solidFill>
                <a:latin typeface="Calibri Light" panose="020F0302020204030204" pitchFamily="34" charset="0"/>
                <a:cs typeface="Calibri Light" panose="020F0302020204030204" pitchFamily="34" charset="0"/>
              </a:rPr>
              <a:t>for </a:t>
            </a:r>
            <a:r>
              <a:rPr sz="4550" spc="-75" dirty="0">
                <a:solidFill>
                  <a:srgbClr val="09090A"/>
                </a:solidFill>
                <a:latin typeface="Calibri Light" panose="020F0302020204030204" pitchFamily="34" charset="0"/>
                <a:cs typeface="Calibri Light" panose="020F0302020204030204" pitchFamily="34" charset="0"/>
              </a:rPr>
              <a:t>successful</a:t>
            </a:r>
            <a:r>
              <a:rPr sz="4550" spc="-204" dirty="0">
                <a:solidFill>
                  <a:srgbClr val="09090A"/>
                </a:solidFill>
                <a:latin typeface="Calibri Light" panose="020F0302020204030204" pitchFamily="34" charset="0"/>
                <a:cs typeface="Calibri Light" panose="020F0302020204030204" pitchFamily="34" charset="0"/>
              </a:rPr>
              <a:t> </a:t>
            </a:r>
            <a:r>
              <a:rPr sz="4550" spc="-90" dirty="0">
                <a:solidFill>
                  <a:srgbClr val="09090A"/>
                </a:solidFill>
                <a:latin typeface="Calibri Light" panose="020F0302020204030204" pitchFamily="34" charset="0"/>
                <a:cs typeface="Calibri Light" panose="020F0302020204030204" pitchFamily="34" charset="0"/>
              </a:rPr>
              <a:t>system</a:t>
            </a:r>
            <a:r>
              <a:rPr sz="4550" spc="-204" dirty="0">
                <a:solidFill>
                  <a:srgbClr val="09090A"/>
                </a:solidFill>
                <a:latin typeface="Calibri Light" panose="020F0302020204030204" pitchFamily="34" charset="0"/>
                <a:cs typeface="Calibri Light" panose="020F0302020204030204" pitchFamily="34" charset="0"/>
              </a:rPr>
              <a:t> </a:t>
            </a:r>
            <a:r>
              <a:rPr sz="4550" spc="-10" dirty="0">
                <a:solidFill>
                  <a:srgbClr val="09090A"/>
                </a:solidFill>
                <a:latin typeface="Calibri Light" panose="020F0302020204030204" pitchFamily="34" charset="0"/>
                <a:cs typeface="Calibri Light" panose="020F0302020204030204" pitchFamily="34" charset="0"/>
              </a:rPr>
              <a:t>development.</a:t>
            </a:r>
            <a:endParaRPr sz="4550" dirty="0">
              <a:latin typeface="Calibri Light" panose="020F0302020204030204" pitchFamily="34" charset="0"/>
              <a:cs typeface="Calibri Light" panose="020F0302020204030204" pitchFamily="34" charset="0"/>
            </a:endParaRPr>
          </a:p>
        </p:txBody>
      </p:sp>
      <p:sp>
        <p:nvSpPr>
          <p:cNvPr id="7" name="object 7"/>
          <p:cNvSpPr txBox="1">
            <a:spLocks noGrp="1"/>
          </p:cNvSpPr>
          <p:nvPr>
            <p:ph type="title"/>
          </p:nvPr>
        </p:nvSpPr>
        <p:spPr>
          <a:xfrm>
            <a:off x="5976645" y="4012819"/>
            <a:ext cx="6337300" cy="1078865"/>
          </a:xfrm>
          <a:prstGeom prst="rect">
            <a:avLst/>
          </a:prstGeom>
        </p:spPr>
        <p:txBody>
          <a:bodyPr vert="horz" wrap="square" lIns="0" tIns="13970" rIns="0" bIns="0" rtlCol="0">
            <a:spAutoFit/>
          </a:bodyPr>
          <a:lstStyle/>
          <a:p>
            <a:pPr marL="12700">
              <a:lnSpc>
                <a:spcPct val="100000"/>
              </a:lnSpc>
              <a:spcBef>
                <a:spcPts val="110"/>
              </a:spcBef>
            </a:pPr>
            <a:r>
              <a:rPr sz="6900" spc="-300" dirty="0"/>
              <a:t>INTRODUCTION</a:t>
            </a:r>
            <a:endParaRPr sz="6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618" y="12"/>
            <a:ext cx="20320" cy="10287000"/>
          </a:xfrm>
          <a:custGeom>
            <a:avLst/>
            <a:gdLst/>
            <a:ahLst/>
            <a:cxnLst/>
            <a:rect l="l" t="t" r="r" b="b"/>
            <a:pathLst>
              <a:path w="20320" h="10287000">
                <a:moveTo>
                  <a:pt x="20167" y="10286987"/>
                </a:moveTo>
                <a:lnTo>
                  <a:pt x="18719" y="0"/>
                </a:lnTo>
                <a:lnTo>
                  <a:pt x="0" y="0"/>
                </a:lnTo>
                <a:lnTo>
                  <a:pt x="1447" y="10286987"/>
                </a:lnTo>
                <a:lnTo>
                  <a:pt x="20167" y="10286987"/>
                </a:lnTo>
                <a:close/>
              </a:path>
            </a:pathLst>
          </a:custGeom>
          <a:solidFill>
            <a:srgbClr val="0358A3"/>
          </a:solidFill>
        </p:spPr>
        <p:txBody>
          <a:bodyPr wrap="square" lIns="0" tIns="0" rIns="0" bIns="0" rtlCol="0"/>
          <a:lstStyle/>
          <a:p>
            <a:endParaRPr/>
          </a:p>
        </p:txBody>
      </p:sp>
      <p:pic>
        <p:nvPicPr>
          <p:cNvPr id="3" name="object 3"/>
          <p:cNvPicPr/>
          <p:nvPr/>
        </p:nvPicPr>
        <p:blipFill>
          <a:blip r:embed="rId2" cstate="print"/>
          <a:stretch>
            <a:fillRect/>
          </a:stretch>
        </p:blipFill>
        <p:spPr>
          <a:xfrm>
            <a:off x="12106275" y="0"/>
            <a:ext cx="6181724" cy="10286809"/>
          </a:xfrm>
          <a:prstGeom prst="rect">
            <a:avLst/>
          </a:prstGeom>
        </p:spPr>
      </p:pic>
      <p:sp>
        <p:nvSpPr>
          <p:cNvPr id="4" name="object 4"/>
          <p:cNvSpPr txBox="1">
            <a:spLocks noGrp="1"/>
          </p:cNvSpPr>
          <p:nvPr>
            <p:ph type="ctrTitle"/>
          </p:nvPr>
        </p:nvSpPr>
        <p:spPr>
          <a:prstGeom prst="rect">
            <a:avLst/>
          </a:prstGeom>
        </p:spPr>
        <p:txBody>
          <a:bodyPr vert="horz" wrap="square" lIns="0" tIns="1542224" rIns="0" bIns="0" rtlCol="0">
            <a:spAutoFit/>
          </a:bodyPr>
          <a:lstStyle/>
          <a:p>
            <a:pPr marL="353695">
              <a:lnSpc>
                <a:spcPct val="100000"/>
              </a:lnSpc>
              <a:spcBef>
                <a:spcPts val="125"/>
              </a:spcBef>
            </a:pPr>
            <a:r>
              <a:rPr sz="5750" b="0" spc="610" dirty="0">
                <a:latin typeface="Georgia"/>
                <a:cs typeface="Georgia"/>
              </a:rPr>
              <a:t>SURVEYS:</a:t>
            </a:r>
            <a:endParaRPr sz="5750">
              <a:latin typeface="Georgia"/>
              <a:cs typeface="Georgia"/>
            </a:endParaRPr>
          </a:p>
        </p:txBody>
      </p:sp>
      <p:sp>
        <p:nvSpPr>
          <p:cNvPr id="5" name="object 5"/>
          <p:cNvSpPr txBox="1"/>
          <p:nvPr/>
        </p:nvSpPr>
        <p:spPr>
          <a:xfrm>
            <a:off x="692150" y="3572319"/>
            <a:ext cx="11049000" cy="2410460"/>
          </a:xfrm>
          <a:prstGeom prst="rect">
            <a:avLst/>
          </a:prstGeom>
        </p:spPr>
        <p:txBody>
          <a:bodyPr vert="horz" wrap="square" lIns="0" tIns="10795" rIns="0" bIns="0" rtlCol="0">
            <a:spAutoFit/>
          </a:bodyPr>
          <a:lstStyle/>
          <a:p>
            <a:pPr marL="12700" marR="5080" indent="158750">
              <a:lnSpc>
                <a:spcPct val="100400"/>
              </a:lnSpc>
              <a:spcBef>
                <a:spcPts val="85"/>
              </a:spcBef>
            </a:pPr>
            <a:r>
              <a:rPr sz="5200" spc="-315" dirty="0">
                <a:latin typeface="Microsoft Sans Serif"/>
                <a:cs typeface="Microsoft Sans Serif"/>
              </a:rPr>
              <a:t>To</a:t>
            </a:r>
            <a:r>
              <a:rPr sz="5200" spc="-135" dirty="0">
                <a:latin typeface="Microsoft Sans Serif"/>
                <a:cs typeface="Microsoft Sans Serif"/>
              </a:rPr>
              <a:t> </a:t>
            </a:r>
            <a:r>
              <a:rPr sz="5200" spc="-85" dirty="0">
                <a:latin typeface="Microsoft Sans Serif"/>
                <a:cs typeface="Microsoft Sans Serif"/>
              </a:rPr>
              <a:t>ensure</a:t>
            </a:r>
            <a:r>
              <a:rPr sz="5200" spc="-204" dirty="0">
                <a:latin typeface="Microsoft Sans Serif"/>
                <a:cs typeface="Microsoft Sans Serif"/>
              </a:rPr>
              <a:t> </a:t>
            </a:r>
            <a:r>
              <a:rPr sz="5200" spc="145" dirty="0">
                <a:latin typeface="Microsoft Sans Serif"/>
                <a:cs typeface="Microsoft Sans Serif"/>
              </a:rPr>
              <a:t>that</a:t>
            </a:r>
            <a:r>
              <a:rPr sz="5200" spc="-170" dirty="0">
                <a:latin typeface="Microsoft Sans Serif"/>
                <a:cs typeface="Microsoft Sans Serif"/>
              </a:rPr>
              <a:t> </a:t>
            </a:r>
            <a:r>
              <a:rPr sz="5200" spc="65" dirty="0">
                <a:latin typeface="Microsoft Sans Serif"/>
                <a:cs typeface="Microsoft Sans Serif"/>
              </a:rPr>
              <a:t>our</a:t>
            </a:r>
            <a:r>
              <a:rPr sz="5200" spc="-165" dirty="0">
                <a:latin typeface="Microsoft Sans Serif"/>
                <a:cs typeface="Microsoft Sans Serif"/>
              </a:rPr>
              <a:t> </a:t>
            </a:r>
            <a:r>
              <a:rPr sz="5200" spc="-130" dirty="0">
                <a:latin typeface="Microsoft Sans Serif"/>
                <a:cs typeface="Microsoft Sans Serif"/>
              </a:rPr>
              <a:t>system</a:t>
            </a:r>
            <a:r>
              <a:rPr sz="5200" spc="-170" dirty="0">
                <a:latin typeface="Microsoft Sans Serif"/>
                <a:cs typeface="Microsoft Sans Serif"/>
              </a:rPr>
              <a:t> </a:t>
            </a:r>
            <a:r>
              <a:rPr sz="5200" dirty="0">
                <a:latin typeface="Microsoft Sans Serif"/>
                <a:cs typeface="Microsoft Sans Serif"/>
              </a:rPr>
              <a:t>should</a:t>
            </a:r>
            <a:r>
              <a:rPr sz="5200" spc="-170" dirty="0">
                <a:latin typeface="Microsoft Sans Serif"/>
                <a:cs typeface="Microsoft Sans Serif"/>
              </a:rPr>
              <a:t> </a:t>
            </a:r>
            <a:r>
              <a:rPr sz="5200" spc="-25" dirty="0">
                <a:latin typeface="Microsoft Sans Serif"/>
                <a:cs typeface="Microsoft Sans Serif"/>
              </a:rPr>
              <a:t>be </a:t>
            </a:r>
            <a:r>
              <a:rPr sz="5200" spc="-270" dirty="0">
                <a:latin typeface="Microsoft Sans Serif"/>
                <a:cs typeface="Microsoft Sans Serif"/>
              </a:rPr>
              <a:t>as</a:t>
            </a:r>
            <a:r>
              <a:rPr sz="5200" spc="-65" dirty="0">
                <a:latin typeface="Microsoft Sans Serif"/>
                <a:cs typeface="Microsoft Sans Serif"/>
              </a:rPr>
              <a:t> </a:t>
            </a:r>
            <a:r>
              <a:rPr sz="5200" dirty="0">
                <a:latin typeface="Microsoft Sans Serif"/>
                <a:cs typeface="Microsoft Sans Serif"/>
              </a:rPr>
              <a:t>effective</a:t>
            </a:r>
            <a:r>
              <a:rPr sz="5200" spc="-65" dirty="0">
                <a:latin typeface="Microsoft Sans Serif"/>
                <a:cs typeface="Microsoft Sans Serif"/>
              </a:rPr>
              <a:t> </a:t>
            </a:r>
            <a:r>
              <a:rPr sz="5200" spc="-270" dirty="0">
                <a:latin typeface="Microsoft Sans Serif"/>
                <a:cs typeface="Microsoft Sans Serif"/>
              </a:rPr>
              <a:t>as</a:t>
            </a:r>
            <a:r>
              <a:rPr sz="5200" spc="-65" dirty="0">
                <a:latin typeface="Microsoft Sans Serif"/>
                <a:cs typeface="Microsoft Sans Serif"/>
              </a:rPr>
              <a:t> </a:t>
            </a:r>
            <a:r>
              <a:rPr sz="5200" spc="-25" dirty="0">
                <a:latin typeface="Microsoft Sans Serif"/>
                <a:cs typeface="Microsoft Sans Serif"/>
              </a:rPr>
              <a:t>possible</a:t>
            </a:r>
            <a:r>
              <a:rPr sz="5200" spc="-65" dirty="0">
                <a:latin typeface="Microsoft Sans Serif"/>
                <a:cs typeface="Microsoft Sans Serif"/>
              </a:rPr>
              <a:t> </a:t>
            </a:r>
            <a:r>
              <a:rPr sz="5200" dirty="0">
                <a:latin typeface="Microsoft Sans Serif"/>
                <a:cs typeface="Microsoft Sans Serif"/>
              </a:rPr>
              <a:t>we</a:t>
            </a:r>
            <a:r>
              <a:rPr sz="5200" spc="-65" dirty="0">
                <a:latin typeface="Microsoft Sans Serif"/>
                <a:cs typeface="Microsoft Sans Serif"/>
              </a:rPr>
              <a:t> </a:t>
            </a:r>
            <a:r>
              <a:rPr sz="5200" dirty="0">
                <a:latin typeface="Microsoft Sans Serif"/>
                <a:cs typeface="Microsoft Sans Serif"/>
              </a:rPr>
              <a:t>carried</a:t>
            </a:r>
            <a:r>
              <a:rPr sz="5200" spc="-65" dirty="0">
                <a:latin typeface="Microsoft Sans Serif"/>
                <a:cs typeface="Microsoft Sans Serif"/>
              </a:rPr>
              <a:t> </a:t>
            </a:r>
            <a:r>
              <a:rPr sz="5200" spc="95" dirty="0">
                <a:latin typeface="Microsoft Sans Serif"/>
                <a:cs typeface="Microsoft Sans Serif"/>
              </a:rPr>
              <a:t>out </a:t>
            </a:r>
            <a:r>
              <a:rPr sz="5200" spc="-165" dirty="0">
                <a:latin typeface="Microsoft Sans Serif"/>
                <a:cs typeface="Microsoft Sans Serif"/>
              </a:rPr>
              <a:t>surveys</a:t>
            </a:r>
            <a:r>
              <a:rPr sz="5200" spc="-170" dirty="0">
                <a:latin typeface="Microsoft Sans Serif"/>
                <a:cs typeface="Microsoft Sans Serif"/>
              </a:rPr>
              <a:t> </a:t>
            </a:r>
            <a:r>
              <a:rPr sz="5200" spc="155" dirty="0">
                <a:latin typeface="Microsoft Sans Serif"/>
                <a:cs typeface="Microsoft Sans Serif"/>
              </a:rPr>
              <a:t>with</a:t>
            </a:r>
            <a:r>
              <a:rPr sz="5200" spc="-170" dirty="0">
                <a:latin typeface="Microsoft Sans Serif"/>
                <a:cs typeface="Microsoft Sans Serif"/>
              </a:rPr>
              <a:t> </a:t>
            </a:r>
            <a:r>
              <a:rPr sz="5200" spc="80" dirty="0">
                <a:latin typeface="Microsoft Sans Serif"/>
                <a:cs typeface="Microsoft Sans Serif"/>
              </a:rPr>
              <a:t>the</a:t>
            </a:r>
            <a:r>
              <a:rPr sz="5200" spc="-170" dirty="0">
                <a:latin typeface="Microsoft Sans Serif"/>
                <a:cs typeface="Microsoft Sans Serif"/>
              </a:rPr>
              <a:t> </a:t>
            </a:r>
            <a:r>
              <a:rPr sz="5200" spc="-20" dirty="0">
                <a:latin typeface="Microsoft Sans Serif"/>
                <a:cs typeface="Microsoft Sans Serif"/>
              </a:rPr>
              <a:t>various</a:t>
            </a:r>
            <a:r>
              <a:rPr sz="5200" spc="-170" dirty="0">
                <a:latin typeface="Microsoft Sans Serif"/>
                <a:cs typeface="Microsoft Sans Serif"/>
              </a:rPr>
              <a:t> </a:t>
            </a:r>
            <a:r>
              <a:rPr sz="5200" spc="-10" dirty="0">
                <a:latin typeface="Microsoft Sans Serif"/>
                <a:cs typeface="Microsoft Sans Serif"/>
              </a:rPr>
              <a:t>stakeholders</a:t>
            </a:r>
            <a:endParaRPr sz="52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618" y="12"/>
            <a:ext cx="20320" cy="10287000"/>
          </a:xfrm>
          <a:custGeom>
            <a:avLst/>
            <a:gdLst/>
            <a:ahLst/>
            <a:cxnLst/>
            <a:rect l="l" t="t" r="r" b="b"/>
            <a:pathLst>
              <a:path w="20320" h="10287000">
                <a:moveTo>
                  <a:pt x="20167" y="10286987"/>
                </a:moveTo>
                <a:lnTo>
                  <a:pt x="18719" y="0"/>
                </a:lnTo>
                <a:lnTo>
                  <a:pt x="0" y="0"/>
                </a:lnTo>
                <a:lnTo>
                  <a:pt x="1447" y="10286987"/>
                </a:lnTo>
                <a:lnTo>
                  <a:pt x="20167" y="10286987"/>
                </a:lnTo>
                <a:close/>
              </a:path>
            </a:pathLst>
          </a:custGeom>
          <a:solidFill>
            <a:srgbClr val="0358A3"/>
          </a:solidFill>
        </p:spPr>
        <p:txBody>
          <a:bodyPr wrap="square" lIns="0" tIns="0" rIns="0" bIns="0" rtlCol="0"/>
          <a:lstStyle/>
          <a:p>
            <a:endParaRPr/>
          </a:p>
        </p:txBody>
      </p:sp>
      <p:pic>
        <p:nvPicPr>
          <p:cNvPr id="3" name="object 3"/>
          <p:cNvPicPr/>
          <p:nvPr/>
        </p:nvPicPr>
        <p:blipFill>
          <a:blip r:embed="rId2" cstate="print"/>
          <a:stretch>
            <a:fillRect/>
          </a:stretch>
        </p:blipFill>
        <p:spPr>
          <a:xfrm>
            <a:off x="11077575" y="373"/>
            <a:ext cx="7210425" cy="10286624"/>
          </a:xfrm>
          <a:prstGeom prst="rect">
            <a:avLst/>
          </a:prstGeom>
        </p:spPr>
      </p:pic>
      <p:sp>
        <p:nvSpPr>
          <p:cNvPr id="4" name="object 4"/>
          <p:cNvSpPr txBox="1"/>
          <p:nvPr/>
        </p:nvSpPr>
        <p:spPr>
          <a:xfrm>
            <a:off x="712125" y="519997"/>
            <a:ext cx="5287645" cy="1907539"/>
          </a:xfrm>
          <a:prstGeom prst="rect">
            <a:avLst/>
          </a:prstGeom>
        </p:spPr>
        <p:txBody>
          <a:bodyPr vert="horz" wrap="square" lIns="0" tIns="205105" rIns="0" bIns="0" rtlCol="0">
            <a:spAutoFit/>
          </a:bodyPr>
          <a:lstStyle/>
          <a:p>
            <a:pPr marL="19685">
              <a:lnSpc>
                <a:spcPct val="100000"/>
              </a:lnSpc>
              <a:spcBef>
                <a:spcPts val="1615"/>
              </a:spcBef>
            </a:pPr>
            <a:r>
              <a:rPr sz="4350" b="1" spc="390" dirty="0">
                <a:latin typeface="Arial"/>
                <a:cs typeface="Arial"/>
              </a:rPr>
              <a:t>1.</a:t>
            </a:r>
            <a:r>
              <a:rPr sz="3800" b="1" spc="390" dirty="0">
                <a:latin typeface="Elephant" panose="02020904090505020303" pitchFamily="18" charset="0"/>
                <a:cs typeface="Georgia"/>
              </a:rPr>
              <a:t>VICTIMS</a:t>
            </a:r>
            <a:endParaRPr sz="3800" b="1" dirty="0">
              <a:latin typeface="Elephant" panose="02020904090505020303" pitchFamily="18" charset="0"/>
              <a:cs typeface="Georgia"/>
            </a:endParaRPr>
          </a:p>
          <a:p>
            <a:pPr marL="12700">
              <a:lnSpc>
                <a:spcPct val="100000"/>
              </a:lnSpc>
              <a:spcBef>
                <a:spcPts val="2435"/>
              </a:spcBef>
            </a:pPr>
            <a:r>
              <a:rPr sz="4700" spc="525" dirty="0">
                <a:latin typeface="Microsoft Sans Serif"/>
                <a:cs typeface="Microsoft Sans Serif"/>
              </a:rPr>
              <a:t>Problems</a:t>
            </a:r>
            <a:r>
              <a:rPr sz="4700" spc="335" dirty="0">
                <a:latin typeface="Microsoft Sans Serif"/>
                <a:cs typeface="Microsoft Sans Serif"/>
              </a:rPr>
              <a:t> </a:t>
            </a:r>
            <a:r>
              <a:rPr sz="4700" spc="475" dirty="0">
                <a:latin typeface="Microsoft Sans Serif"/>
                <a:cs typeface="Microsoft Sans Serif"/>
              </a:rPr>
              <a:t>Faced</a:t>
            </a:r>
            <a:endParaRPr sz="4700" dirty="0">
              <a:latin typeface="Microsoft Sans Serif"/>
              <a:cs typeface="Microsoft Sans Serif"/>
            </a:endParaRPr>
          </a:p>
        </p:txBody>
      </p:sp>
      <p:sp>
        <p:nvSpPr>
          <p:cNvPr id="5" name="object 5"/>
          <p:cNvSpPr txBox="1">
            <a:spLocks noGrp="1"/>
          </p:cNvSpPr>
          <p:nvPr>
            <p:ph type="title"/>
          </p:nvPr>
        </p:nvSpPr>
        <p:spPr>
          <a:xfrm>
            <a:off x="889206" y="2724945"/>
            <a:ext cx="7797800" cy="2383155"/>
          </a:xfrm>
          <a:prstGeom prst="rect">
            <a:avLst/>
          </a:prstGeom>
        </p:spPr>
        <p:txBody>
          <a:bodyPr vert="horz" wrap="square" lIns="0" tIns="16510" rIns="0" bIns="0" rtlCol="0">
            <a:spAutoFit/>
          </a:bodyPr>
          <a:lstStyle/>
          <a:p>
            <a:pPr marL="29209" marR="2437765" indent="-17145">
              <a:lnSpc>
                <a:spcPts val="6440"/>
              </a:lnSpc>
              <a:spcBef>
                <a:spcPts val="130"/>
              </a:spcBef>
            </a:pPr>
            <a:r>
              <a:rPr sz="4400" b="0" spc="-70" dirty="0">
                <a:latin typeface="+mj-lt"/>
                <a:cs typeface="Microsoft Sans Serif"/>
              </a:rPr>
              <a:t>Lack</a:t>
            </a:r>
            <a:r>
              <a:rPr sz="4400" b="0" spc="-195" dirty="0">
                <a:latin typeface="+mj-lt"/>
                <a:cs typeface="Microsoft Sans Serif"/>
              </a:rPr>
              <a:t> </a:t>
            </a:r>
            <a:r>
              <a:rPr sz="4400" b="0" spc="165" dirty="0">
                <a:latin typeface="+mj-lt"/>
                <a:cs typeface="Microsoft Sans Serif"/>
              </a:rPr>
              <a:t>of</a:t>
            </a:r>
            <a:r>
              <a:rPr sz="4400" b="0" spc="-190" dirty="0">
                <a:latin typeface="+mj-lt"/>
                <a:cs typeface="Microsoft Sans Serif"/>
              </a:rPr>
              <a:t> </a:t>
            </a:r>
            <a:r>
              <a:rPr sz="4400" b="0" spc="-120" dirty="0">
                <a:latin typeface="+mj-lt"/>
                <a:cs typeface="Microsoft Sans Serif"/>
              </a:rPr>
              <a:t>Awareness </a:t>
            </a:r>
            <a:r>
              <a:rPr sz="4400" b="0" spc="90" dirty="0">
                <a:latin typeface="+mj-lt"/>
                <a:cs typeface="Microsoft Sans Serif"/>
              </a:rPr>
              <a:t>Network</a:t>
            </a:r>
            <a:r>
              <a:rPr sz="4400" b="0" spc="-110" dirty="0">
                <a:latin typeface="+mj-lt"/>
                <a:cs typeface="Microsoft Sans Serif"/>
              </a:rPr>
              <a:t> </a:t>
            </a:r>
            <a:r>
              <a:rPr sz="4400" b="0" spc="-55" dirty="0">
                <a:latin typeface="+mj-lt"/>
                <a:cs typeface="Microsoft Sans Serif"/>
              </a:rPr>
              <a:t>Issues</a:t>
            </a:r>
          </a:p>
          <a:p>
            <a:pPr marL="41910">
              <a:lnSpc>
                <a:spcPts val="5640"/>
              </a:lnSpc>
            </a:pPr>
            <a:r>
              <a:rPr sz="4400" b="0" spc="-70" dirty="0">
                <a:latin typeface="+mj-lt"/>
                <a:cs typeface="Microsoft Sans Serif"/>
              </a:rPr>
              <a:t>Lack</a:t>
            </a:r>
            <a:r>
              <a:rPr sz="4400" b="0" spc="-190" dirty="0">
                <a:latin typeface="+mj-lt"/>
                <a:cs typeface="Microsoft Sans Serif"/>
              </a:rPr>
              <a:t> </a:t>
            </a:r>
            <a:r>
              <a:rPr sz="4400" b="0" spc="165" dirty="0">
                <a:latin typeface="+mj-lt"/>
                <a:cs typeface="Microsoft Sans Serif"/>
              </a:rPr>
              <a:t>of</a:t>
            </a:r>
            <a:r>
              <a:rPr sz="4400" b="0" spc="-185" dirty="0">
                <a:latin typeface="+mj-lt"/>
                <a:cs typeface="Microsoft Sans Serif"/>
              </a:rPr>
              <a:t> </a:t>
            </a:r>
            <a:r>
              <a:rPr sz="4400" b="0" spc="-75" dirty="0">
                <a:latin typeface="+mj-lt"/>
                <a:cs typeface="Microsoft Sans Serif"/>
              </a:rPr>
              <a:t>Finance</a:t>
            </a:r>
            <a:r>
              <a:rPr sz="4400" b="0" spc="-185" dirty="0">
                <a:latin typeface="+mj-lt"/>
                <a:cs typeface="Microsoft Sans Serif"/>
              </a:rPr>
              <a:t> </a:t>
            </a:r>
            <a:r>
              <a:rPr sz="4400" b="0" dirty="0">
                <a:latin typeface="+mj-lt"/>
                <a:cs typeface="Microsoft Sans Serif"/>
              </a:rPr>
              <a:t>and</a:t>
            </a:r>
            <a:r>
              <a:rPr sz="4400" b="0" spc="-190" dirty="0">
                <a:latin typeface="+mj-lt"/>
                <a:cs typeface="Microsoft Sans Serif"/>
              </a:rPr>
              <a:t> </a:t>
            </a:r>
            <a:r>
              <a:rPr sz="4400" b="0" spc="-45" dirty="0">
                <a:latin typeface="+mj-lt"/>
                <a:cs typeface="Microsoft Sans Serif"/>
              </a:rPr>
              <a:t>Needs</a:t>
            </a:r>
          </a:p>
        </p:txBody>
      </p:sp>
      <p:sp>
        <p:nvSpPr>
          <p:cNvPr id="6" name="object 6"/>
          <p:cNvSpPr txBox="1"/>
          <p:nvPr/>
        </p:nvSpPr>
        <p:spPr>
          <a:xfrm>
            <a:off x="621182" y="5050115"/>
            <a:ext cx="9330690" cy="2959400"/>
          </a:xfrm>
          <a:prstGeom prst="rect">
            <a:avLst/>
          </a:prstGeom>
        </p:spPr>
        <p:txBody>
          <a:bodyPr vert="horz" wrap="square" lIns="0" tIns="83185" rIns="0" bIns="0" rtlCol="0">
            <a:spAutoFit/>
          </a:bodyPr>
          <a:lstStyle/>
          <a:p>
            <a:pPr marL="12700">
              <a:lnSpc>
                <a:spcPct val="100000"/>
              </a:lnSpc>
              <a:spcBef>
                <a:spcPts val="655"/>
              </a:spcBef>
            </a:pPr>
            <a:r>
              <a:rPr sz="4800" spc="484" dirty="0">
                <a:latin typeface="Calibri" panose="020F0502020204030204" pitchFamily="34" charset="0"/>
                <a:cs typeface="Calibri" panose="020F0502020204030204" pitchFamily="34" charset="0"/>
              </a:rPr>
              <a:t>Types</a:t>
            </a:r>
            <a:r>
              <a:rPr sz="4800" spc="335" dirty="0">
                <a:latin typeface="Calibri" panose="020F0502020204030204" pitchFamily="34" charset="0"/>
                <a:cs typeface="Calibri" panose="020F0502020204030204" pitchFamily="34" charset="0"/>
              </a:rPr>
              <a:t> </a:t>
            </a:r>
            <a:r>
              <a:rPr sz="4800" spc="520" dirty="0">
                <a:latin typeface="Calibri" panose="020F0502020204030204" pitchFamily="34" charset="0"/>
                <a:cs typeface="Calibri" panose="020F0502020204030204" pitchFamily="34" charset="0"/>
              </a:rPr>
              <a:t>of</a:t>
            </a:r>
            <a:r>
              <a:rPr sz="4800" spc="620" dirty="0">
                <a:latin typeface="Calibri" panose="020F0502020204030204" pitchFamily="34" charset="0"/>
                <a:cs typeface="Calibri" panose="020F0502020204030204" pitchFamily="34" charset="0"/>
              </a:rPr>
              <a:t> </a:t>
            </a:r>
            <a:r>
              <a:rPr sz="4800" spc="555" dirty="0">
                <a:latin typeface="Calibri" panose="020F0502020204030204" pitchFamily="34" charset="0"/>
                <a:cs typeface="Calibri" panose="020F0502020204030204" pitchFamily="34" charset="0"/>
              </a:rPr>
              <a:t>Assistance</a:t>
            </a:r>
            <a:r>
              <a:rPr sz="4800" spc="340" dirty="0">
                <a:latin typeface="Calibri" panose="020F0502020204030204" pitchFamily="34" charset="0"/>
                <a:cs typeface="Calibri" panose="020F0502020204030204" pitchFamily="34" charset="0"/>
              </a:rPr>
              <a:t> </a:t>
            </a:r>
            <a:r>
              <a:rPr sz="4800" spc="495" dirty="0">
                <a:latin typeface="Calibri" panose="020F0502020204030204" pitchFamily="34" charset="0"/>
                <a:cs typeface="Calibri" panose="020F0502020204030204" pitchFamily="34" charset="0"/>
              </a:rPr>
              <a:t>Sought</a:t>
            </a:r>
            <a:endParaRPr sz="4800" dirty="0">
              <a:latin typeface="Calibri" panose="020F0502020204030204" pitchFamily="34" charset="0"/>
              <a:cs typeface="Calibri" panose="020F0502020204030204" pitchFamily="34" charset="0"/>
            </a:endParaRPr>
          </a:p>
          <a:p>
            <a:pPr marL="257175" marR="3621404" indent="-55880">
              <a:lnSpc>
                <a:spcPct val="104299"/>
              </a:lnSpc>
              <a:spcBef>
                <a:spcPts val="370"/>
              </a:spcBef>
            </a:pPr>
            <a:r>
              <a:rPr sz="4400" spc="50" dirty="0">
                <a:latin typeface="Calibri" panose="020F0502020204030204" pitchFamily="34" charset="0"/>
                <a:cs typeface="Calibri" panose="020F0502020204030204" pitchFamily="34" charset="0"/>
              </a:rPr>
              <a:t>Medical</a:t>
            </a:r>
            <a:r>
              <a:rPr sz="4400" spc="-125" dirty="0">
                <a:latin typeface="Calibri" panose="020F0502020204030204" pitchFamily="34" charset="0"/>
                <a:cs typeface="Calibri" panose="020F0502020204030204" pitchFamily="34" charset="0"/>
              </a:rPr>
              <a:t> </a:t>
            </a:r>
            <a:r>
              <a:rPr sz="4400" spc="-110" dirty="0">
                <a:latin typeface="Calibri" panose="020F0502020204030204" pitchFamily="34" charset="0"/>
                <a:cs typeface="Calibri" panose="020F0502020204030204" pitchFamily="34" charset="0"/>
              </a:rPr>
              <a:t>Assistance </a:t>
            </a:r>
            <a:r>
              <a:rPr sz="4400" spc="-70" dirty="0">
                <a:latin typeface="Calibri" panose="020F0502020204030204" pitchFamily="34" charset="0"/>
                <a:cs typeface="Calibri" panose="020F0502020204030204" pitchFamily="34" charset="0"/>
              </a:rPr>
              <a:t>Safety</a:t>
            </a:r>
            <a:r>
              <a:rPr sz="4400" spc="-240" dirty="0">
                <a:latin typeface="Calibri" panose="020F0502020204030204" pitchFamily="34" charset="0"/>
                <a:cs typeface="Calibri" panose="020F0502020204030204" pitchFamily="34" charset="0"/>
              </a:rPr>
              <a:t> </a:t>
            </a:r>
            <a:r>
              <a:rPr sz="4400" spc="-20" dirty="0">
                <a:latin typeface="Calibri" panose="020F0502020204030204" pitchFamily="34" charset="0"/>
                <a:cs typeface="Calibri" panose="020F0502020204030204" pitchFamily="34" charset="0"/>
              </a:rPr>
              <a:t>Tips </a:t>
            </a:r>
            <a:r>
              <a:rPr sz="4400" spc="-25" dirty="0">
                <a:latin typeface="Calibri" panose="020F0502020204030204" pitchFamily="34" charset="0"/>
                <a:cs typeface="Calibri" panose="020F0502020204030204" pitchFamily="34" charset="0"/>
              </a:rPr>
              <a:t>Evacuation</a:t>
            </a:r>
            <a:r>
              <a:rPr sz="4400" spc="-245" dirty="0">
                <a:latin typeface="Calibri" panose="020F0502020204030204" pitchFamily="34" charset="0"/>
                <a:cs typeface="Calibri" panose="020F0502020204030204" pitchFamily="34" charset="0"/>
              </a:rPr>
              <a:t> </a:t>
            </a:r>
            <a:r>
              <a:rPr sz="4400" spc="-10" dirty="0">
                <a:latin typeface="Calibri" panose="020F0502020204030204" pitchFamily="34" charset="0"/>
                <a:cs typeface="Calibri" panose="020F0502020204030204" pitchFamily="34" charset="0"/>
              </a:rPr>
              <a:t>Routes Shelters</a:t>
            </a:r>
            <a:endParaRPr sz="44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90878" y="12"/>
            <a:ext cx="1905" cy="10287000"/>
          </a:xfrm>
          <a:custGeom>
            <a:avLst/>
            <a:gdLst/>
            <a:ahLst/>
            <a:cxnLst/>
            <a:rect l="l" t="t" r="r" b="b"/>
            <a:pathLst>
              <a:path w="1905" h="10287000">
                <a:moveTo>
                  <a:pt x="0" y="0"/>
                </a:moveTo>
                <a:lnTo>
                  <a:pt x="1523" y="10286573"/>
                </a:lnTo>
              </a:path>
            </a:pathLst>
          </a:custGeom>
          <a:ln w="18719">
            <a:solidFill>
              <a:srgbClr val="0358A3"/>
            </a:solidFill>
          </a:ln>
        </p:spPr>
        <p:txBody>
          <a:bodyPr wrap="square" lIns="0" tIns="0" rIns="0" bIns="0" rtlCol="0"/>
          <a:lstStyle/>
          <a:p>
            <a:endParaRPr/>
          </a:p>
        </p:txBody>
      </p:sp>
      <p:grpSp>
        <p:nvGrpSpPr>
          <p:cNvPr id="3" name="object 3"/>
          <p:cNvGrpSpPr/>
          <p:nvPr/>
        </p:nvGrpSpPr>
        <p:grpSpPr>
          <a:xfrm>
            <a:off x="0" y="12"/>
            <a:ext cx="18288000" cy="10287000"/>
            <a:chOff x="0" y="12"/>
            <a:chExt cx="18288000" cy="10287000"/>
          </a:xfrm>
        </p:grpSpPr>
        <p:sp>
          <p:nvSpPr>
            <p:cNvPr id="4" name="object 4"/>
            <p:cNvSpPr/>
            <p:nvPr/>
          </p:nvSpPr>
          <p:spPr>
            <a:xfrm>
              <a:off x="703440" y="12"/>
              <a:ext cx="1905" cy="10287000"/>
            </a:xfrm>
            <a:custGeom>
              <a:avLst/>
              <a:gdLst/>
              <a:ahLst/>
              <a:cxnLst/>
              <a:rect l="l" t="t" r="r" b="b"/>
              <a:pathLst>
                <a:path w="1904" h="10287000">
                  <a:moveTo>
                    <a:pt x="0" y="0"/>
                  </a:moveTo>
                  <a:lnTo>
                    <a:pt x="1438" y="10286573"/>
                  </a:lnTo>
                </a:path>
              </a:pathLst>
            </a:custGeom>
            <a:ln w="18719">
              <a:solidFill>
                <a:srgbClr val="0358A3"/>
              </a:solidFill>
            </a:ln>
          </p:spPr>
          <p:txBody>
            <a:bodyPr wrap="square" lIns="0" tIns="0" rIns="0" bIns="0" rtlCol="0"/>
            <a:lstStyle/>
            <a:p>
              <a:endParaRPr/>
            </a:p>
          </p:txBody>
        </p:sp>
        <p:pic>
          <p:nvPicPr>
            <p:cNvPr id="5" name="object 5"/>
            <p:cNvPicPr/>
            <p:nvPr/>
          </p:nvPicPr>
          <p:blipFill>
            <a:blip r:embed="rId2" cstate="print"/>
            <a:stretch>
              <a:fillRect/>
            </a:stretch>
          </p:blipFill>
          <p:spPr>
            <a:xfrm>
              <a:off x="0" y="5441990"/>
              <a:ext cx="18288000" cy="4845008"/>
            </a:xfrm>
            <a:prstGeom prst="rect">
              <a:avLst/>
            </a:prstGeom>
          </p:spPr>
        </p:pic>
      </p:grpSp>
      <p:sp>
        <p:nvSpPr>
          <p:cNvPr id="6" name="object 6"/>
          <p:cNvSpPr txBox="1">
            <a:spLocks noGrp="1"/>
          </p:cNvSpPr>
          <p:nvPr>
            <p:ph type="title"/>
          </p:nvPr>
        </p:nvSpPr>
        <p:spPr>
          <a:xfrm>
            <a:off x="759886" y="325983"/>
            <a:ext cx="15281910" cy="1511300"/>
          </a:xfrm>
          <a:prstGeom prst="rect">
            <a:avLst/>
          </a:prstGeom>
        </p:spPr>
        <p:txBody>
          <a:bodyPr vert="horz" wrap="square" lIns="0" tIns="12065" rIns="0" bIns="0" rtlCol="0">
            <a:spAutoFit/>
          </a:bodyPr>
          <a:lstStyle/>
          <a:p>
            <a:pPr marL="3098800" marR="5080" indent="-3086735">
              <a:lnSpc>
                <a:spcPct val="100499"/>
              </a:lnSpc>
              <a:spcBef>
                <a:spcPts val="95"/>
              </a:spcBef>
            </a:pPr>
            <a:r>
              <a:rPr sz="4850" spc="509" dirty="0">
                <a:latin typeface="Arial"/>
                <a:cs typeface="Arial"/>
              </a:rPr>
              <a:t>Features</a:t>
            </a:r>
            <a:r>
              <a:rPr sz="4850" spc="290" dirty="0">
                <a:latin typeface="Arial"/>
                <a:cs typeface="Arial"/>
              </a:rPr>
              <a:t> </a:t>
            </a:r>
            <a:r>
              <a:rPr sz="4850" spc="520" dirty="0">
                <a:latin typeface="Arial"/>
                <a:cs typeface="Arial"/>
              </a:rPr>
              <a:t>Considered</a:t>
            </a:r>
            <a:r>
              <a:rPr sz="4850" spc="295" dirty="0">
                <a:latin typeface="Arial"/>
                <a:cs typeface="Arial"/>
              </a:rPr>
              <a:t> </a:t>
            </a:r>
            <a:r>
              <a:rPr sz="4850" spc="550" dirty="0">
                <a:latin typeface="Arial"/>
                <a:cs typeface="Arial"/>
              </a:rPr>
              <a:t>Useful</a:t>
            </a:r>
            <a:r>
              <a:rPr sz="4850" spc="295" dirty="0">
                <a:latin typeface="Arial"/>
                <a:cs typeface="Arial"/>
              </a:rPr>
              <a:t> </a:t>
            </a:r>
            <a:r>
              <a:rPr sz="4850" spc="535" dirty="0">
                <a:latin typeface="Arial"/>
                <a:cs typeface="Arial"/>
              </a:rPr>
              <a:t>by</a:t>
            </a:r>
            <a:r>
              <a:rPr sz="4850" spc="290" dirty="0">
                <a:latin typeface="Arial"/>
                <a:cs typeface="Arial"/>
              </a:rPr>
              <a:t> </a:t>
            </a:r>
            <a:r>
              <a:rPr sz="4850" spc="670" dirty="0">
                <a:latin typeface="Arial"/>
                <a:cs typeface="Arial"/>
              </a:rPr>
              <a:t>Victims</a:t>
            </a:r>
            <a:r>
              <a:rPr sz="4850" spc="295" dirty="0">
                <a:latin typeface="Arial"/>
                <a:cs typeface="Arial"/>
              </a:rPr>
              <a:t> </a:t>
            </a:r>
            <a:r>
              <a:rPr sz="4850" spc="490" dirty="0">
                <a:latin typeface="Arial"/>
                <a:cs typeface="Arial"/>
              </a:rPr>
              <a:t>When </a:t>
            </a:r>
            <a:r>
              <a:rPr sz="4850" spc="484" dirty="0">
                <a:latin typeface="Arial"/>
                <a:cs typeface="Arial"/>
              </a:rPr>
              <a:t>Developing</a:t>
            </a:r>
            <a:r>
              <a:rPr sz="4850" spc="275" dirty="0">
                <a:latin typeface="Arial"/>
                <a:cs typeface="Arial"/>
              </a:rPr>
              <a:t> </a:t>
            </a:r>
            <a:r>
              <a:rPr sz="4850" spc="535" dirty="0">
                <a:latin typeface="Arial"/>
                <a:cs typeface="Arial"/>
              </a:rPr>
              <a:t>our</a:t>
            </a:r>
            <a:r>
              <a:rPr sz="4850" spc="280" dirty="0">
                <a:latin typeface="Arial"/>
                <a:cs typeface="Arial"/>
              </a:rPr>
              <a:t> </a:t>
            </a:r>
            <a:r>
              <a:rPr sz="4850" spc="580" dirty="0">
                <a:latin typeface="Arial"/>
                <a:cs typeface="Arial"/>
              </a:rPr>
              <a:t>Application</a:t>
            </a:r>
            <a:endParaRPr sz="4850" dirty="0">
              <a:latin typeface="Arial"/>
              <a:cs typeface="Arial"/>
            </a:endParaRPr>
          </a:p>
        </p:txBody>
      </p:sp>
      <p:sp>
        <p:nvSpPr>
          <p:cNvPr id="7" name="object 7"/>
          <p:cNvSpPr txBox="1"/>
          <p:nvPr/>
        </p:nvSpPr>
        <p:spPr>
          <a:xfrm>
            <a:off x="1193378" y="2383523"/>
            <a:ext cx="12219305" cy="3058466"/>
          </a:xfrm>
          <a:prstGeom prst="rect">
            <a:avLst/>
          </a:prstGeom>
        </p:spPr>
        <p:txBody>
          <a:bodyPr vert="horz" wrap="square" lIns="0" tIns="17145" rIns="0" bIns="0" rtlCol="0">
            <a:spAutoFit/>
          </a:bodyPr>
          <a:lstStyle/>
          <a:p>
            <a:pPr marL="161290">
              <a:lnSpc>
                <a:spcPct val="100000"/>
              </a:lnSpc>
              <a:spcBef>
                <a:spcPts val="135"/>
              </a:spcBef>
            </a:pPr>
            <a:r>
              <a:rPr sz="5150" spc="-80" dirty="0">
                <a:latin typeface="Microsoft Sans Serif"/>
                <a:cs typeface="Microsoft Sans Serif"/>
              </a:rPr>
              <a:t>-</a:t>
            </a:r>
            <a:r>
              <a:rPr sz="4400" spc="-265" dirty="0">
                <a:latin typeface="Microsoft Sans Serif"/>
                <a:cs typeface="Microsoft Sans Serif"/>
              </a:rPr>
              <a:t>Easy-</a:t>
            </a:r>
            <a:r>
              <a:rPr sz="4400" spc="95" dirty="0">
                <a:latin typeface="Microsoft Sans Serif"/>
                <a:cs typeface="Microsoft Sans Serif"/>
              </a:rPr>
              <a:t>to-</a:t>
            </a:r>
            <a:r>
              <a:rPr sz="4400" spc="-180" dirty="0">
                <a:latin typeface="Microsoft Sans Serif"/>
                <a:cs typeface="Microsoft Sans Serif"/>
              </a:rPr>
              <a:t>Use</a:t>
            </a:r>
            <a:r>
              <a:rPr sz="4400" spc="-130" dirty="0">
                <a:latin typeface="Microsoft Sans Serif"/>
                <a:cs typeface="Microsoft Sans Serif"/>
              </a:rPr>
              <a:t> </a:t>
            </a:r>
            <a:r>
              <a:rPr sz="4400" spc="-10" dirty="0">
                <a:latin typeface="Microsoft Sans Serif"/>
                <a:cs typeface="Microsoft Sans Serif"/>
              </a:rPr>
              <a:t>Interface</a:t>
            </a:r>
            <a:endParaRPr sz="4400" dirty="0">
              <a:latin typeface="Microsoft Sans Serif"/>
              <a:cs typeface="Microsoft Sans Serif"/>
            </a:endParaRPr>
          </a:p>
          <a:p>
            <a:pPr marL="61594">
              <a:lnSpc>
                <a:spcPct val="100000"/>
              </a:lnSpc>
              <a:spcBef>
                <a:spcPts val="250"/>
              </a:spcBef>
            </a:pPr>
            <a:r>
              <a:rPr sz="4400" spc="-80" dirty="0">
                <a:latin typeface="Microsoft Sans Serif"/>
                <a:cs typeface="Microsoft Sans Serif"/>
              </a:rPr>
              <a:t>-</a:t>
            </a:r>
            <a:r>
              <a:rPr sz="4400" spc="700" dirty="0">
                <a:latin typeface="Microsoft Sans Serif"/>
                <a:cs typeface="Microsoft Sans Serif"/>
              </a:rPr>
              <a:t>Oline</a:t>
            </a:r>
            <a:r>
              <a:rPr sz="4400" spc="-100" dirty="0">
                <a:latin typeface="Microsoft Sans Serif"/>
                <a:cs typeface="Microsoft Sans Serif"/>
              </a:rPr>
              <a:t> </a:t>
            </a:r>
            <a:r>
              <a:rPr sz="4400" spc="-10" dirty="0">
                <a:latin typeface="Microsoft Sans Serif"/>
                <a:cs typeface="Microsoft Sans Serif"/>
              </a:rPr>
              <a:t>Functionalities</a:t>
            </a:r>
            <a:endParaRPr sz="4400" dirty="0">
              <a:latin typeface="Microsoft Sans Serif"/>
              <a:cs typeface="Microsoft Sans Serif"/>
            </a:endParaRPr>
          </a:p>
          <a:p>
            <a:pPr marL="12700">
              <a:lnSpc>
                <a:spcPts val="6090"/>
              </a:lnSpc>
              <a:spcBef>
                <a:spcPts val="265"/>
              </a:spcBef>
            </a:pPr>
            <a:r>
              <a:rPr sz="4400" spc="-80" dirty="0">
                <a:latin typeface="Microsoft Sans Serif"/>
                <a:cs typeface="Microsoft Sans Serif"/>
              </a:rPr>
              <a:t>-</a:t>
            </a:r>
            <a:r>
              <a:rPr sz="4400" dirty="0">
                <a:latin typeface="Microsoft Sans Serif"/>
                <a:cs typeface="Microsoft Sans Serif"/>
              </a:rPr>
              <a:t>Quick</a:t>
            </a:r>
            <a:r>
              <a:rPr sz="4400" spc="-170" dirty="0">
                <a:latin typeface="Microsoft Sans Serif"/>
                <a:cs typeface="Microsoft Sans Serif"/>
              </a:rPr>
              <a:t> </a:t>
            </a:r>
            <a:r>
              <a:rPr sz="4400" spc="-240" dirty="0">
                <a:latin typeface="Microsoft Sans Serif"/>
                <a:cs typeface="Microsoft Sans Serif"/>
              </a:rPr>
              <a:t>Access</a:t>
            </a:r>
            <a:r>
              <a:rPr sz="4400" spc="-125" dirty="0">
                <a:latin typeface="Microsoft Sans Serif"/>
                <a:cs typeface="Microsoft Sans Serif"/>
              </a:rPr>
              <a:t> </a:t>
            </a:r>
            <a:r>
              <a:rPr sz="4400" spc="185" dirty="0">
                <a:latin typeface="Microsoft Sans Serif"/>
                <a:cs typeface="Microsoft Sans Serif"/>
              </a:rPr>
              <a:t>to</a:t>
            </a:r>
            <a:r>
              <a:rPr sz="4400" spc="-150" dirty="0">
                <a:latin typeface="Microsoft Sans Serif"/>
                <a:cs typeface="Microsoft Sans Serif"/>
              </a:rPr>
              <a:t> </a:t>
            </a:r>
            <a:r>
              <a:rPr sz="4400" spc="-110" dirty="0">
                <a:latin typeface="Microsoft Sans Serif"/>
                <a:cs typeface="Microsoft Sans Serif"/>
              </a:rPr>
              <a:t>Emergency</a:t>
            </a:r>
            <a:r>
              <a:rPr sz="4400" spc="-145" dirty="0">
                <a:latin typeface="Microsoft Sans Serif"/>
                <a:cs typeface="Microsoft Sans Serif"/>
              </a:rPr>
              <a:t> </a:t>
            </a:r>
            <a:r>
              <a:rPr sz="4400" spc="-10" dirty="0">
                <a:latin typeface="Microsoft Sans Serif"/>
                <a:cs typeface="Microsoft Sans Serif"/>
              </a:rPr>
              <a:t>Contacts</a:t>
            </a:r>
            <a:endParaRPr sz="4400" dirty="0">
              <a:latin typeface="Microsoft Sans Serif"/>
              <a:cs typeface="Microsoft Sans Serif"/>
            </a:endParaRPr>
          </a:p>
          <a:p>
            <a:pPr marL="73660">
              <a:lnSpc>
                <a:spcPts val="6090"/>
              </a:lnSpc>
            </a:pPr>
            <a:r>
              <a:rPr sz="4400" spc="-80" dirty="0">
                <a:latin typeface="Microsoft Sans Serif"/>
                <a:cs typeface="Microsoft Sans Serif"/>
              </a:rPr>
              <a:t>-</a:t>
            </a:r>
            <a:r>
              <a:rPr sz="4400" spc="-175" dirty="0">
                <a:latin typeface="Microsoft Sans Serif"/>
                <a:cs typeface="Microsoft Sans Serif"/>
              </a:rPr>
              <a:t>Real-</a:t>
            </a:r>
            <a:r>
              <a:rPr sz="4400" spc="-10" dirty="0">
                <a:latin typeface="Microsoft Sans Serif"/>
                <a:cs typeface="Microsoft Sans Serif"/>
              </a:rPr>
              <a:t>Time</a:t>
            </a:r>
            <a:r>
              <a:rPr sz="4400" spc="-235" dirty="0">
                <a:latin typeface="Microsoft Sans Serif"/>
                <a:cs typeface="Microsoft Sans Serif"/>
              </a:rPr>
              <a:t> </a:t>
            </a:r>
            <a:r>
              <a:rPr sz="4400" dirty="0">
                <a:latin typeface="Microsoft Sans Serif"/>
                <a:cs typeface="Microsoft Sans Serif"/>
              </a:rPr>
              <a:t>Updates</a:t>
            </a:r>
            <a:r>
              <a:rPr sz="4400" spc="-235" dirty="0">
                <a:latin typeface="Microsoft Sans Serif"/>
                <a:cs typeface="Microsoft Sans Serif"/>
              </a:rPr>
              <a:t> </a:t>
            </a:r>
            <a:r>
              <a:rPr sz="4400" dirty="0">
                <a:latin typeface="Microsoft Sans Serif"/>
                <a:cs typeface="Microsoft Sans Serif"/>
              </a:rPr>
              <a:t>on</a:t>
            </a:r>
            <a:r>
              <a:rPr sz="4400" spc="-229" dirty="0">
                <a:latin typeface="Microsoft Sans Serif"/>
                <a:cs typeface="Microsoft Sans Serif"/>
              </a:rPr>
              <a:t> </a:t>
            </a:r>
            <a:r>
              <a:rPr sz="4400" spc="-50" dirty="0">
                <a:latin typeface="Microsoft Sans Serif"/>
                <a:cs typeface="Microsoft Sans Serif"/>
              </a:rPr>
              <a:t>Disaster</a:t>
            </a:r>
            <a:r>
              <a:rPr sz="4400" spc="-235" dirty="0">
                <a:latin typeface="Microsoft Sans Serif"/>
                <a:cs typeface="Microsoft Sans Serif"/>
              </a:rPr>
              <a:t> </a:t>
            </a:r>
            <a:r>
              <a:rPr sz="4400" spc="-10" dirty="0">
                <a:latin typeface="Microsoft Sans Serif"/>
                <a:cs typeface="Microsoft Sans Serif"/>
              </a:rPr>
              <a:t>Situations</a:t>
            </a:r>
            <a:endParaRPr sz="4400" dirty="0">
              <a:latin typeface="Microsoft Sans Serif"/>
              <a:cs typeface="Microsoft Sans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90878" y="12"/>
            <a:ext cx="1905" cy="10287000"/>
          </a:xfrm>
          <a:custGeom>
            <a:avLst/>
            <a:gdLst/>
            <a:ahLst/>
            <a:cxnLst/>
            <a:rect l="l" t="t" r="r" b="b"/>
            <a:pathLst>
              <a:path w="1905" h="10287000">
                <a:moveTo>
                  <a:pt x="0" y="0"/>
                </a:moveTo>
                <a:lnTo>
                  <a:pt x="1523" y="10286573"/>
                </a:lnTo>
              </a:path>
            </a:pathLst>
          </a:custGeom>
          <a:ln w="18719">
            <a:solidFill>
              <a:srgbClr val="0358A3"/>
            </a:solidFill>
          </a:ln>
        </p:spPr>
        <p:txBody>
          <a:bodyPr wrap="square" lIns="0" tIns="0" rIns="0" bIns="0" rtlCol="0"/>
          <a:lstStyle/>
          <a:p>
            <a:endParaRPr/>
          </a:p>
        </p:txBody>
      </p:sp>
      <p:sp>
        <p:nvSpPr>
          <p:cNvPr id="3" name="object 3"/>
          <p:cNvSpPr/>
          <p:nvPr/>
        </p:nvSpPr>
        <p:spPr>
          <a:xfrm>
            <a:off x="703440" y="12"/>
            <a:ext cx="1905" cy="10287000"/>
          </a:xfrm>
          <a:custGeom>
            <a:avLst/>
            <a:gdLst/>
            <a:ahLst/>
            <a:cxnLst/>
            <a:rect l="l" t="t" r="r" b="b"/>
            <a:pathLst>
              <a:path w="1904" h="10287000">
                <a:moveTo>
                  <a:pt x="0" y="0"/>
                </a:moveTo>
                <a:lnTo>
                  <a:pt x="1438" y="10286573"/>
                </a:lnTo>
              </a:path>
            </a:pathLst>
          </a:custGeom>
          <a:ln w="18719">
            <a:solidFill>
              <a:srgbClr val="0358A3"/>
            </a:solidFill>
          </a:ln>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0160" rIns="0" bIns="0" rtlCol="0">
            <a:spAutoFit/>
          </a:bodyPr>
          <a:lstStyle/>
          <a:p>
            <a:pPr marL="2647315" marR="5080" indent="-2635250">
              <a:lnSpc>
                <a:spcPct val="100600"/>
              </a:lnSpc>
              <a:spcBef>
                <a:spcPts val="80"/>
              </a:spcBef>
            </a:pPr>
            <a:r>
              <a:rPr sz="5900" spc="-254" dirty="0"/>
              <a:t>Google</a:t>
            </a:r>
            <a:r>
              <a:rPr sz="5900" spc="-220" dirty="0"/>
              <a:t> </a:t>
            </a:r>
            <a:r>
              <a:rPr sz="5900" spc="-455" dirty="0"/>
              <a:t>Forms</a:t>
            </a:r>
            <a:r>
              <a:rPr sz="5900" spc="-220" dirty="0"/>
              <a:t> </a:t>
            </a:r>
            <a:r>
              <a:rPr sz="5900" spc="-350" dirty="0"/>
              <a:t>Summary</a:t>
            </a:r>
            <a:r>
              <a:rPr sz="5900" spc="-220" dirty="0"/>
              <a:t> </a:t>
            </a:r>
            <a:r>
              <a:rPr sz="5900" spc="-415" dirty="0"/>
              <a:t>For</a:t>
            </a:r>
            <a:r>
              <a:rPr sz="5900" spc="-220" dirty="0"/>
              <a:t> </a:t>
            </a:r>
            <a:r>
              <a:rPr sz="5900" spc="-90" dirty="0"/>
              <a:t>the</a:t>
            </a:r>
            <a:r>
              <a:rPr sz="5900" spc="-260" dirty="0"/>
              <a:t> </a:t>
            </a:r>
            <a:r>
              <a:rPr sz="5900" spc="-455" dirty="0"/>
              <a:t>Responses</a:t>
            </a:r>
            <a:r>
              <a:rPr sz="5900" spc="-220" dirty="0"/>
              <a:t> </a:t>
            </a:r>
            <a:r>
              <a:rPr sz="5900" spc="-145" dirty="0"/>
              <a:t>Gotten </a:t>
            </a:r>
            <a:r>
              <a:rPr sz="5900" spc="-390" dirty="0"/>
              <a:t>From</a:t>
            </a:r>
            <a:r>
              <a:rPr sz="5900" spc="-204" dirty="0"/>
              <a:t> </a:t>
            </a:r>
            <a:r>
              <a:rPr sz="5900" spc="-325" dirty="0"/>
              <a:t>Questions</a:t>
            </a:r>
            <a:r>
              <a:rPr sz="5900" spc="-200" dirty="0"/>
              <a:t> </a:t>
            </a:r>
            <a:r>
              <a:rPr sz="5900" spc="-240" dirty="0"/>
              <a:t>which</a:t>
            </a:r>
            <a:r>
              <a:rPr sz="5900" spc="-200" dirty="0"/>
              <a:t> </a:t>
            </a:r>
            <a:r>
              <a:rPr sz="5900" spc="-175" dirty="0"/>
              <a:t>were</a:t>
            </a:r>
            <a:r>
              <a:rPr sz="5900" spc="-204" dirty="0"/>
              <a:t> </a:t>
            </a:r>
            <a:r>
              <a:rPr sz="5900" spc="-370" dirty="0"/>
              <a:t>asked</a:t>
            </a:r>
            <a:endParaRPr sz="5900"/>
          </a:p>
        </p:txBody>
      </p:sp>
      <p:sp>
        <p:nvSpPr>
          <p:cNvPr id="5" name="object 5"/>
          <p:cNvSpPr txBox="1"/>
          <p:nvPr/>
        </p:nvSpPr>
        <p:spPr>
          <a:xfrm>
            <a:off x="7370070" y="4867529"/>
            <a:ext cx="3548379" cy="640080"/>
          </a:xfrm>
          <a:prstGeom prst="rect">
            <a:avLst/>
          </a:prstGeom>
        </p:spPr>
        <p:txBody>
          <a:bodyPr vert="horz" wrap="square" lIns="0" tIns="16510" rIns="0" bIns="0" rtlCol="0">
            <a:spAutoFit/>
          </a:bodyPr>
          <a:lstStyle/>
          <a:p>
            <a:pPr marL="12700">
              <a:lnSpc>
                <a:spcPct val="100000"/>
              </a:lnSpc>
              <a:spcBef>
                <a:spcPts val="130"/>
              </a:spcBef>
            </a:pPr>
            <a:r>
              <a:rPr sz="4000" dirty="0">
                <a:latin typeface="Microsoft Sans Serif"/>
                <a:cs typeface="Microsoft Sans Serif"/>
              </a:rPr>
              <a:t>Add</a:t>
            </a:r>
            <a:r>
              <a:rPr sz="4000" spc="-135" dirty="0">
                <a:latin typeface="Microsoft Sans Serif"/>
                <a:cs typeface="Microsoft Sans Serif"/>
              </a:rPr>
              <a:t> </a:t>
            </a:r>
            <a:r>
              <a:rPr sz="4000" dirty="0">
                <a:latin typeface="Microsoft Sans Serif"/>
                <a:cs typeface="Microsoft Sans Serif"/>
              </a:rPr>
              <a:t>a</a:t>
            </a:r>
            <a:r>
              <a:rPr sz="4000" spc="-130" dirty="0">
                <a:latin typeface="Microsoft Sans Serif"/>
                <a:cs typeface="Microsoft Sans Serif"/>
              </a:rPr>
              <a:t> </a:t>
            </a:r>
            <a:r>
              <a:rPr sz="4000" dirty="0">
                <a:latin typeface="Microsoft Sans Serif"/>
                <a:cs typeface="Microsoft Sans Serif"/>
              </a:rPr>
              <a:t>body</a:t>
            </a:r>
            <a:r>
              <a:rPr sz="4000" spc="-135" dirty="0">
                <a:latin typeface="Microsoft Sans Serif"/>
                <a:cs typeface="Microsoft Sans Serif"/>
              </a:rPr>
              <a:t> </a:t>
            </a:r>
            <a:r>
              <a:rPr sz="4000" spc="50" dirty="0">
                <a:latin typeface="Microsoft Sans Serif"/>
                <a:cs typeface="Microsoft Sans Serif"/>
              </a:rPr>
              <a:t>text</a:t>
            </a:r>
            <a:endParaRPr sz="4000">
              <a:latin typeface="Microsoft Sans Serif"/>
              <a:cs typeface="Microsoft Sans Serif"/>
            </a:endParaRPr>
          </a:p>
        </p:txBody>
      </p:sp>
      <p:pic>
        <p:nvPicPr>
          <p:cNvPr id="6" name="object 6"/>
          <p:cNvPicPr/>
          <p:nvPr/>
        </p:nvPicPr>
        <p:blipFill>
          <a:blip r:embed="rId2" cstate="print"/>
          <a:stretch>
            <a:fillRect/>
          </a:stretch>
        </p:blipFill>
        <p:spPr>
          <a:xfrm>
            <a:off x="1306360" y="2118360"/>
            <a:ext cx="14344650" cy="662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7858" y="711277"/>
            <a:ext cx="17520158" cy="92177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581</Words>
  <Application>Microsoft Office PowerPoint</Application>
  <PresentationFormat>Custom</PresentationFormat>
  <Paragraphs>80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Elephant</vt:lpstr>
      <vt:lpstr>Georgia</vt:lpstr>
      <vt:lpstr>Microsoft Sans Serif</vt:lpstr>
      <vt:lpstr>Myriad Pro Light</vt:lpstr>
      <vt:lpstr>Office Theme</vt:lpstr>
      <vt:lpstr>PowerPoint Presentation</vt:lpstr>
      <vt:lpstr>TABLE OF CONTENTS</vt:lpstr>
      <vt:lpstr>-RESPONDENTS -Respondents' Specialties in Case of a Disaster</vt:lpstr>
      <vt:lpstr>INTRODUCTION</vt:lpstr>
      <vt:lpstr>SURVEYS:</vt:lpstr>
      <vt:lpstr>Lack of Awareness Network Issues Lack of Finance and Needs</vt:lpstr>
      <vt:lpstr>Features Considered Useful by Victims When Developing our Application</vt:lpstr>
      <vt:lpstr>Google Forms Summary For the Responses Gotten From Questions which were asked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RESPONDENTS</vt:lpstr>
      <vt:lpstr>Challenges Faced in Accessing Affected Areas</vt:lpstr>
      <vt:lpstr>Google Forms Summary For the Responses Gotten From Questions which were asked</vt:lpstr>
      <vt:lpstr>PowerPoint Presentation</vt:lpstr>
      <vt:lpstr>PowerPoint Presentation</vt:lpstr>
      <vt:lpstr>PowerPoint Presentation</vt:lpstr>
      <vt:lpstr>PowerPoint Presentation</vt:lpstr>
      <vt:lpstr>PowerPoint Presentation</vt:lpstr>
      <vt:lpstr>PowerPoint Presentation</vt:lpstr>
      <vt:lpstr>AUTHORITIES In our disaster management system, several authorities and organizations play essential roles in coordinating and implementing emergency response efforts. The speciﬁc authorities may vary depending on the country or region, but some of the authorities in our case include</vt:lpstr>
      <vt:lpstr>Features which they would Prioritize in the Disaster Management App</vt:lpstr>
      <vt:lpstr>Google Forms Summary For the Responses Gotten From Questions which were asked</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Mclouis</dc:creator>
  <cp:lastModifiedBy>mclouis reigns</cp:lastModifiedBy>
  <cp:revision>2</cp:revision>
  <dcterms:created xsi:type="dcterms:W3CDTF">2024-04-30T09:17:13Z</dcterms:created>
  <dcterms:modified xsi:type="dcterms:W3CDTF">2024-04-30T09:41:26Z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2024-04-30T00:00:00Z</vt:filetime>
  </property>
  <property fmtid="{D5CDD505-2E9C-101B-9397-08002B2CF9AE}" pid="3" name="Creator">
    <vt:lpwstr>Chromium</vt:lpwstr>
  </property>
  <property fmtid="{D5CDD505-2E9C-101B-9397-08002B2CF9AE}" pid="4" name="LastSaved">
    <vt:filetime>2024-04-30T00:00:00Z</vt:filetime>
  </property>
  <property fmtid="{D5CDD505-2E9C-101B-9397-08002B2CF9AE}" pid="5" name="Producer">
    <vt:lpwstr>GPL Ghostscript 10.02.0</vt:lpwstr>
  </property>
</Properties>
</file>