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61" r:id="rId5"/>
    <p:sldId id="259" r:id="rId6"/>
  </p:sldIdLst>
  <p:sldSz cx="12192000" cy="6858000"/>
  <p:notesSz cx="6858000" cy="9144000"/>
  <p:embeddedFontLst>
    <p:embeddedFont>
      <p:font typeface="Malgun Gothic" panose="020B0503020000020004" pitchFamily="50" charset="-127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4FKmTUYwWiJAai67auGIl4u9s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1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7b5dd7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2237b5dd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209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7b5dd7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2237b5dd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517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7b5dd7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2237b5dd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35550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37b5dd7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g2237b5dd7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281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0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algun Gothic"/>
              <a:buNone/>
              <a:defRPr sz="3600" b="0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>
  <p:cSld name="비교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  <a:defRPr sz="1800" b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algun Gothic"/>
              <a:buNone/>
              <a:defRPr sz="2400" b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2207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4269976" y="-1352783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lgun Gothic"/>
              <a:buNone/>
              <a:defRPr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1038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0454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29286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  <a:defRPr sz="2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1038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0454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9286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>
            <a:spLocks noGrp="1"/>
          </p:cNvSpPr>
          <p:nvPr>
            <p:ph type="title"/>
          </p:nvPr>
        </p:nvSpPr>
        <p:spPr>
          <a:xfrm>
            <a:off x="581025" y="2000014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sz="4400" dirty="0"/>
              <a:t>IITP Report</a:t>
            </a:r>
            <a:endParaRPr sz="4400" dirty="0"/>
          </a:p>
        </p:txBody>
      </p:sp>
      <p:sp>
        <p:nvSpPr>
          <p:cNvPr id="85" name="Google Shape;85;p2"/>
          <p:cNvSpPr txBox="1">
            <a:spLocks noGrp="1"/>
          </p:cNvSpPr>
          <p:nvPr>
            <p:ph type="sldNum" idx="12"/>
          </p:nvPr>
        </p:nvSpPr>
        <p:spPr>
          <a:xfrm>
            <a:off x="11364684" y="6410955"/>
            <a:ext cx="2461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9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3412088" y="3429000"/>
            <a:ext cx="5367490" cy="224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광운대학교</a:t>
            </a:r>
            <a:endParaRPr lang="en-US" altLang="ko-KR" sz="14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남유상 연구원</a:t>
            </a:r>
            <a:r>
              <a:rPr lang="en-US" altLang="ko-KR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이정환 연구원</a:t>
            </a:r>
            <a:r>
              <a:rPr lang="en-US" altLang="ko-KR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400" b="0" i="0" u="none" strike="noStrike" cap="none" dirty="0" err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박철수</a:t>
            </a:r>
            <a:r>
              <a:rPr lang="ko-KR" altLang="en-US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교수님</a:t>
            </a:r>
            <a:endParaRPr lang="en-US" altLang="ko-KR" sz="14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altLang="ko-KR" sz="1400" b="0" i="0" u="none" strike="noStrike" cap="none" dirty="0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2023. 0</a:t>
            </a:r>
            <a:r>
              <a:rPr lang="en-US" altLang="ko-KR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en-US" altLang="ko-KR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r>
              <a:rPr lang="en-US" altLang="ko-KR" sz="1400" b="0" i="0" u="none" strike="noStrike" cap="none" dirty="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altLang="ko-K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37b5dd7d6_0_0"/>
          <p:cNvSpPr txBox="1">
            <a:spLocks noGrp="1"/>
          </p:cNvSpPr>
          <p:nvPr>
            <p:ph type="body" idx="1"/>
          </p:nvPr>
        </p:nvSpPr>
        <p:spPr>
          <a:xfrm>
            <a:off x="581025" y="1623450"/>
            <a:ext cx="10374190" cy="4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데이터 수집을 위한 실험</a:t>
            </a:r>
            <a:endParaRPr sz="105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</a:rPr>
              <a:t>감정</a:t>
            </a:r>
            <a:r>
              <a:rPr lang="en-US" altLang="ko-KR" sz="1200" dirty="0">
                <a:solidFill>
                  <a:schemeClr val="dk1"/>
                </a:solidFill>
              </a:rPr>
              <a:t>: 7</a:t>
            </a:r>
            <a:r>
              <a:rPr lang="ko-KR" altLang="en-US" sz="1200" dirty="0">
                <a:solidFill>
                  <a:schemeClr val="dk1"/>
                </a:solidFill>
              </a:rPr>
              <a:t>가지 감정과 관련된 영상을 시청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샘테스트를 통해 자기 주관적 감정 정도를 설문조사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</a:rPr>
              <a:t>PPG: </a:t>
            </a:r>
            <a:r>
              <a:rPr lang="ko-KR" altLang="en-US" sz="1200" dirty="0">
                <a:solidFill>
                  <a:schemeClr val="dk1"/>
                </a:solidFill>
              </a:rPr>
              <a:t>해당 감정을 느낄 때 동시에 </a:t>
            </a:r>
            <a:r>
              <a:rPr lang="en-US" altLang="ko-KR" sz="1200" dirty="0">
                <a:solidFill>
                  <a:schemeClr val="dk1"/>
                </a:solidFill>
              </a:rPr>
              <a:t>PPG </a:t>
            </a:r>
            <a:r>
              <a:rPr lang="ko-KR" altLang="en-US" sz="1200" dirty="0">
                <a:solidFill>
                  <a:schemeClr val="dk1"/>
                </a:solidFill>
              </a:rPr>
              <a:t>측정</a:t>
            </a:r>
            <a:endParaRPr lang="en-US" altLang="ko-KR" sz="1200" dirty="0">
              <a:solidFill>
                <a:schemeClr val="dk1"/>
              </a:solidFill>
            </a:endParaRPr>
          </a:p>
        </p:txBody>
      </p:sp>
      <p:sp>
        <p:nvSpPr>
          <p:cNvPr id="94" name="Google Shape;94;g2237b5dd7d6_0_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95" name="Google Shape;95;g2237b5dd7d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237b5dd7d6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ko-KR" altLang="en-US" dirty="0"/>
              <a:t>실험 및 분석 방법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783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37b5dd7d6_0_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95" name="Google Shape;95;g2237b5dd7d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237b5dd7d6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ko-KR" altLang="en-US" dirty="0"/>
              <a:t>개발 계획 및 현재 단계</a:t>
            </a:r>
            <a:endParaRPr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780DF2-FEA2-FB25-4018-393B6EC791B5}"/>
              </a:ext>
            </a:extLst>
          </p:cNvPr>
          <p:cNvSpPr/>
          <p:nvPr/>
        </p:nvSpPr>
        <p:spPr>
          <a:xfrm>
            <a:off x="2557096" y="3297806"/>
            <a:ext cx="1749669" cy="1125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PPG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신호를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이용한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진 분류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행복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그 외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AAB0E99-531B-8E9E-5F5E-A33C3C12E208}"/>
              </a:ext>
            </a:extLst>
          </p:cNvPr>
          <p:cNvSpPr/>
          <p:nvPr/>
        </p:nvSpPr>
        <p:spPr>
          <a:xfrm>
            <a:off x="2557096" y="4567702"/>
            <a:ext cx="1749669" cy="11254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웹에 공개된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SOTA </a:t>
            </a:r>
            <a:r>
              <a:rPr lang="ko-KR" altLang="en-US" dirty="0">
                <a:solidFill>
                  <a:schemeClr val="tx1"/>
                </a:solidFill>
              </a:rPr>
              <a:t>모델 테스트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시니어 데이터 이용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2EE9AB-FA2B-A206-B0C5-07C760703263}"/>
              </a:ext>
            </a:extLst>
          </p:cNvPr>
          <p:cNvSpPr/>
          <p:nvPr/>
        </p:nvSpPr>
        <p:spPr>
          <a:xfrm>
            <a:off x="4491473" y="3297805"/>
            <a:ext cx="1749669" cy="1125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PPG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신호를 사용한 감정 분류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가지 감정 전체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7D62DC-2113-1229-792D-3D458F910F42}"/>
              </a:ext>
            </a:extLst>
          </p:cNvPr>
          <p:cNvSpPr/>
          <p:nvPr/>
        </p:nvSpPr>
        <p:spPr>
          <a:xfrm>
            <a:off x="390859" y="3297805"/>
            <a:ext cx="1749668" cy="1125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hrv</a:t>
            </a:r>
            <a:r>
              <a:rPr lang="ko-KR" altLang="en-US" dirty="0">
                <a:solidFill>
                  <a:schemeClr val="tx1"/>
                </a:solidFill>
              </a:rPr>
              <a:t>를 사용한 감정 분류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93915F-4946-0B72-762B-ED308CEC5178}"/>
              </a:ext>
            </a:extLst>
          </p:cNvPr>
          <p:cNvSpPr/>
          <p:nvPr/>
        </p:nvSpPr>
        <p:spPr>
          <a:xfrm>
            <a:off x="390860" y="4567702"/>
            <a:ext cx="1749668" cy="1125415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얼굴 영상을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사용한 감정 분류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(FER)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27C72C5-D744-2DCC-F26B-F72AAF4ACCA1}"/>
              </a:ext>
            </a:extLst>
          </p:cNvPr>
          <p:cNvSpPr/>
          <p:nvPr/>
        </p:nvSpPr>
        <p:spPr>
          <a:xfrm>
            <a:off x="4491474" y="4567701"/>
            <a:ext cx="1749669" cy="1125415"/>
          </a:xfrm>
          <a:prstGeom prst="roundRect">
            <a:avLst/>
          </a:prstGeom>
          <a:solidFill>
            <a:schemeClr val="tx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FER </a:t>
            </a:r>
            <a:r>
              <a:rPr lang="ko-KR" altLang="en-US" dirty="0">
                <a:solidFill>
                  <a:schemeClr val="tx1"/>
                </a:solidFill>
              </a:rPr>
              <a:t>모델 최종 확정 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E0B8904-F19B-EE15-384C-A347BF8394E0}"/>
              </a:ext>
            </a:extLst>
          </p:cNvPr>
          <p:cNvSpPr/>
          <p:nvPr/>
        </p:nvSpPr>
        <p:spPr>
          <a:xfrm>
            <a:off x="6425850" y="3297805"/>
            <a:ext cx="1749669" cy="1125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rPPG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신호를 사용한 감정 분류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진 분류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E225E19-4596-BA55-79D6-5995E98A77D8}"/>
              </a:ext>
            </a:extLst>
          </p:cNvPr>
          <p:cNvSpPr/>
          <p:nvPr/>
        </p:nvSpPr>
        <p:spPr>
          <a:xfrm>
            <a:off x="8360227" y="3297804"/>
            <a:ext cx="1749669" cy="11254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rPPG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신호를 사용한 감정 분류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가지 감정 전체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2C226F3-6E26-2EC7-558A-91CAA1FF5473}"/>
              </a:ext>
            </a:extLst>
          </p:cNvPr>
          <p:cNvSpPr/>
          <p:nvPr/>
        </p:nvSpPr>
        <p:spPr>
          <a:xfrm>
            <a:off x="10294604" y="3297803"/>
            <a:ext cx="1749669" cy="239531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영상만을 이용한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감정 분류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최종 앙상블 모델</a:t>
            </a:r>
            <a:r>
              <a:rPr lang="en-US" altLang="ko-KR" dirty="0">
                <a:solidFill>
                  <a:schemeClr val="tx1"/>
                </a:solidFill>
              </a:rPr>
              <a:t> / </a:t>
            </a:r>
            <a:r>
              <a:rPr lang="ko-KR" altLang="en-US" dirty="0">
                <a:solidFill>
                  <a:schemeClr val="tx1"/>
                </a:solidFill>
              </a:rPr>
              <a:t>파이프 라인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개발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1EFA82-6F39-2D50-C2EF-4AB6855E83E4}"/>
              </a:ext>
            </a:extLst>
          </p:cNvPr>
          <p:cNvCxnSpPr>
            <a:cxnSpLocks/>
          </p:cNvCxnSpPr>
          <p:nvPr/>
        </p:nvCxnSpPr>
        <p:spPr>
          <a:xfrm>
            <a:off x="6241142" y="2646483"/>
            <a:ext cx="0" cy="50116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12EE2F-37D0-C352-EE7D-AF3CA4A1C6E6}"/>
              </a:ext>
            </a:extLst>
          </p:cNvPr>
          <p:cNvCxnSpPr>
            <a:cxnSpLocks/>
          </p:cNvCxnSpPr>
          <p:nvPr/>
        </p:nvCxnSpPr>
        <p:spPr>
          <a:xfrm>
            <a:off x="2557095" y="2901460"/>
            <a:ext cx="3684047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7105E03-3949-67EC-FB6D-DEB2C328E181}"/>
              </a:ext>
            </a:extLst>
          </p:cNvPr>
          <p:cNvCxnSpPr>
            <a:cxnSpLocks/>
          </p:cNvCxnSpPr>
          <p:nvPr/>
        </p:nvCxnSpPr>
        <p:spPr>
          <a:xfrm>
            <a:off x="3465703" y="5833287"/>
            <a:ext cx="0" cy="501161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7A8698-2961-1051-BDA3-1450B5FBF6F2}"/>
              </a:ext>
            </a:extLst>
          </p:cNvPr>
          <p:cNvCxnSpPr>
            <a:cxnSpLocks/>
          </p:cNvCxnSpPr>
          <p:nvPr/>
        </p:nvCxnSpPr>
        <p:spPr>
          <a:xfrm>
            <a:off x="2557095" y="6088264"/>
            <a:ext cx="908608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1CA545-0CEB-CD95-2DB0-4271C07A42EE}"/>
              </a:ext>
            </a:extLst>
          </p:cNvPr>
          <p:cNvSpPr txBox="1"/>
          <p:nvPr/>
        </p:nvSpPr>
        <p:spPr>
          <a:xfrm>
            <a:off x="2476568" y="2538225"/>
            <a:ext cx="3764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테스트 완료 및 검증 진행 중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AA64B4-EE70-5F45-F907-3BBEBF5E13B6}"/>
              </a:ext>
            </a:extLst>
          </p:cNvPr>
          <p:cNvSpPr txBox="1"/>
          <p:nvPr/>
        </p:nvSpPr>
        <p:spPr>
          <a:xfrm>
            <a:off x="3335354" y="5918258"/>
            <a:ext cx="1749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테스트 진행 중</a:t>
            </a:r>
            <a:endParaRPr lang="ko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601BC91-AF44-6420-EE81-F54853DD785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306765" y="3860513"/>
            <a:ext cx="184708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17C0F9-E401-569E-ACCB-0224CFA17FB1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306765" y="5130409"/>
            <a:ext cx="184709" cy="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E6ADD5F-418C-3250-910C-8A13AC5D61E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6241142" y="3860513"/>
            <a:ext cx="18470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64401A-3A58-58C3-5B80-BAE1712F6FCE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8175519" y="3860512"/>
            <a:ext cx="184708" cy="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AC40E92-F9FD-A757-6F21-6CDC5C88E25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09896" y="3860512"/>
            <a:ext cx="184708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7F2470C-DD72-82EA-7FA4-09CFF82609F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241143" y="5113884"/>
            <a:ext cx="4053461" cy="1652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D2A179-F0EF-D235-FFBB-383D9FBC2267}"/>
              </a:ext>
            </a:extLst>
          </p:cNvPr>
          <p:cNvSpPr txBox="1"/>
          <p:nvPr/>
        </p:nvSpPr>
        <p:spPr>
          <a:xfrm>
            <a:off x="2483512" y="1887517"/>
            <a:ext cx="489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PPG </a:t>
            </a:r>
            <a:r>
              <a:rPr lang="ko-KR" altLang="en-US" dirty="0"/>
              <a:t>신호 이용</a:t>
            </a:r>
            <a:r>
              <a:rPr lang="en-US" altLang="ko-KR" dirty="0"/>
              <a:t>: </a:t>
            </a:r>
            <a:r>
              <a:rPr lang="en-US" altLang="ko-KR" dirty="0" err="1"/>
              <a:t>rPPG</a:t>
            </a:r>
            <a:r>
              <a:rPr lang="ko-KR" altLang="en-US" dirty="0"/>
              <a:t> 신호의 노이즈 등으로 인한 성능 저하를 배제하고 </a:t>
            </a:r>
            <a:r>
              <a:rPr lang="en-US" altLang="ko-KR" dirty="0" err="1"/>
              <a:t>hrv</a:t>
            </a:r>
            <a:r>
              <a:rPr lang="ko-KR" altLang="en-US" dirty="0"/>
              <a:t>를 이용한 감정 분류 가능성 판단 </a:t>
            </a:r>
          </a:p>
        </p:txBody>
      </p:sp>
    </p:spTree>
    <p:extLst>
      <p:ext uri="{BB962C8B-B14F-4D97-AF65-F5344CB8AC3E}">
        <p14:creationId xmlns:p14="http://schemas.microsoft.com/office/powerpoint/2010/main" val="22263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37b5dd7d6_0_0"/>
          <p:cNvSpPr txBox="1">
            <a:spLocks noGrp="1"/>
          </p:cNvSpPr>
          <p:nvPr>
            <p:ph type="body" idx="1"/>
          </p:nvPr>
        </p:nvSpPr>
        <p:spPr>
          <a:xfrm>
            <a:off x="581025" y="1623450"/>
            <a:ext cx="6972714" cy="4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PPG</a:t>
            </a: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신호에서 추출한 </a:t>
            </a:r>
            <a:r>
              <a:rPr lang="en-US" altLang="ko-KR" sz="155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hrv</a:t>
            </a: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를 이용</a:t>
            </a:r>
            <a:r>
              <a:rPr lang="en-US" altLang="ko-KR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, </a:t>
            </a: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행복 </a:t>
            </a:r>
            <a:r>
              <a:rPr lang="en-US" altLang="ko-KR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/ </a:t>
            </a: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기타</a:t>
            </a:r>
            <a:r>
              <a:rPr lang="en-US" altLang="ko-KR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(</a:t>
            </a: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행복 제외 나머지</a:t>
            </a:r>
            <a:r>
              <a:rPr lang="en-US" altLang="ko-KR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)</a:t>
            </a: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이진 분류</a:t>
            </a:r>
            <a:endParaRPr sz="105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Time window: 1s, Overlap: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60ms</a:t>
            </a: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Random Forest </a:t>
            </a:r>
            <a:r>
              <a:rPr lang="ko-KR" altLang="en-US" sz="1200" dirty="0">
                <a:solidFill>
                  <a:schemeClr val="dk1"/>
                </a:solidFill>
              </a:rPr>
              <a:t>정확도 </a:t>
            </a:r>
            <a:r>
              <a:rPr lang="en-US" altLang="ko-KR" sz="1200" dirty="0">
                <a:solidFill>
                  <a:schemeClr val="dk1"/>
                </a:solidFill>
              </a:rPr>
              <a:t>: 79.11%</a:t>
            </a: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SVM </a:t>
            </a:r>
            <a:r>
              <a:rPr lang="ko-KR" altLang="en-US" sz="1200" dirty="0">
                <a:solidFill>
                  <a:schemeClr val="dk1"/>
                </a:solidFill>
              </a:rPr>
              <a:t>정확도 </a:t>
            </a:r>
            <a:r>
              <a:rPr lang="en-US" altLang="ko-KR" sz="1200" dirty="0">
                <a:solidFill>
                  <a:schemeClr val="dk1"/>
                </a:solidFill>
              </a:rPr>
              <a:t>              : 47.74%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94" name="Google Shape;94;g2237b5dd7d6_0_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95" name="Google Shape;95;g2237b5dd7d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237b5dd7d6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dirty="0"/>
              <a:t>PPG</a:t>
            </a:r>
            <a:r>
              <a:rPr lang="ko-KR" altLang="en-US" dirty="0"/>
              <a:t>를 이용한 </a:t>
            </a:r>
            <a:r>
              <a:rPr lang="en-US" altLang="ko-KR" dirty="0"/>
              <a:t>2</a:t>
            </a:r>
            <a:r>
              <a:rPr lang="ko-KR" altLang="en-US" dirty="0"/>
              <a:t>진 분류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BC8A93-7B13-4DFC-3620-6B991F48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311" y="2045798"/>
            <a:ext cx="373180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2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37b5dd7d6_0_0"/>
          <p:cNvSpPr txBox="1">
            <a:spLocks noGrp="1"/>
          </p:cNvSpPr>
          <p:nvPr>
            <p:ph type="body" idx="1"/>
          </p:nvPr>
        </p:nvSpPr>
        <p:spPr>
          <a:xfrm>
            <a:off x="581025" y="1623450"/>
            <a:ext cx="6335700" cy="43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Char char="◆"/>
            </a:pPr>
            <a:r>
              <a:rPr 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PPG</a:t>
            </a: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신호에서 추출한 </a:t>
            </a:r>
            <a:r>
              <a:rPr lang="en-US" altLang="ko-KR" sz="1550" dirty="0" err="1">
                <a:solidFill>
                  <a:schemeClr val="dk1"/>
                </a:solidFill>
                <a:latin typeface="Arial"/>
                <a:cs typeface="Arial"/>
                <a:sym typeface="Arial"/>
              </a:rPr>
              <a:t>hrv</a:t>
            </a: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를 이용</a:t>
            </a:r>
            <a:r>
              <a:rPr lang="en-US" altLang="ko-KR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, 7</a:t>
            </a:r>
            <a:r>
              <a:rPr lang="ko-KR" altLang="en-US" sz="1550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가지 감정 분류</a:t>
            </a:r>
            <a:endParaRPr sz="105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>
              <a:lnSpc>
                <a:spcPct val="90000"/>
              </a:lnSpc>
              <a:spcBef>
                <a:spcPts val="0"/>
              </a:spcBef>
              <a:buSzPts val="1446"/>
              <a:buFont typeface="Arial"/>
              <a:buChar char="•"/>
            </a:pPr>
            <a:r>
              <a:rPr lang="en-US" altLang="ko-KR" sz="1200" dirty="0">
                <a:solidFill>
                  <a:schemeClr val="dk1"/>
                </a:solidFill>
              </a:rPr>
              <a:t>Time window: 1s, Overlap:</a:t>
            </a:r>
            <a:r>
              <a:rPr lang="ko-KR" altLang="en-US" sz="1200" dirty="0">
                <a:solidFill>
                  <a:schemeClr val="dk1"/>
                </a:solidFill>
              </a:rPr>
              <a:t> </a:t>
            </a:r>
            <a:r>
              <a:rPr lang="en-US" altLang="ko-KR" sz="1200" dirty="0">
                <a:solidFill>
                  <a:schemeClr val="dk1"/>
                </a:solidFill>
              </a:rPr>
              <a:t>60ms</a:t>
            </a: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Random Forest </a:t>
            </a:r>
            <a:r>
              <a:rPr lang="ko-KR" altLang="en-US" sz="1200" dirty="0">
                <a:solidFill>
                  <a:schemeClr val="dk1"/>
                </a:solidFill>
              </a:rPr>
              <a:t>정확도 </a:t>
            </a:r>
            <a:r>
              <a:rPr lang="en-US" altLang="ko-KR" sz="1200" dirty="0">
                <a:solidFill>
                  <a:schemeClr val="dk1"/>
                </a:solidFill>
              </a:rPr>
              <a:t>: 63.64%</a:t>
            </a: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en-US" sz="1200" dirty="0">
                <a:solidFill>
                  <a:schemeClr val="dk1"/>
                </a:solidFill>
              </a:rPr>
              <a:t>SVM </a:t>
            </a:r>
            <a:r>
              <a:rPr lang="ko-KR" altLang="en-US" sz="1200" dirty="0">
                <a:solidFill>
                  <a:schemeClr val="dk1"/>
                </a:solidFill>
              </a:rPr>
              <a:t>정확도 </a:t>
            </a:r>
            <a:r>
              <a:rPr lang="en-US" altLang="ko-KR" sz="1200" dirty="0">
                <a:solidFill>
                  <a:schemeClr val="dk1"/>
                </a:solidFill>
              </a:rPr>
              <a:t>              : 65.38%</a:t>
            </a: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</a:rPr>
              <a:t>행복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분로</a:t>
            </a:r>
            <a:r>
              <a:rPr lang="en-US" altLang="ko-KR" sz="1200" dirty="0">
                <a:solidFill>
                  <a:schemeClr val="dk1"/>
                </a:solidFill>
              </a:rPr>
              <a:t>, </a:t>
            </a:r>
            <a:r>
              <a:rPr lang="ko-KR" altLang="en-US" sz="1200" dirty="0">
                <a:solidFill>
                  <a:schemeClr val="dk1"/>
                </a:solidFill>
              </a:rPr>
              <a:t>불안 </a:t>
            </a:r>
            <a:r>
              <a:rPr lang="en-US" altLang="ko-KR" sz="1200" dirty="0">
                <a:solidFill>
                  <a:schemeClr val="dk1"/>
                </a:solidFill>
              </a:rPr>
              <a:t>3</a:t>
            </a:r>
            <a:r>
              <a:rPr lang="ko-KR" altLang="en-US" sz="1200" dirty="0">
                <a:solidFill>
                  <a:schemeClr val="dk1"/>
                </a:solidFill>
              </a:rPr>
              <a:t>가지 감정의 분류 정확도가 높은 이유는 분석 중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endParaRPr lang="en-US" sz="1200" dirty="0">
              <a:solidFill>
                <a:schemeClr val="dk1"/>
              </a:solidFill>
            </a:endParaRPr>
          </a:p>
          <a:p>
            <a:pPr marL="762635" lvl="1" indent="-30543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6"/>
              <a:buFont typeface="Arial"/>
              <a:buChar char="•"/>
            </a:pPr>
            <a:r>
              <a:rPr lang="ko-KR" altLang="en-US" sz="1200" dirty="0">
                <a:solidFill>
                  <a:schemeClr val="dk1"/>
                </a:solidFill>
              </a:rPr>
              <a:t>현재는 위 </a:t>
            </a:r>
            <a:r>
              <a:rPr lang="en-US" altLang="ko-KR" sz="1200" dirty="0">
                <a:solidFill>
                  <a:schemeClr val="dk1"/>
                </a:solidFill>
              </a:rPr>
              <a:t>3</a:t>
            </a:r>
            <a:r>
              <a:rPr lang="ko-KR" altLang="en-US" sz="1200" dirty="0">
                <a:solidFill>
                  <a:schemeClr val="dk1"/>
                </a:solidFill>
              </a:rPr>
              <a:t>가지 감정이 서로 뚜렷하게 구분되는 감정이라는 것이 가설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94" name="Google Shape;94;g2237b5dd7d6_0_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95" name="Google Shape;95;g2237b5dd7d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025" y="6492875"/>
            <a:ext cx="3081638" cy="20128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237b5dd7d6_0_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Malgun Gothic"/>
              <a:buNone/>
            </a:pPr>
            <a:r>
              <a:rPr lang="en-US" altLang="ko-KR" dirty="0"/>
              <a:t>PPG</a:t>
            </a:r>
            <a:r>
              <a:rPr lang="ko-KR" altLang="en-US" dirty="0"/>
              <a:t>를 이용한 </a:t>
            </a:r>
            <a:r>
              <a:rPr lang="en-US" altLang="ko-KR" dirty="0"/>
              <a:t>7</a:t>
            </a:r>
            <a:r>
              <a:rPr lang="ko-KR" altLang="en-US" dirty="0"/>
              <a:t>가지 감정 분류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78FC44-CA50-DD00-D37F-6A26D6D38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695" y="1046923"/>
            <a:ext cx="3618832" cy="2849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0A6B09-0654-72B4-6245-0424CF1DC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695" y="3895931"/>
            <a:ext cx="3618832" cy="2421942"/>
          </a:xfrm>
          <a:prstGeom prst="rect">
            <a:avLst/>
          </a:prstGeom>
        </p:spPr>
      </p:pic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0763DD1-B5D7-FDD3-B72F-EBD97AD6E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06669"/>
              </p:ext>
            </p:extLst>
          </p:nvPr>
        </p:nvGraphicFramePr>
        <p:xfrm>
          <a:off x="7955280" y="1941838"/>
          <a:ext cx="462280" cy="10591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val="3911264637"/>
                    </a:ext>
                  </a:extLst>
                </a:gridCol>
              </a:tblGrid>
              <a:tr h="15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행복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078181"/>
                  </a:ext>
                </a:extLst>
              </a:tr>
              <a:tr h="15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중립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208919"/>
                  </a:ext>
                </a:extLst>
              </a:tr>
              <a:tr h="15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불안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0512"/>
                  </a:ext>
                </a:extLst>
              </a:tr>
              <a:tr h="15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당황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19495"/>
                  </a:ext>
                </a:extLst>
              </a:tr>
              <a:tr h="15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상처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874279"/>
                  </a:ext>
                </a:extLst>
              </a:tr>
              <a:tr h="15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슬픔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13269"/>
                  </a:ext>
                </a:extLst>
              </a:tr>
              <a:tr h="1513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분노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5214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FC12914-B498-2404-A7FA-E6EC3416A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227887"/>
              </p:ext>
            </p:extLst>
          </p:nvPr>
        </p:nvGraphicFramePr>
        <p:xfrm>
          <a:off x="7945120" y="4452620"/>
          <a:ext cx="459740" cy="1122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3911264637"/>
                    </a:ext>
                  </a:extLst>
                </a:gridCol>
              </a:tblGrid>
              <a:tr h="16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행복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078181"/>
                  </a:ext>
                </a:extLst>
              </a:tr>
              <a:tr h="16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중립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208919"/>
                  </a:ext>
                </a:extLst>
              </a:tr>
              <a:tr h="16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불안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60512"/>
                  </a:ext>
                </a:extLst>
              </a:tr>
              <a:tr h="16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당황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919495"/>
                  </a:ext>
                </a:extLst>
              </a:tr>
              <a:tr h="16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상처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874279"/>
                  </a:ext>
                </a:extLst>
              </a:tr>
              <a:tr h="16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슬픔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13269"/>
                  </a:ext>
                </a:extLst>
              </a:tr>
              <a:tr h="16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</a:rPr>
                        <a:t>분노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7415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279</Words>
  <Application>Microsoft Office PowerPoint</Application>
  <PresentationFormat>와이드스크린</PresentationFormat>
  <Paragraphs>78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Malgun Gothic</vt:lpstr>
      <vt:lpstr>Arial</vt:lpstr>
      <vt:lpstr>Calibri</vt:lpstr>
      <vt:lpstr>Noto Sans Symbols</vt:lpstr>
      <vt:lpstr>DividendVTI</vt:lpstr>
      <vt:lpstr>IITP Report</vt:lpstr>
      <vt:lpstr>실험 및 분석 방법</vt:lpstr>
      <vt:lpstr>개발 계획 및 현재 단계</vt:lpstr>
      <vt:lpstr>PPG를 이용한 2진 분류</vt:lpstr>
      <vt:lpstr>PPG를 이용한 7가지 감정 분류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IITP Report</dc:title>
  <dc:creator>YOU</dc:creator>
  <cp:lastModifiedBy>남유상</cp:lastModifiedBy>
  <cp:revision>16</cp:revision>
  <dcterms:created xsi:type="dcterms:W3CDTF">2020-04-01T03:49:42Z</dcterms:created>
  <dcterms:modified xsi:type="dcterms:W3CDTF">2024-04-12T09:14:52Z</dcterms:modified>
</cp:coreProperties>
</file>