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embeddedFontLst>
    <p:embeddedFont>
      <p:font typeface="Libre Franklin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2" roundtripDataSignature="AMtx7mjuGYexzhGWCaSjsL1fqHgd4Ort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LibreFranklin-boldItalic.fntdata"/><Relationship Id="rId10" Type="http://schemas.openxmlformats.org/officeDocument/2006/relationships/font" Target="fonts/LibreFranklin-italic.fntdata"/><Relationship Id="rId12" Type="http://customschemas.google.com/relationships/presentationmetadata" Target="metadata"/><Relationship Id="rId9" Type="http://schemas.openxmlformats.org/officeDocument/2006/relationships/font" Target="fonts/LibreFranklin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LibreFranklin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37b5dd7d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Continuing the explanation on the color space of rPPG inputs, as you can see in this illustration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Such color space transformations are performed by applying relevant formulas.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They conducted experiments using various color spaces and two ICA-based methods. As shown in the table, there are multiple rows representing different color spaces and two columns indicating the mean of standard deviation. Their findings suggest that the Y channel of the CIE XYZ color space yield the most accurate results.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Based on these experimental results, I plan to conduct experiments on quaternion and DRAX projects.</a:t>
            </a:r>
            <a:endParaRPr/>
          </a:p>
        </p:txBody>
      </p:sp>
      <p:sp>
        <p:nvSpPr>
          <p:cNvPr id="90" name="Google Shape;90;g2237b5dd7d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4f758bb4c0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Continuing the explanation on the color space of rPPG inputs, as you can see in this illustration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Such color space transformations are performed by applying relevant formulas.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They conducted experiments using various color spaces and two ICA-based methods. As shown in the table, there are multiple rows representing different color spaces and two columns indicating the mean of standard deviation. Their findings suggest that the Y channel of the CIE XYZ color space yield the most accurate results.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Based on these experimental results, I plan to conduct experiments on quaternion and DRAX projects.</a:t>
            </a:r>
            <a:endParaRPr/>
          </a:p>
        </p:txBody>
      </p:sp>
      <p:sp>
        <p:nvSpPr>
          <p:cNvPr id="98" name="Google Shape;98;g24f758bb4c0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"/>
          <p:cNvSpPr txBox="1"/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" type="body"/>
          </p:nvPr>
        </p:nvSpPr>
        <p:spPr>
          <a:xfrm>
            <a:off x="581192" y="2340864"/>
            <a:ext cx="11029615" cy="36344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0387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54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92861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92861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9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Malgun Gothic"/>
              <a:buNone/>
              <a:defRPr sz="36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9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0"/>
          <p:cNvSpPr txBox="1"/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Malgun Gothic"/>
              <a:buNone/>
              <a:defRPr b="0" sz="3600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10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>
  <p:cSld name="비교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" type="body"/>
          </p:nvPr>
        </p:nvSpPr>
        <p:spPr>
          <a:xfrm>
            <a:off x="581191" y="2250891"/>
            <a:ext cx="5194769" cy="557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b="0" sz="18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41" name="Google Shape;41;p11"/>
          <p:cNvSpPr txBox="1"/>
          <p:nvPr>
            <p:ph idx="2" type="body"/>
          </p:nvPr>
        </p:nvSpPr>
        <p:spPr>
          <a:xfrm>
            <a:off x="581194" y="2926052"/>
            <a:ext cx="5194766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0387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54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92861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92861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3" type="body"/>
          </p:nvPr>
        </p:nvSpPr>
        <p:spPr>
          <a:xfrm>
            <a:off x="6416039" y="2250892"/>
            <a:ext cx="5194770" cy="553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56"/>
              <a:buFont typeface="Noto Sans Symbols"/>
              <a:buNone/>
              <a:defRPr b="0" sz="18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43" name="Google Shape;43;p11"/>
          <p:cNvSpPr txBox="1"/>
          <p:nvPr>
            <p:ph idx="4" type="body"/>
          </p:nvPr>
        </p:nvSpPr>
        <p:spPr>
          <a:xfrm>
            <a:off x="6416037" y="2926052"/>
            <a:ext cx="5194771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0387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54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92861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92861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어 있음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4"/>
          <p:cNvSpPr txBox="1"/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algun Gothic"/>
              <a:buNone/>
              <a:defRPr b="0" sz="2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22072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10388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10388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10388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2" type="body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61" name="Google Shape;61;p14"/>
          <p:cNvSpPr txBox="1"/>
          <p:nvPr>
            <p:ph idx="10" type="dt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1" type="ftr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 rot="5400000">
            <a:off x="4269976" y="-1352783"/>
            <a:ext cx="3652047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0387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54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92861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92861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6"/>
          <p:cNvSpPr txBox="1"/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 rot="5400000">
            <a:off x="1952072" y="-313549"/>
            <a:ext cx="4807326" cy="716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0387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54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92861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92861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74" name="Google Shape;74;p16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6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 b="0" i="0" sz="28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7914" lvl="0" marL="457200" marR="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b="0" i="0" sz="17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0387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546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b="0" i="0" sz="13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92861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92861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98704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298704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298703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298703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5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5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5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 txBox="1"/>
          <p:nvPr>
            <p:ph type="title"/>
          </p:nvPr>
        </p:nvSpPr>
        <p:spPr>
          <a:xfrm>
            <a:off x="581025" y="2000014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lang="en-US" sz="4400"/>
              <a:t>Progress meeting</a:t>
            </a:r>
            <a:endParaRPr sz="4400"/>
          </a:p>
        </p:txBody>
      </p:sp>
      <p:sp>
        <p:nvSpPr>
          <p:cNvPr id="85" name="Google Shape;85;p2"/>
          <p:cNvSpPr txBox="1"/>
          <p:nvPr>
            <p:ph idx="12" type="sldNum"/>
          </p:nvPr>
        </p:nvSpPr>
        <p:spPr>
          <a:xfrm>
            <a:off x="11364684" y="6410955"/>
            <a:ext cx="2461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6" name="Google Shape;8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025" y="6492875"/>
            <a:ext cx="3081639" cy="201286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2"/>
          <p:cNvSpPr txBox="1"/>
          <p:nvPr/>
        </p:nvSpPr>
        <p:spPr>
          <a:xfrm>
            <a:off x="608598" y="3429000"/>
            <a:ext cx="23634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2023. 06. 0</a:t>
            </a:r>
            <a:r>
              <a:rPr lang="en-US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r>
              <a:rPr b="0" i="0" lang="en-US" sz="1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Yousang Nam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37b5dd7d6_0_0"/>
          <p:cNvSpPr txBox="1"/>
          <p:nvPr>
            <p:ph type="title"/>
          </p:nvPr>
        </p:nvSpPr>
        <p:spPr>
          <a:xfrm>
            <a:off x="581192" y="702156"/>
            <a:ext cx="11029500" cy="92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lang="en-US"/>
              <a:t>Progress</a:t>
            </a:r>
            <a:endParaRPr/>
          </a:p>
        </p:txBody>
      </p:sp>
      <p:sp>
        <p:nvSpPr>
          <p:cNvPr id="93" name="Google Shape;93;g2237b5dd7d6_0_0"/>
          <p:cNvSpPr txBox="1"/>
          <p:nvPr>
            <p:ph idx="1" type="body"/>
          </p:nvPr>
        </p:nvSpPr>
        <p:spPr>
          <a:xfrm>
            <a:off x="581192" y="1911664"/>
            <a:ext cx="11029500" cy="42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5435" lvl="0" marL="30543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Char char="◆"/>
            </a:pPr>
            <a:r>
              <a:rPr lang="en-US" sz="1550">
                <a:latin typeface="Arial"/>
                <a:ea typeface="Arial"/>
                <a:cs typeface="Arial"/>
                <a:sym typeface="Arial"/>
              </a:rPr>
              <a:t> Done</a:t>
            </a:r>
            <a:endParaRPr sz="155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  <a:p>
            <a:pPr indent="-305435" lvl="1" marL="76263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r>
              <a:rPr lang="en-US" sz="1050">
                <a:solidFill>
                  <a:schemeClr val="dk1"/>
                </a:solidFill>
              </a:rPr>
              <a:t>DRAX : DRAX 4th meeting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  <a:p>
            <a:pPr indent="0" lvl="2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96"/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  <a:p>
            <a:pPr indent="-305435" lvl="0" marL="30543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Char char="◆"/>
            </a:pPr>
            <a:r>
              <a:rPr lang="en-US" sz="1550">
                <a:latin typeface="Arial"/>
                <a:ea typeface="Arial"/>
                <a:cs typeface="Arial"/>
                <a:sym typeface="Arial"/>
              </a:rPr>
              <a:t> To do</a:t>
            </a:r>
            <a:endParaRPr sz="155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  <a:p>
            <a:pPr indent="-305435" lvl="1" marL="76263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r>
              <a:rPr lang="en-US" sz="1050">
                <a:solidFill>
                  <a:schemeClr val="dk1"/>
                </a:solidFill>
              </a:rPr>
              <a:t>Quaternion : Paper</a:t>
            </a:r>
            <a:endParaRPr sz="1050">
              <a:solidFill>
                <a:schemeClr val="dk1"/>
              </a:solidFill>
            </a:endParaRPr>
          </a:p>
          <a:p>
            <a:pPr indent="-305435" lvl="1" marL="76263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r>
              <a:rPr lang="en-US" sz="1050">
                <a:solidFill>
                  <a:schemeClr val="dk1"/>
                </a:solidFill>
              </a:rPr>
              <a:t>DRAX : Finding a Method to quantitatively measure movement</a:t>
            </a:r>
            <a:endParaRPr sz="1050">
              <a:solidFill>
                <a:schemeClr val="dk1"/>
              </a:solidFill>
            </a:endParaRPr>
          </a:p>
          <a:p>
            <a:pPr indent="-305435" lvl="1" marL="76263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r>
              <a:rPr lang="en-US" sz="1050">
                <a:solidFill>
                  <a:schemeClr val="dk1"/>
                </a:solidFill>
              </a:rPr>
              <a:t>DRAX : Creating a motion detection based-Heart Rate estimation model</a:t>
            </a:r>
            <a:endParaRPr sz="1050">
              <a:solidFill>
                <a:schemeClr val="dk1"/>
              </a:solidFill>
            </a:endParaRPr>
          </a:p>
          <a:p>
            <a:pPr indent="0" lvl="2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96"/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</p:txBody>
      </p:sp>
      <p:sp>
        <p:nvSpPr>
          <p:cNvPr id="94" name="Google Shape;94;g2237b5dd7d6_0_0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5" name="Google Shape;95;g2237b5dd7d6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025" y="6492875"/>
            <a:ext cx="3081638" cy="201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4f758bb4c0_0_4"/>
          <p:cNvSpPr txBox="1"/>
          <p:nvPr>
            <p:ph type="title"/>
          </p:nvPr>
        </p:nvSpPr>
        <p:spPr>
          <a:xfrm>
            <a:off x="581192" y="702156"/>
            <a:ext cx="11029500" cy="92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lang="en-US"/>
              <a:t>Progress</a:t>
            </a:r>
            <a:endParaRPr/>
          </a:p>
        </p:txBody>
      </p:sp>
      <p:sp>
        <p:nvSpPr>
          <p:cNvPr id="101" name="Google Shape;101;g24f758bb4c0_0_4"/>
          <p:cNvSpPr txBox="1"/>
          <p:nvPr>
            <p:ph idx="1" type="body"/>
          </p:nvPr>
        </p:nvSpPr>
        <p:spPr>
          <a:xfrm>
            <a:off x="581192" y="1911664"/>
            <a:ext cx="11029500" cy="42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2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96"/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  <a:p>
            <a:pPr indent="-305435" lvl="0" marL="30543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Char char="◆"/>
            </a:pPr>
            <a:r>
              <a:rPr lang="en-US" sz="1550">
                <a:latin typeface="Arial"/>
                <a:ea typeface="Arial"/>
                <a:cs typeface="Arial"/>
                <a:sym typeface="Arial"/>
              </a:rPr>
              <a:t> To do</a:t>
            </a:r>
            <a:endParaRPr sz="1550"/>
          </a:p>
          <a:p>
            <a:pPr indent="0" lvl="1" marL="54902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6"/>
              <a:buFont typeface="Arial"/>
              <a:buNone/>
            </a:pPr>
            <a:r>
              <a:t/>
            </a:r>
            <a:endParaRPr sz="1250">
              <a:solidFill>
                <a:schemeClr val="dk1"/>
              </a:solidFill>
            </a:endParaRPr>
          </a:p>
          <a:p>
            <a:pPr indent="-305435" lvl="1" marL="76263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r>
              <a:rPr lang="en-US" sz="1050">
                <a:solidFill>
                  <a:schemeClr val="dk1"/>
                </a:solidFill>
              </a:rPr>
              <a:t>Quaternion paper</a:t>
            </a:r>
            <a:endParaRPr sz="1050">
              <a:solidFill>
                <a:schemeClr val="dk1"/>
              </a:solidFill>
            </a:endParaRPr>
          </a:p>
          <a:p>
            <a:pPr indent="0" lvl="2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96"/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  <a:p>
            <a:pPr indent="0" lvl="2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96"/>
              <a:buNone/>
            </a:pPr>
            <a:r>
              <a:t/>
            </a:r>
            <a:endParaRPr sz="1850">
              <a:solidFill>
                <a:schemeClr val="dk1"/>
              </a:solidFill>
            </a:endParaRPr>
          </a:p>
        </p:txBody>
      </p:sp>
      <p:sp>
        <p:nvSpPr>
          <p:cNvPr id="102" name="Google Shape;102;g24f758bb4c0_0_4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3" name="Google Shape;103;g24f758bb4c0_0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025" y="6492875"/>
            <a:ext cx="3081638" cy="20128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g24f758bb4c0_0_4"/>
          <p:cNvSpPr/>
          <p:nvPr/>
        </p:nvSpPr>
        <p:spPr>
          <a:xfrm>
            <a:off x="7644350" y="3480575"/>
            <a:ext cx="2449200" cy="86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Single Task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Multimodal - 2 Task</a:t>
            </a:r>
            <a:endParaRPr/>
          </a:p>
        </p:txBody>
      </p:sp>
      <p:sp>
        <p:nvSpPr>
          <p:cNvPr id="105" name="Google Shape;105;g24f758bb4c0_0_4"/>
          <p:cNvSpPr/>
          <p:nvPr/>
        </p:nvSpPr>
        <p:spPr>
          <a:xfrm>
            <a:off x="7644350" y="4599775"/>
            <a:ext cx="2449200" cy="86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Multimodal - 3 Task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Multimodal - 4 Task</a:t>
            </a:r>
            <a:endParaRPr/>
          </a:p>
        </p:txBody>
      </p:sp>
      <p:sp>
        <p:nvSpPr>
          <p:cNvPr id="106" name="Google Shape;106;g24f758bb4c0_0_4"/>
          <p:cNvSpPr/>
          <p:nvPr/>
        </p:nvSpPr>
        <p:spPr>
          <a:xfrm>
            <a:off x="6560350" y="3698575"/>
            <a:ext cx="876600" cy="47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NOW</a:t>
            </a:r>
            <a:endParaRPr/>
          </a:p>
        </p:txBody>
      </p:sp>
      <p:sp>
        <p:nvSpPr>
          <p:cNvPr id="107" name="Google Shape;107;g24f758bb4c0_0_4"/>
          <p:cNvSpPr/>
          <p:nvPr/>
        </p:nvSpPr>
        <p:spPr>
          <a:xfrm>
            <a:off x="10300950" y="3676175"/>
            <a:ext cx="876600" cy="47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Paper</a:t>
            </a:r>
            <a:endParaRPr/>
          </a:p>
        </p:txBody>
      </p:sp>
      <p:sp>
        <p:nvSpPr>
          <p:cNvPr id="108" name="Google Shape;108;g24f758bb4c0_0_4"/>
          <p:cNvSpPr txBox="1"/>
          <p:nvPr/>
        </p:nvSpPr>
        <p:spPr>
          <a:xfrm>
            <a:off x="11318275" y="3609475"/>
            <a:ext cx="760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latin typeface="Malgun Gothic"/>
                <a:ea typeface="Malgun Gothic"/>
                <a:cs typeface="Malgun Gothic"/>
                <a:sym typeface="Malgun Gothic"/>
              </a:rPr>
              <a:t>?</a:t>
            </a:r>
            <a:endParaRPr b="1" sz="2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2020-04-01T03:49:42Z</dcterms:created>
  <dc:creator>YOU</dc:creator>
</cp:coreProperties>
</file>