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57" r:id="rId4"/>
    <p:sldId id="282" r:id="rId5"/>
    <p:sldId id="262" r:id="rId6"/>
    <p:sldId id="268" r:id="rId7"/>
    <p:sldId id="263" r:id="rId8"/>
    <p:sldId id="259" r:id="rId9"/>
    <p:sldId id="260" r:id="rId10"/>
    <p:sldId id="264" r:id="rId11"/>
    <p:sldId id="261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</p:sldIdLst>
  <p:sldSz cx="12192000" cy="6858000"/>
  <p:notesSz cx="6858000" cy="9144000"/>
  <p:embeddedFontLst>
    <p:embeddedFont>
      <p:font typeface="Malgun Gothic" panose="020B0503020000020004" pitchFamily="50" charset="-127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Libre Franklin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Re3nghsXzF7ywekJ1yOUHvoZ1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074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1888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4109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7733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8057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4170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9305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910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1627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675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9887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4622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4181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367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1570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416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2901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1802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494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751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374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 b="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>
  <p:cSld name="비교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sz="18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어 있음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sz="2400" b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sz="28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0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54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 dirty="0" err="1"/>
              <a:t>TD3</a:t>
            </a:r>
            <a:endParaRPr sz="4400"/>
          </a:p>
        </p:txBody>
      </p:sp>
      <p:sp>
        <p:nvSpPr>
          <p:cNvPr id="85" name="Google Shape;85;p2"/>
          <p:cNvSpPr txBox="1">
            <a:spLocks noGrp="1"/>
          </p:cNvSpPr>
          <p:nvPr>
            <p:ph type="sldNum" idx="12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490611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2022. 08. </a:t>
            </a:r>
            <a:r>
              <a:rPr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r>
            <a:r>
              <a:rPr lang="en-US"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Target Networks and Delayed Policy Updates</a:t>
            </a:r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/>
              <a:t>Soft update (</a:t>
            </a:r>
            <a:r>
              <a:rPr lang="ko-KR" altLang="en-US"/>
              <a:t>계수 </a:t>
            </a:r>
            <a:r>
              <a:rPr lang="el-GR" altLang="ko-KR"/>
              <a:t>τ</a:t>
            </a:r>
            <a:r>
              <a:rPr lang="ko-KR" altLang="en-US"/>
              <a:t>를 곱한 뒤 기존 </a:t>
            </a:r>
            <a:r>
              <a:rPr lang="el-GR" altLang="ko-KR"/>
              <a:t>θ</a:t>
            </a:r>
            <a:r>
              <a:rPr lang="en-US" altLang="ko-KR"/>
              <a:t>:critic</a:t>
            </a:r>
            <a:r>
              <a:rPr lang="ko-KR" altLang="en-US"/>
              <a:t> </a:t>
            </a:r>
            <a:r>
              <a:rPr lang="en-US" altLang="ko-KR"/>
              <a:t>prameter,</a:t>
            </a:r>
            <a:r>
              <a:rPr lang="ko-KR" altLang="en-US"/>
              <a:t> </a:t>
            </a:r>
            <a:r>
              <a:rPr lang="el-GR" altLang="ko-KR"/>
              <a:t>Φ</a:t>
            </a:r>
            <a:r>
              <a:rPr lang="en-US" altLang="ko-KR"/>
              <a:t>:actor parameter update)</a:t>
            </a:r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r>
              <a:rPr lang="el-GR"/>
              <a:t>τ</a:t>
            </a:r>
            <a:r>
              <a:rPr lang="en-US"/>
              <a:t> = 1 : Without target networks</a:t>
            </a:r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r>
              <a:rPr lang="el-GR" altLang="ko-KR"/>
              <a:t>τ</a:t>
            </a:r>
            <a:r>
              <a:rPr lang="en-US" altLang="ko-KR"/>
              <a:t> = 0.1, 0.01 : slow-updating target networks</a:t>
            </a:r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/>
              <a:t>Actor network</a:t>
            </a:r>
            <a:r>
              <a:rPr lang="ko-KR" altLang="en-US"/>
              <a:t>를 </a:t>
            </a:r>
            <a:r>
              <a:rPr lang="en-US" altLang="ko-KR"/>
              <a:t>Critic network</a:t>
            </a:r>
            <a:r>
              <a:rPr lang="ko-KR" altLang="en-US"/>
              <a:t>보다 천천히 </a:t>
            </a:r>
            <a:r>
              <a:rPr lang="en-US" altLang="ko-KR"/>
              <a:t>update</a:t>
            </a:r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r>
              <a:rPr lang="en-US"/>
              <a:t>pseudo code : behavior critic </a:t>
            </a:r>
            <a:r>
              <a:rPr lang="ko-KR" altLang="en-US"/>
              <a:t>매 스텝</a:t>
            </a:r>
            <a:r>
              <a:rPr lang="en-US" altLang="ko-KR"/>
              <a:t>,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SzPts val="1446"/>
              <a:buNone/>
            </a:pPr>
            <a:r>
              <a:rPr lang="en-US" altLang="ko-KR"/>
              <a:t>	   actor, target critic</a:t>
            </a:r>
            <a:r>
              <a:rPr lang="ko-KR" altLang="en-US"/>
              <a:t>은 </a:t>
            </a:r>
            <a:r>
              <a:rPr lang="en-US" altLang="ko-KR"/>
              <a:t>d </a:t>
            </a:r>
            <a:r>
              <a:rPr lang="ko-KR" altLang="en-US"/>
              <a:t>스텝마다 </a:t>
            </a:r>
            <a:r>
              <a:rPr lang="en-US" altLang="ko-KR"/>
              <a:t>soft update</a:t>
            </a: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7F29B2-BDEB-62E3-1E56-DFE91772F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46549"/>
            <a:ext cx="5979387" cy="26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4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Target Policy Smoothing Regularization</a:t>
            </a:r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581025" y="1948986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/>
              <a:t>Target action</a:t>
            </a:r>
            <a:r>
              <a:rPr lang="ko-KR" altLang="en-US"/>
              <a:t>과 비슷한 </a:t>
            </a:r>
            <a:r>
              <a:rPr lang="en-US" altLang="ko-KR"/>
              <a:t>Value </a:t>
            </a:r>
            <a:r>
              <a:rPr lang="ko-KR" altLang="en-US"/>
              <a:t>값을 만들도록 모델을 피팅</a:t>
            </a:r>
            <a:endParaRPr lang="en-US" altLang="ko-KR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r>
              <a:rPr lang="en-US"/>
              <a:t>Q(1.0, 1.0) = 1, Q(1,0, 1.1) = 3 </a:t>
            </a:r>
            <a:r>
              <a:rPr lang="ko-KR" altLang="en-US"/>
              <a:t>을</a:t>
            </a:r>
            <a:endParaRPr lang="en-US" altLang="ko-KR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r>
              <a:rPr lang="en-US"/>
              <a:t>Q(1.0, 1.0) = 1, Q(1.0, 1.1) = 1.1</a:t>
            </a:r>
            <a:r>
              <a:rPr lang="ko-KR" altLang="en-US"/>
              <a:t>로 바꾸어주는 작업</a:t>
            </a:r>
            <a:r>
              <a:rPr lang="en-US" altLang="ko-KR"/>
              <a:t>.</a:t>
            </a:r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r>
              <a:rPr lang="en-US"/>
              <a:t>Target value</a:t>
            </a:r>
            <a:r>
              <a:rPr lang="ko-KR" altLang="en-US"/>
              <a:t>를 구하기 전 다음 </a:t>
            </a:r>
            <a:r>
              <a:rPr lang="en-US" altLang="ko-KR"/>
              <a:t>action</a:t>
            </a:r>
            <a:r>
              <a:rPr lang="ko-KR" altLang="en-US"/>
              <a:t>에 랜덤 노이즈를 추가</a:t>
            </a: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46429E-57EA-8471-F2F4-8B738F11A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56" y="2788226"/>
            <a:ext cx="3647569" cy="895667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CB034DA7-0509-881F-FA30-6958F60177CB}"/>
              </a:ext>
            </a:extLst>
          </p:cNvPr>
          <p:cNvCxnSpPr>
            <a:cxnSpLocks/>
          </p:cNvCxnSpPr>
          <p:nvPr/>
        </p:nvCxnSpPr>
        <p:spPr>
          <a:xfrm>
            <a:off x="3047829" y="5047626"/>
            <a:ext cx="1572788" cy="462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8B10A18-ADF7-6252-4F63-84F99E2E61E2}"/>
              </a:ext>
            </a:extLst>
          </p:cNvPr>
          <p:cNvCxnSpPr>
            <a:cxnSpLocks/>
          </p:cNvCxnSpPr>
          <p:nvPr/>
        </p:nvCxnSpPr>
        <p:spPr>
          <a:xfrm flipH="1">
            <a:off x="1946243" y="5028943"/>
            <a:ext cx="1091167" cy="967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3A50BAF-72CF-AB0C-F897-DC76A60A37C8}"/>
              </a:ext>
            </a:extLst>
          </p:cNvPr>
          <p:cNvCxnSpPr>
            <a:cxnSpLocks/>
          </p:cNvCxnSpPr>
          <p:nvPr/>
        </p:nvCxnSpPr>
        <p:spPr>
          <a:xfrm flipV="1">
            <a:off x="3027791" y="3880772"/>
            <a:ext cx="0" cy="1148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DF9860-60FD-5697-17EF-536D2648B84E}"/>
              </a:ext>
            </a:extLst>
          </p:cNvPr>
          <p:cNvSpPr txBox="1"/>
          <p:nvPr/>
        </p:nvSpPr>
        <p:spPr>
          <a:xfrm>
            <a:off x="4631036" y="533765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3D6A43-A801-BC74-1610-BA66282019FE}"/>
              </a:ext>
            </a:extLst>
          </p:cNvPr>
          <p:cNvSpPr txBox="1"/>
          <p:nvPr/>
        </p:nvSpPr>
        <p:spPr>
          <a:xfrm>
            <a:off x="1804217" y="59962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1B6BFA-BA3E-FEA6-6EAA-76053BD8528E}"/>
              </a:ext>
            </a:extLst>
          </p:cNvPr>
          <p:cNvSpPr txBox="1"/>
          <p:nvPr/>
        </p:nvSpPr>
        <p:spPr>
          <a:xfrm>
            <a:off x="2703663" y="3880772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</a:t>
            </a:r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BC20289C-0B5D-E837-3ECD-C90AB274B1D3}"/>
              </a:ext>
            </a:extLst>
          </p:cNvPr>
          <p:cNvSpPr/>
          <p:nvPr/>
        </p:nvSpPr>
        <p:spPr>
          <a:xfrm>
            <a:off x="3121147" y="5259043"/>
            <a:ext cx="634231" cy="626175"/>
          </a:xfrm>
          <a:custGeom>
            <a:avLst/>
            <a:gdLst>
              <a:gd name="connsiteX0" fmla="*/ 501445 w 501445"/>
              <a:gd name="connsiteY0" fmla="*/ 0 h 481781"/>
              <a:gd name="connsiteX1" fmla="*/ 0 w 501445"/>
              <a:gd name="connsiteY1" fmla="*/ 481781 h 48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1445" h="481781">
                <a:moveTo>
                  <a:pt x="501445" y="0"/>
                </a:moveTo>
                <a:lnTo>
                  <a:pt x="0" y="481781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6B20039-8565-00D9-104A-F5DF87BDA08C}"/>
              </a:ext>
            </a:extLst>
          </p:cNvPr>
          <p:cNvSpPr/>
          <p:nvPr/>
        </p:nvSpPr>
        <p:spPr>
          <a:xfrm flipV="1">
            <a:off x="2506684" y="5509741"/>
            <a:ext cx="747246" cy="211417"/>
          </a:xfrm>
          <a:custGeom>
            <a:avLst/>
            <a:gdLst>
              <a:gd name="connsiteX0" fmla="*/ 501445 w 501445"/>
              <a:gd name="connsiteY0" fmla="*/ 0 h 481781"/>
              <a:gd name="connsiteX1" fmla="*/ 0 w 501445"/>
              <a:gd name="connsiteY1" fmla="*/ 481781 h 48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1445" h="481781">
                <a:moveTo>
                  <a:pt x="501445" y="0"/>
                </a:moveTo>
                <a:lnTo>
                  <a:pt x="0" y="481781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9F78DCEB-8954-650B-4ED8-944E458990A6}"/>
              </a:ext>
            </a:extLst>
          </p:cNvPr>
          <p:cNvSpPr/>
          <p:nvPr/>
        </p:nvSpPr>
        <p:spPr>
          <a:xfrm flipV="1">
            <a:off x="2373901" y="5673801"/>
            <a:ext cx="747246" cy="211417"/>
          </a:xfrm>
          <a:custGeom>
            <a:avLst/>
            <a:gdLst>
              <a:gd name="connsiteX0" fmla="*/ 501445 w 501445"/>
              <a:gd name="connsiteY0" fmla="*/ 0 h 481781"/>
              <a:gd name="connsiteX1" fmla="*/ 0 w 501445"/>
              <a:gd name="connsiteY1" fmla="*/ 481781 h 48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1445" h="481781">
                <a:moveTo>
                  <a:pt x="501445" y="0"/>
                </a:moveTo>
                <a:lnTo>
                  <a:pt x="0" y="481781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DB48B6-D300-4B19-B762-4FE30D527246}"/>
              </a:ext>
            </a:extLst>
          </p:cNvPr>
          <p:cNvSpPr txBox="1"/>
          <p:nvPr/>
        </p:nvSpPr>
        <p:spPr>
          <a:xfrm>
            <a:off x="1862506" y="5457602"/>
            <a:ext cx="539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1.1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55B633-1B56-9D41-869E-0663DBC4A718}"/>
              </a:ext>
            </a:extLst>
          </p:cNvPr>
          <p:cNvSpPr txBox="1"/>
          <p:nvPr/>
        </p:nvSpPr>
        <p:spPr>
          <a:xfrm>
            <a:off x="2113230" y="5205958"/>
            <a:ext cx="539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1.0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67A0D9-1A7E-F562-C48C-BB06ECB8F597}"/>
              </a:ext>
            </a:extLst>
          </p:cNvPr>
          <p:cNvSpPr txBox="1"/>
          <p:nvPr/>
        </p:nvSpPr>
        <p:spPr>
          <a:xfrm>
            <a:off x="3648352" y="4942425"/>
            <a:ext cx="539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1.0</a:t>
            </a:r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F6813A4-E010-A21E-C0D1-28C2B8E191BD}"/>
              </a:ext>
            </a:extLst>
          </p:cNvPr>
          <p:cNvCxnSpPr>
            <a:cxnSpLocks/>
          </p:cNvCxnSpPr>
          <p:nvPr/>
        </p:nvCxnSpPr>
        <p:spPr>
          <a:xfrm flipV="1">
            <a:off x="3278511" y="5278683"/>
            <a:ext cx="0" cy="4424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3851E5D-8329-B29D-C1B4-12C6AC84ABFD}"/>
              </a:ext>
            </a:extLst>
          </p:cNvPr>
          <p:cNvCxnSpPr>
            <a:cxnSpLocks/>
          </p:cNvCxnSpPr>
          <p:nvPr/>
        </p:nvCxnSpPr>
        <p:spPr>
          <a:xfrm flipV="1">
            <a:off x="3121147" y="4413469"/>
            <a:ext cx="0" cy="1486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7967672-EF87-7F8E-EF11-3D7655D25D39}"/>
              </a:ext>
            </a:extLst>
          </p:cNvPr>
          <p:cNvSpPr txBox="1"/>
          <p:nvPr/>
        </p:nvSpPr>
        <p:spPr>
          <a:xfrm>
            <a:off x="3168440" y="4384185"/>
            <a:ext cx="539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3.0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54B1AF-4101-5F2D-3D01-76421D250C46}"/>
              </a:ext>
            </a:extLst>
          </p:cNvPr>
          <p:cNvSpPr txBox="1"/>
          <p:nvPr/>
        </p:nvSpPr>
        <p:spPr>
          <a:xfrm>
            <a:off x="3234299" y="5146076"/>
            <a:ext cx="539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1.0</a:t>
            </a:r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AC97C1C-791D-08C7-77A7-79E0DC9CA242}"/>
              </a:ext>
            </a:extLst>
          </p:cNvPr>
          <p:cNvCxnSpPr>
            <a:cxnSpLocks/>
          </p:cNvCxnSpPr>
          <p:nvPr/>
        </p:nvCxnSpPr>
        <p:spPr>
          <a:xfrm>
            <a:off x="7232457" y="5022317"/>
            <a:ext cx="1572788" cy="462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A5BB8A2-AD49-71EB-3D2A-223084AF449F}"/>
              </a:ext>
            </a:extLst>
          </p:cNvPr>
          <p:cNvCxnSpPr>
            <a:cxnSpLocks/>
          </p:cNvCxnSpPr>
          <p:nvPr/>
        </p:nvCxnSpPr>
        <p:spPr>
          <a:xfrm flipH="1">
            <a:off x="6130871" y="5003634"/>
            <a:ext cx="1091167" cy="967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BB740AF-458C-4E52-BF07-B665BD9D2EAC}"/>
              </a:ext>
            </a:extLst>
          </p:cNvPr>
          <p:cNvCxnSpPr>
            <a:cxnSpLocks/>
          </p:cNvCxnSpPr>
          <p:nvPr/>
        </p:nvCxnSpPr>
        <p:spPr>
          <a:xfrm flipV="1">
            <a:off x="7212419" y="3855463"/>
            <a:ext cx="0" cy="1148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CC28EAE-43DF-9543-65E4-2B9CD20F00D1}"/>
              </a:ext>
            </a:extLst>
          </p:cNvPr>
          <p:cNvSpPr txBox="1"/>
          <p:nvPr/>
        </p:nvSpPr>
        <p:spPr>
          <a:xfrm>
            <a:off x="8815664" y="531234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E9E176-F169-2B8E-FE81-228EC60504D8}"/>
              </a:ext>
            </a:extLst>
          </p:cNvPr>
          <p:cNvSpPr txBox="1"/>
          <p:nvPr/>
        </p:nvSpPr>
        <p:spPr>
          <a:xfrm>
            <a:off x="6888291" y="3855463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</a:t>
            </a:r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A9F37654-2AB8-6189-70CF-B779F2806EC1}"/>
              </a:ext>
            </a:extLst>
          </p:cNvPr>
          <p:cNvSpPr/>
          <p:nvPr/>
        </p:nvSpPr>
        <p:spPr>
          <a:xfrm>
            <a:off x="7305775" y="5233734"/>
            <a:ext cx="634231" cy="626175"/>
          </a:xfrm>
          <a:custGeom>
            <a:avLst/>
            <a:gdLst>
              <a:gd name="connsiteX0" fmla="*/ 501445 w 501445"/>
              <a:gd name="connsiteY0" fmla="*/ 0 h 481781"/>
              <a:gd name="connsiteX1" fmla="*/ 0 w 501445"/>
              <a:gd name="connsiteY1" fmla="*/ 481781 h 48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1445" h="481781">
                <a:moveTo>
                  <a:pt x="501445" y="0"/>
                </a:moveTo>
                <a:lnTo>
                  <a:pt x="0" y="481781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F6FA115B-EF97-E199-3377-7820C2DF8FF9}"/>
              </a:ext>
            </a:extLst>
          </p:cNvPr>
          <p:cNvSpPr/>
          <p:nvPr/>
        </p:nvSpPr>
        <p:spPr>
          <a:xfrm flipV="1">
            <a:off x="6691312" y="5484432"/>
            <a:ext cx="747246" cy="211417"/>
          </a:xfrm>
          <a:custGeom>
            <a:avLst/>
            <a:gdLst>
              <a:gd name="connsiteX0" fmla="*/ 501445 w 501445"/>
              <a:gd name="connsiteY0" fmla="*/ 0 h 481781"/>
              <a:gd name="connsiteX1" fmla="*/ 0 w 501445"/>
              <a:gd name="connsiteY1" fmla="*/ 481781 h 48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1445" h="481781">
                <a:moveTo>
                  <a:pt x="501445" y="0"/>
                </a:moveTo>
                <a:lnTo>
                  <a:pt x="0" y="481781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D34A7B32-67DC-6755-7F1E-E16665A5DF03}"/>
              </a:ext>
            </a:extLst>
          </p:cNvPr>
          <p:cNvSpPr/>
          <p:nvPr/>
        </p:nvSpPr>
        <p:spPr>
          <a:xfrm flipV="1">
            <a:off x="6558529" y="5648492"/>
            <a:ext cx="747246" cy="211417"/>
          </a:xfrm>
          <a:custGeom>
            <a:avLst/>
            <a:gdLst>
              <a:gd name="connsiteX0" fmla="*/ 501445 w 501445"/>
              <a:gd name="connsiteY0" fmla="*/ 0 h 481781"/>
              <a:gd name="connsiteX1" fmla="*/ 0 w 501445"/>
              <a:gd name="connsiteY1" fmla="*/ 481781 h 48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1445" h="481781">
                <a:moveTo>
                  <a:pt x="501445" y="0"/>
                </a:moveTo>
                <a:lnTo>
                  <a:pt x="0" y="481781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7910F3-7669-B3F9-8F01-9F15EC5586F6}"/>
              </a:ext>
            </a:extLst>
          </p:cNvPr>
          <p:cNvSpPr txBox="1"/>
          <p:nvPr/>
        </p:nvSpPr>
        <p:spPr>
          <a:xfrm>
            <a:off x="6047134" y="5432293"/>
            <a:ext cx="539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1.1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10333D-3614-77F1-EE7F-81A579262973}"/>
              </a:ext>
            </a:extLst>
          </p:cNvPr>
          <p:cNvSpPr txBox="1"/>
          <p:nvPr/>
        </p:nvSpPr>
        <p:spPr>
          <a:xfrm>
            <a:off x="6297858" y="5180649"/>
            <a:ext cx="539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1.0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FA6DDF-10BB-8807-D364-39F6BB0155BE}"/>
              </a:ext>
            </a:extLst>
          </p:cNvPr>
          <p:cNvSpPr txBox="1"/>
          <p:nvPr/>
        </p:nvSpPr>
        <p:spPr>
          <a:xfrm>
            <a:off x="7832980" y="4917116"/>
            <a:ext cx="539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1.0</a:t>
            </a:r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481036-6550-27FE-4CE9-3EF671FC0D04}"/>
              </a:ext>
            </a:extLst>
          </p:cNvPr>
          <p:cNvCxnSpPr>
            <a:cxnSpLocks/>
          </p:cNvCxnSpPr>
          <p:nvPr/>
        </p:nvCxnSpPr>
        <p:spPr>
          <a:xfrm flipV="1">
            <a:off x="7463139" y="5253374"/>
            <a:ext cx="0" cy="4424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1BCAF47-F48B-3065-12AB-AC2C306B593C}"/>
              </a:ext>
            </a:extLst>
          </p:cNvPr>
          <p:cNvCxnSpPr>
            <a:cxnSpLocks/>
          </p:cNvCxnSpPr>
          <p:nvPr/>
        </p:nvCxnSpPr>
        <p:spPr>
          <a:xfrm flipV="1">
            <a:off x="7305775" y="5180649"/>
            <a:ext cx="0" cy="6941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A73F144-0958-EA2E-58BA-CF8EE2DE78AC}"/>
              </a:ext>
            </a:extLst>
          </p:cNvPr>
          <p:cNvSpPr txBox="1"/>
          <p:nvPr/>
        </p:nvSpPr>
        <p:spPr>
          <a:xfrm>
            <a:off x="7255417" y="4810900"/>
            <a:ext cx="539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1.1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92D548-0C3C-F768-E7E3-C4F8B4EDD831}"/>
              </a:ext>
            </a:extLst>
          </p:cNvPr>
          <p:cNvSpPr txBox="1"/>
          <p:nvPr/>
        </p:nvSpPr>
        <p:spPr>
          <a:xfrm>
            <a:off x="7418927" y="5120767"/>
            <a:ext cx="539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1.0</a:t>
            </a:r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D255B135-415C-1DAD-8159-56F4F31FB75E}"/>
              </a:ext>
            </a:extLst>
          </p:cNvPr>
          <p:cNvSpPr/>
          <p:nvPr/>
        </p:nvSpPr>
        <p:spPr>
          <a:xfrm>
            <a:off x="4999345" y="4567939"/>
            <a:ext cx="865150" cy="6341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7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Pseudo code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DE01D7-A549-2DFF-856B-58F8C1902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664" y="1631278"/>
            <a:ext cx="4257002" cy="486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4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Pseudo code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DE01D7-A549-2DFF-856B-58F8C1902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664" y="1631278"/>
            <a:ext cx="4257002" cy="48615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17D694-DF26-98ED-1379-DD4BF805FC32}"/>
              </a:ext>
            </a:extLst>
          </p:cNvPr>
          <p:cNvSpPr/>
          <p:nvPr/>
        </p:nvSpPr>
        <p:spPr>
          <a:xfrm>
            <a:off x="3864077" y="2005781"/>
            <a:ext cx="3962400" cy="629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F8FAE-4F0F-4F41-5568-3EFEF3163B24}"/>
              </a:ext>
            </a:extLst>
          </p:cNvPr>
          <p:cNvSpPr txBox="1"/>
          <p:nvPr/>
        </p:nvSpPr>
        <p:spPr>
          <a:xfrm>
            <a:off x="1734968" y="2166524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네트워크 선언 및 초기화</a:t>
            </a:r>
          </a:p>
        </p:txBody>
      </p:sp>
    </p:spTree>
    <p:extLst>
      <p:ext uri="{BB962C8B-B14F-4D97-AF65-F5344CB8AC3E}">
        <p14:creationId xmlns:p14="http://schemas.microsoft.com/office/powerpoint/2010/main" val="217794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Pseudo code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DE01D7-A549-2DFF-856B-58F8C1902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664" y="1631278"/>
            <a:ext cx="4257002" cy="48615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17D694-DF26-98ED-1379-DD4BF805FC32}"/>
              </a:ext>
            </a:extLst>
          </p:cNvPr>
          <p:cNvSpPr/>
          <p:nvPr/>
        </p:nvSpPr>
        <p:spPr>
          <a:xfrm>
            <a:off x="3864077" y="2595715"/>
            <a:ext cx="3962400" cy="255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F48A7-F8E2-8A8B-16AF-774C479B917E}"/>
              </a:ext>
            </a:extLst>
          </p:cNvPr>
          <p:cNvSpPr txBox="1"/>
          <p:nvPr/>
        </p:nvSpPr>
        <p:spPr>
          <a:xfrm>
            <a:off x="1312178" y="2585881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리플레이 버퍼 선언 및 초기화</a:t>
            </a:r>
          </a:p>
        </p:txBody>
      </p:sp>
    </p:spTree>
    <p:extLst>
      <p:ext uri="{BB962C8B-B14F-4D97-AF65-F5344CB8AC3E}">
        <p14:creationId xmlns:p14="http://schemas.microsoft.com/office/powerpoint/2010/main" val="126920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Pseudo code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DE01D7-A549-2DFF-856B-58F8C1902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664" y="1631278"/>
            <a:ext cx="4257002" cy="48615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17D694-DF26-98ED-1379-DD4BF805FC32}"/>
              </a:ext>
            </a:extLst>
          </p:cNvPr>
          <p:cNvSpPr/>
          <p:nvPr/>
        </p:nvSpPr>
        <p:spPr>
          <a:xfrm>
            <a:off x="3864077" y="3038168"/>
            <a:ext cx="3962400" cy="39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6CEC0-BB6B-A8FD-962F-DFC3600F99AA}"/>
              </a:ext>
            </a:extLst>
          </p:cNvPr>
          <p:cNvSpPr txBox="1"/>
          <p:nvPr/>
        </p:nvSpPr>
        <p:spPr>
          <a:xfrm>
            <a:off x="75860" y="3079695"/>
            <a:ext cx="3788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exploration noise</a:t>
            </a:r>
            <a:r>
              <a:rPr lang="ko-KR" altLang="en-US"/>
              <a:t>추가된 </a:t>
            </a:r>
            <a:r>
              <a:rPr lang="en-US" altLang="ko-KR"/>
              <a:t>action </a:t>
            </a:r>
            <a:r>
              <a:rPr lang="ko-KR" altLang="en-US"/>
              <a:t>선택 </a:t>
            </a:r>
            <a:r>
              <a:rPr lang="en-US" altLang="ko-KR"/>
              <a:t>transition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06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Pseudo code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DE01D7-A549-2DFF-856B-58F8C1902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664" y="1631278"/>
            <a:ext cx="4257002" cy="48615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17D694-DF26-98ED-1379-DD4BF805FC32}"/>
              </a:ext>
            </a:extLst>
          </p:cNvPr>
          <p:cNvSpPr/>
          <p:nvPr/>
        </p:nvSpPr>
        <p:spPr>
          <a:xfrm>
            <a:off x="3864077" y="3429000"/>
            <a:ext cx="3962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D98BB-83B3-E2E4-0AB6-4526EB6FF154}"/>
              </a:ext>
            </a:extLst>
          </p:cNvPr>
          <p:cNvSpPr txBox="1"/>
          <p:nvPr/>
        </p:nvSpPr>
        <p:spPr>
          <a:xfrm>
            <a:off x="1826007" y="3384496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transition</a:t>
            </a:r>
            <a:r>
              <a:rPr lang="ko-KR" altLang="en-US"/>
              <a:t>을 버퍼에 저장</a:t>
            </a:r>
          </a:p>
        </p:txBody>
      </p:sp>
    </p:spTree>
    <p:extLst>
      <p:ext uri="{BB962C8B-B14F-4D97-AF65-F5344CB8AC3E}">
        <p14:creationId xmlns:p14="http://schemas.microsoft.com/office/powerpoint/2010/main" val="3643087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Pseudo code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DE01D7-A549-2DFF-856B-58F8C1902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664" y="1631278"/>
            <a:ext cx="4257002" cy="48615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17D694-DF26-98ED-1379-DD4BF805FC32}"/>
              </a:ext>
            </a:extLst>
          </p:cNvPr>
          <p:cNvSpPr/>
          <p:nvPr/>
        </p:nvSpPr>
        <p:spPr>
          <a:xfrm>
            <a:off x="3864077" y="3854245"/>
            <a:ext cx="3962400" cy="875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8BDBA-71B7-528D-05F5-635083682F31}"/>
              </a:ext>
            </a:extLst>
          </p:cNvPr>
          <p:cNvSpPr txBox="1"/>
          <p:nvPr/>
        </p:nvSpPr>
        <p:spPr>
          <a:xfrm>
            <a:off x="1545814" y="3846494"/>
            <a:ext cx="23182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behavior critic update</a:t>
            </a:r>
          </a:p>
          <a:p>
            <a:r>
              <a:rPr lang="en-US" altLang="ko-KR"/>
              <a:t>Add error for smoothing</a:t>
            </a:r>
          </a:p>
          <a:p>
            <a:r>
              <a:rPr lang="en-US" altLang="ko-KR"/>
              <a:t>Q</a:t>
            </a:r>
            <a:r>
              <a:rPr lang="ko-KR" altLang="en-US"/>
              <a:t> 중 작은 값으로 업데이트</a:t>
            </a:r>
            <a:endParaRPr lang="en-US" altLang="ko-KR"/>
          </a:p>
          <a:p>
            <a:r>
              <a:rPr lang="en-US" altLang="ko-KR"/>
              <a:t>TD-error</a:t>
            </a:r>
            <a:r>
              <a:rPr lang="ko-KR" altLang="en-US"/>
              <a:t>의 최소 </a:t>
            </a:r>
            <a:r>
              <a:rPr lang="en-US" altLang="ko-KR"/>
              <a:t>MSE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61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Pseudo code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DE01D7-A549-2DFF-856B-58F8C1902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664" y="1631278"/>
            <a:ext cx="4257002" cy="48615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17D694-DF26-98ED-1379-DD4BF805FC32}"/>
              </a:ext>
            </a:extLst>
          </p:cNvPr>
          <p:cNvSpPr/>
          <p:nvPr/>
        </p:nvSpPr>
        <p:spPr>
          <a:xfrm>
            <a:off x="3864077" y="4680155"/>
            <a:ext cx="3962400" cy="648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F5A8A-0355-692D-66F4-929DC43203A8}"/>
              </a:ext>
            </a:extLst>
          </p:cNvPr>
          <p:cNvSpPr txBox="1"/>
          <p:nvPr/>
        </p:nvSpPr>
        <p:spPr>
          <a:xfrm>
            <a:off x="1778250" y="4680155"/>
            <a:ext cx="2085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</a:t>
            </a:r>
            <a:r>
              <a:rPr lang="ko-KR" altLang="en-US"/>
              <a:t>번째 스텝이라면</a:t>
            </a:r>
            <a:endParaRPr lang="en-US" altLang="ko-KR"/>
          </a:p>
          <a:p>
            <a:r>
              <a:rPr lang="en-US" altLang="ko-KR"/>
              <a:t>behavior actor </a:t>
            </a:r>
            <a:r>
              <a:rPr lang="ko-KR" altLang="en-US"/>
              <a:t>업데이트</a:t>
            </a:r>
            <a:endParaRPr lang="en-US" altLang="ko-KR"/>
          </a:p>
          <a:p>
            <a:r>
              <a:rPr lang="ko-KR" altLang="en-US"/>
              <a:t>목적 함수의 미분값</a:t>
            </a:r>
          </a:p>
        </p:txBody>
      </p:sp>
    </p:spTree>
    <p:extLst>
      <p:ext uri="{BB962C8B-B14F-4D97-AF65-F5344CB8AC3E}">
        <p14:creationId xmlns:p14="http://schemas.microsoft.com/office/powerpoint/2010/main" val="2176716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Pseudo code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DE01D7-A549-2DFF-856B-58F8C1902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664" y="1631278"/>
            <a:ext cx="4257002" cy="48615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17D694-DF26-98ED-1379-DD4BF805FC32}"/>
              </a:ext>
            </a:extLst>
          </p:cNvPr>
          <p:cNvSpPr/>
          <p:nvPr/>
        </p:nvSpPr>
        <p:spPr>
          <a:xfrm>
            <a:off x="3864077" y="5338916"/>
            <a:ext cx="3962400" cy="619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CB6A3-6B15-4787-84E3-887CB7CD3097}"/>
              </a:ext>
            </a:extLst>
          </p:cNvPr>
          <p:cNvSpPr txBox="1"/>
          <p:nvPr/>
        </p:nvSpPr>
        <p:spPr>
          <a:xfrm>
            <a:off x="1539402" y="5279300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</a:t>
            </a:r>
            <a:r>
              <a:rPr lang="ko-KR" altLang="en-US"/>
              <a:t>번째 스텝이라면</a:t>
            </a:r>
            <a:endParaRPr lang="en-US" altLang="ko-KR"/>
          </a:p>
          <a:p>
            <a:r>
              <a:rPr lang="en-US" altLang="ko-KR"/>
              <a:t>target actor, critic </a:t>
            </a:r>
            <a:r>
              <a:rPr lang="ko-KR" altLang="en-US"/>
              <a:t>업데이트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270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Problem &amp; Solution</a:t>
            </a:r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581025" y="1948986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/>
              <a:t>Overestimation bias =&gt; Clipped Double Q-network and Update</a:t>
            </a:r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 altLang="ko-KR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altLang="ko-KR"/>
              <a:t>Accumulated error =&gt; Delayed Policy Update, Target Policy Smoothing</a:t>
            </a:r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5818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Pseudo code (TD3 vs DDPG)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DE01D7-A549-2DFF-856B-58F8C1902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94" y="1623527"/>
            <a:ext cx="4257002" cy="48615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17D694-DF26-98ED-1379-DD4BF805FC32}"/>
              </a:ext>
            </a:extLst>
          </p:cNvPr>
          <p:cNvSpPr/>
          <p:nvPr/>
        </p:nvSpPr>
        <p:spPr>
          <a:xfrm>
            <a:off x="1304303" y="4054325"/>
            <a:ext cx="3749478" cy="439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AF8432-C00A-5318-720C-104EAC52D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409" y="1623527"/>
            <a:ext cx="6243399" cy="46415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CF9F55F-767E-3225-C14C-42F201DF8259}"/>
              </a:ext>
            </a:extLst>
          </p:cNvPr>
          <p:cNvSpPr/>
          <p:nvPr/>
        </p:nvSpPr>
        <p:spPr>
          <a:xfrm>
            <a:off x="5851722" y="3854482"/>
            <a:ext cx="2751504" cy="219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764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Pseudo code </a:t>
            </a:r>
            <a:r>
              <a:rPr lang="en-US" altLang="ko-KR"/>
              <a:t>(TD3 vs DDPG)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DE01D7-A549-2DFF-856B-58F8C1902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94" y="1623527"/>
            <a:ext cx="4257002" cy="48615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17D694-DF26-98ED-1379-DD4BF805FC32}"/>
              </a:ext>
            </a:extLst>
          </p:cNvPr>
          <p:cNvSpPr/>
          <p:nvPr/>
        </p:nvSpPr>
        <p:spPr>
          <a:xfrm>
            <a:off x="1284638" y="4699819"/>
            <a:ext cx="3749478" cy="1258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AF8432-C00A-5318-720C-104EAC52D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409" y="1623527"/>
            <a:ext cx="6243399" cy="46415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CF9F55F-767E-3225-C14C-42F201DF8259}"/>
              </a:ext>
            </a:extLst>
          </p:cNvPr>
          <p:cNvSpPr/>
          <p:nvPr/>
        </p:nvSpPr>
        <p:spPr>
          <a:xfrm>
            <a:off x="5881218" y="4237703"/>
            <a:ext cx="4677082" cy="1514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595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E83CD01-8279-7AB1-E2B2-522C159D2E61}"/>
              </a:ext>
            </a:extLst>
          </p:cNvPr>
          <p:cNvSpPr/>
          <p:nvPr/>
        </p:nvSpPr>
        <p:spPr>
          <a:xfrm>
            <a:off x="2026036" y="2374491"/>
            <a:ext cx="5726700" cy="29301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2B9D4CC-908B-A182-A52E-61A71CAAF605}"/>
              </a:ext>
            </a:extLst>
          </p:cNvPr>
          <p:cNvSpPr/>
          <p:nvPr/>
        </p:nvSpPr>
        <p:spPr>
          <a:xfrm>
            <a:off x="7999133" y="2374490"/>
            <a:ext cx="1587319" cy="29301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Bloack Diagram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83E785-6A22-F5AC-A488-2C727D454157}"/>
              </a:ext>
            </a:extLst>
          </p:cNvPr>
          <p:cNvSpPr/>
          <p:nvPr/>
        </p:nvSpPr>
        <p:spPr>
          <a:xfrm>
            <a:off x="3018798" y="2961692"/>
            <a:ext cx="982930" cy="5309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Actor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B7C2F4E-4943-C68A-E511-DE58E41DC8F0}"/>
              </a:ext>
            </a:extLst>
          </p:cNvPr>
          <p:cNvSpPr/>
          <p:nvPr/>
        </p:nvSpPr>
        <p:spPr>
          <a:xfrm>
            <a:off x="4469056" y="2957052"/>
            <a:ext cx="982930" cy="5309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Critic 1</a:t>
            </a:r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A869D82-7C39-660B-5B18-CF85E03B54AD}"/>
              </a:ext>
            </a:extLst>
          </p:cNvPr>
          <p:cNvSpPr/>
          <p:nvPr/>
        </p:nvSpPr>
        <p:spPr>
          <a:xfrm>
            <a:off x="5919314" y="2957052"/>
            <a:ext cx="982930" cy="5309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Critic 2</a:t>
            </a:r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0C268B4-3E03-FA81-CED1-1F922E737B0B}"/>
              </a:ext>
            </a:extLst>
          </p:cNvPr>
          <p:cNvSpPr/>
          <p:nvPr/>
        </p:nvSpPr>
        <p:spPr>
          <a:xfrm>
            <a:off x="3018798" y="4241331"/>
            <a:ext cx="982930" cy="530942"/>
          </a:xfrm>
          <a:prstGeom prst="roundRect">
            <a:avLst/>
          </a:prstGeom>
          <a:solidFill>
            <a:srgbClr val="F7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Actor</a:t>
            </a:r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FE5BEF4-7A61-1619-20D2-B0DFBEB192A7}"/>
              </a:ext>
            </a:extLst>
          </p:cNvPr>
          <p:cNvSpPr/>
          <p:nvPr/>
        </p:nvSpPr>
        <p:spPr>
          <a:xfrm>
            <a:off x="4469056" y="4236691"/>
            <a:ext cx="982930" cy="530942"/>
          </a:xfrm>
          <a:prstGeom prst="roundRect">
            <a:avLst/>
          </a:prstGeom>
          <a:solidFill>
            <a:srgbClr val="F7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Critic 1</a:t>
            </a:r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22CE28A-239F-6CF0-B3D6-8AD32479B504}"/>
              </a:ext>
            </a:extLst>
          </p:cNvPr>
          <p:cNvSpPr/>
          <p:nvPr/>
        </p:nvSpPr>
        <p:spPr>
          <a:xfrm>
            <a:off x="5919314" y="4236691"/>
            <a:ext cx="982930" cy="530942"/>
          </a:xfrm>
          <a:prstGeom prst="roundRect">
            <a:avLst/>
          </a:prstGeom>
          <a:solidFill>
            <a:srgbClr val="F7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Critic 2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07B3B-18CF-8411-0933-B2D68E7CEEDF}"/>
              </a:ext>
            </a:extLst>
          </p:cNvPr>
          <p:cNvSpPr txBox="1"/>
          <p:nvPr/>
        </p:nvSpPr>
        <p:spPr>
          <a:xfrm>
            <a:off x="2050321" y="3039832"/>
            <a:ext cx="80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target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ED049-644C-3B47-C3EA-8C3414285B32}"/>
              </a:ext>
            </a:extLst>
          </p:cNvPr>
          <p:cNvSpPr txBox="1"/>
          <p:nvPr/>
        </p:nvSpPr>
        <p:spPr>
          <a:xfrm>
            <a:off x="2050321" y="4348273"/>
            <a:ext cx="96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behavior</a:t>
            </a:r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431DCC1-0339-68B4-2838-E025DDA239B2}"/>
              </a:ext>
            </a:extLst>
          </p:cNvPr>
          <p:cNvSpPr/>
          <p:nvPr/>
        </p:nvSpPr>
        <p:spPr>
          <a:xfrm>
            <a:off x="8301327" y="4236691"/>
            <a:ext cx="982930" cy="53094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Buffer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1DE09-7C06-D415-0E09-2A2F974F3B7E}"/>
              </a:ext>
            </a:extLst>
          </p:cNvPr>
          <p:cNvSpPr txBox="1"/>
          <p:nvPr/>
        </p:nvSpPr>
        <p:spPr>
          <a:xfrm>
            <a:off x="4645741" y="2529274"/>
            <a:ext cx="80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agent</a:t>
            </a:r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D57846A-4170-6264-DDDF-33CC5E5AD945}"/>
              </a:ext>
            </a:extLst>
          </p:cNvPr>
          <p:cNvSpPr/>
          <p:nvPr/>
        </p:nvSpPr>
        <p:spPr>
          <a:xfrm>
            <a:off x="2050321" y="5776931"/>
            <a:ext cx="5726700" cy="6977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95473E-A549-0403-7C51-BDDBD734F482}"/>
              </a:ext>
            </a:extLst>
          </p:cNvPr>
          <p:cNvSpPr txBox="1"/>
          <p:nvPr/>
        </p:nvSpPr>
        <p:spPr>
          <a:xfrm>
            <a:off x="4369273" y="5939622"/>
            <a:ext cx="152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enviromment</a:t>
            </a:r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3C63AE4-5ACE-4263-F0BC-B0AF7DF00F08}"/>
              </a:ext>
            </a:extLst>
          </p:cNvPr>
          <p:cNvCxnSpPr>
            <a:cxnSpLocks/>
          </p:cNvCxnSpPr>
          <p:nvPr/>
        </p:nvCxnSpPr>
        <p:spPr>
          <a:xfrm>
            <a:off x="3510263" y="4800723"/>
            <a:ext cx="0" cy="954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D054D3-B673-9003-A020-B922CB2C7F27}"/>
              </a:ext>
            </a:extLst>
          </p:cNvPr>
          <p:cNvSpPr txBox="1"/>
          <p:nvPr/>
        </p:nvSpPr>
        <p:spPr>
          <a:xfrm>
            <a:off x="8583561" y="2529274"/>
            <a:ext cx="80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utils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F4CFFC-CCE1-C024-8046-DE2BA484E216}"/>
              </a:ext>
            </a:extLst>
          </p:cNvPr>
          <p:cNvSpPr txBox="1"/>
          <p:nvPr/>
        </p:nvSpPr>
        <p:spPr>
          <a:xfrm>
            <a:off x="3237122" y="4955451"/>
            <a:ext cx="764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311D8E0-5CC1-34EE-645D-5E200C069B3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7021" y="4974358"/>
            <a:ext cx="992762" cy="11514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5DEFF9-2DCE-D169-092F-55065DA00718}"/>
              </a:ext>
            </a:extLst>
          </p:cNvPr>
          <p:cNvSpPr txBox="1"/>
          <p:nvPr/>
        </p:nvSpPr>
        <p:spPr>
          <a:xfrm>
            <a:off x="8753463" y="5631845"/>
            <a:ext cx="1097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(s, a, r, s’)</a:t>
            </a:r>
            <a:endParaRPr lang="ko-KR" altLang="en-US"/>
          </a:p>
        </p:txBody>
      </p:sp>
      <p:cxnSp>
        <p:nvCxnSpPr>
          <p:cNvPr id="30" name="직선 화살표 연결선 23">
            <a:extLst>
              <a:ext uri="{FF2B5EF4-FFF2-40B4-BE49-F238E27FC236}">
                <a16:creationId xmlns:a16="http://schemas.microsoft.com/office/drawing/2014/main" id="{7A788F4B-D384-467A-087A-1426425A3D12}"/>
              </a:ext>
            </a:extLst>
          </p:cNvPr>
          <p:cNvCxnSpPr>
            <a:cxnSpLocks/>
            <a:stCxn id="14" idx="1"/>
            <a:endCxn id="11" idx="2"/>
          </p:cNvCxnSpPr>
          <p:nvPr/>
        </p:nvCxnSpPr>
        <p:spPr>
          <a:xfrm rot="10800000" flipV="1">
            <a:off x="6410779" y="4502161"/>
            <a:ext cx="1890548" cy="265471"/>
          </a:xfrm>
          <a:prstGeom prst="bentConnector4">
            <a:avLst>
              <a:gd name="adj1" fmla="val 37002"/>
              <a:gd name="adj2" fmla="val 1861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23">
            <a:extLst>
              <a:ext uri="{FF2B5EF4-FFF2-40B4-BE49-F238E27FC236}">
                <a16:creationId xmlns:a16="http://schemas.microsoft.com/office/drawing/2014/main" id="{E4806856-9CF3-24F8-A092-16074E8793F2}"/>
              </a:ext>
            </a:extLst>
          </p:cNvPr>
          <p:cNvCxnSpPr>
            <a:cxnSpLocks/>
            <a:stCxn id="14" idx="1"/>
            <a:endCxn id="10" idx="2"/>
          </p:cNvCxnSpPr>
          <p:nvPr/>
        </p:nvCxnSpPr>
        <p:spPr>
          <a:xfrm rot="10800000" flipV="1">
            <a:off x="4960521" y="4502161"/>
            <a:ext cx="3340806" cy="265471"/>
          </a:xfrm>
          <a:prstGeom prst="bentConnector4">
            <a:avLst>
              <a:gd name="adj1" fmla="val 21160"/>
              <a:gd name="adj2" fmla="val 1861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B62DBA9-48D5-82B9-1CEF-BF5ABE7D8625}"/>
              </a:ext>
            </a:extLst>
          </p:cNvPr>
          <p:cNvSpPr txBox="1"/>
          <p:nvPr/>
        </p:nvSpPr>
        <p:spPr>
          <a:xfrm>
            <a:off x="6065176" y="5016166"/>
            <a:ext cx="2125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 – smoothing</a:t>
            </a:r>
          </a:p>
          <a:p>
            <a:r>
              <a:rPr lang="en-US" altLang="ko-KR"/>
              <a:t>Q – upper bound update</a:t>
            </a:r>
          </a:p>
          <a:p>
            <a:r>
              <a:rPr lang="en-US" altLang="ko-KR"/>
              <a:t>every step</a:t>
            </a:r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1BBE579-FE78-EF99-9790-155F30BD759A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4960521" y="3487994"/>
            <a:ext cx="0" cy="7486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E414CC9-C858-FF37-78CB-8B92D9648226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410779" y="3487994"/>
            <a:ext cx="0" cy="7486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7927D63-C31F-F1C4-28A5-C71E6AE60E3E}"/>
              </a:ext>
            </a:extLst>
          </p:cNvPr>
          <p:cNvSpPr txBox="1"/>
          <p:nvPr/>
        </p:nvSpPr>
        <p:spPr>
          <a:xfrm>
            <a:off x="3667117" y="3714519"/>
            <a:ext cx="293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soft update if         step % d == 0</a:t>
            </a:r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C6C55E7-A07E-3253-97BA-01DD97A451F4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3510263" y="3492634"/>
            <a:ext cx="0" cy="7486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23">
            <a:extLst>
              <a:ext uri="{FF2B5EF4-FFF2-40B4-BE49-F238E27FC236}">
                <a16:creationId xmlns:a16="http://schemas.microsoft.com/office/drawing/2014/main" id="{A3BEDC97-6F0D-5259-077C-8B1EA392DE59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0800000" flipV="1">
            <a:off x="4001728" y="4502162"/>
            <a:ext cx="467328" cy="464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4778ABB-CE52-2053-71B4-7FD48FAF57B7}"/>
              </a:ext>
            </a:extLst>
          </p:cNvPr>
          <p:cNvSpPr txBox="1"/>
          <p:nvPr/>
        </p:nvSpPr>
        <p:spPr>
          <a:xfrm>
            <a:off x="3751373" y="4800723"/>
            <a:ext cx="1528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5">
                    <a:lumMod val="75000"/>
                  </a:schemeClr>
                </a:solidFill>
              </a:rPr>
              <a:t>update actor</a:t>
            </a:r>
          </a:p>
          <a:p>
            <a:r>
              <a:rPr lang="en-US" altLang="ko-KR">
                <a:solidFill>
                  <a:schemeClr val="accent5">
                    <a:lumMod val="75000"/>
                  </a:schemeClr>
                </a:solidFill>
              </a:rPr>
              <a:t>with Critic 1 &amp; Actor itself</a:t>
            </a:r>
          </a:p>
          <a:p>
            <a:r>
              <a:rPr lang="en-US" altLang="ko-KR">
                <a:solidFill>
                  <a:schemeClr val="accent5">
                    <a:lumMod val="75000"/>
                  </a:schemeClr>
                </a:solidFill>
              </a:rPr>
              <a:t>if step % d == 0</a:t>
            </a: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403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Formula - </a:t>
            </a:r>
            <a:r>
              <a:rPr lang="ko-KR" altLang="en-US"/>
              <a:t>혁펜하임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93;p3">
                <a:extLst>
                  <a:ext uri="{FF2B5EF4-FFF2-40B4-BE49-F238E27FC236}">
                    <a16:creationId xmlns:a16="http://schemas.microsoft.com/office/drawing/2014/main" id="{513D3675-39E5-F931-95F1-610FE1BAB0A8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81192" y="1892000"/>
                <a:ext cx="11029500" cy="424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306000" indent="-306000">
                  <a:lnSpc>
                    <a:spcPct val="90000"/>
                  </a:lnSpc>
                  <a:spcBef>
                    <a:spcPts val="0"/>
                  </a:spcBef>
                  <a:buSzPts val="1446"/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l-GR" altLang="ko-KR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l-GR" altLang="ko-KR" i="1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func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l-GR" altLang="ko-KR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ko-KR"/>
              </a:p>
              <a:p>
                <a:pPr marL="306000" indent="-306000">
                  <a:lnSpc>
                    <a:spcPct val="90000"/>
                  </a:lnSpc>
                  <a:spcBef>
                    <a:spcPts val="0"/>
                  </a:spcBef>
                  <a:buSzPts val="1446"/>
                  <a:buFont typeface="Wingdings" panose="05000000000000000000" pitchFamily="2" charset="2"/>
                  <a:buChar char="u"/>
                </a:pPr>
                <a:endParaRPr lang="en-US" altLang="ko-KR"/>
              </a:p>
              <a:p>
                <a:pPr marL="763200" lvl="1" indent="-306000">
                  <a:lnSpc>
                    <a:spcPct val="90000"/>
                  </a:lnSpc>
                  <a:spcBef>
                    <a:spcPts val="0"/>
                  </a:spcBef>
                  <a:buClr>
                    <a:srgbClr val="FF0000"/>
                  </a:buClr>
                  <a:buSzPts val="1446"/>
                  <a:buFont typeface="Wingdings" panose="05000000000000000000" pitchFamily="2" charset="2"/>
                  <a:buChar char="§"/>
                </a:pPr>
                <a:r>
                  <a:rPr lang="en-US" altLang="ko-KR"/>
                  <a:t>Target actor network</a:t>
                </a:r>
              </a:p>
              <a:p>
                <a:pPr marL="763200" lvl="1" indent="-306000">
                  <a:lnSpc>
                    <a:spcPct val="90000"/>
                  </a:lnSpc>
                  <a:spcBef>
                    <a:spcPts val="0"/>
                  </a:spcBef>
                  <a:buClr>
                    <a:srgbClr val="FF0000"/>
                  </a:buClr>
                  <a:buSzPts val="1446"/>
                  <a:buFont typeface="Wingdings" panose="05000000000000000000" pitchFamily="2" charset="2"/>
                  <a:buChar char="§"/>
                </a:pPr>
                <a:endParaRPr lang="en-US" altLang="ko-KR"/>
              </a:p>
              <a:p>
                <a:pPr marL="763200" lvl="1" indent="-306000">
                  <a:lnSpc>
                    <a:spcPct val="90000"/>
                  </a:lnSpc>
                  <a:spcBef>
                    <a:spcPts val="0"/>
                  </a:spcBef>
                  <a:buClr>
                    <a:srgbClr val="00B050"/>
                  </a:buClr>
                  <a:buSzPts val="1446"/>
                  <a:buFont typeface="Wingdings" panose="05000000000000000000" pitchFamily="2" charset="2"/>
                  <a:buChar char="§"/>
                </a:pPr>
                <a:r>
                  <a:rPr lang="en-US" altLang="ko-KR">
                    <a:solidFill>
                      <a:schemeClr val="tx1"/>
                    </a:solidFill>
                  </a:rPr>
                  <a:t>Behavior Critic network with </a:t>
                </a:r>
                <a:r>
                  <a:rPr lang="el-GR" altLang="ko-KR">
                    <a:solidFill>
                      <a:schemeClr val="tx1"/>
                    </a:solidFill>
                  </a:rPr>
                  <a:t>θ</a:t>
                </a:r>
                <a:r>
                  <a:rPr lang="en-US" altLang="ko-KR" baseline="-25000">
                    <a:solidFill>
                      <a:schemeClr val="tx1"/>
                    </a:solidFill>
                  </a:rPr>
                  <a:t>1</a:t>
                </a:r>
              </a:p>
              <a:p>
                <a:pPr marL="763200" lvl="1" indent="-306000">
                  <a:lnSpc>
                    <a:spcPct val="90000"/>
                  </a:lnSpc>
                  <a:spcBef>
                    <a:spcPts val="0"/>
                  </a:spcBef>
                  <a:buClr>
                    <a:srgbClr val="00B050"/>
                  </a:buClr>
                  <a:buSzPts val="1446"/>
                  <a:buFont typeface="Wingdings" panose="05000000000000000000" pitchFamily="2" charset="2"/>
                  <a:buChar char="§"/>
                </a:pPr>
                <a:endParaRPr lang="en-US" altLang="ko-KR" baseline="-25000">
                  <a:solidFill>
                    <a:schemeClr val="tx1"/>
                  </a:solidFill>
                </a:endParaRPr>
              </a:p>
              <a:p>
                <a:pPr marL="763200" lvl="1" indent="-306000">
                  <a:lnSpc>
                    <a:spcPct val="90000"/>
                  </a:lnSpc>
                  <a:spcBef>
                    <a:spcPts val="0"/>
                  </a:spcBef>
                  <a:buClr>
                    <a:srgbClr val="7030A0"/>
                  </a:buClr>
                  <a:buSzPts val="1446"/>
                  <a:buFont typeface="Wingdings" panose="05000000000000000000" pitchFamily="2" charset="2"/>
                  <a:buChar char="§"/>
                </a:pPr>
                <a:r>
                  <a:rPr lang="en-US" altLang="ko-KR">
                    <a:solidFill>
                      <a:schemeClr val="tx1"/>
                    </a:solidFill>
                  </a:rPr>
                  <a:t>Behavior Actor network</a:t>
                </a:r>
              </a:p>
              <a:p>
                <a:pPr marL="306000" indent="-306000">
                  <a:lnSpc>
                    <a:spcPct val="90000"/>
                  </a:lnSpc>
                  <a:spcBef>
                    <a:spcPts val="0"/>
                  </a:spcBef>
                  <a:buSzPts val="1446"/>
                  <a:buFont typeface="Wingdings" panose="05000000000000000000" pitchFamily="2" charset="2"/>
                  <a:buChar char="u"/>
                </a:pPr>
                <a:endParaRPr lang="en-US"/>
              </a:p>
              <a:p>
                <a:pPr marL="306000" indent="-306000">
                  <a:lnSpc>
                    <a:spcPct val="90000"/>
                  </a:lnSpc>
                  <a:spcBef>
                    <a:spcPts val="0"/>
                  </a:spcBef>
                  <a:buSzPts val="1446"/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</a:rPr>
                          <m:t>γ</m:t>
                        </m:r>
                        <m:sSubSup>
                          <m:sSubSupPr>
                            <m:ctrlP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/>
                        </m:sSub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l-G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/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l-G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/>
                            </m:sSubSup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l-G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/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l-G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l-G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(SARSA update)</a:t>
                </a:r>
              </a:p>
            </p:txBody>
          </p:sp>
        </mc:Choice>
        <mc:Fallback xmlns="">
          <p:sp>
            <p:nvSpPr>
              <p:cNvPr id="2" name="Google Shape;93;p3">
                <a:extLst>
                  <a:ext uri="{FF2B5EF4-FFF2-40B4-BE49-F238E27FC236}">
                    <a16:creationId xmlns:a16="http://schemas.microsoft.com/office/drawing/2014/main" id="{513D3675-39E5-F931-95F1-610FE1BAB0A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1192" y="1892000"/>
                <a:ext cx="11029500" cy="4244100"/>
              </a:xfrm>
              <a:prstGeom prst="rect">
                <a:avLst/>
              </a:prstGeom>
              <a:blipFill>
                <a:blip r:embed="rId4"/>
                <a:stretch>
                  <a:fillRect l="-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806E85CF-07FB-E587-5B06-3F025021695E}"/>
              </a:ext>
            </a:extLst>
          </p:cNvPr>
          <p:cNvSpPr/>
          <p:nvPr/>
        </p:nvSpPr>
        <p:spPr>
          <a:xfrm>
            <a:off x="2395685" y="3018501"/>
            <a:ext cx="898121" cy="415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752C08-6709-B6B2-AF1A-24E52F1FF333}"/>
              </a:ext>
            </a:extLst>
          </p:cNvPr>
          <p:cNvSpPr/>
          <p:nvPr/>
        </p:nvSpPr>
        <p:spPr>
          <a:xfrm>
            <a:off x="4160578" y="3023418"/>
            <a:ext cx="898121" cy="41528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0872D2-7125-6152-69D4-1E9A7A607580}"/>
              </a:ext>
            </a:extLst>
          </p:cNvPr>
          <p:cNvSpPr/>
          <p:nvPr/>
        </p:nvSpPr>
        <p:spPr>
          <a:xfrm>
            <a:off x="3315003" y="3013589"/>
            <a:ext cx="845575" cy="4152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6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Overestimation Bias</a:t>
            </a:r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Wingdings" panose="05000000000000000000" pitchFamily="2" charset="2"/>
              <a:buChar char="u"/>
            </a:pPr>
            <a:r>
              <a:rPr lang="en-US"/>
              <a:t>Greedy target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Wingdings" panose="05000000000000000000" pitchFamily="2" charset="2"/>
              <a:buChar char="u"/>
            </a:pP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Wingdings" panose="05000000000000000000" pitchFamily="2" charset="2"/>
              <a:buChar char="u"/>
            </a:pP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Wingdings" panose="05000000000000000000" pitchFamily="2" charset="2"/>
              <a:buChar char="u"/>
            </a:pP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Wingdings" panose="05000000000000000000" pitchFamily="2" charset="2"/>
              <a:buChar char="u"/>
            </a:pP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Wingdings" panose="05000000000000000000" pitchFamily="2" charset="2"/>
              <a:buChar char="u"/>
            </a:pP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Wingdings" panose="05000000000000000000" pitchFamily="2" charset="2"/>
              <a:buChar char="u"/>
            </a:pP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Wingdings" panose="05000000000000000000" pitchFamily="2" charset="2"/>
              <a:buChar char="u"/>
            </a:pP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Wingdings" panose="05000000000000000000" pitchFamily="2" charset="2"/>
              <a:buChar char="u"/>
            </a:pPr>
            <a:r>
              <a:rPr lang="en-US"/>
              <a:t>Value</a:t>
            </a:r>
            <a:r>
              <a:rPr lang="ko-KR" altLang="en-US"/>
              <a:t>의 최댓값이 </a:t>
            </a:r>
            <a:r>
              <a:rPr lang="en-US" altLang="ko-KR"/>
              <a:t>True </a:t>
            </a:r>
            <a:r>
              <a:rPr lang="ko-KR" altLang="en-US"/>
              <a:t>최대값보다 크다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Wingdings" panose="05000000000000000000" pitchFamily="2" charset="2"/>
              <a:buChar char="u"/>
            </a:pP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Wingdings" panose="05000000000000000000" pitchFamily="2" charset="2"/>
              <a:buChar char="u"/>
            </a:pP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Wingdings" panose="05000000000000000000" pitchFamily="2" charset="2"/>
              <a:buChar char="u"/>
            </a:pP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Wingdings" panose="05000000000000000000" pitchFamily="2" charset="2"/>
              <a:buChar char="u"/>
            </a:pP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Wingdings" panose="05000000000000000000" pitchFamily="2" charset="2"/>
              <a:buChar char="u"/>
            </a:pPr>
            <a:endParaRPr lang="en-US"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6BC0B3-9D16-217A-C947-4F6B8E5DC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75" y="4732415"/>
            <a:ext cx="6169328" cy="495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3D44CD-F026-9CF5-11B3-68DD6352D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950" y="2789378"/>
            <a:ext cx="3665913" cy="5780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Overestimation Bias in Actor-Critic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Google Shape;93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81192" y="1911664"/>
                <a:ext cx="11029500" cy="424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306000" lvl="0" indent="-3060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46"/>
                  <a:buFont typeface="Noto Sans Symbols"/>
                  <a:buChar char="◆"/>
                </a:pPr>
                <a:endParaRPr lang="en-US"/>
              </a:p>
              <a:p>
                <a:pPr marL="306000" lvl="0" indent="-3060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46"/>
                  <a:buFont typeface="Noto Sans Symbols"/>
                  <a:buChar char="◆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l-GR" altLang="ko-KR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l-GR" altLang="ko-KR" i="1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func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l-GR" altLang="ko-KR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ko-KR" b="0"/>
              </a:p>
              <a:p>
                <a:pPr marL="763200" lvl="1" indent="-306000">
                  <a:lnSpc>
                    <a:spcPct val="90000"/>
                  </a:lnSpc>
                  <a:spcBef>
                    <a:spcPts val="0"/>
                  </a:spcBef>
                  <a:buSzPts val="1446"/>
                  <a:buFont typeface="Wingdings" panose="05000000000000000000" pitchFamily="2" charset="2"/>
                  <a:buChar char="§"/>
                </a:pPr>
                <a:endParaRPr lang="en-US"/>
              </a:p>
              <a:p>
                <a:pPr marL="763200" lvl="1" indent="-306000">
                  <a:lnSpc>
                    <a:spcPct val="90000"/>
                  </a:lnSpc>
                  <a:spcBef>
                    <a:spcPts val="0"/>
                  </a:spcBef>
                  <a:buSzPts val="1446"/>
                  <a:buFont typeface="Wingdings" panose="05000000000000000000" pitchFamily="2" charset="2"/>
                  <a:buChar char="§"/>
                </a:pPr>
                <a:r>
                  <a:rPr lang="en-US"/>
                  <a:t>Actor-Critic</a:t>
                </a:r>
                <a:r>
                  <a:rPr lang="ko-KR" altLang="en-US"/>
                  <a:t>에서도 </a:t>
                </a:r>
                <a:r>
                  <a:rPr lang="en-US"/>
                  <a:t>Q-function </a:t>
                </a:r>
                <a:r>
                  <a:rPr lang="ko-KR" altLang="en-US"/>
                  <a:t>내부의 적분을 무시하고 함수로 근사하기 때문에 오차가 발생</a:t>
                </a:r>
                <a:endParaRPr lang="en-US"/>
              </a:p>
            </p:txBody>
          </p:sp>
        </mc:Choice>
        <mc:Fallback xmlns="">
          <p:sp>
            <p:nvSpPr>
              <p:cNvPr id="93" name="Google Shape;93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1192" y="1911664"/>
                <a:ext cx="11029500" cy="4244100"/>
              </a:xfrm>
              <a:prstGeom prst="rect">
                <a:avLst/>
              </a:prstGeom>
              <a:blipFill>
                <a:blip r:embed="rId3"/>
                <a:stretch>
                  <a:fillRect l="-1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7D17D2-7A65-0DAC-0DCA-75ED80CDDA04}"/>
              </a:ext>
            </a:extLst>
          </p:cNvPr>
          <p:cNvSpPr/>
          <p:nvPr/>
        </p:nvSpPr>
        <p:spPr>
          <a:xfrm>
            <a:off x="3285507" y="3731345"/>
            <a:ext cx="845575" cy="4152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Overestimation Bias in Actor-Critic</a:t>
            </a:r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/>
              <a:t>Policy parameter Φ</a:t>
            </a:r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r>
              <a:rPr lang="ko-KR" altLang="en-US"/>
              <a:t>근사 함수를 이용해</a:t>
            </a:r>
            <a:r>
              <a:rPr lang="en-US" altLang="ko-KR"/>
              <a:t> </a:t>
            </a:r>
            <a:r>
              <a:rPr lang="ko-KR" altLang="en-US"/>
              <a:t>업데이트를 진행한 </a:t>
            </a:r>
            <a:r>
              <a:rPr lang="en-US" altLang="ko-KR"/>
              <a:t>policy Φapprox</a:t>
            </a:r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 altLang="ko-KR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r>
              <a:rPr lang="en-US" altLang="ko-KR"/>
              <a:t>true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function</a:t>
            </a:r>
            <a:r>
              <a:rPr lang="ko-KR" altLang="en-US"/>
              <a:t>을 이용해 업데이트를 진행한 </a:t>
            </a:r>
            <a:r>
              <a:rPr lang="en-US" altLang="ko-KR"/>
              <a:t>policy</a:t>
            </a:r>
            <a:r>
              <a:rPr lang="ko-KR" altLang="en-US"/>
              <a:t> </a:t>
            </a:r>
            <a:r>
              <a:rPr lang="en-US" altLang="ko-KR"/>
              <a:t>Φtrue</a:t>
            </a: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/>
              <a:t>Z</a:t>
            </a:r>
            <a:r>
              <a:rPr lang="en-US" baseline="-25000"/>
              <a:t>1</a:t>
            </a:r>
            <a:r>
              <a:rPr lang="en-US"/>
              <a:t>,</a:t>
            </a:r>
            <a:r>
              <a:rPr lang="en-US" baseline="-25000"/>
              <a:t> </a:t>
            </a:r>
            <a:r>
              <a:rPr lang="en-US"/>
              <a:t>Z</a:t>
            </a:r>
            <a:r>
              <a:rPr lang="en-US" baseline="-25000"/>
              <a:t>2</a:t>
            </a:r>
            <a:r>
              <a:rPr lang="en-US" baseline="30000"/>
              <a:t> </a:t>
            </a:r>
            <a:r>
              <a:rPr lang="en-US"/>
              <a:t>= </a:t>
            </a:r>
            <a:r>
              <a:rPr lang="ko-KR" altLang="en-US"/>
              <a:t>해당 </a:t>
            </a:r>
            <a:r>
              <a:rPr lang="en-US" altLang="ko-KR"/>
              <a:t>expectation</a:t>
            </a:r>
            <a:r>
              <a:rPr lang="ko-KR" altLang="en-US"/>
              <a:t>의 길이</a:t>
            </a:r>
            <a:r>
              <a:rPr lang="en-US" altLang="ko-KR"/>
              <a:t>(s~p</a:t>
            </a:r>
            <a:r>
              <a:rPr lang="ko-KR" altLang="en-US" baseline="-25000"/>
              <a:t>π </a:t>
            </a:r>
            <a:r>
              <a:rPr lang="en-US" altLang="ko-KR"/>
              <a:t>, </a:t>
            </a:r>
            <a:r>
              <a:rPr lang="ko-KR" altLang="en-US"/>
              <a:t>스칼라</a:t>
            </a:r>
            <a:r>
              <a:rPr lang="en-US" altLang="ko-KR"/>
              <a:t>)</a:t>
            </a:r>
            <a:r>
              <a:rPr lang="ko-KR" altLang="en-US"/>
              <a:t>와 각각의 역수를 곱할 시 </a:t>
            </a:r>
            <a:r>
              <a:rPr lang="en-US" altLang="ko-KR"/>
              <a:t>1</a:t>
            </a:r>
            <a:r>
              <a:rPr lang="ko-KR" altLang="en-US"/>
              <a:t>이 되는 스칼라</a:t>
            </a:r>
            <a:endParaRPr lang="en-US" altLang="ko-KR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Noto Sans Symbols"/>
              <a:buChar char="◆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r>
              <a:rPr lang="ko-KR" altLang="en-US"/>
              <a:t>뒷부분</a:t>
            </a:r>
            <a:r>
              <a:rPr lang="en-US" altLang="ko-KR"/>
              <a:t>(gradient)</a:t>
            </a:r>
            <a:r>
              <a:rPr lang="ko-KR" altLang="en-US"/>
              <a:t>를 </a:t>
            </a:r>
            <a:r>
              <a:rPr lang="en-US" altLang="ko-KR"/>
              <a:t>normalize</a:t>
            </a:r>
            <a:r>
              <a:rPr lang="ko-KR" altLang="en-US"/>
              <a:t>하기 위한 스칼라값</a:t>
            </a: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6F30F6-DCD9-F26C-21A2-788CE3613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641042"/>
            <a:ext cx="6214102" cy="11787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5FD650-0804-5984-03FE-35E67A6EA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153" y="2641042"/>
            <a:ext cx="900815" cy="4954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1C03ED-98D1-440B-893F-DF170579E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153" y="3348751"/>
            <a:ext cx="637350" cy="41717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84DED2A-412E-FE64-BEFF-BB148808277A}"/>
              </a:ext>
            </a:extLst>
          </p:cNvPr>
          <p:cNvSpPr/>
          <p:nvPr/>
        </p:nvSpPr>
        <p:spPr>
          <a:xfrm>
            <a:off x="6889862" y="2843112"/>
            <a:ext cx="451080" cy="2261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EB71376-D1D3-ED92-6F15-45257F936319}"/>
              </a:ext>
            </a:extLst>
          </p:cNvPr>
          <p:cNvSpPr/>
          <p:nvPr/>
        </p:nvSpPr>
        <p:spPr>
          <a:xfrm>
            <a:off x="6918183" y="3444268"/>
            <a:ext cx="451080" cy="2261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BABCE9-221D-7046-640B-1E78B2C9DB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5902" y="5650958"/>
            <a:ext cx="1897781" cy="35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Overestimation Bias in Actor-Critic</a:t>
            </a:r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Wingdings" panose="05000000000000000000" pitchFamily="2" charset="2"/>
              <a:buChar char="u"/>
            </a:pPr>
            <a:r>
              <a:rPr lang="en-US" altLang="ko-KR"/>
              <a:t>Approx Q-function</a:t>
            </a:r>
            <a:r>
              <a:rPr lang="ko-KR" altLang="en-US"/>
              <a:t>에서 충분히 작은 </a:t>
            </a:r>
            <a:r>
              <a:rPr lang="en-US" altLang="ko-KR"/>
              <a:t>error e</a:t>
            </a:r>
            <a:r>
              <a:rPr lang="en-US" altLang="ko-KR" baseline="-25000"/>
              <a:t>1</a:t>
            </a:r>
            <a:r>
              <a:rPr lang="ko-KR" altLang="en-US"/>
              <a:t>이 존재 </a:t>
            </a:r>
            <a:r>
              <a:rPr lang="en-US" altLang="ko-KR"/>
              <a:t>(</a:t>
            </a:r>
            <a:r>
              <a:rPr lang="az-Cyrl-AZ" altLang="ko-KR"/>
              <a:t>α</a:t>
            </a:r>
            <a:r>
              <a:rPr lang="en-US" altLang="ko-KR"/>
              <a:t> &lt; e</a:t>
            </a:r>
            <a:r>
              <a:rPr lang="en-US" altLang="ko-KR" baseline="-25000"/>
              <a:t>1</a:t>
            </a:r>
            <a:r>
              <a:rPr lang="en-US" altLang="ko-KR"/>
              <a:t>)</a:t>
            </a:r>
            <a:r>
              <a:rPr lang="ko-KR" altLang="en-US"/>
              <a:t>하면 </a:t>
            </a:r>
            <a:r>
              <a:rPr lang="en-US" altLang="ko-KR"/>
              <a:t>Φ</a:t>
            </a:r>
            <a:r>
              <a:rPr lang="en-US" altLang="ko-KR" baseline="-25000"/>
              <a:t>approx</a:t>
            </a:r>
            <a:r>
              <a:rPr lang="ko-KR" altLang="en-US"/>
              <a:t>의 값은 </a:t>
            </a:r>
            <a:r>
              <a:rPr lang="en-US" altLang="ko-KR"/>
              <a:t>Φ</a:t>
            </a:r>
            <a:r>
              <a:rPr lang="en-US" altLang="ko-KR" baseline="-25000"/>
              <a:t>true</a:t>
            </a:r>
            <a:r>
              <a:rPr lang="ko-KR" altLang="en-US"/>
              <a:t>보다 작거나 같다</a:t>
            </a: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altLang="ko-KR"/>
              <a:t>True Q-function</a:t>
            </a:r>
            <a:r>
              <a:rPr lang="ko-KR" altLang="en-US"/>
              <a:t>에서 충분히 작은 </a:t>
            </a:r>
            <a:r>
              <a:rPr lang="en-US" altLang="ko-KR"/>
              <a:t>error e</a:t>
            </a:r>
            <a:r>
              <a:rPr lang="en-US" altLang="ko-KR" baseline="-25000"/>
              <a:t>2</a:t>
            </a:r>
            <a:r>
              <a:rPr lang="ko-KR" altLang="en-US"/>
              <a:t>가 존재 </a:t>
            </a:r>
            <a:r>
              <a:rPr lang="en-US" altLang="ko-KR"/>
              <a:t>(</a:t>
            </a:r>
            <a:r>
              <a:rPr lang="az-Cyrl-AZ" altLang="ko-KR"/>
              <a:t>α</a:t>
            </a:r>
            <a:r>
              <a:rPr lang="en-US" altLang="ko-KR"/>
              <a:t> &lt; e</a:t>
            </a:r>
            <a:r>
              <a:rPr lang="en-US" altLang="ko-KR" baseline="-25000"/>
              <a:t>2</a:t>
            </a:r>
            <a:r>
              <a:rPr lang="en-US" altLang="ko-KR"/>
              <a:t>)</a:t>
            </a:r>
            <a:r>
              <a:rPr lang="ko-KR" altLang="en-US"/>
              <a:t>하면 </a:t>
            </a:r>
            <a:r>
              <a:rPr lang="en-US" altLang="ko-KR"/>
              <a:t>Φ</a:t>
            </a:r>
            <a:r>
              <a:rPr lang="en-US" altLang="ko-KR" baseline="-25000"/>
              <a:t>true</a:t>
            </a:r>
            <a:r>
              <a:rPr lang="ko-KR" altLang="en-US"/>
              <a:t>의 값은 </a:t>
            </a:r>
            <a:r>
              <a:rPr lang="en-US" altLang="ko-KR"/>
              <a:t>Φ</a:t>
            </a:r>
            <a:r>
              <a:rPr lang="en-US" altLang="ko-KR" baseline="-25000"/>
              <a:t>approx</a:t>
            </a:r>
            <a:r>
              <a:rPr lang="ko-KR" altLang="en-US"/>
              <a:t>보다 작거나 같다</a:t>
            </a: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ko-KR" altLang="en-US"/>
              <a:t>아래 식이 성립하면</a:t>
            </a:r>
            <a:r>
              <a:rPr lang="en-US" altLang="ko-KR"/>
              <a:t>, </a:t>
            </a:r>
            <a:r>
              <a:rPr lang="ko-KR" altLang="en-US"/>
              <a:t>뒤 위 식에 의해 </a:t>
            </a:r>
            <a:r>
              <a:rPr lang="az-Cyrl-AZ" altLang="ko-KR"/>
              <a:t>α</a:t>
            </a:r>
            <a:r>
              <a:rPr lang="en-US" altLang="ko-KR"/>
              <a:t> &lt; min(e</a:t>
            </a:r>
            <a:r>
              <a:rPr lang="en-US" altLang="ko-KR" baseline="-25000"/>
              <a:t>1</a:t>
            </a:r>
            <a:r>
              <a:rPr lang="en-US" altLang="ko-KR"/>
              <a:t>, e</a:t>
            </a:r>
            <a:r>
              <a:rPr lang="en-US" altLang="ko-KR" baseline="-25000"/>
              <a:t>2</a:t>
            </a:r>
            <a:r>
              <a:rPr lang="en-US" altLang="ko-KR"/>
              <a:t>)</a:t>
            </a:r>
            <a:r>
              <a:rPr lang="ko-KR" altLang="en-US"/>
              <a:t>일 때</a:t>
            </a:r>
            <a:r>
              <a:rPr lang="en-US" altLang="ko-KR"/>
              <a:t>, Φ</a:t>
            </a:r>
            <a:r>
              <a:rPr lang="en-US" altLang="ko-KR" baseline="-25000"/>
              <a:t>approx</a:t>
            </a:r>
            <a:r>
              <a:rPr lang="ko-KR" altLang="en-US"/>
              <a:t>는 </a:t>
            </a:r>
            <a:r>
              <a:rPr lang="en-US" altLang="ko-KR"/>
              <a:t>overestimate </a:t>
            </a:r>
            <a:r>
              <a:rPr lang="ko-KR" altLang="en-US"/>
              <a:t>된다</a:t>
            </a:r>
            <a:r>
              <a:rPr lang="en-US" altLang="ko-KR"/>
              <a:t>.</a:t>
            </a: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1BD9D9-A49D-1A72-1C75-ADEA4D7168A6}"/>
                  </a:ext>
                </a:extLst>
              </p:cNvPr>
              <p:cNvSpPr txBox="1"/>
              <p:nvPr/>
            </p:nvSpPr>
            <p:spPr>
              <a:xfrm>
                <a:off x="707283" y="2583649"/>
                <a:ext cx="5527411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ko-KR" sz="2000" b="0" i="1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l-GR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2000" i="1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𝑎𝑝𝑝𝑟𝑜𝑥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ko-KR" sz="20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l-GR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2000" i="1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…(1)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1BD9D9-A49D-1A72-1C75-ADEA4D716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83" y="2583649"/>
                <a:ext cx="5527411" cy="4606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449049-7CA8-01E9-344D-1FA700786DC3}"/>
                  </a:ext>
                </a:extLst>
              </p:cNvPr>
              <p:cNvSpPr txBox="1"/>
              <p:nvPr/>
            </p:nvSpPr>
            <p:spPr>
              <a:xfrm>
                <a:off x="682956" y="3723378"/>
                <a:ext cx="5468933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altLang="ko-KR" sz="2000" b="0" i="1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l-GR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2000" i="1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altLang="ko-KR" sz="20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l-GR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2000" i="1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𝑎𝑝𝑝𝑟𝑜𝑥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…(2)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449049-7CA8-01E9-344D-1FA700786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56" y="3723378"/>
                <a:ext cx="5468933" cy="460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A5301E-74F4-31C0-9A58-C94C76BF1E37}"/>
                  </a:ext>
                </a:extLst>
              </p:cNvPr>
              <p:cNvSpPr txBox="1"/>
              <p:nvPr/>
            </p:nvSpPr>
            <p:spPr>
              <a:xfrm>
                <a:off x="707283" y="4756026"/>
                <a:ext cx="506048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ko-KR" sz="20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l-GR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2000" i="1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altLang="ko-KR" sz="20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l-GR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2000" i="1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…(3)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A5301E-74F4-31C0-9A58-C94C76BF1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83" y="4756026"/>
                <a:ext cx="5060488" cy="347403"/>
              </a:xfrm>
              <a:prstGeom prst="rect">
                <a:avLst/>
              </a:prstGeom>
              <a:blipFill>
                <a:blip r:embed="rId6"/>
                <a:stretch>
                  <a:fillRect l="-482" r="-1205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1B2392-1E5F-3A39-32DF-E0C7547BE5E2}"/>
                  </a:ext>
                </a:extLst>
              </p:cNvPr>
              <p:cNvSpPr txBox="1"/>
              <p:nvPr/>
            </p:nvSpPr>
            <p:spPr>
              <a:xfrm>
                <a:off x="707283" y="5435116"/>
                <a:ext cx="5823646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ko-KR" sz="20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l-GR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2000" i="1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𝑎𝑝𝑝𝑟𝑜𝑥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altLang="ko-KR" sz="20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l-GR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2000" i="1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𝑎𝑝𝑝𝑟𝑜𝑥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…(4)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1B2392-1E5F-3A39-32DF-E0C7547BE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83" y="5435116"/>
                <a:ext cx="5823646" cy="4606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85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Overestimation Bias in Actor-Critic</a:t>
            </a:r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AF685D1-607E-CCCD-6B64-80B843F2A2CD}"/>
              </a:ext>
            </a:extLst>
          </p:cNvPr>
          <p:cNvCxnSpPr/>
          <p:nvPr/>
        </p:nvCxnSpPr>
        <p:spPr>
          <a:xfrm flipV="1">
            <a:off x="1042219" y="2113935"/>
            <a:ext cx="0" cy="1966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EA097A4-C618-A30B-DBD3-5DBBB2920198}"/>
              </a:ext>
            </a:extLst>
          </p:cNvPr>
          <p:cNvCxnSpPr>
            <a:cxnSpLocks/>
          </p:cNvCxnSpPr>
          <p:nvPr/>
        </p:nvCxnSpPr>
        <p:spPr>
          <a:xfrm>
            <a:off x="1052052" y="4070555"/>
            <a:ext cx="22220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A9516BE5-C1EB-3B34-0669-58E82EE2ACCE}"/>
              </a:ext>
            </a:extLst>
          </p:cNvPr>
          <p:cNvSpPr/>
          <p:nvPr/>
        </p:nvSpPr>
        <p:spPr>
          <a:xfrm>
            <a:off x="1052052" y="2196009"/>
            <a:ext cx="2084436" cy="1111045"/>
          </a:xfrm>
          <a:custGeom>
            <a:avLst/>
            <a:gdLst>
              <a:gd name="connsiteX0" fmla="*/ 0 w 3077496"/>
              <a:gd name="connsiteY0" fmla="*/ 160700 h 740803"/>
              <a:gd name="connsiteX1" fmla="*/ 1720645 w 3077496"/>
              <a:gd name="connsiteY1" fmla="*/ 23048 h 740803"/>
              <a:gd name="connsiteX2" fmla="*/ 2507225 w 3077496"/>
              <a:gd name="connsiteY2" fmla="*/ 583487 h 740803"/>
              <a:gd name="connsiteX3" fmla="*/ 3077496 w 3077496"/>
              <a:gd name="connsiteY3" fmla="*/ 740803 h 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496" h="740803">
                <a:moveTo>
                  <a:pt x="0" y="160700"/>
                </a:moveTo>
                <a:cubicBezTo>
                  <a:pt x="651387" y="56642"/>
                  <a:pt x="1302774" y="-47416"/>
                  <a:pt x="1720645" y="23048"/>
                </a:cubicBezTo>
                <a:cubicBezTo>
                  <a:pt x="2138516" y="93512"/>
                  <a:pt x="2281083" y="463861"/>
                  <a:pt x="2507225" y="583487"/>
                </a:cubicBezTo>
                <a:cubicBezTo>
                  <a:pt x="2733367" y="703113"/>
                  <a:pt x="2905431" y="721958"/>
                  <a:pt x="3077496" y="740803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2978F80B-DB91-8FAA-D8DF-DCBF4DF4B7B0}"/>
              </a:ext>
            </a:extLst>
          </p:cNvPr>
          <p:cNvSpPr/>
          <p:nvPr/>
        </p:nvSpPr>
        <p:spPr>
          <a:xfrm>
            <a:off x="1052052" y="2480354"/>
            <a:ext cx="2084436" cy="1111045"/>
          </a:xfrm>
          <a:custGeom>
            <a:avLst/>
            <a:gdLst>
              <a:gd name="connsiteX0" fmla="*/ 0 w 3077496"/>
              <a:gd name="connsiteY0" fmla="*/ 160700 h 740803"/>
              <a:gd name="connsiteX1" fmla="*/ 1720645 w 3077496"/>
              <a:gd name="connsiteY1" fmla="*/ 23048 h 740803"/>
              <a:gd name="connsiteX2" fmla="*/ 2507225 w 3077496"/>
              <a:gd name="connsiteY2" fmla="*/ 583487 h 740803"/>
              <a:gd name="connsiteX3" fmla="*/ 3077496 w 3077496"/>
              <a:gd name="connsiteY3" fmla="*/ 740803 h 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496" h="740803">
                <a:moveTo>
                  <a:pt x="0" y="160700"/>
                </a:moveTo>
                <a:cubicBezTo>
                  <a:pt x="651387" y="56642"/>
                  <a:pt x="1302774" y="-47416"/>
                  <a:pt x="1720645" y="23048"/>
                </a:cubicBezTo>
                <a:cubicBezTo>
                  <a:pt x="2138516" y="93512"/>
                  <a:pt x="2281083" y="463861"/>
                  <a:pt x="2507225" y="583487"/>
                </a:cubicBezTo>
                <a:cubicBezTo>
                  <a:pt x="2733367" y="703113"/>
                  <a:pt x="2905431" y="721958"/>
                  <a:pt x="3077496" y="740803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820D11-0166-4A77-F528-F55DA87F37BD}"/>
              </a:ext>
            </a:extLst>
          </p:cNvPr>
          <p:cNvCxnSpPr>
            <a:stCxn id="14" idx="3"/>
          </p:cNvCxnSpPr>
          <p:nvPr/>
        </p:nvCxnSpPr>
        <p:spPr>
          <a:xfrm>
            <a:off x="3136488" y="3307054"/>
            <a:ext cx="0" cy="77333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F329AB-AC48-EF15-9546-153215527251}"/>
              </a:ext>
            </a:extLst>
          </p:cNvPr>
          <p:cNvSpPr txBox="1"/>
          <p:nvPr/>
        </p:nvSpPr>
        <p:spPr>
          <a:xfrm>
            <a:off x="2982439" y="414449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/>
              <a:t>π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EF85B8-1CC3-0D4D-6CBB-D12A0BCD1013}"/>
              </a:ext>
            </a:extLst>
          </p:cNvPr>
          <p:cNvSpPr txBox="1"/>
          <p:nvPr/>
        </p:nvSpPr>
        <p:spPr>
          <a:xfrm>
            <a:off x="708259" y="2042120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2FC352-9988-5824-DBB8-5B235CFA6697}"/>
              </a:ext>
            </a:extLst>
          </p:cNvPr>
          <p:cNvSpPr txBox="1"/>
          <p:nvPr/>
        </p:nvSpPr>
        <p:spPr>
          <a:xfrm>
            <a:off x="1150372" y="3429000"/>
            <a:ext cx="1602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b="1">
                <a:solidFill>
                  <a:srgbClr val="002060"/>
                </a:solidFill>
              </a:rPr>
              <a:t>Q</a:t>
            </a:r>
            <a:r>
              <a:rPr lang="el-GR" altLang="ko-KR" b="1" baseline="-25000">
                <a:solidFill>
                  <a:srgbClr val="002060"/>
                </a:solidFill>
              </a:rPr>
              <a:t>θ</a:t>
            </a:r>
            <a:r>
              <a:rPr lang="en-US" altLang="ko-KR" b="1">
                <a:solidFill>
                  <a:srgbClr val="002060"/>
                </a:solidFill>
              </a:rPr>
              <a:t>(s, π</a:t>
            </a:r>
            <a:r>
              <a:rPr lang="en-US" altLang="ko-KR" b="1" baseline="-25000">
                <a:solidFill>
                  <a:srgbClr val="002060"/>
                </a:solidFill>
              </a:rPr>
              <a:t>approx</a:t>
            </a:r>
            <a:r>
              <a:rPr lang="en-US" altLang="ko-KR" b="1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u"/>
            </a:pPr>
            <a:r>
              <a:rPr lang="en-US" altLang="ko-KR" b="1">
                <a:solidFill>
                  <a:srgbClr val="92D050"/>
                </a:solidFill>
              </a:rPr>
              <a:t>Q</a:t>
            </a:r>
            <a:r>
              <a:rPr lang="el-GR" altLang="ko-KR" b="1" baseline="-25000">
                <a:solidFill>
                  <a:srgbClr val="92D050"/>
                </a:solidFill>
              </a:rPr>
              <a:t>θ</a:t>
            </a:r>
            <a:r>
              <a:rPr lang="en-US" altLang="ko-KR" b="1">
                <a:solidFill>
                  <a:srgbClr val="92D050"/>
                </a:solidFill>
              </a:rPr>
              <a:t>(s, π</a:t>
            </a:r>
            <a:r>
              <a:rPr lang="en-US" altLang="ko-KR" b="1" baseline="-25000">
                <a:solidFill>
                  <a:srgbClr val="92D050"/>
                </a:solidFill>
              </a:rPr>
              <a:t>true</a:t>
            </a:r>
            <a:r>
              <a:rPr lang="en-US" altLang="ko-KR" b="1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6707C5-4206-CE8C-120F-C45583CAE573}"/>
              </a:ext>
            </a:extLst>
          </p:cNvPr>
          <p:cNvSpPr txBox="1"/>
          <p:nvPr/>
        </p:nvSpPr>
        <p:spPr>
          <a:xfrm>
            <a:off x="1110707" y="3158081"/>
            <a:ext cx="51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(1)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6D28D2-E5F7-5876-FCEE-A438639B59CC}"/>
              </a:ext>
            </a:extLst>
          </p:cNvPr>
          <p:cNvCxnSpPr/>
          <p:nvPr/>
        </p:nvCxnSpPr>
        <p:spPr>
          <a:xfrm flipV="1">
            <a:off x="3621199" y="2113935"/>
            <a:ext cx="0" cy="1966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4CB757F-5604-D93C-2592-9C81793171BB}"/>
              </a:ext>
            </a:extLst>
          </p:cNvPr>
          <p:cNvCxnSpPr>
            <a:cxnSpLocks/>
          </p:cNvCxnSpPr>
          <p:nvPr/>
        </p:nvCxnSpPr>
        <p:spPr>
          <a:xfrm>
            <a:off x="3631032" y="4070555"/>
            <a:ext cx="22220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311A830-B457-D723-D6B8-B21685019124}"/>
              </a:ext>
            </a:extLst>
          </p:cNvPr>
          <p:cNvSpPr/>
          <p:nvPr/>
        </p:nvSpPr>
        <p:spPr>
          <a:xfrm>
            <a:off x="3621198" y="2167264"/>
            <a:ext cx="2084436" cy="1111045"/>
          </a:xfrm>
          <a:custGeom>
            <a:avLst/>
            <a:gdLst>
              <a:gd name="connsiteX0" fmla="*/ 0 w 3077496"/>
              <a:gd name="connsiteY0" fmla="*/ 160700 h 740803"/>
              <a:gd name="connsiteX1" fmla="*/ 1720645 w 3077496"/>
              <a:gd name="connsiteY1" fmla="*/ 23048 h 740803"/>
              <a:gd name="connsiteX2" fmla="*/ 2507225 w 3077496"/>
              <a:gd name="connsiteY2" fmla="*/ 583487 h 740803"/>
              <a:gd name="connsiteX3" fmla="*/ 3077496 w 3077496"/>
              <a:gd name="connsiteY3" fmla="*/ 740803 h 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496" h="740803">
                <a:moveTo>
                  <a:pt x="0" y="160700"/>
                </a:moveTo>
                <a:cubicBezTo>
                  <a:pt x="651387" y="56642"/>
                  <a:pt x="1302774" y="-47416"/>
                  <a:pt x="1720645" y="23048"/>
                </a:cubicBezTo>
                <a:cubicBezTo>
                  <a:pt x="2138516" y="93512"/>
                  <a:pt x="2281083" y="463861"/>
                  <a:pt x="2507225" y="583487"/>
                </a:cubicBezTo>
                <a:cubicBezTo>
                  <a:pt x="2733367" y="703113"/>
                  <a:pt x="2905431" y="721958"/>
                  <a:pt x="3077496" y="740803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D67B4B23-BC64-1666-6111-38B3C2461910}"/>
              </a:ext>
            </a:extLst>
          </p:cNvPr>
          <p:cNvSpPr/>
          <p:nvPr/>
        </p:nvSpPr>
        <p:spPr>
          <a:xfrm>
            <a:off x="3611367" y="2423641"/>
            <a:ext cx="2084436" cy="1111045"/>
          </a:xfrm>
          <a:custGeom>
            <a:avLst/>
            <a:gdLst>
              <a:gd name="connsiteX0" fmla="*/ 0 w 3077496"/>
              <a:gd name="connsiteY0" fmla="*/ 160700 h 740803"/>
              <a:gd name="connsiteX1" fmla="*/ 1720645 w 3077496"/>
              <a:gd name="connsiteY1" fmla="*/ 23048 h 740803"/>
              <a:gd name="connsiteX2" fmla="*/ 2507225 w 3077496"/>
              <a:gd name="connsiteY2" fmla="*/ 583487 h 740803"/>
              <a:gd name="connsiteX3" fmla="*/ 3077496 w 3077496"/>
              <a:gd name="connsiteY3" fmla="*/ 740803 h 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496" h="740803">
                <a:moveTo>
                  <a:pt x="0" y="160700"/>
                </a:moveTo>
                <a:cubicBezTo>
                  <a:pt x="651387" y="56642"/>
                  <a:pt x="1302774" y="-47416"/>
                  <a:pt x="1720645" y="23048"/>
                </a:cubicBezTo>
                <a:cubicBezTo>
                  <a:pt x="2138516" y="93512"/>
                  <a:pt x="2281083" y="463861"/>
                  <a:pt x="2507225" y="583487"/>
                </a:cubicBezTo>
                <a:cubicBezTo>
                  <a:pt x="2733367" y="703113"/>
                  <a:pt x="2905431" y="721958"/>
                  <a:pt x="3077496" y="740803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D4DC399-A5AC-0785-358C-74D7D9757E7D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705634" y="3278309"/>
            <a:ext cx="2" cy="823138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BEEB92D-E6E8-A9E3-933E-8DABEE8B1F21}"/>
              </a:ext>
            </a:extLst>
          </p:cNvPr>
          <p:cNvSpPr txBox="1"/>
          <p:nvPr/>
        </p:nvSpPr>
        <p:spPr>
          <a:xfrm>
            <a:off x="5561419" y="414449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/>
              <a:t>π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315840-9995-D080-2FC5-3126F1CA6AD6}"/>
              </a:ext>
            </a:extLst>
          </p:cNvPr>
          <p:cNvSpPr txBox="1"/>
          <p:nvPr/>
        </p:nvSpPr>
        <p:spPr>
          <a:xfrm>
            <a:off x="3287239" y="2042120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B38013-0D93-F2D3-AE69-75E3CC7C420C}"/>
              </a:ext>
            </a:extLst>
          </p:cNvPr>
          <p:cNvSpPr txBox="1"/>
          <p:nvPr/>
        </p:nvSpPr>
        <p:spPr>
          <a:xfrm>
            <a:off x="3729352" y="3429000"/>
            <a:ext cx="1602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ko-KR" b="1">
                <a:solidFill>
                  <a:srgbClr val="00B0F0"/>
                </a:solidFill>
              </a:rPr>
              <a:t>Q</a:t>
            </a:r>
            <a:r>
              <a:rPr lang="el-GR" altLang="ko-KR" b="1" baseline="-25000">
                <a:solidFill>
                  <a:srgbClr val="00B0F0"/>
                </a:solidFill>
              </a:rPr>
              <a:t>π</a:t>
            </a:r>
            <a:r>
              <a:rPr lang="en-US" altLang="ko-KR" b="1">
                <a:solidFill>
                  <a:srgbClr val="00B0F0"/>
                </a:solidFill>
              </a:rPr>
              <a:t>(s, π</a:t>
            </a:r>
            <a:r>
              <a:rPr lang="en-US" altLang="ko-KR" b="1" baseline="-25000">
                <a:solidFill>
                  <a:srgbClr val="00B0F0"/>
                </a:solidFill>
              </a:rPr>
              <a:t>true</a:t>
            </a:r>
            <a:r>
              <a:rPr lang="en-US" altLang="ko-KR" b="1">
                <a:solidFill>
                  <a:srgbClr val="00B0F0"/>
                </a:solidFill>
              </a:rPr>
              <a:t>)</a:t>
            </a:r>
            <a:endParaRPr lang="en-US" altLang="ko-KR" b="1">
              <a:solidFill>
                <a:srgbClr val="FFC000"/>
              </a:solidFill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en-US" altLang="ko-KR" b="1">
                <a:solidFill>
                  <a:srgbClr val="FFC000"/>
                </a:solidFill>
              </a:rPr>
              <a:t>Q</a:t>
            </a:r>
            <a:r>
              <a:rPr lang="el-GR" altLang="ko-KR" b="1" baseline="-25000">
                <a:solidFill>
                  <a:srgbClr val="FFC000"/>
                </a:solidFill>
              </a:rPr>
              <a:t>π</a:t>
            </a:r>
            <a:r>
              <a:rPr lang="en-US" altLang="ko-KR" b="1">
                <a:solidFill>
                  <a:srgbClr val="FFC000"/>
                </a:solidFill>
              </a:rPr>
              <a:t>(s, π</a:t>
            </a:r>
            <a:r>
              <a:rPr lang="en-US" altLang="ko-KR" b="1" baseline="-25000">
                <a:solidFill>
                  <a:srgbClr val="FFC000"/>
                </a:solidFill>
              </a:rPr>
              <a:t>approx</a:t>
            </a:r>
            <a:r>
              <a:rPr lang="en-US" altLang="ko-KR" b="1">
                <a:solidFill>
                  <a:srgbClr val="FFC000"/>
                </a:solidFill>
              </a:rPr>
              <a:t>)</a:t>
            </a:r>
            <a:endParaRPr lang="en-US" altLang="ko-KR" b="1">
              <a:solidFill>
                <a:srgbClr val="00B0F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DE2E0D-11FF-89A3-9463-658C48E60F24}"/>
              </a:ext>
            </a:extLst>
          </p:cNvPr>
          <p:cNvSpPr txBox="1"/>
          <p:nvPr/>
        </p:nvSpPr>
        <p:spPr>
          <a:xfrm>
            <a:off x="3689687" y="3158081"/>
            <a:ext cx="51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(2)</a:t>
            </a:r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49BD768-817C-F0FF-9179-4F9E31DAD38A}"/>
              </a:ext>
            </a:extLst>
          </p:cNvPr>
          <p:cNvCxnSpPr/>
          <p:nvPr/>
        </p:nvCxnSpPr>
        <p:spPr>
          <a:xfrm flipV="1">
            <a:off x="6200179" y="2150066"/>
            <a:ext cx="0" cy="1966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5BD0704-7ACB-B50A-3486-51FBDBF99675}"/>
              </a:ext>
            </a:extLst>
          </p:cNvPr>
          <p:cNvCxnSpPr>
            <a:cxnSpLocks/>
          </p:cNvCxnSpPr>
          <p:nvPr/>
        </p:nvCxnSpPr>
        <p:spPr>
          <a:xfrm>
            <a:off x="6210012" y="4106686"/>
            <a:ext cx="22220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9BF0908-A234-5C04-C5F9-636872896E54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8284614" y="3365903"/>
            <a:ext cx="2" cy="752006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D29518-400B-B625-E3BD-E7A0161DA94E}"/>
              </a:ext>
            </a:extLst>
          </p:cNvPr>
          <p:cNvSpPr txBox="1"/>
          <p:nvPr/>
        </p:nvSpPr>
        <p:spPr>
          <a:xfrm>
            <a:off x="8140399" y="4180624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/>
              <a:t>π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CB8EDD-0702-3ADF-EB7F-7B15C230E1E1}"/>
              </a:ext>
            </a:extLst>
          </p:cNvPr>
          <p:cNvSpPr txBox="1"/>
          <p:nvPr/>
        </p:nvSpPr>
        <p:spPr>
          <a:xfrm>
            <a:off x="5866219" y="2078251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D9A3E0-BBF7-8DCB-9529-3A12B6F6DF82}"/>
              </a:ext>
            </a:extLst>
          </p:cNvPr>
          <p:cNvSpPr txBox="1"/>
          <p:nvPr/>
        </p:nvSpPr>
        <p:spPr>
          <a:xfrm>
            <a:off x="6308332" y="3465131"/>
            <a:ext cx="1602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u"/>
            </a:pPr>
            <a:r>
              <a:rPr lang="en-US" altLang="ko-KR" b="1">
                <a:solidFill>
                  <a:srgbClr val="92D050"/>
                </a:solidFill>
              </a:rPr>
              <a:t>Q</a:t>
            </a:r>
            <a:r>
              <a:rPr lang="el-GR" altLang="ko-KR" b="1" baseline="-25000">
                <a:solidFill>
                  <a:srgbClr val="92D050"/>
                </a:solidFill>
              </a:rPr>
              <a:t>θ</a:t>
            </a:r>
            <a:r>
              <a:rPr lang="en-US" altLang="ko-KR" b="1">
                <a:solidFill>
                  <a:srgbClr val="92D050"/>
                </a:solidFill>
              </a:rPr>
              <a:t>(s, π</a:t>
            </a:r>
            <a:r>
              <a:rPr lang="en-US" altLang="ko-KR" b="1" baseline="-25000">
                <a:solidFill>
                  <a:srgbClr val="92D050"/>
                </a:solidFill>
              </a:rPr>
              <a:t>true</a:t>
            </a:r>
            <a:r>
              <a:rPr lang="en-US" altLang="ko-KR" b="1">
                <a:solidFill>
                  <a:srgbClr val="92D050"/>
                </a:solidFill>
              </a:rPr>
              <a:t>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ko-KR" b="1">
                <a:solidFill>
                  <a:schemeClr val="accent1"/>
                </a:solidFill>
              </a:rPr>
              <a:t>Q</a:t>
            </a:r>
            <a:r>
              <a:rPr lang="el-GR" altLang="ko-KR" b="1" baseline="-25000">
                <a:solidFill>
                  <a:schemeClr val="accent1"/>
                </a:solidFill>
              </a:rPr>
              <a:t>π</a:t>
            </a:r>
            <a:r>
              <a:rPr lang="en-US" altLang="ko-KR" b="1">
                <a:solidFill>
                  <a:schemeClr val="accent1"/>
                </a:solidFill>
              </a:rPr>
              <a:t>(s, π</a:t>
            </a:r>
            <a:r>
              <a:rPr lang="en-US" altLang="ko-KR" b="1" baseline="-25000">
                <a:solidFill>
                  <a:schemeClr val="accent1"/>
                </a:solidFill>
              </a:rPr>
              <a:t>true</a:t>
            </a:r>
            <a:r>
              <a:rPr lang="en-US" altLang="ko-KR" b="1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1FAE1F-095E-6B74-A9C0-B474D3233810}"/>
              </a:ext>
            </a:extLst>
          </p:cNvPr>
          <p:cNvSpPr txBox="1"/>
          <p:nvPr/>
        </p:nvSpPr>
        <p:spPr>
          <a:xfrm>
            <a:off x="6268667" y="3194212"/>
            <a:ext cx="51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4DB869AB-A83E-BB4A-D076-56C65B320DF4}"/>
              </a:ext>
            </a:extLst>
          </p:cNvPr>
          <p:cNvSpPr/>
          <p:nvPr/>
        </p:nvSpPr>
        <p:spPr>
          <a:xfrm>
            <a:off x="6200178" y="2254858"/>
            <a:ext cx="2084436" cy="1111045"/>
          </a:xfrm>
          <a:custGeom>
            <a:avLst/>
            <a:gdLst>
              <a:gd name="connsiteX0" fmla="*/ 0 w 3077496"/>
              <a:gd name="connsiteY0" fmla="*/ 160700 h 740803"/>
              <a:gd name="connsiteX1" fmla="*/ 1720645 w 3077496"/>
              <a:gd name="connsiteY1" fmla="*/ 23048 h 740803"/>
              <a:gd name="connsiteX2" fmla="*/ 2507225 w 3077496"/>
              <a:gd name="connsiteY2" fmla="*/ 583487 h 740803"/>
              <a:gd name="connsiteX3" fmla="*/ 3077496 w 3077496"/>
              <a:gd name="connsiteY3" fmla="*/ 740803 h 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496" h="740803">
                <a:moveTo>
                  <a:pt x="0" y="160700"/>
                </a:moveTo>
                <a:cubicBezTo>
                  <a:pt x="651387" y="56642"/>
                  <a:pt x="1302774" y="-47416"/>
                  <a:pt x="1720645" y="23048"/>
                </a:cubicBezTo>
                <a:cubicBezTo>
                  <a:pt x="2138516" y="93512"/>
                  <a:pt x="2281083" y="463861"/>
                  <a:pt x="2507225" y="583487"/>
                </a:cubicBezTo>
                <a:cubicBezTo>
                  <a:pt x="2733367" y="703113"/>
                  <a:pt x="2905431" y="721958"/>
                  <a:pt x="3077496" y="740803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5F70DA18-9699-C85D-4E3F-CA1059C56BB3}"/>
              </a:ext>
            </a:extLst>
          </p:cNvPr>
          <p:cNvSpPr/>
          <p:nvPr/>
        </p:nvSpPr>
        <p:spPr>
          <a:xfrm>
            <a:off x="6210954" y="2509925"/>
            <a:ext cx="2084436" cy="1111045"/>
          </a:xfrm>
          <a:custGeom>
            <a:avLst/>
            <a:gdLst>
              <a:gd name="connsiteX0" fmla="*/ 0 w 3077496"/>
              <a:gd name="connsiteY0" fmla="*/ 160700 h 740803"/>
              <a:gd name="connsiteX1" fmla="*/ 1720645 w 3077496"/>
              <a:gd name="connsiteY1" fmla="*/ 23048 h 740803"/>
              <a:gd name="connsiteX2" fmla="*/ 2507225 w 3077496"/>
              <a:gd name="connsiteY2" fmla="*/ 583487 h 740803"/>
              <a:gd name="connsiteX3" fmla="*/ 3077496 w 3077496"/>
              <a:gd name="connsiteY3" fmla="*/ 740803 h 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496" h="740803">
                <a:moveTo>
                  <a:pt x="0" y="160700"/>
                </a:moveTo>
                <a:cubicBezTo>
                  <a:pt x="651387" y="56642"/>
                  <a:pt x="1302774" y="-47416"/>
                  <a:pt x="1720645" y="23048"/>
                </a:cubicBezTo>
                <a:cubicBezTo>
                  <a:pt x="2138516" y="93512"/>
                  <a:pt x="2281083" y="463861"/>
                  <a:pt x="2507225" y="583487"/>
                </a:cubicBezTo>
                <a:cubicBezTo>
                  <a:pt x="2733367" y="703113"/>
                  <a:pt x="2905431" y="721958"/>
                  <a:pt x="3077496" y="740803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DDA586C-B38E-986B-9272-386143BBDB88}"/>
              </a:ext>
            </a:extLst>
          </p:cNvPr>
          <p:cNvCxnSpPr/>
          <p:nvPr/>
        </p:nvCxnSpPr>
        <p:spPr>
          <a:xfrm flipV="1">
            <a:off x="8601426" y="2185750"/>
            <a:ext cx="0" cy="1966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4CF77E4-8412-68C9-31B3-5852A14C5AF3}"/>
              </a:ext>
            </a:extLst>
          </p:cNvPr>
          <p:cNvCxnSpPr>
            <a:cxnSpLocks/>
          </p:cNvCxnSpPr>
          <p:nvPr/>
        </p:nvCxnSpPr>
        <p:spPr>
          <a:xfrm>
            <a:off x="8611259" y="4142370"/>
            <a:ext cx="22220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79EBEDA-D0B0-77B1-7903-7C22F4D6FFB6}"/>
              </a:ext>
            </a:extLst>
          </p:cNvPr>
          <p:cNvCxnSpPr>
            <a:cxnSpLocks/>
            <a:stCxn id="55" idx="3"/>
          </p:cNvCxnSpPr>
          <p:nvPr/>
        </p:nvCxnSpPr>
        <p:spPr>
          <a:xfrm flipH="1">
            <a:off x="10685863" y="3232354"/>
            <a:ext cx="14793" cy="1206374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535AC86-B2E8-0067-A66E-52F3DF2ED99B}"/>
              </a:ext>
            </a:extLst>
          </p:cNvPr>
          <p:cNvSpPr txBox="1"/>
          <p:nvPr/>
        </p:nvSpPr>
        <p:spPr>
          <a:xfrm>
            <a:off x="10541646" y="4216308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/>
              <a:t>π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338BE4-0CD8-BA68-8990-327E6B2B60D4}"/>
              </a:ext>
            </a:extLst>
          </p:cNvPr>
          <p:cNvSpPr txBox="1"/>
          <p:nvPr/>
        </p:nvSpPr>
        <p:spPr>
          <a:xfrm>
            <a:off x="8267466" y="2113935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</a:t>
            </a: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AC3200-3FC5-7656-E08C-C27D8D274183}"/>
              </a:ext>
            </a:extLst>
          </p:cNvPr>
          <p:cNvSpPr txBox="1"/>
          <p:nvPr/>
        </p:nvSpPr>
        <p:spPr>
          <a:xfrm>
            <a:off x="8611258" y="4531413"/>
            <a:ext cx="16026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b="1">
                <a:solidFill>
                  <a:srgbClr val="002060"/>
                </a:solidFill>
              </a:rPr>
              <a:t>Q</a:t>
            </a:r>
            <a:r>
              <a:rPr lang="el-GR" altLang="ko-KR" b="1" baseline="-25000">
                <a:solidFill>
                  <a:srgbClr val="002060"/>
                </a:solidFill>
              </a:rPr>
              <a:t>θ</a:t>
            </a:r>
            <a:r>
              <a:rPr lang="en-US" altLang="ko-KR" b="1">
                <a:solidFill>
                  <a:srgbClr val="002060"/>
                </a:solidFill>
              </a:rPr>
              <a:t>(s, π</a:t>
            </a:r>
            <a:r>
              <a:rPr lang="en-US" altLang="ko-KR" b="1" baseline="-25000">
                <a:solidFill>
                  <a:srgbClr val="002060"/>
                </a:solidFill>
              </a:rPr>
              <a:t>approx</a:t>
            </a:r>
            <a:r>
              <a:rPr lang="en-US" altLang="ko-KR" b="1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u"/>
            </a:pPr>
            <a:r>
              <a:rPr lang="en-US" altLang="ko-KR" b="1">
                <a:solidFill>
                  <a:srgbClr val="92D050"/>
                </a:solidFill>
              </a:rPr>
              <a:t>Q</a:t>
            </a:r>
            <a:r>
              <a:rPr lang="el-GR" altLang="ko-KR" b="1" baseline="-25000">
                <a:solidFill>
                  <a:srgbClr val="92D050"/>
                </a:solidFill>
              </a:rPr>
              <a:t>θ</a:t>
            </a:r>
            <a:r>
              <a:rPr lang="en-US" altLang="ko-KR" b="1">
                <a:solidFill>
                  <a:srgbClr val="92D050"/>
                </a:solidFill>
              </a:rPr>
              <a:t>(s, π</a:t>
            </a:r>
            <a:r>
              <a:rPr lang="en-US" altLang="ko-KR" b="1" baseline="-25000">
                <a:solidFill>
                  <a:srgbClr val="92D050"/>
                </a:solidFill>
              </a:rPr>
              <a:t>true</a:t>
            </a:r>
            <a:r>
              <a:rPr lang="en-US" altLang="ko-KR" b="1">
                <a:solidFill>
                  <a:srgbClr val="92D050"/>
                </a:solidFill>
              </a:rPr>
              <a:t>)</a:t>
            </a:r>
            <a:endParaRPr lang="en-US" altLang="ko-KR" b="1">
              <a:solidFill>
                <a:srgbClr val="00B0F0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ko-KR" b="1">
                <a:solidFill>
                  <a:srgbClr val="00B0F0"/>
                </a:solidFill>
              </a:rPr>
              <a:t>Q</a:t>
            </a:r>
            <a:r>
              <a:rPr lang="el-GR" altLang="ko-KR" b="1" baseline="-25000">
                <a:solidFill>
                  <a:srgbClr val="00B0F0"/>
                </a:solidFill>
              </a:rPr>
              <a:t>π</a:t>
            </a:r>
            <a:r>
              <a:rPr lang="en-US" altLang="ko-KR" b="1">
                <a:solidFill>
                  <a:srgbClr val="00B0F0"/>
                </a:solidFill>
              </a:rPr>
              <a:t>(s, π</a:t>
            </a:r>
            <a:r>
              <a:rPr lang="en-US" altLang="ko-KR" b="1" baseline="-25000">
                <a:solidFill>
                  <a:srgbClr val="00B0F0"/>
                </a:solidFill>
              </a:rPr>
              <a:t>true</a:t>
            </a:r>
            <a:r>
              <a:rPr lang="en-US" altLang="ko-KR" b="1">
                <a:solidFill>
                  <a:srgbClr val="00B0F0"/>
                </a:solidFill>
              </a:rPr>
              <a:t>)</a:t>
            </a:r>
            <a:endParaRPr lang="en-US" altLang="ko-KR" b="1">
              <a:solidFill>
                <a:srgbClr val="92D050"/>
              </a:solidFill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en-US" altLang="ko-KR" b="1">
                <a:solidFill>
                  <a:srgbClr val="FFC000"/>
                </a:solidFill>
              </a:rPr>
              <a:t>Q</a:t>
            </a:r>
            <a:r>
              <a:rPr lang="el-GR" altLang="ko-KR" b="1" baseline="-25000">
                <a:solidFill>
                  <a:srgbClr val="FFC000"/>
                </a:solidFill>
              </a:rPr>
              <a:t>π</a:t>
            </a:r>
            <a:r>
              <a:rPr lang="en-US" altLang="ko-KR" b="1">
                <a:solidFill>
                  <a:srgbClr val="FFC000"/>
                </a:solidFill>
              </a:rPr>
              <a:t>(s, π</a:t>
            </a:r>
            <a:r>
              <a:rPr lang="en-US" altLang="ko-KR" b="1" baseline="-25000">
                <a:solidFill>
                  <a:srgbClr val="FFC000"/>
                </a:solidFill>
              </a:rPr>
              <a:t>approx</a:t>
            </a:r>
            <a:r>
              <a:rPr lang="en-US" altLang="ko-KR" b="1">
                <a:solidFill>
                  <a:srgbClr val="FFC000"/>
                </a:solidFill>
              </a:rPr>
              <a:t>)</a:t>
            </a:r>
            <a:endParaRPr lang="en-US" altLang="ko-KR" b="1">
              <a:solidFill>
                <a:srgbClr val="00B0F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83BCA3-E6B9-7BC6-2113-91955D62F1FE}"/>
              </a:ext>
            </a:extLst>
          </p:cNvPr>
          <p:cNvSpPr txBox="1"/>
          <p:nvPr/>
        </p:nvSpPr>
        <p:spPr>
          <a:xfrm>
            <a:off x="8601425" y="4216308"/>
            <a:ext cx="51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(4)</a:t>
            </a:r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CCE32042-A4E4-4C71-F307-77D3263EB81B}"/>
              </a:ext>
            </a:extLst>
          </p:cNvPr>
          <p:cNvSpPr/>
          <p:nvPr/>
        </p:nvSpPr>
        <p:spPr>
          <a:xfrm>
            <a:off x="8616220" y="2121309"/>
            <a:ext cx="2084436" cy="1111045"/>
          </a:xfrm>
          <a:custGeom>
            <a:avLst/>
            <a:gdLst>
              <a:gd name="connsiteX0" fmla="*/ 0 w 3077496"/>
              <a:gd name="connsiteY0" fmla="*/ 160700 h 740803"/>
              <a:gd name="connsiteX1" fmla="*/ 1720645 w 3077496"/>
              <a:gd name="connsiteY1" fmla="*/ 23048 h 740803"/>
              <a:gd name="connsiteX2" fmla="*/ 2507225 w 3077496"/>
              <a:gd name="connsiteY2" fmla="*/ 583487 h 740803"/>
              <a:gd name="connsiteX3" fmla="*/ 3077496 w 3077496"/>
              <a:gd name="connsiteY3" fmla="*/ 740803 h 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496" h="740803">
                <a:moveTo>
                  <a:pt x="0" y="160700"/>
                </a:moveTo>
                <a:cubicBezTo>
                  <a:pt x="651387" y="56642"/>
                  <a:pt x="1302774" y="-47416"/>
                  <a:pt x="1720645" y="23048"/>
                </a:cubicBezTo>
                <a:cubicBezTo>
                  <a:pt x="2138516" y="93512"/>
                  <a:pt x="2281083" y="463861"/>
                  <a:pt x="2507225" y="583487"/>
                </a:cubicBezTo>
                <a:cubicBezTo>
                  <a:pt x="2733367" y="703113"/>
                  <a:pt x="2905431" y="721958"/>
                  <a:pt x="3077496" y="740803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CF5071EF-A9A5-A958-DBBA-D7B7C48DE872}"/>
              </a:ext>
            </a:extLst>
          </p:cNvPr>
          <p:cNvSpPr/>
          <p:nvPr/>
        </p:nvSpPr>
        <p:spPr>
          <a:xfrm>
            <a:off x="8616220" y="2405654"/>
            <a:ext cx="2084436" cy="1111045"/>
          </a:xfrm>
          <a:custGeom>
            <a:avLst/>
            <a:gdLst>
              <a:gd name="connsiteX0" fmla="*/ 0 w 3077496"/>
              <a:gd name="connsiteY0" fmla="*/ 160700 h 740803"/>
              <a:gd name="connsiteX1" fmla="*/ 1720645 w 3077496"/>
              <a:gd name="connsiteY1" fmla="*/ 23048 h 740803"/>
              <a:gd name="connsiteX2" fmla="*/ 2507225 w 3077496"/>
              <a:gd name="connsiteY2" fmla="*/ 583487 h 740803"/>
              <a:gd name="connsiteX3" fmla="*/ 3077496 w 3077496"/>
              <a:gd name="connsiteY3" fmla="*/ 740803 h 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496" h="740803">
                <a:moveTo>
                  <a:pt x="0" y="160700"/>
                </a:moveTo>
                <a:cubicBezTo>
                  <a:pt x="651387" y="56642"/>
                  <a:pt x="1302774" y="-47416"/>
                  <a:pt x="1720645" y="23048"/>
                </a:cubicBezTo>
                <a:cubicBezTo>
                  <a:pt x="2138516" y="93512"/>
                  <a:pt x="2281083" y="463861"/>
                  <a:pt x="2507225" y="583487"/>
                </a:cubicBezTo>
                <a:cubicBezTo>
                  <a:pt x="2733367" y="703113"/>
                  <a:pt x="2905431" y="721958"/>
                  <a:pt x="3077496" y="740803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DC399FC4-C7CE-9EFA-6AED-C2F08E7BD53E}"/>
              </a:ext>
            </a:extLst>
          </p:cNvPr>
          <p:cNvSpPr/>
          <p:nvPr/>
        </p:nvSpPr>
        <p:spPr>
          <a:xfrm>
            <a:off x="8611258" y="2598379"/>
            <a:ext cx="2084436" cy="1111045"/>
          </a:xfrm>
          <a:custGeom>
            <a:avLst/>
            <a:gdLst>
              <a:gd name="connsiteX0" fmla="*/ 0 w 3077496"/>
              <a:gd name="connsiteY0" fmla="*/ 160700 h 740803"/>
              <a:gd name="connsiteX1" fmla="*/ 1720645 w 3077496"/>
              <a:gd name="connsiteY1" fmla="*/ 23048 h 740803"/>
              <a:gd name="connsiteX2" fmla="*/ 2507225 w 3077496"/>
              <a:gd name="connsiteY2" fmla="*/ 583487 h 740803"/>
              <a:gd name="connsiteX3" fmla="*/ 3077496 w 3077496"/>
              <a:gd name="connsiteY3" fmla="*/ 740803 h 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496" h="740803">
                <a:moveTo>
                  <a:pt x="0" y="160700"/>
                </a:moveTo>
                <a:cubicBezTo>
                  <a:pt x="651387" y="56642"/>
                  <a:pt x="1302774" y="-47416"/>
                  <a:pt x="1720645" y="23048"/>
                </a:cubicBezTo>
                <a:cubicBezTo>
                  <a:pt x="2138516" y="93512"/>
                  <a:pt x="2281083" y="463861"/>
                  <a:pt x="2507225" y="583487"/>
                </a:cubicBezTo>
                <a:cubicBezTo>
                  <a:pt x="2733367" y="703113"/>
                  <a:pt x="2905431" y="721958"/>
                  <a:pt x="3077496" y="740803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E0883B00-993F-EDE0-548D-3B5C9BCFAAA5}"/>
              </a:ext>
            </a:extLst>
          </p:cNvPr>
          <p:cNvSpPr/>
          <p:nvPr/>
        </p:nvSpPr>
        <p:spPr>
          <a:xfrm>
            <a:off x="8601427" y="2835089"/>
            <a:ext cx="2084436" cy="1111045"/>
          </a:xfrm>
          <a:custGeom>
            <a:avLst/>
            <a:gdLst>
              <a:gd name="connsiteX0" fmla="*/ 0 w 3077496"/>
              <a:gd name="connsiteY0" fmla="*/ 160700 h 740803"/>
              <a:gd name="connsiteX1" fmla="*/ 1720645 w 3077496"/>
              <a:gd name="connsiteY1" fmla="*/ 23048 h 740803"/>
              <a:gd name="connsiteX2" fmla="*/ 2507225 w 3077496"/>
              <a:gd name="connsiteY2" fmla="*/ 583487 h 740803"/>
              <a:gd name="connsiteX3" fmla="*/ 3077496 w 3077496"/>
              <a:gd name="connsiteY3" fmla="*/ 740803 h 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496" h="740803">
                <a:moveTo>
                  <a:pt x="0" y="160700"/>
                </a:moveTo>
                <a:cubicBezTo>
                  <a:pt x="651387" y="56642"/>
                  <a:pt x="1302774" y="-47416"/>
                  <a:pt x="1720645" y="23048"/>
                </a:cubicBezTo>
                <a:cubicBezTo>
                  <a:pt x="2138516" y="93512"/>
                  <a:pt x="2281083" y="463861"/>
                  <a:pt x="2507225" y="583487"/>
                </a:cubicBezTo>
                <a:cubicBezTo>
                  <a:pt x="2733367" y="703113"/>
                  <a:pt x="2905431" y="721958"/>
                  <a:pt x="3077496" y="740803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8F4563-B503-2519-7474-25700D92958B}"/>
                  </a:ext>
                </a:extLst>
              </p:cNvPr>
              <p:cNvSpPr txBox="1"/>
              <p:nvPr/>
            </p:nvSpPr>
            <p:spPr>
              <a:xfrm>
                <a:off x="708557" y="4507753"/>
                <a:ext cx="2691121" cy="253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10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ko-KR" sz="1100" b="0" i="1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l-GR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100" i="1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𝑎𝑝𝑝𝑟𝑜𝑥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ko-KR" sz="11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l-GR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100" i="1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8F4563-B503-2519-7474-25700D929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7" y="4507753"/>
                <a:ext cx="2691121" cy="253339"/>
              </a:xfrm>
              <a:prstGeom prst="rect">
                <a:avLst/>
              </a:prstGeom>
              <a:blipFill>
                <a:blip r:embed="rId4"/>
                <a:stretch>
                  <a:fillRect l="-679"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AD66D5-5727-81E4-66D0-FF89AE622FD7}"/>
                  </a:ext>
                </a:extLst>
              </p:cNvPr>
              <p:cNvSpPr txBox="1"/>
              <p:nvPr/>
            </p:nvSpPr>
            <p:spPr>
              <a:xfrm>
                <a:off x="3442827" y="4742982"/>
                <a:ext cx="2660215" cy="253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10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altLang="ko-KR" sz="1100" b="0" i="1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l-GR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100" i="1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ko-KR" altLang="en-US" sz="11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altLang="ko-KR" sz="11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l-GR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100" i="1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𝑎𝑝𝑝𝑟𝑜𝑥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AD66D5-5727-81E4-66D0-FF89AE622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827" y="4742982"/>
                <a:ext cx="2660215" cy="253339"/>
              </a:xfrm>
              <a:prstGeom prst="rect">
                <a:avLst/>
              </a:prstGeom>
              <a:blipFill>
                <a:blip r:embed="rId5"/>
                <a:stretch>
                  <a:fillRect l="-688"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7E808D-0217-775E-C150-76446DBCEFEB}"/>
                  </a:ext>
                </a:extLst>
              </p:cNvPr>
              <p:cNvSpPr txBox="1"/>
              <p:nvPr/>
            </p:nvSpPr>
            <p:spPr>
              <a:xfrm>
                <a:off x="6086729" y="4510982"/>
                <a:ext cx="2438232" cy="191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10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ko-KR" sz="11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l-GR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100" i="1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ko-KR" altLang="en-US" sz="11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altLang="ko-KR" sz="11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l-GR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100" i="1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7E808D-0217-775E-C150-76446DBCE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729" y="4510982"/>
                <a:ext cx="2438232" cy="191078"/>
              </a:xfrm>
              <a:prstGeom prst="rect">
                <a:avLst/>
              </a:prstGeom>
              <a:blipFill>
                <a:blip r:embed="rId6"/>
                <a:stretch>
                  <a:fillRect l="-750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799BEBF1-CABC-CE5E-E1FA-B32BDA8CDBBC}"/>
              </a:ext>
            </a:extLst>
          </p:cNvPr>
          <p:cNvSpPr/>
          <p:nvPr/>
        </p:nvSpPr>
        <p:spPr>
          <a:xfrm>
            <a:off x="1769806" y="4142370"/>
            <a:ext cx="451685" cy="28434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B2CAC2F2-AAE6-C98A-A230-BC3791A5C273}"/>
              </a:ext>
            </a:extLst>
          </p:cNvPr>
          <p:cNvSpPr/>
          <p:nvPr/>
        </p:nvSpPr>
        <p:spPr>
          <a:xfrm>
            <a:off x="4449025" y="4271425"/>
            <a:ext cx="451685" cy="28434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1593B51E-B03B-0FC4-D43E-78F6148FA1C7}"/>
              </a:ext>
            </a:extLst>
          </p:cNvPr>
          <p:cNvSpPr/>
          <p:nvPr/>
        </p:nvSpPr>
        <p:spPr>
          <a:xfrm>
            <a:off x="7047949" y="4166052"/>
            <a:ext cx="451685" cy="28434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6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dirty="0"/>
              <a:t>Clipped Double Q-Learning for Actor-Critic</a:t>
            </a:r>
            <a:endParaRPr dirty="0"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critic network</a:t>
            </a:r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 dirty="0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r>
              <a:rPr lang="ko-KR" altLang="en-US" dirty="0"/>
              <a:t>서로 독립인 </a:t>
            </a:r>
            <a:r>
              <a:rPr lang="en-US" altLang="ko-KR" dirty="0"/>
              <a:t>target critic network</a:t>
            </a:r>
            <a:r>
              <a:rPr lang="ko-KR" altLang="en-US" dirty="0"/>
              <a:t>로 생성</a:t>
            </a:r>
            <a:r>
              <a:rPr lang="en-US" altLang="ko-KR" dirty="0"/>
              <a:t>, critic update </a:t>
            </a:r>
            <a:r>
              <a:rPr lang="ko-KR" altLang="en-US" dirty="0"/>
              <a:t>진행</a:t>
            </a:r>
            <a:endParaRPr lang="en-US" altLang="ko-KR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SzPts val="1446"/>
              <a:buNone/>
            </a:pPr>
            <a:endParaRPr lang="en-US" altLang="ko-KR" dirty="0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SzPts val="1446"/>
              <a:buNone/>
            </a:pPr>
            <a:endParaRPr lang="en-US" altLang="ko-KR" dirty="0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r>
              <a:rPr lang="ko-KR" altLang="en-US" dirty="0"/>
              <a:t>같은 </a:t>
            </a:r>
            <a:r>
              <a:rPr lang="en-US" altLang="ko-KR" dirty="0"/>
              <a:t>Replay buffer </a:t>
            </a:r>
            <a:r>
              <a:rPr lang="ko-KR" altLang="en-US" dirty="0"/>
              <a:t>내의 </a:t>
            </a:r>
            <a:r>
              <a:rPr lang="en-US" altLang="ko-KR" dirty="0"/>
              <a:t>critic values</a:t>
            </a:r>
            <a:r>
              <a:rPr lang="ko-KR" altLang="en-US" dirty="0"/>
              <a:t>이기 때문에 완벽한 독립은 아니다</a:t>
            </a:r>
            <a:r>
              <a:rPr lang="en-US" altLang="ko-KR" dirty="0"/>
              <a:t>.</a:t>
            </a:r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r>
              <a:rPr lang="ko-KR" altLang="en-US" dirty="0"/>
              <a:t>둘 중 바이어스가 적은 </a:t>
            </a:r>
            <a:r>
              <a:rPr lang="en-US" altLang="ko-KR" dirty="0" err="1"/>
              <a:t>Q</a:t>
            </a:r>
            <a:r>
              <a:rPr lang="en-US" altLang="ko-KR" baseline="-25000" dirty="0" err="1"/>
              <a:t>θi</a:t>
            </a:r>
            <a:r>
              <a:rPr lang="ko-KR" altLang="en-US"/>
              <a:t>를 바이어스가 큰 </a:t>
            </a:r>
            <a:r>
              <a:rPr lang="en-US" altLang="ko-KR"/>
              <a:t>Q</a:t>
            </a:r>
            <a:r>
              <a:rPr lang="en-US" altLang="ko-KR" baseline="-25000"/>
              <a:t>θj</a:t>
            </a:r>
            <a:r>
              <a:rPr lang="ko-KR" altLang="en-US"/>
              <a:t>로 </a:t>
            </a:r>
            <a:r>
              <a:rPr lang="en-US" altLang="ko-KR"/>
              <a:t>upper-bound</a:t>
            </a:r>
            <a:r>
              <a:rPr lang="ko-KR" altLang="en-US"/>
              <a:t>를 둔다</a:t>
            </a:r>
            <a:r>
              <a:rPr lang="en-US" altLang="ko-KR"/>
              <a:t>. (Q-value</a:t>
            </a:r>
            <a:r>
              <a:rPr lang="ko-KR" altLang="en-US"/>
              <a:t>가 적은 쪽을 선택한다</a:t>
            </a:r>
            <a:r>
              <a:rPr lang="en-US" altLang="ko-KR"/>
              <a:t>)</a:t>
            </a: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E3AFB1-160D-85C7-F0C9-66FD9C84A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785" y="3301192"/>
            <a:ext cx="3322643" cy="10202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3100AF-B777-264C-E596-4A525B5F5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785" y="5180818"/>
            <a:ext cx="4430397" cy="53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4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Accumulating Error</a:t>
            </a:r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/>
              <a:t>Q function</a:t>
            </a:r>
            <a:r>
              <a:rPr lang="ko-KR" altLang="en-US"/>
              <a:t>의 변형</a:t>
            </a:r>
            <a:endParaRPr lang="en-US" altLang="ko-KR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r>
              <a:rPr lang="en-US"/>
              <a:t>TD-error</a:t>
            </a:r>
            <a:r>
              <a:rPr lang="ko-KR" altLang="en-US"/>
              <a:t>를 미래에 얻을 </a:t>
            </a:r>
            <a:r>
              <a:rPr lang="en-US" altLang="ko-KR"/>
              <a:t>retur</a:t>
            </a:r>
            <a:r>
              <a:rPr lang="ko-KR" altLang="en-US"/>
              <a:t>자체에 대한 </a:t>
            </a:r>
            <a:r>
              <a:rPr lang="en-US" altLang="ko-KR"/>
              <a:t>error</a:t>
            </a:r>
            <a:r>
              <a:rPr lang="ko-KR" altLang="en-US"/>
              <a:t>로 표현</a:t>
            </a:r>
            <a:endParaRPr lang="en-US" altLang="ko-KR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r>
              <a:rPr lang="en-US"/>
              <a:t>Q</a:t>
            </a:r>
            <a:r>
              <a:rPr lang="el-GR" baseline="-25000"/>
              <a:t>θ</a:t>
            </a:r>
            <a:r>
              <a:rPr lang="en-US"/>
              <a:t> </a:t>
            </a:r>
            <a:r>
              <a:rPr lang="ko-KR" altLang="en-US"/>
              <a:t>의 </a:t>
            </a:r>
            <a:r>
              <a:rPr lang="en-US" altLang="ko-KR"/>
              <a:t>varianc</a:t>
            </a:r>
            <a:r>
              <a:rPr lang="ko-KR" altLang="en-US"/>
              <a:t>가 미래의 </a:t>
            </a:r>
            <a:r>
              <a:rPr lang="en-US" altLang="ko-KR"/>
              <a:t>retur</a:t>
            </a:r>
            <a:r>
              <a:rPr lang="ko-KR" altLang="en-US"/>
              <a:t>의 </a:t>
            </a:r>
            <a:r>
              <a:rPr lang="en-US" altLang="ko-KR"/>
              <a:t>varianc</a:t>
            </a:r>
            <a:r>
              <a:rPr lang="ko-KR" altLang="en-US"/>
              <a:t>와 </a:t>
            </a:r>
            <a:r>
              <a:rPr lang="en-US" altLang="ko-KR"/>
              <a:t>estimation error(TD error)</a:t>
            </a:r>
            <a:r>
              <a:rPr lang="ko-KR" altLang="en-US"/>
              <a:t>에 비례한다</a:t>
            </a:r>
            <a:endParaRPr lang="en-US" altLang="ko-KR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endParaRPr lang="en-US"/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Wingdings" panose="05000000000000000000" pitchFamily="2" charset="2"/>
              <a:buChar char="§"/>
            </a:pPr>
            <a:r>
              <a:rPr lang="en-US"/>
              <a:t>Error</a:t>
            </a:r>
            <a:r>
              <a:rPr lang="ko-KR" altLang="en-US"/>
              <a:t>가 어떻게 </a:t>
            </a:r>
            <a:r>
              <a:rPr lang="en-US"/>
              <a:t>Accumulated </a:t>
            </a:r>
            <a:r>
              <a:rPr lang="ko-KR" altLang="en-US"/>
              <a:t>되는지 </a:t>
            </a:r>
            <a:r>
              <a:rPr lang="en-US" altLang="ko-KR"/>
              <a:t>retur</a:t>
            </a:r>
            <a:r>
              <a:rPr lang="ko-KR" altLang="en-US"/>
              <a:t>과 </a:t>
            </a:r>
            <a:r>
              <a:rPr lang="en-US" altLang="ko-KR"/>
              <a:t>TD-error</a:t>
            </a:r>
            <a:r>
              <a:rPr lang="ko-KR" altLang="en-US"/>
              <a:t>로 설명</a:t>
            </a:r>
            <a:endParaRPr lang="en-US"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5B8D6D-B10F-B5A1-8790-ABD79CF92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85" y="2750564"/>
            <a:ext cx="5687758" cy="16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485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757</Words>
  <Application>Microsoft Office PowerPoint</Application>
  <PresentationFormat>와이드스크린</PresentationFormat>
  <Paragraphs>254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Arial</vt:lpstr>
      <vt:lpstr>Malgun Gothic</vt:lpstr>
      <vt:lpstr>Libre Franklin</vt:lpstr>
      <vt:lpstr>Wingdings</vt:lpstr>
      <vt:lpstr>Cambria Math</vt:lpstr>
      <vt:lpstr>Calibri</vt:lpstr>
      <vt:lpstr>Noto Sans Symbols</vt:lpstr>
      <vt:lpstr>DividendVTI</vt:lpstr>
      <vt:lpstr>TD3</vt:lpstr>
      <vt:lpstr>Problem &amp; Solution</vt:lpstr>
      <vt:lpstr>Overestimation Bias</vt:lpstr>
      <vt:lpstr>Overestimation Bias in Actor-Critic</vt:lpstr>
      <vt:lpstr>Overestimation Bias in Actor-Critic</vt:lpstr>
      <vt:lpstr>Overestimation Bias in Actor-Critic</vt:lpstr>
      <vt:lpstr>Overestimation Bias in Actor-Critic</vt:lpstr>
      <vt:lpstr>Clipped Double Q-Learning for Actor-Critic</vt:lpstr>
      <vt:lpstr>Accumulating Error</vt:lpstr>
      <vt:lpstr>Target Networks and Delayed Policy Updates</vt:lpstr>
      <vt:lpstr>Target Policy Smoothing Regularization</vt:lpstr>
      <vt:lpstr>Pseudo code</vt:lpstr>
      <vt:lpstr>Pseudo code</vt:lpstr>
      <vt:lpstr>Pseudo code</vt:lpstr>
      <vt:lpstr>Pseudo code</vt:lpstr>
      <vt:lpstr>Pseudo code</vt:lpstr>
      <vt:lpstr>Pseudo code</vt:lpstr>
      <vt:lpstr>Pseudo code</vt:lpstr>
      <vt:lpstr>Pseudo code</vt:lpstr>
      <vt:lpstr>Pseudo code (TD3 vs DDPG)</vt:lpstr>
      <vt:lpstr>Pseudo code (TD3 vs DDPG)</vt:lpstr>
      <vt:lpstr>Bloack Diagram</vt:lpstr>
      <vt:lpstr>Formula - 혁펜하임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TD3</dc:title>
  <dc:creator>YOU</dc:creator>
  <cp:lastModifiedBy>유상</cp:lastModifiedBy>
  <cp:revision>10</cp:revision>
  <dcterms:created xsi:type="dcterms:W3CDTF">2020-04-01T03:49:42Z</dcterms:created>
  <dcterms:modified xsi:type="dcterms:W3CDTF">2022-08-16T04:54:19Z</dcterms:modified>
</cp:coreProperties>
</file>