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Libre Franklin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gkZhW14TaTw1m6elQKpMpNsOFF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9CA0C6-57E3-4348-9BB3-401B281A8CE0}">
  <a:tblStyle styleId="{029CA0C6-57E3-4348-9BB3-401B281A8CE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fill>
          <a:solidFill>
            <a:srgbClr val="CBE2F5"/>
          </a:solidFill>
        </a:fill>
      </a:tcStyle>
    </a:band1H>
    <a:band2H>
      <a:tcTxStyle/>
    </a:band2H>
    <a:band1V>
      <a:tcTxStyle/>
      <a:tcStyle>
        <a:fill>
          <a:solidFill>
            <a:srgbClr val="CBE2F5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bold.fntdata"/><Relationship Id="rId11" Type="http://schemas.openxmlformats.org/officeDocument/2006/relationships/slide" Target="slides/slide6.xml"/><Relationship Id="rId22" Type="http://schemas.openxmlformats.org/officeDocument/2006/relationships/font" Target="fonts/LibreFranklin-boldItalic.fntdata"/><Relationship Id="rId10" Type="http://schemas.openxmlformats.org/officeDocument/2006/relationships/slide" Target="slides/slide5.xml"/><Relationship Id="rId21" Type="http://schemas.openxmlformats.org/officeDocument/2006/relationships/font" Target="fonts/LibreFranklin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ibreFranklin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d926aaef1c_0_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1d926aaef1c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69a7647d3_0_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2069a7647d3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69a7647d3_0_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2069a7647d3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sz="3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b="0" sz="3600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>
  <p:cSld name="비교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b="0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None/>
              <a:defRPr b="0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어 있음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lgun Gothic"/>
              <a:buNone/>
              <a:defRPr b="0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22072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038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0388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0388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4" name="Google Shape;74;p1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 b="0" i="0" sz="2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33.png"/><Relationship Id="rId5" Type="http://schemas.openxmlformats.org/officeDocument/2006/relationships/image" Target="../media/image32.png"/><Relationship Id="rId6" Type="http://schemas.openxmlformats.org/officeDocument/2006/relationships/image" Target="../media/image34.png"/><Relationship Id="rId7" Type="http://schemas.openxmlformats.org/officeDocument/2006/relationships/image" Target="../media/image3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3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3.png"/><Relationship Id="rId8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4.png"/><Relationship Id="rId13" Type="http://schemas.openxmlformats.org/officeDocument/2006/relationships/image" Target="../media/image22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29.png"/><Relationship Id="rId7" Type="http://schemas.openxmlformats.org/officeDocument/2006/relationships/image" Target="../media/image11.png"/><Relationship Id="rId8" Type="http://schemas.openxmlformats.org/officeDocument/2006/relationships/image" Target="../media/image3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Relationship Id="rId9" Type="http://schemas.openxmlformats.org/officeDocument/2006/relationships/image" Target="../media/image30.png"/><Relationship Id="rId5" Type="http://schemas.openxmlformats.org/officeDocument/2006/relationships/image" Target="../media/image23.png"/><Relationship Id="rId6" Type="http://schemas.openxmlformats.org/officeDocument/2006/relationships/image" Target="../media/image19.png"/><Relationship Id="rId7" Type="http://schemas.openxmlformats.org/officeDocument/2006/relationships/image" Target="../media/image12.png"/><Relationship Id="rId8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28.png"/><Relationship Id="rId5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581025" y="2000014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 sz="4400"/>
              <a:t>Journal meeting</a:t>
            </a:r>
            <a:endParaRPr sz="4400"/>
          </a:p>
        </p:txBody>
      </p:sp>
      <p:sp>
        <p:nvSpPr>
          <p:cNvPr id="85" name="Google Shape;85;p2"/>
          <p:cNvSpPr txBox="1"/>
          <p:nvPr>
            <p:ph idx="12" type="sldNum"/>
          </p:nvPr>
        </p:nvSpPr>
        <p:spPr>
          <a:xfrm>
            <a:off x="11364684" y="6410955"/>
            <a:ext cx="2461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608598" y="3429000"/>
            <a:ext cx="2363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2023. 02. 16.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Yousang Nam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/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Quaternion convolution Weight initialization</a:t>
            </a:r>
            <a:endParaRPr/>
          </a:p>
        </p:txBody>
      </p:sp>
      <p:sp>
        <p:nvSpPr>
          <p:cNvPr id="229" name="Google Shape;229;p1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0" name="Google Shape;23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4195" y="2590160"/>
            <a:ext cx="4995582" cy="91568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7"/>
          <p:cNvSpPr txBox="1"/>
          <p:nvPr/>
        </p:nvSpPr>
        <p:spPr>
          <a:xfrm>
            <a:off x="1809749" y="3664323"/>
            <a:ext cx="347382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: scaling factor of j-th layer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: rotation factor of j-th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: uniform distribution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: dimension of j-th layer's 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17"/>
          <p:cNvPicPr preferRelativeResize="0"/>
          <p:nvPr/>
        </p:nvPicPr>
        <p:blipFill rotWithShape="1">
          <a:blip r:embed="rId4">
            <a:alphaModFix/>
          </a:blip>
          <a:srcRect b="28395" l="0" r="93273" t="38271"/>
          <a:stretch/>
        </p:blipFill>
        <p:spPr>
          <a:xfrm>
            <a:off x="1698812" y="3665924"/>
            <a:ext cx="336029" cy="305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7"/>
          <p:cNvPicPr preferRelativeResize="0"/>
          <p:nvPr/>
        </p:nvPicPr>
        <p:blipFill rotWithShape="1">
          <a:blip r:embed="rId4">
            <a:alphaModFix/>
          </a:blip>
          <a:srcRect b="34146" l="68924" r="26457" t="39024"/>
          <a:stretch/>
        </p:blipFill>
        <p:spPr>
          <a:xfrm>
            <a:off x="1792941" y="3934865"/>
            <a:ext cx="230729" cy="245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7"/>
          <p:cNvPicPr preferRelativeResize="0"/>
          <p:nvPr/>
        </p:nvPicPr>
        <p:blipFill rotWithShape="1">
          <a:blip r:embed="rId4">
            <a:alphaModFix/>
          </a:blip>
          <a:srcRect b="35801" l="10090" r="84801" t="37037"/>
          <a:stretch/>
        </p:blipFill>
        <p:spPr>
          <a:xfrm>
            <a:off x="1777254" y="4136571"/>
            <a:ext cx="255204" cy="248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7"/>
          <p:cNvPicPr preferRelativeResize="0"/>
          <p:nvPr/>
        </p:nvPicPr>
        <p:blipFill rotWithShape="1">
          <a:blip r:embed="rId4">
            <a:alphaModFix/>
          </a:blip>
          <a:srcRect b="17283" l="44843" r="50000" t="61728"/>
          <a:stretch/>
        </p:blipFill>
        <p:spPr>
          <a:xfrm>
            <a:off x="1810871" y="4383102"/>
            <a:ext cx="257622" cy="19218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7"/>
          <p:cNvSpPr txBox="1"/>
          <p:nvPr/>
        </p:nvSpPr>
        <p:spPr>
          <a:xfrm>
            <a:off x="6177243" y="3675529"/>
            <a:ext cx="44263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Scaling factor      is independent of rotation factor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Keep variance of the gradients same during training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17"/>
          <p:cNvPicPr preferRelativeResize="0"/>
          <p:nvPr/>
        </p:nvPicPr>
        <p:blipFill rotWithShape="1">
          <a:blip r:embed="rId4">
            <a:alphaModFix/>
          </a:blip>
          <a:srcRect b="34146" l="68924" r="26457" t="39024"/>
          <a:stretch/>
        </p:blipFill>
        <p:spPr>
          <a:xfrm>
            <a:off x="10163735" y="3721953"/>
            <a:ext cx="230729" cy="245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7"/>
          <p:cNvPicPr preferRelativeResize="0"/>
          <p:nvPr/>
        </p:nvPicPr>
        <p:blipFill rotWithShape="1">
          <a:blip r:embed="rId4">
            <a:alphaModFix/>
          </a:blip>
          <a:srcRect b="28049" l="1793" r="93272" t="39024"/>
          <a:stretch/>
        </p:blipFill>
        <p:spPr>
          <a:xfrm>
            <a:off x="7368988" y="3699540"/>
            <a:ext cx="246406" cy="301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"/>
          <p:cNvSpPr txBox="1"/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Quaternion convolution Backpropagation</a:t>
            </a:r>
            <a:endParaRPr/>
          </a:p>
        </p:txBody>
      </p:sp>
      <p:sp>
        <p:nvSpPr>
          <p:cNvPr id="245" name="Google Shape;245;p1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6" name="Google Shape;24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이(가) 표시된 사진&#10;&#10;자동 생성된 설명" id="247" name="Google Shape;24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67361" y="2629372"/>
            <a:ext cx="3460376" cy="5360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장치, 게이지, 측정기이(가) 표시된 사진&#10;&#10;자동 생성된 설명" id="248" name="Google Shape;24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23392" y="3986824"/>
            <a:ext cx="5948082" cy="768252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8"/>
          <p:cNvSpPr txBox="1"/>
          <p:nvPr/>
        </p:nvSpPr>
        <p:spPr>
          <a:xfrm>
            <a:off x="6307055" y="2569602"/>
            <a:ext cx="28434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 : The real-valued loss function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p,q : pure quaternion variables</a:t>
            </a:r>
            <a:endParaRPr/>
          </a:p>
        </p:txBody>
      </p:sp>
      <p:pic>
        <p:nvPicPr>
          <p:cNvPr id="250" name="Google Shape;250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68454" y="2859836"/>
            <a:ext cx="12382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973775" y="3021482"/>
            <a:ext cx="136207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8"/>
          <p:cNvSpPr txBox="1"/>
          <p:nvPr/>
        </p:nvSpPr>
        <p:spPr>
          <a:xfrm>
            <a:off x="2463439" y="5309442"/>
            <a:ext cx="76452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 : Rotate transformation with the same axis and a reverse angle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/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Quaternion convolution neural networks Performance</a:t>
            </a:r>
            <a:endParaRPr/>
          </a:p>
        </p:txBody>
      </p:sp>
      <p:sp>
        <p:nvSpPr>
          <p:cNvPr id="258" name="Google Shape;258;p1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9" name="Google Shape;25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테이블이(가) 표시된 사진&#10;&#10;자동 생성된 설명" id="260" name="Google Shape;26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9371" y="2426358"/>
            <a:ext cx="4076699" cy="164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73446" y="4448283"/>
            <a:ext cx="5235853" cy="1584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38010" y="2736205"/>
            <a:ext cx="3990109" cy="265229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9"/>
          <p:cNvSpPr txBox="1"/>
          <p:nvPr/>
        </p:nvSpPr>
        <p:spPr>
          <a:xfrm>
            <a:off x="2152401" y="2001487"/>
            <a:ext cx="27832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Classification Task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9"/>
          <p:cNvSpPr txBox="1"/>
          <p:nvPr/>
        </p:nvSpPr>
        <p:spPr>
          <a:xfrm>
            <a:off x="7842660" y="2001487"/>
            <a:ext cx="27832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denoising Task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0" name="Google Shape;27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0"/>
          <p:cNvSpPr txBox="1"/>
          <p:nvPr/>
        </p:nvSpPr>
        <p:spPr>
          <a:xfrm>
            <a:off x="4562104" y="3431474"/>
            <a:ext cx="264720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End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/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Quaternion convolutional neural networks</a:t>
            </a:r>
            <a:endParaRPr/>
          </a:p>
        </p:txBody>
      </p:sp>
      <p:sp>
        <p:nvSpPr>
          <p:cNvPr id="93" name="Google Shape;93;p8"/>
          <p:cNvSpPr txBox="1"/>
          <p:nvPr>
            <p:ph idx="1" type="body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550">
              <a:latin typeface="Arial"/>
              <a:ea typeface="Arial"/>
              <a:cs typeface="Arial"/>
              <a:sym typeface="Arial"/>
            </a:endParaRPr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5" name="Google Shape;9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실내, 스크린샷이(가) 표시된 사진&#10;&#10;자동 생성된 설명" id="96" name="Google Shape;9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52234" y="2995930"/>
            <a:ext cx="5854700" cy="1173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d926aaef1c_0_1"/>
          <p:cNvSpPr txBox="1"/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Quaternion convolutional neural networks</a:t>
            </a:r>
            <a:endParaRPr/>
          </a:p>
        </p:txBody>
      </p:sp>
      <p:sp>
        <p:nvSpPr>
          <p:cNvPr id="102" name="Google Shape;102;g1d926aaef1c_0_1"/>
          <p:cNvSpPr txBox="1"/>
          <p:nvPr>
            <p:ph idx="1" type="body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550">
              <a:latin typeface="Arial"/>
              <a:ea typeface="Arial"/>
              <a:cs typeface="Arial"/>
              <a:sym typeface="Arial"/>
            </a:endParaRPr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103" name="Google Shape;103;g1d926aaef1c_0_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4" name="Google Shape;104;g1d926aaef1c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1d926aaef1c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55900" y="1761658"/>
            <a:ext cx="7505698" cy="328176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1d926aaef1c_0_1"/>
          <p:cNvSpPr txBox="1"/>
          <p:nvPr/>
        </p:nvSpPr>
        <p:spPr>
          <a:xfrm>
            <a:off x="2368020" y="5278437"/>
            <a:ext cx="81094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:  </a:t>
            </a:r>
            <a:endParaRPr/>
          </a:p>
        </p:txBody>
      </p:sp>
      <p:graphicFrame>
        <p:nvGraphicFramePr>
          <p:cNvPr id="107" name="Google Shape;107;g1d926aaef1c_0_1"/>
          <p:cNvGraphicFramePr/>
          <p:nvPr/>
        </p:nvGraphicFramePr>
        <p:xfrm>
          <a:off x="793750" y="50799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{029CA0C6-57E3-4348-9BB3-401B281A8CE0}</a:tableStyleId>
              </a:tblPr>
              <a:tblGrid>
                <a:gridCol w="2487075"/>
                <a:gridCol w="4454150"/>
                <a:gridCol w="25107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Color image representation: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0EE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Three independent real-valued matrices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Quaternion matrix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69a7647d3_0_7"/>
          <p:cNvSpPr txBox="1"/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Operation in Quaternion domain</a:t>
            </a:r>
            <a:endParaRPr/>
          </a:p>
        </p:txBody>
      </p:sp>
      <p:sp>
        <p:nvSpPr>
          <p:cNvPr id="113" name="Google Shape;113;g2069a7647d3_0_7"/>
          <p:cNvSpPr txBox="1"/>
          <p:nvPr>
            <p:ph idx="1" type="body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550">
              <a:latin typeface="Arial"/>
              <a:ea typeface="Arial"/>
              <a:cs typeface="Arial"/>
              <a:sym typeface="Arial"/>
            </a:endParaRPr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114" name="Google Shape;114;g2069a7647d3_0_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5" name="Google Shape;115;g2069a7647d3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2069a7647d3_0_7"/>
          <p:cNvPicPr preferRelativeResize="0"/>
          <p:nvPr/>
        </p:nvPicPr>
        <p:blipFill rotWithShape="1">
          <a:blip r:embed="rId4">
            <a:alphaModFix/>
          </a:blip>
          <a:srcRect b="12902" l="57264" r="12271" t="52903"/>
          <a:stretch/>
        </p:blipFill>
        <p:spPr>
          <a:xfrm>
            <a:off x="4258733" y="1909825"/>
            <a:ext cx="3683671" cy="183122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2069a7647d3_0_7"/>
          <p:cNvSpPr txBox="1"/>
          <p:nvPr/>
        </p:nvSpPr>
        <p:spPr>
          <a:xfrm>
            <a:off x="2368020" y="5278437"/>
            <a:ext cx="81094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:  </a:t>
            </a:r>
            <a:endParaRPr/>
          </a:p>
        </p:txBody>
      </p:sp>
      <p:pic>
        <p:nvPicPr>
          <p:cNvPr descr="텍스트이(가) 표시된 사진&#10;&#10;자동 생성된 설명" id="118" name="Google Shape;118;g2069a7647d3_0_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4401" y="4074823"/>
            <a:ext cx="4256616" cy="128010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2069a7647d3_0_7"/>
          <p:cNvSpPr txBox="1"/>
          <p:nvPr/>
        </p:nvSpPr>
        <p:spPr>
          <a:xfrm>
            <a:off x="1907646" y="5588000"/>
            <a:ext cx="189177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Operation definition in quaternion domain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69a7647d3_0_17"/>
          <p:cNvSpPr txBox="1"/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Operation in Quaternion domain</a:t>
            </a:r>
            <a:endParaRPr/>
          </a:p>
        </p:txBody>
      </p:sp>
      <p:sp>
        <p:nvSpPr>
          <p:cNvPr id="125" name="Google Shape;125;g2069a7647d3_0_17"/>
          <p:cNvSpPr txBox="1"/>
          <p:nvPr>
            <p:ph idx="1" type="body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550">
              <a:latin typeface="Arial"/>
              <a:ea typeface="Arial"/>
              <a:cs typeface="Arial"/>
              <a:sym typeface="Arial"/>
            </a:endParaRPr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126" name="Google Shape;126;g2069a7647d3_0_1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7" name="Google Shape;127;g2069a7647d3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2069a7647d3_0_17"/>
          <p:cNvPicPr preferRelativeResize="0"/>
          <p:nvPr/>
        </p:nvPicPr>
        <p:blipFill rotWithShape="1">
          <a:blip r:embed="rId4">
            <a:alphaModFix/>
          </a:blip>
          <a:srcRect b="12902" l="57264" r="12271" t="52903"/>
          <a:stretch/>
        </p:blipFill>
        <p:spPr>
          <a:xfrm>
            <a:off x="4258733" y="1909825"/>
            <a:ext cx="3683671" cy="18312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이(가) 표시된 사진&#10;&#10;자동 생성된 설명" id="129" name="Google Shape;129;g2069a7647d3_0_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4401" y="4074823"/>
            <a:ext cx="4256616" cy="128010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2069a7647d3_0_17"/>
          <p:cNvSpPr txBox="1"/>
          <p:nvPr/>
        </p:nvSpPr>
        <p:spPr>
          <a:xfrm>
            <a:off x="1907646" y="5588000"/>
            <a:ext cx="189177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Operation definition in quaternion domain</a:t>
            </a:r>
            <a:endParaRPr/>
          </a:p>
        </p:txBody>
      </p:sp>
      <p:pic>
        <p:nvPicPr>
          <p:cNvPr id="131" name="Google Shape;131;g2069a7647d3_0_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99112" y="5504921"/>
            <a:ext cx="1173691" cy="43074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2069a7647d3_0_17"/>
          <p:cNvSpPr txBox="1"/>
          <p:nvPr/>
        </p:nvSpPr>
        <p:spPr>
          <a:xfrm>
            <a:off x="5521854" y="4251854"/>
            <a:ext cx="15081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 = rotation axis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Rotate q to get p</a:t>
            </a:r>
            <a:endParaRPr/>
          </a:p>
        </p:txBody>
      </p:sp>
      <p:pic>
        <p:nvPicPr>
          <p:cNvPr id="133" name="Google Shape;133;g2069a7647d3_0_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70550" y="4774142"/>
            <a:ext cx="11049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2069a7647d3_0_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15529" y="5022321"/>
            <a:ext cx="1057275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/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Operation in Quaternion domain</a:t>
            </a:r>
            <a:endParaRPr/>
          </a:p>
        </p:txBody>
      </p:sp>
      <p:sp>
        <p:nvSpPr>
          <p:cNvPr id="140" name="Google Shape;140;p1"/>
          <p:cNvSpPr txBox="1"/>
          <p:nvPr>
            <p:ph idx="1" type="body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550">
              <a:latin typeface="Arial"/>
              <a:ea typeface="Arial"/>
              <a:cs typeface="Arial"/>
              <a:sym typeface="Arial"/>
            </a:endParaRPr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141" name="Google Shape;141;p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2" name="Google Shape;14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"/>
          <p:cNvPicPr preferRelativeResize="0"/>
          <p:nvPr/>
        </p:nvPicPr>
        <p:blipFill rotWithShape="1">
          <a:blip r:embed="rId4">
            <a:alphaModFix/>
          </a:blip>
          <a:srcRect b="12902" l="57264" r="12271" t="52903"/>
          <a:stretch/>
        </p:blipFill>
        <p:spPr>
          <a:xfrm>
            <a:off x="4258733" y="1909825"/>
            <a:ext cx="3683671" cy="18312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이(가) 표시된 사진&#10;&#10;자동 생성된 설명" id="144" name="Google Shape;14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4401" y="4074823"/>
            <a:ext cx="4256616" cy="128010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"/>
          <p:cNvSpPr txBox="1"/>
          <p:nvPr/>
        </p:nvSpPr>
        <p:spPr>
          <a:xfrm>
            <a:off x="1907646" y="5588000"/>
            <a:ext cx="189177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Operation definition in quaternion domain</a:t>
            </a:r>
            <a:endParaRPr/>
          </a:p>
        </p:txBody>
      </p:sp>
      <p:pic>
        <p:nvPicPr>
          <p:cNvPr id="146" name="Google Shape;146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99112" y="5504921"/>
            <a:ext cx="1173691" cy="43074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"/>
          <p:cNvSpPr txBox="1"/>
          <p:nvPr/>
        </p:nvSpPr>
        <p:spPr>
          <a:xfrm>
            <a:off x="5521854" y="4251854"/>
            <a:ext cx="15081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 = rotation axis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Rotate q to get p</a:t>
            </a:r>
            <a:endParaRPr/>
          </a:p>
        </p:txBody>
      </p:sp>
      <p:pic>
        <p:nvPicPr>
          <p:cNvPr id="148" name="Google Shape;148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70550" y="4774142"/>
            <a:ext cx="11049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15529" y="5022321"/>
            <a:ext cx="105727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41733" y="5120747"/>
            <a:ext cx="3547533" cy="57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Google Shape;155;p3"/>
          <p:cNvGraphicFramePr/>
          <p:nvPr/>
        </p:nvGraphicFramePr>
        <p:xfrm>
          <a:off x="1613647" y="21739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{029CA0C6-57E3-4348-9BB3-401B281A8CE0}</a:tableStyleId>
              </a:tblPr>
              <a:tblGrid>
                <a:gridCol w="3810000"/>
                <a:gridCol w="5255125"/>
              </a:tblGrid>
              <a:tr h="483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7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6" name="Google Shape;156;p3"/>
          <p:cNvSpPr txBox="1"/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Quaternion convolution definition</a:t>
            </a:r>
            <a:endParaRPr/>
          </a:p>
        </p:txBody>
      </p:sp>
      <p:sp>
        <p:nvSpPr>
          <p:cNvPr id="157" name="Google Shape;157;p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8" name="Google Shape;15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4910" y="2179487"/>
            <a:ext cx="2072216" cy="462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42959" y="2232404"/>
            <a:ext cx="1441450" cy="261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35086" y="2780771"/>
            <a:ext cx="1042458" cy="2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83366" y="2784929"/>
            <a:ext cx="554566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"/>
          <p:cNvSpPr txBox="1"/>
          <p:nvPr/>
        </p:nvSpPr>
        <p:spPr>
          <a:xfrm>
            <a:off x="5543020" y="2196041"/>
            <a:ext cx="26722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by N size RGB Image</a:t>
            </a:r>
            <a:endParaRPr/>
          </a:p>
        </p:txBody>
      </p:sp>
      <p:sp>
        <p:nvSpPr>
          <p:cNvPr id="164" name="Google Shape;164;p3"/>
          <p:cNvSpPr txBox="1"/>
          <p:nvPr/>
        </p:nvSpPr>
        <p:spPr>
          <a:xfrm>
            <a:off x="5543020" y="2725207"/>
            <a:ext cx="26722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 by L size Kernel</a:t>
            </a:r>
            <a:endParaRPr/>
          </a:p>
        </p:txBody>
      </p:sp>
      <p:pic>
        <p:nvPicPr>
          <p:cNvPr id="165" name="Google Shape;165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81135" y="3266622"/>
            <a:ext cx="177800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"/>
          <p:cNvSpPr txBox="1"/>
          <p:nvPr/>
        </p:nvSpPr>
        <p:spPr>
          <a:xfrm>
            <a:off x="5540374" y="3214687"/>
            <a:ext cx="35480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Quaternion convolution operation symbol</a:t>
            </a:r>
            <a:endParaRPr/>
          </a:p>
        </p:txBody>
      </p:sp>
      <p:pic>
        <p:nvPicPr>
          <p:cNvPr id="167" name="Google Shape;167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046513" y="3878792"/>
            <a:ext cx="2417232" cy="550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"/>
          <p:cNvPicPr preferRelativeResize="0"/>
          <p:nvPr/>
        </p:nvPicPr>
        <p:blipFill rotWithShape="1">
          <a:blip r:embed="rId10">
            <a:alphaModFix/>
          </a:blip>
          <a:srcRect b="12902" l="57264" r="12271" t="52903"/>
          <a:stretch/>
        </p:blipFill>
        <p:spPr>
          <a:xfrm>
            <a:off x="3835400" y="4904908"/>
            <a:ext cx="3683671" cy="183122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"/>
          <p:cNvSpPr txBox="1"/>
          <p:nvPr/>
        </p:nvSpPr>
        <p:spPr>
          <a:xfrm>
            <a:off x="5540373" y="3870853"/>
            <a:ext cx="344222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µ = gray axis with unit length, definition: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 = scale factor (magnitude of         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 = angle around gray axis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" name="Google Shape;170;p3"/>
          <p:cNvGrpSpPr/>
          <p:nvPr/>
        </p:nvGrpSpPr>
        <p:grpSpPr>
          <a:xfrm>
            <a:off x="8807979" y="3850747"/>
            <a:ext cx="1392766" cy="374649"/>
            <a:chOff x="8162396" y="3871914"/>
            <a:chExt cx="1392766" cy="374649"/>
          </a:xfrm>
        </p:grpSpPr>
        <p:pic>
          <p:nvPicPr>
            <p:cNvPr id="171" name="Google Shape;171;p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8162396" y="3871914"/>
              <a:ext cx="714375" cy="3418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8849254" y="3913188"/>
              <a:ext cx="705908" cy="3333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텍스트이(가) 표시된 사진&#10;&#10;자동 생성된 설명" id="173" name="Google Shape;173;p3"/>
          <p:cNvPicPr preferRelativeResize="0"/>
          <p:nvPr/>
        </p:nvPicPr>
        <p:blipFill rotWithShape="1">
          <a:blip r:embed="rId9">
            <a:alphaModFix/>
          </a:blip>
          <a:srcRect b="17308" l="23144" r="65851" t="38461"/>
          <a:stretch/>
        </p:blipFill>
        <p:spPr>
          <a:xfrm>
            <a:off x="5607049" y="4132791"/>
            <a:ext cx="266006" cy="2434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이(가) 표시된 사진&#10;&#10;자동 생성된 설명" id="174" name="Google Shape;174;p3"/>
          <p:cNvPicPr preferRelativeResize="0"/>
          <p:nvPr/>
        </p:nvPicPr>
        <p:blipFill rotWithShape="1">
          <a:blip r:embed="rId9">
            <a:alphaModFix/>
          </a:blip>
          <a:srcRect b="50000" l="47196" r="41047" t="9231"/>
          <a:stretch/>
        </p:blipFill>
        <p:spPr>
          <a:xfrm>
            <a:off x="5586730" y="4342341"/>
            <a:ext cx="284159" cy="22436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"/>
          <p:cNvSpPr/>
          <p:nvPr/>
        </p:nvSpPr>
        <p:spPr>
          <a:xfrm>
            <a:off x="7818437" y="4812771"/>
            <a:ext cx="1280582" cy="275166"/>
          </a:xfrm>
          <a:prstGeom prst="rect">
            <a:avLst/>
          </a:prstGeom>
          <a:solidFill>
            <a:srgbClr val="D0EEF9"/>
          </a:solidFill>
          <a:ln cap="flat" cmpd="sng" w="2540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Gray axis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3"/>
          <p:cNvCxnSpPr/>
          <p:nvPr/>
        </p:nvCxnSpPr>
        <p:spPr>
          <a:xfrm flipH="1">
            <a:off x="6976533" y="4961467"/>
            <a:ext cx="831850" cy="25399"/>
          </a:xfrm>
          <a:prstGeom prst="straightConnector1">
            <a:avLst/>
          </a:prstGeom>
          <a:noFill/>
          <a:ln cap="flat" cmpd="sng" w="57150">
            <a:solidFill>
              <a:srgbClr val="16ABE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7" name="Google Shape;177;p3"/>
          <p:cNvSpPr/>
          <p:nvPr/>
        </p:nvSpPr>
        <p:spPr>
          <a:xfrm>
            <a:off x="7818436" y="5437187"/>
            <a:ext cx="1280582" cy="285750"/>
          </a:xfrm>
          <a:prstGeom prst="rect">
            <a:avLst/>
          </a:prstGeom>
          <a:solidFill>
            <a:srgbClr val="D3EBD9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 angle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3"/>
          <p:cNvCxnSpPr/>
          <p:nvPr/>
        </p:nvCxnSpPr>
        <p:spPr>
          <a:xfrm flipH="1">
            <a:off x="6680199" y="5554133"/>
            <a:ext cx="1128183" cy="215899"/>
          </a:xfrm>
          <a:prstGeom prst="straightConnector1">
            <a:avLst/>
          </a:prstGeom>
          <a:noFill/>
          <a:ln cap="flat" cmpd="sng" w="571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79" name="Google Shape;179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986183" y="4336521"/>
            <a:ext cx="960966" cy="280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"/>
          <p:cNvPicPr preferRelativeResize="0"/>
          <p:nvPr/>
        </p:nvPicPr>
        <p:blipFill rotWithShape="1">
          <a:blip r:embed="rId9">
            <a:alphaModFix/>
          </a:blip>
          <a:srcRect b="23501" l="0" r="84722" t="30785"/>
          <a:stretch/>
        </p:blipFill>
        <p:spPr>
          <a:xfrm>
            <a:off x="8152652" y="4112944"/>
            <a:ext cx="369297" cy="251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" name="Google Shape;185;p4"/>
          <p:cNvGraphicFramePr/>
          <p:nvPr/>
        </p:nvGraphicFramePr>
        <p:xfrm>
          <a:off x="392205" y="19162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{029CA0C6-57E3-4348-9BB3-401B281A8CE0}</a:tableStyleId>
              </a:tblPr>
              <a:tblGrid>
                <a:gridCol w="11208250"/>
              </a:tblGrid>
              <a:tr h="217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6" name="Google Shape;186;p4"/>
          <p:cNvSpPr txBox="1"/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Quaternion convolution definition</a:t>
            </a:r>
            <a:endParaRPr/>
          </a:p>
        </p:txBody>
      </p:sp>
      <p:sp>
        <p:nvSpPr>
          <p:cNvPr id="187" name="Google Shape;187;p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8" name="Google Shape;18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7983" y="2118947"/>
            <a:ext cx="3388783" cy="41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400" y="2526038"/>
            <a:ext cx="3653366" cy="546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1066" y="4828364"/>
            <a:ext cx="3865033" cy="767858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4"/>
          <p:cNvSpPr txBox="1"/>
          <p:nvPr/>
        </p:nvSpPr>
        <p:spPr>
          <a:xfrm>
            <a:off x="4479395" y="2121958"/>
            <a:ext cx="26696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Quaternion convolution</a:t>
            </a:r>
            <a:endParaRPr/>
          </a:p>
        </p:txBody>
      </p:sp>
      <p:pic>
        <p:nvPicPr>
          <p:cNvPr id="193" name="Google Shape;193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44278" y="2583921"/>
            <a:ext cx="1173691" cy="43074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4"/>
          <p:cNvSpPr txBox="1"/>
          <p:nvPr/>
        </p:nvSpPr>
        <p:spPr>
          <a:xfrm>
            <a:off x="4479395" y="2619374"/>
            <a:ext cx="26167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Rotation in quaternion domain</a:t>
            </a:r>
            <a:endParaRPr/>
          </a:p>
        </p:txBody>
      </p:sp>
      <p:pic>
        <p:nvPicPr>
          <p:cNvPr id="195" name="Google Shape;195;p4"/>
          <p:cNvPicPr preferRelativeResize="0"/>
          <p:nvPr/>
        </p:nvPicPr>
        <p:blipFill rotWithShape="1">
          <a:blip r:embed="rId5">
            <a:alphaModFix/>
          </a:blip>
          <a:srcRect b="-12000" l="56291" r="-331" t="-5655"/>
          <a:stretch/>
        </p:blipFill>
        <p:spPr>
          <a:xfrm>
            <a:off x="8851899" y="2467358"/>
            <a:ext cx="1599020" cy="6193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4"/>
          <p:cNvCxnSpPr/>
          <p:nvPr/>
        </p:nvCxnSpPr>
        <p:spPr>
          <a:xfrm flipH="1" rot="10800000">
            <a:off x="8379883" y="2817284"/>
            <a:ext cx="374650" cy="6349"/>
          </a:xfrm>
          <a:prstGeom prst="straightConnector1">
            <a:avLst/>
          </a:prstGeom>
          <a:noFill/>
          <a:ln cap="flat" cmpd="sng" w="28575">
            <a:solidFill>
              <a:srgbClr val="16ABE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97" name="Google Shape;197;p4"/>
          <p:cNvPicPr preferRelativeResize="0"/>
          <p:nvPr/>
        </p:nvPicPr>
        <p:blipFill rotWithShape="1">
          <a:blip r:embed="rId5">
            <a:alphaModFix/>
          </a:blip>
          <a:srcRect b="-11110" l="49007" r="42384" t="0"/>
          <a:stretch/>
        </p:blipFill>
        <p:spPr>
          <a:xfrm>
            <a:off x="7730066" y="3012871"/>
            <a:ext cx="275350" cy="52491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"/>
          <p:cNvSpPr txBox="1"/>
          <p:nvPr/>
        </p:nvSpPr>
        <p:spPr>
          <a:xfrm>
            <a:off x="8008937" y="3116791"/>
            <a:ext cx="34025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To remove redundant scaling factor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"/>
          <p:cNvSpPr txBox="1"/>
          <p:nvPr/>
        </p:nvSpPr>
        <p:spPr>
          <a:xfrm>
            <a:off x="4609041" y="4950354"/>
            <a:ext cx="2540000" cy="211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이(가) 표시된 사진&#10;&#10;자동 생성된 설명" id="200" name="Google Shape;200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210549" y="3529542"/>
            <a:ext cx="2417232" cy="55033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"/>
          <p:cNvSpPr txBox="1"/>
          <p:nvPr/>
        </p:nvSpPr>
        <p:spPr>
          <a:xfrm>
            <a:off x="4458227" y="5053541"/>
            <a:ext cx="28601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Quaternion convolution - rewrite</a:t>
            </a:r>
            <a:endParaRPr/>
          </a:p>
        </p:txBody>
      </p:sp>
      <p:sp>
        <p:nvSpPr>
          <p:cNvPr id="202" name="Google Shape;202;p4"/>
          <p:cNvSpPr txBox="1"/>
          <p:nvPr/>
        </p:nvSpPr>
        <p:spPr>
          <a:xfrm>
            <a:off x="7281332" y="5053541"/>
            <a:ext cx="43259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   = vectorized representation of quaternion</a:t>
            </a:r>
            <a:endParaRPr/>
          </a:p>
        </p:txBody>
      </p:sp>
      <p:pic>
        <p:nvPicPr>
          <p:cNvPr descr="텍스트, 장치, 게이지이(가) 표시된 사진&#10;&#10;자동 생성된 설명" id="203" name="Google Shape;203;p4"/>
          <p:cNvPicPr preferRelativeResize="0"/>
          <p:nvPr/>
        </p:nvPicPr>
        <p:blipFill rotWithShape="1">
          <a:blip r:embed="rId6">
            <a:alphaModFix/>
          </a:blip>
          <a:srcRect b="23303" l="-274" r="89040" t="26696"/>
          <a:stretch/>
        </p:blipFill>
        <p:spPr>
          <a:xfrm>
            <a:off x="7285566" y="5052955"/>
            <a:ext cx="434160" cy="3839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손목시계, 게이지이(가) 표시된 사진&#10;&#10;자동 생성된 설명" id="204" name="Google Shape;204;p4"/>
          <p:cNvPicPr preferRelativeResize="0"/>
          <p:nvPr/>
        </p:nvPicPr>
        <p:blipFill rotWithShape="1">
          <a:blip r:embed="rId5">
            <a:alphaModFix/>
          </a:blip>
          <a:srcRect b="15385" l="869" r="89565" t="16538"/>
          <a:stretch/>
        </p:blipFill>
        <p:spPr>
          <a:xfrm>
            <a:off x="11010899" y="4998304"/>
            <a:ext cx="349457" cy="372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86316" y="5636768"/>
            <a:ext cx="5314950" cy="50571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"/>
          <p:cNvSpPr txBox="1"/>
          <p:nvPr/>
        </p:nvSpPr>
        <p:spPr>
          <a:xfrm>
            <a:off x="698500" y="4088278"/>
            <a:ext cx="40375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Representing each image pixel as a 3D vector</a:t>
            </a:r>
            <a:endParaRPr/>
          </a:p>
        </p:txBody>
      </p:sp>
      <p:pic>
        <p:nvPicPr>
          <p:cNvPr descr="텍스트, 손목시계, 게이지이(가) 표시된 사진&#10;&#10;자동 생성된 설명" id="207" name="Google Shape;207;p4"/>
          <p:cNvPicPr preferRelativeResize="0"/>
          <p:nvPr/>
        </p:nvPicPr>
        <p:blipFill rotWithShape="1">
          <a:blip r:embed="rId5">
            <a:alphaModFix/>
          </a:blip>
          <a:srcRect b="15586" l="64058" r="11013" t="24931"/>
          <a:stretch/>
        </p:blipFill>
        <p:spPr>
          <a:xfrm>
            <a:off x="4544483" y="3086577"/>
            <a:ext cx="910701" cy="32508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"/>
          <p:cNvSpPr txBox="1"/>
          <p:nvPr/>
        </p:nvSpPr>
        <p:spPr>
          <a:xfrm>
            <a:off x="5450417" y="3114145"/>
            <a:ext cx="199495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Image pixel expressed in quaternion domain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Google Shape;209;p4"/>
          <p:cNvCxnSpPr/>
          <p:nvPr/>
        </p:nvCxnSpPr>
        <p:spPr>
          <a:xfrm flipH="1">
            <a:off x="2928409" y="3485091"/>
            <a:ext cx="1879600" cy="416984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0" name="Google Shape;210;p4"/>
          <p:cNvCxnSpPr/>
          <p:nvPr/>
        </p:nvCxnSpPr>
        <p:spPr>
          <a:xfrm flipH="1">
            <a:off x="2430991" y="4469340"/>
            <a:ext cx="6352" cy="353485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1" name="Google Shape;211;p4"/>
          <p:cNvSpPr txBox="1"/>
          <p:nvPr/>
        </p:nvSpPr>
        <p:spPr>
          <a:xfrm>
            <a:off x="8794750" y="5733520"/>
            <a:ext cx="28575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detailed derivation : skip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"/>
          <p:cNvSpPr txBox="1"/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Quaternion convolution fully-connected layers</a:t>
            </a:r>
            <a:endParaRPr/>
          </a:p>
        </p:txBody>
      </p:sp>
      <p:sp>
        <p:nvSpPr>
          <p:cNvPr id="217" name="Google Shape;217;p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8" name="Google Shape;21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손목시계이(가) 표시된 사진&#10;&#10;자동 생성된 설명" id="219" name="Google Shape;21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21896" y="3131764"/>
            <a:ext cx="2544294" cy="684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04430" y="3153567"/>
            <a:ext cx="3944718" cy="61374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6"/>
          <p:cNvSpPr txBox="1"/>
          <p:nvPr/>
        </p:nvSpPr>
        <p:spPr>
          <a:xfrm>
            <a:off x="2092698" y="3829609"/>
            <a:ext cx="34037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Fully-connected layers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6"/>
          <p:cNvSpPr txBox="1"/>
          <p:nvPr/>
        </p:nvSpPr>
        <p:spPr>
          <a:xfrm>
            <a:off x="6575051" y="3807197"/>
            <a:ext cx="34037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Convolution layers</a:t>
            </a:r>
            <a:endParaRPr/>
          </a:p>
        </p:txBody>
      </p:sp>
      <p:sp>
        <p:nvSpPr>
          <p:cNvPr id="223" name="Google Shape;223;p6"/>
          <p:cNvSpPr txBox="1"/>
          <p:nvPr/>
        </p:nvSpPr>
        <p:spPr>
          <a:xfrm>
            <a:off x="4059331" y="4726081"/>
            <a:ext cx="40789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1D application of quaternion convolution layer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2020-04-01T03:49:42Z</dcterms:created>
  <dc:creator>YOU</dc:creator>
</cp:coreProperties>
</file>