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EE61B63-08F3-4954-B97F-65E75C6C6AF1}">
          <p14:sldIdLst>
            <p14:sldId id="257"/>
          </p14:sldIdLst>
        </p14:section>
        <p14:section name="제목 없는 구역" id="{7CB276A9-D8E6-41AD-B22E-7967ECFCFC98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57D"/>
    <a:srgbClr val="217BFF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872CB-7245-4F62-A202-0832A0D4F8E4}" v="1894" dt="2023-07-09T04:54:37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83529" autoAdjust="0"/>
  </p:normalViewPr>
  <p:slideViewPr>
    <p:cSldViewPr snapToGrid="0">
      <p:cViewPr varScale="1">
        <p:scale>
          <a:sx n="95" d="100"/>
          <a:sy n="95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C927AE6-2A5D-4C39-9588-234E09501D03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1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 bit stream can also be encoded as a spike train.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There are two sub-methods for this encoding.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first method encodes a bit based on the presence or absence of a spike within a given time interval.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second method encodes a bit based on the timing of the spike's onset within the interval.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ROC stands for Rank-Order Coding.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An example output can be found here.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With this method, the exact timing is disregarded.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Consequently, several authors have modified the model to incorporate the Inter-Spike Interval (ISI)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ISI stands for Inter-Spike Interval, which refers to the time difference between successive spikes of a neuron group.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 this method, information is encoded based on the relative timing differences between spikes.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Additionally, the term "burst" is used when information is encoded through very short time intervals between spikes.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9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From this slide, the methods of encoding are not clearly understood. 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Therefore, I will provide a simple introduction to the encoding methods.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encoding methods of SNN can be broadly categorized into two main types.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There are two main types of encoding methods in SNN: Rate Coding and Temporal Coding.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All specialized encoding schemes can be classified into these two categories based on whether the precise timing and order of spikes are crucial for conveying information.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Rate coding does not rely on precise timing and spike order, while temporal coding is crucial.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 will begin by explaining Rate coding.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first method is count rate of Rate coding. The equation for this method is as follows: N represents spike count, and T represents the time window.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The figure below illustrates an example of count rate for a given stimulus.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6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This equation represents how you can obtain the spike density by dividing the spike count for a specific duration by the total number of iterations.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Spike times can be either exact or random. If you choose random timing for spike times, it can be modeled using a Poisson distribution.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method encodes information by the time difference t between stimulus onset and the first spike of a neuron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As a simple example, the firing time can be determined as the inverse of the stimulus amplitude: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 = 1/a, or it can follow a linear relationship: t = 1 − a, where 'a' represents the normalized signal amplitude.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In phase coding, oscillations occur periodically, and information can be encoded based on the difference between the peak of the oscillation and the onset timing of each neuron’s spike.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B302544-5C74-4BBF-8408-76E41A6E1CD7}" type="datetime1">
              <a:rPr lang="ko-KR" altLang="en-US" smtClean="0"/>
              <a:t>2023-07-13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C841CE8-DF92-4972-9ACB-22A23E1B5EED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EE6806-6978-4B81-88C4-87BF71A0EE72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D83280-E2D2-42C9-8213-168DF7B25F5C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C619D3-CBD3-454E-AB26-FD20FB3EBB33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95240-3B72-42ED-ACA2-C80AB327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6423914"/>
            <a:ext cx="3081639" cy="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D60961-1C81-4CE6-A612-F2FA87644181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E0BAE0C-BD12-4DC2-A1FA-C2F93E0D7DC4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08698FE-B212-47EF-96DE-664D84877D34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F0BAD20-6433-4BA2-904C-9296888DE88B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CC994EA-4868-43B5-A272-84DDB3E3F8A0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4EAE638-8ED2-4704-884C-E6CE5FE33F81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C3AC2B6-9BA1-4426-9E62-0CFAFC328955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27483-A569-423E-8C68-A1911B9CC9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70" y="6423914"/>
            <a:ext cx="3081639" cy="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0E86F6C-F696-47C2-91E3-88CE27F4D56A}" type="datetime1">
              <a:rPr lang="ko-KR" altLang="en-US" smtClean="0"/>
              <a:t>2023-07-13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en-US"/>
              <a:t>Bio Computing &amp; Machine Learning Lab (BCML)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423423"/>
            <a:ext cx="11029616" cy="566738"/>
          </a:xfrm>
        </p:spPr>
        <p:txBody>
          <a:bodyPr rtlCol="0" anchor="b">
            <a:noAutofit/>
          </a:bodyPr>
          <a:lstStyle/>
          <a:p>
            <a:r>
              <a:rPr lang="en-US" altLang="ko-KR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A Survey of Encoding Techniques for Signal Processing in Spiking Neural Networks</a:t>
            </a:r>
          </a:p>
        </p:txBody>
      </p:sp>
      <p:pic>
        <p:nvPicPr>
          <p:cNvPr id="6" name="그림 5" descr="우산, 대형, 파란색, 그룹이(가) 표시된 사진&#10;&#10;자동 생성된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r="-1" b="4988"/>
          <a:stretch/>
        </p:blipFill>
        <p:spPr>
          <a:xfrm>
            <a:off x="447817" y="641350"/>
            <a:ext cx="11290859" cy="3651249"/>
          </a:xfrm>
          <a:prstGeom prst="rect">
            <a:avLst/>
          </a:prstGeom>
          <a:noFill/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4981797"/>
            <a:ext cx="11029617" cy="1366752"/>
          </a:xfrm>
        </p:spPr>
        <p:txBody>
          <a:bodyPr rtlCol="0" anchor="t">
            <a:normAutofit fontScale="92500" lnSpcReduction="20000"/>
          </a:bodyPr>
          <a:lstStyle/>
          <a:p>
            <a:pPr rtl="0"/>
            <a:r>
              <a:rPr lang="en-US" altLang="ko-KR" b="1" dirty="0"/>
              <a:t>Daniel Auge, et al., Neural Processing Letters 2021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2023-07-13(Thu)</a:t>
            </a:r>
          </a:p>
          <a:p>
            <a:pPr rtl="0"/>
            <a:r>
              <a:rPr lang="en-US" altLang="ko" dirty="0" err="1"/>
              <a:t>Yusang</a:t>
            </a:r>
            <a:r>
              <a:rPr lang="en-US" altLang="ko" dirty="0"/>
              <a:t> Nam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Global Referenced</a:t>
            </a:r>
          </a:p>
          <a:p>
            <a:pPr lvl="1"/>
            <a:r>
              <a:rPr lang="en-US" altLang="ko-KR" sz="1200" dirty="0"/>
              <a:t>(sequential) Binary</a:t>
            </a:r>
          </a:p>
          <a:p>
            <a:pPr marL="324000" lvl="1" indent="0">
              <a:buNone/>
            </a:pPr>
            <a:r>
              <a:rPr lang="en-US" altLang="ko-KR" sz="1200" dirty="0"/>
              <a:t>		Encoding a bit stream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671761" y="2406648"/>
            <a:ext cx="704850" cy="250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Global Referenced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F5642-9412-FFB9-4A40-0F514B4F415E}"/>
              </a:ext>
            </a:extLst>
          </p:cNvPr>
          <p:cNvSpPr txBox="1"/>
          <p:nvPr/>
        </p:nvSpPr>
        <p:spPr>
          <a:xfrm>
            <a:off x="8153400" y="3914775"/>
            <a:ext cx="34574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Presence : Presence or absence of a spike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Timing : The timing of the spike within the </a:t>
            </a: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interval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" name="그림 9" descr="텍스트, 폰트, 도표, 라인이(가) 표시된 사진&#10;&#10;자동 생성된 설명">
            <a:extLst>
              <a:ext uri="{FF2B5EF4-FFF2-40B4-BE49-F238E27FC236}">
                <a16:creationId xmlns:a16="http://schemas.microsoft.com/office/drawing/2014/main" id="{7D3E7AF4-C85E-2EE0-FB5D-63C2F1902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17" y="3970353"/>
            <a:ext cx="392484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Global Referenced</a:t>
            </a:r>
          </a:p>
          <a:p>
            <a:pPr lvl="1"/>
            <a:r>
              <a:rPr lang="en-US" altLang="ko-KR" sz="1200" dirty="0"/>
              <a:t>ROC</a:t>
            </a:r>
          </a:p>
          <a:p>
            <a:pPr marL="324000" lvl="1" indent="0">
              <a:buNone/>
            </a:pPr>
            <a:r>
              <a:rPr lang="en-US" altLang="ko-KR" sz="1200" dirty="0"/>
              <a:t>		ROC : Rank-Order Coding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671761" y="2406648"/>
            <a:ext cx="704850" cy="250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Global Referenced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F763EBE1-92A7-FA60-AE32-380C8FD2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80" y="3642630"/>
            <a:ext cx="3305456" cy="2733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F5642-9412-FFB9-4A40-0F514B4F415E}"/>
              </a:ext>
            </a:extLst>
          </p:cNvPr>
          <p:cNvSpPr txBox="1"/>
          <p:nvPr/>
        </p:nvSpPr>
        <p:spPr>
          <a:xfrm>
            <a:off x="8153400" y="3914775"/>
            <a:ext cx="34574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ROC is based on the firing order of population of neurons in relation to a global reference.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CE56334-BCD9-3253-43B5-0C07B6CAA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88" y="4393194"/>
            <a:ext cx="3651627" cy="21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ISI</a:t>
            </a:r>
          </a:p>
          <a:p>
            <a:pPr lvl="1"/>
            <a:r>
              <a:rPr lang="en-US" altLang="ko-KR" sz="1200" dirty="0"/>
              <a:t>ISI</a:t>
            </a:r>
          </a:p>
          <a:p>
            <a:pPr marL="324000" lvl="1" indent="0">
              <a:buNone/>
            </a:pPr>
            <a:r>
              <a:rPr lang="en-US" altLang="ko-KR" sz="1200" dirty="0"/>
              <a:t>		ISI : Inter-Spike-Interval</a:t>
            </a:r>
          </a:p>
          <a:p>
            <a:pPr marL="324000" lvl="1" indent="0">
              <a:buNone/>
            </a:pPr>
            <a:endParaRPr lang="en-US" altLang="ko-KR" sz="1200" dirty="0"/>
          </a:p>
          <a:p>
            <a:pPr lvl="1"/>
            <a:r>
              <a:rPr lang="en-US" altLang="ko-KR" sz="1200" dirty="0"/>
              <a:t>Burst</a:t>
            </a:r>
          </a:p>
          <a:p>
            <a:pPr marL="324000" lvl="1" indent="0">
              <a:buNone/>
            </a:pPr>
            <a:r>
              <a:rPr lang="en-US" altLang="ko-KR" sz="1200" dirty="0"/>
              <a:t>		A group of spikes with</a:t>
            </a:r>
          </a:p>
          <a:p>
            <a:pPr marL="324000" lvl="1" indent="0">
              <a:buNone/>
            </a:pPr>
            <a:r>
              <a:rPr lang="en-US" altLang="ko-KR" sz="1200" dirty="0"/>
              <a:t>		a very small ISI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1547809" y="2533649"/>
            <a:ext cx="638177" cy="15206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Latency/ISI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04D28EF6-315F-05BA-3D2C-A6AFF5CC0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80" y="3642630"/>
            <a:ext cx="3305456" cy="2733659"/>
          </a:xfrm>
          <a:prstGeom prst="rect">
            <a:avLst/>
          </a:prstGeom>
        </p:spPr>
      </p:pic>
      <p:pic>
        <p:nvPicPr>
          <p:cNvPr id="8" name="그림 7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3EB3ECA1-362D-7FA1-856C-3D0744603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30" y="4361292"/>
            <a:ext cx="3286406" cy="2298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BCE6B1-8B63-2EF2-23A3-28059AEACE30}"/>
              </a:ext>
            </a:extLst>
          </p:cNvPr>
          <p:cNvSpPr txBox="1"/>
          <p:nvPr/>
        </p:nvSpPr>
        <p:spPr>
          <a:xfrm>
            <a:off x="8153400" y="3914775"/>
            <a:ext cx="34574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The information is encoded into the relative time difference (latency) between the spikes of a neuron group</a:t>
            </a: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3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Correlation &amp; Synchrony</a:t>
            </a:r>
          </a:p>
          <a:p>
            <a:pPr lvl="1"/>
            <a:r>
              <a:rPr lang="en-US" altLang="ko-KR" sz="1200" dirty="0"/>
              <a:t>SDR</a:t>
            </a:r>
          </a:p>
          <a:p>
            <a:pPr marL="324000" lvl="1" indent="0">
              <a:buNone/>
            </a:pPr>
            <a:r>
              <a:rPr lang="en-US" altLang="ko-KR" sz="1200" dirty="0"/>
              <a:t>		Sparse Distributed Representations</a:t>
            </a:r>
          </a:p>
          <a:p>
            <a:pPr marL="324000" lvl="1" indent="0">
              <a:buNone/>
            </a:pPr>
            <a:endParaRPr lang="en-US" altLang="ko-KR" sz="1200" dirty="0"/>
          </a:p>
          <a:p>
            <a:pPr lvl="1"/>
            <a:r>
              <a:rPr lang="en-US" altLang="ko-KR" sz="1200" dirty="0"/>
              <a:t>Binary</a:t>
            </a:r>
          </a:p>
          <a:p>
            <a:pPr marL="324000" lvl="1" indent="0">
              <a:buNone/>
            </a:pPr>
            <a:r>
              <a:rPr lang="en-US" altLang="ko-KR" sz="1200" dirty="0"/>
              <a:t>		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005010" y="1666873"/>
            <a:ext cx="685805" cy="2714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Correlation</a:t>
            </a: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&amp; Synchrony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04D28EF6-315F-05BA-3D2C-A6AFF5CC0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80" y="3642630"/>
            <a:ext cx="3305456" cy="2733659"/>
          </a:xfrm>
          <a:prstGeom prst="rect">
            <a:avLst/>
          </a:prstGeom>
        </p:spPr>
      </p:pic>
      <p:pic>
        <p:nvPicPr>
          <p:cNvPr id="8" name="그림 7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3EB3ECA1-362D-7FA1-856C-3D0744603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30" y="4361292"/>
            <a:ext cx="3286406" cy="2298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BCE6B1-8B63-2EF2-23A3-28059AEACE30}"/>
              </a:ext>
            </a:extLst>
          </p:cNvPr>
          <p:cNvSpPr txBox="1"/>
          <p:nvPr/>
        </p:nvSpPr>
        <p:spPr>
          <a:xfrm>
            <a:off x="7591425" y="3914775"/>
            <a:ext cx="4714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그림 12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E4AEF6D6-CA5E-A59E-CDE4-57137049A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5" y="4403102"/>
            <a:ext cx="3305532" cy="22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Filter &amp; </a:t>
            </a:r>
            <a:r>
              <a:rPr lang="en-US" altLang="ko-KR" sz="1800" dirty="0" err="1"/>
              <a:t>Optimiser</a:t>
            </a:r>
            <a:endParaRPr lang="en-US" altLang="ko-KR" sz="1800" dirty="0"/>
          </a:p>
          <a:p>
            <a:pPr lvl="1"/>
            <a:r>
              <a:rPr lang="en-US" altLang="ko-KR" sz="1200" dirty="0"/>
              <a:t>HSA</a:t>
            </a:r>
          </a:p>
          <a:p>
            <a:pPr marL="324000" lvl="1" indent="0">
              <a:buNone/>
            </a:pPr>
            <a:r>
              <a:rPr lang="en-US" altLang="ko-KR" sz="1200" dirty="0"/>
              <a:t>		Hough Spiker Algorithm</a:t>
            </a:r>
          </a:p>
          <a:p>
            <a:pPr marL="324000" lvl="1" indent="0">
              <a:buNone/>
            </a:pPr>
            <a:endParaRPr lang="en-US" altLang="ko-KR" sz="1200" dirty="0"/>
          </a:p>
          <a:p>
            <a:pPr lvl="1"/>
            <a:r>
              <a:rPr lang="en-US" altLang="ko-KR" sz="1200" dirty="0"/>
              <a:t>BSA</a:t>
            </a:r>
          </a:p>
          <a:p>
            <a:pPr marL="324000" lvl="1" indent="0">
              <a:buNone/>
            </a:pPr>
            <a:r>
              <a:rPr lang="en-US" altLang="ko-KR" sz="1200" dirty="0"/>
              <a:t>		Ben’s Spiker Algorithm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err="1"/>
              <a:t>GAGamma</a:t>
            </a:r>
            <a:endParaRPr lang="en-US" altLang="ko-KR" sz="1200" dirty="0"/>
          </a:p>
          <a:p>
            <a:pPr marL="324000" lvl="1" indent="0">
              <a:buNone/>
            </a:pPr>
            <a:r>
              <a:rPr lang="en-US" altLang="ko-KR" sz="1200" dirty="0"/>
              <a:t>		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3326368" y="1670656"/>
            <a:ext cx="685805" cy="2714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Filter</a:t>
            </a: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en-US" altLang="ko-KR" sz="700" b="1" dirty="0" err="1">
                <a:solidFill>
                  <a:schemeClr val="tx1"/>
                </a:solidFill>
                <a:cs typeface="Arial" panose="020B0604020202020204" pitchFamily="34" charset="0"/>
              </a:rPr>
              <a:t>Optimiser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CE6B1-8B63-2EF2-23A3-28059AEACE30}"/>
              </a:ext>
            </a:extLst>
          </p:cNvPr>
          <p:cNvSpPr txBox="1"/>
          <p:nvPr/>
        </p:nvSpPr>
        <p:spPr>
          <a:xfrm>
            <a:off x="7591425" y="3914775"/>
            <a:ext cx="4714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그림 10" descr="라인, 폰트이(가) 표시된 사진&#10;&#10;자동 생성된 설명">
            <a:extLst>
              <a:ext uri="{FF2B5EF4-FFF2-40B4-BE49-F238E27FC236}">
                <a16:creationId xmlns:a16="http://schemas.microsoft.com/office/drawing/2014/main" id="{1FCC100C-8B84-598C-D5E3-A99023377B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7"/>
          <a:stretch/>
        </p:blipFill>
        <p:spPr>
          <a:xfrm>
            <a:off x="4104794" y="4192514"/>
            <a:ext cx="3353281" cy="8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8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Temporal Contrast</a:t>
            </a:r>
          </a:p>
          <a:p>
            <a:pPr lvl="1"/>
            <a:r>
              <a:rPr lang="en-US" altLang="ko-KR" sz="1200" dirty="0"/>
              <a:t>TBR</a:t>
            </a:r>
          </a:p>
          <a:p>
            <a:pPr marL="324000" lvl="1" indent="0">
              <a:buNone/>
            </a:pPr>
            <a:r>
              <a:rPr lang="en-US" altLang="ko-KR" sz="1200" dirty="0"/>
              <a:t>		Threshold-Based Representation</a:t>
            </a:r>
          </a:p>
          <a:p>
            <a:pPr marL="324000" lvl="1" indent="0">
              <a:buNone/>
            </a:pPr>
            <a:endParaRPr lang="en-US" altLang="ko-KR" sz="1200" dirty="0"/>
          </a:p>
          <a:p>
            <a:pPr lvl="1"/>
            <a:r>
              <a:rPr lang="en-US" altLang="ko-KR" sz="1200" dirty="0"/>
              <a:t>SF</a:t>
            </a:r>
          </a:p>
          <a:p>
            <a:pPr marL="324000" lvl="1" indent="0">
              <a:buNone/>
            </a:pPr>
            <a:r>
              <a:rPr lang="en-US" altLang="ko-KR" sz="1200" dirty="0"/>
              <a:t>		Step-</a:t>
            </a:r>
            <a:r>
              <a:rPr lang="en-US" altLang="ko-KR" sz="1200" dirty="0" err="1"/>
              <a:t>Foward</a:t>
            </a:r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MW</a:t>
            </a:r>
          </a:p>
          <a:p>
            <a:pPr marL="324000" lvl="1" indent="0">
              <a:buNone/>
            </a:pPr>
            <a:r>
              <a:rPr lang="en-US" altLang="ko-KR" sz="1200" dirty="0"/>
              <a:t>		Moving-Window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892729" y="1651604"/>
            <a:ext cx="685805" cy="2714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Temporal</a:t>
            </a:r>
          </a:p>
          <a:p>
            <a:pPr algn="ctr"/>
            <a:r>
              <a:rPr lang="en-US" altLang="ko-KR" sz="700" b="1" dirty="0" err="1">
                <a:solidFill>
                  <a:schemeClr val="tx1"/>
                </a:solidFill>
                <a:cs typeface="Arial" panose="020B0604020202020204" pitchFamily="34" charset="0"/>
              </a:rPr>
              <a:t>Constrast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CE6B1-8B63-2EF2-23A3-28059AEACE30}"/>
              </a:ext>
            </a:extLst>
          </p:cNvPr>
          <p:cNvSpPr txBox="1"/>
          <p:nvPr/>
        </p:nvSpPr>
        <p:spPr>
          <a:xfrm>
            <a:off x="7591425" y="3914775"/>
            <a:ext cx="47148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</a:t>
            </a:r>
          </a:p>
          <a:p>
            <a:endParaRPr lang="en-US" altLang="ko-KR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" name="그림 10" descr="라인, 폰트이(가) 표시된 사진&#10;&#10;자동 생성된 설명">
            <a:extLst>
              <a:ext uri="{FF2B5EF4-FFF2-40B4-BE49-F238E27FC236}">
                <a16:creationId xmlns:a16="http://schemas.microsoft.com/office/drawing/2014/main" id="{1FCC100C-8B84-598C-D5E3-A99023377B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57"/>
          <a:stretch/>
        </p:blipFill>
        <p:spPr>
          <a:xfrm>
            <a:off x="4104794" y="4192514"/>
            <a:ext cx="3353281" cy="800219"/>
          </a:xfrm>
          <a:prstGeom prst="rect">
            <a:avLst/>
          </a:prstGeom>
        </p:spPr>
      </p:pic>
      <p:pic>
        <p:nvPicPr>
          <p:cNvPr id="5" name="그림 4" descr="라인, 폰트이(가) 표시된 사진&#10;&#10;자동 생성된 설명">
            <a:extLst>
              <a:ext uri="{FF2B5EF4-FFF2-40B4-BE49-F238E27FC236}">
                <a16:creationId xmlns:a16="http://schemas.microsoft.com/office/drawing/2014/main" id="{F0BCCCB8-18E3-8EC8-4C03-533EE8A948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" t="45120" r="-284" b="18272"/>
          <a:stretch/>
        </p:blipFill>
        <p:spPr>
          <a:xfrm>
            <a:off x="4104793" y="4596614"/>
            <a:ext cx="3353281" cy="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Encoding Trees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BDDA5A-A80F-E3E9-EDB3-8FB051AA2723}"/>
              </a:ext>
            </a:extLst>
          </p:cNvPr>
          <p:cNvSpPr txBox="1">
            <a:spLocks/>
          </p:cNvSpPr>
          <p:nvPr/>
        </p:nvSpPr>
        <p:spPr>
          <a:xfrm>
            <a:off x="581190" y="4870731"/>
            <a:ext cx="9171992" cy="155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Two main categories – by exact timing and order</a:t>
            </a:r>
          </a:p>
          <a:p>
            <a:pPr lvl="1"/>
            <a:r>
              <a:rPr lang="en-US" altLang="ko-KR" sz="1500" dirty="0"/>
              <a:t>Rate Coding : No</a:t>
            </a:r>
          </a:p>
          <a:p>
            <a:pPr lvl="1"/>
            <a:r>
              <a:rPr lang="en-US" altLang="ko-KR" sz="1500" dirty="0"/>
              <a:t>Temporal Coding : Yes</a:t>
            </a: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D8A9664-60BF-D3E4-D4AF-A9E7E684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8" y="2266936"/>
            <a:ext cx="3401340" cy="80067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91" y="2191520"/>
            <a:ext cx="6226113" cy="26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Rate Coding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BDDA5A-A80F-E3E9-EDB3-8FB051AA2723}"/>
              </a:ext>
            </a:extLst>
          </p:cNvPr>
          <p:cNvSpPr txBox="1">
            <a:spLocks/>
          </p:cNvSpPr>
          <p:nvPr/>
        </p:nvSpPr>
        <p:spPr>
          <a:xfrm>
            <a:off x="581190" y="2597439"/>
            <a:ext cx="9171992" cy="3638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Count Rate</a:t>
            </a:r>
            <a:endParaRPr lang="en-US" altLang="ko-KR" sz="1500" dirty="0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D8A9664-60BF-D3E4-D4AF-A9E7E684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2" y="1796769"/>
            <a:ext cx="3401340" cy="800670"/>
          </a:xfrm>
          <a:prstGeom prst="rect">
            <a:avLst/>
          </a:prstGeom>
        </p:spPr>
      </p:pic>
      <p:pic>
        <p:nvPicPr>
          <p:cNvPr id="6" name="그림 5" descr="폰트, 텍스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99D8EE29-6D0A-9E51-A8A6-8D3D6DDCE0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"/>
          <a:stretch/>
        </p:blipFill>
        <p:spPr>
          <a:xfrm>
            <a:off x="1276606" y="3683219"/>
            <a:ext cx="1134085" cy="733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7B42DE-2C0A-651E-95A9-E3D82E058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06" y="5159522"/>
            <a:ext cx="8668960" cy="743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/>
              <p:nvPr/>
            </p:nvSpPr>
            <p:spPr>
              <a:xfrm>
                <a:off x="2962275" y="3752850"/>
                <a:ext cx="657225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spike count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time window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5" y="3752850"/>
                <a:ext cx="6572250" cy="667747"/>
              </a:xfrm>
              <a:prstGeom prst="rect">
                <a:avLst/>
              </a:prstGeom>
              <a:blipFill>
                <a:blip r:embed="rId6"/>
                <a:stretch>
                  <a:fillRect t="-5505" b="-14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57253B-639E-EBC6-50FD-420F0DB46A70}"/>
              </a:ext>
            </a:extLst>
          </p:cNvPr>
          <p:cNvSpPr/>
          <p:nvPr/>
        </p:nvSpPr>
        <p:spPr>
          <a:xfrm>
            <a:off x="654050" y="2273300"/>
            <a:ext cx="866405" cy="2049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Arial" panose="020B0604020202020204" pitchFamily="34" charset="0"/>
              </a:rPr>
              <a:t>Count Rate</a:t>
            </a:r>
            <a:endParaRPr lang="ko-KR" altLang="en-US" sz="11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7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Rate Coding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BDDA5A-A80F-E3E9-EDB3-8FB051AA2723}"/>
              </a:ext>
            </a:extLst>
          </p:cNvPr>
          <p:cNvSpPr txBox="1">
            <a:spLocks/>
          </p:cNvSpPr>
          <p:nvPr/>
        </p:nvSpPr>
        <p:spPr>
          <a:xfrm>
            <a:off x="581190" y="2597439"/>
            <a:ext cx="9171992" cy="3638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Density Rate</a:t>
            </a:r>
            <a:endParaRPr lang="en-US" altLang="ko-KR" sz="1500" dirty="0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D8A9664-60BF-D3E4-D4AF-A9E7E684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2" y="1796769"/>
            <a:ext cx="3401340" cy="800670"/>
          </a:xfrm>
          <a:prstGeom prst="rect">
            <a:avLst/>
          </a:prstGeom>
        </p:spPr>
      </p:pic>
      <p:pic>
        <p:nvPicPr>
          <p:cNvPr id="6" name="그림 5" descr="폰트, 텍스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99D8EE29-6D0A-9E51-A8A6-8D3D6DDCE0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"/>
          <a:stretch/>
        </p:blipFill>
        <p:spPr>
          <a:xfrm>
            <a:off x="1276606" y="3683219"/>
            <a:ext cx="1134085" cy="733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/>
              <p:nvPr/>
            </p:nvSpPr>
            <p:spPr>
              <a:xfrm>
                <a:off x="4086225" y="3752850"/>
                <a:ext cx="657225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spike count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total number of iteration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duration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spike density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25" y="3752850"/>
                <a:ext cx="6572250" cy="1221745"/>
              </a:xfrm>
              <a:prstGeom prst="rect">
                <a:avLst/>
              </a:prstGeom>
              <a:blipFill>
                <a:blip r:embed="rId5"/>
                <a:stretch>
                  <a:fillRect t="-3000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57253B-639E-EBC6-50FD-420F0DB46A70}"/>
              </a:ext>
            </a:extLst>
          </p:cNvPr>
          <p:cNvSpPr/>
          <p:nvPr/>
        </p:nvSpPr>
        <p:spPr>
          <a:xfrm>
            <a:off x="1581150" y="2273300"/>
            <a:ext cx="996950" cy="2049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Arial" panose="020B0604020202020204" pitchFamily="34" charset="0"/>
              </a:rPr>
              <a:t>Density Rate</a:t>
            </a:r>
            <a:endParaRPr lang="ko-KR" altLang="en-US" sz="11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 descr="폰트, 텍스트, 라인, 화이트이(가) 표시된 사진&#10;&#10;자동 생성된 설명">
            <a:extLst>
              <a:ext uri="{FF2B5EF4-FFF2-40B4-BE49-F238E27FC236}">
                <a16:creationId xmlns:a16="http://schemas.microsoft.com/office/drawing/2014/main" id="{C42E6CFC-E8F7-2A1E-4037-2BEFBDB43C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40775" y="3683219"/>
            <a:ext cx="3030378" cy="771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AF76B2-34AF-6E60-894B-F997AAD1C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06" y="5159522"/>
            <a:ext cx="8668960" cy="743054"/>
          </a:xfrm>
          <a:prstGeom prst="rect">
            <a:avLst/>
          </a:prstGeom>
        </p:spPr>
      </p:pic>
      <p:pic>
        <p:nvPicPr>
          <p:cNvPr id="14" name="그림 13" descr="라인, 폰트, 도표, 타이포그래피이(가) 표시된 사진&#10;&#10;자동 생성된 설명">
            <a:extLst>
              <a:ext uri="{FF2B5EF4-FFF2-40B4-BE49-F238E27FC236}">
                <a16:creationId xmlns:a16="http://schemas.microsoft.com/office/drawing/2014/main" id="{5EB7502C-D65C-F111-B0A2-10D63A0282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80"/>
          <a:stretch/>
        </p:blipFill>
        <p:spPr>
          <a:xfrm>
            <a:off x="5767116" y="4920223"/>
            <a:ext cx="4178313" cy="1709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48D0A-4A47-6C40-364D-74B90D79D86C}"/>
              </a:ext>
            </a:extLst>
          </p:cNvPr>
          <p:cNvSpPr txBox="1"/>
          <p:nvPr/>
        </p:nvSpPr>
        <p:spPr>
          <a:xfrm>
            <a:off x="7177130" y="3718048"/>
            <a:ext cx="3602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Spike time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Exact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Random : often modelled by a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657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Rate Coding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BDDA5A-A80F-E3E9-EDB3-8FB051AA2723}"/>
              </a:ext>
            </a:extLst>
          </p:cNvPr>
          <p:cNvSpPr txBox="1">
            <a:spLocks/>
          </p:cNvSpPr>
          <p:nvPr/>
        </p:nvSpPr>
        <p:spPr>
          <a:xfrm>
            <a:off x="581190" y="2597439"/>
            <a:ext cx="9171992" cy="3638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Population Rate</a:t>
            </a:r>
            <a:endParaRPr lang="en-US" altLang="ko-KR" sz="1500" dirty="0"/>
          </a:p>
          <a:p>
            <a:pPr marL="324000" lvl="1" indent="0">
              <a:buNone/>
            </a:pPr>
            <a:endParaRPr lang="en-US" altLang="ko-KR" sz="1500" dirty="0"/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D8A9664-60BF-D3E4-D4AF-A9E7E684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2" y="1796769"/>
            <a:ext cx="3401340" cy="800670"/>
          </a:xfrm>
          <a:prstGeom prst="rect">
            <a:avLst/>
          </a:prstGeom>
        </p:spPr>
      </p:pic>
      <p:pic>
        <p:nvPicPr>
          <p:cNvPr id="6" name="그림 5" descr="폰트, 텍스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99D8EE29-6D0A-9E51-A8A6-8D3D6DDCE0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0"/>
          <a:stretch/>
        </p:blipFill>
        <p:spPr>
          <a:xfrm>
            <a:off x="1276606" y="3683219"/>
            <a:ext cx="1134085" cy="733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/>
              <p:nvPr/>
            </p:nvSpPr>
            <p:spPr>
              <a:xfrm>
                <a:off x="4086225" y="3752850"/>
                <a:ext cx="657225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spike count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total number of Neurons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duration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spike density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45FC7-5ADC-CEAF-5DE8-77B0076F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25" y="3752850"/>
                <a:ext cx="6572250" cy="1221745"/>
              </a:xfrm>
              <a:prstGeom prst="rect">
                <a:avLst/>
              </a:prstGeom>
              <a:blipFill>
                <a:blip r:embed="rId5"/>
                <a:stretch>
                  <a:fillRect t="-3000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57253B-639E-EBC6-50FD-420F0DB46A70}"/>
              </a:ext>
            </a:extLst>
          </p:cNvPr>
          <p:cNvSpPr/>
          <p:nvPr/>
        </p:nvSpPr>
        <p:spPr>
          <a:xfrm>
            <a:off x="2632074" y="2273300"/>
            <a:ext cx="1229447" cy="20497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cs typeface="Arial" panose="020B0604020202020204" pitchFamily="34" charset="0"/>
              </a:rPr>
              <a:t>Population Rate</a:t>
            </a:r>
            <a:endParaRPr lang="ko-KR" altLang="en-US" sz="11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F76B2-34AF-6E60-894B-F997AAD1C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06" y="5159522"/>
            <a:ext cx="8668960" cy="743054"/>
          </a:xfrm>
          <a:prstGeom prst="rect">
            <a:avLst/>
          </a:prstGeom>
        </p:spPr>
      </p:pic>
      <p:pic>
        <p:nvPicPr>
          <p:cNvPr id="9" name="그림 8" descr="폰트, 텍스트, 라인, 화이트이(가) 표시된 사진&#10;&#10;자동 생성된 설명">
            <a:extLst>
              <a:ext uri="{FF2B5EF4-FFF2-40B4-BE49-F238E27FC236}">
                <a16:creationId xmlns:a16="http://schemas.microsoft.com/office/drawing/2014/main" id="{9F4F246F-FFE8-4929-CAC1-D8FD9FC83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5" y="3664020"/>
            <a:ext cx="2867425" cy="800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15C99A-50A5-F136-B3E7-173F55454332}"/>
              </a:ext>
            </a:extLst>
          </p:cNvPr>
          <p:cNvSpPr txBox="1"/>
          <p:nvPr/>
        </p:nvSpPr>
        <p:spPr>
          <a:xfrm>
            <a:off x="7177130" y="3718048"/>
            <a:ext cx="360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Superposition</a:t>
            </a:r>
          </a:p>
          <a:p>
            <a:r>
              <a:rPr lang="en-US" altLang="ko-KR" sz="1600" dirty="0"/>
              <a:t>A population of neurons does not necessarily have to be uniform</a:t>
            </a:r>
          </a:p>
        </p:txBody>
      </p:sp>
      <p:pic>
        <p:nvPicPr>
          <p:cNvPr id="16" name="그림 15" descr="라인, 도표, 폰트, 텍스트이(가) 표시된 사진&#10;&#10;자동 생성된 설명">
            <a:extLst>
              <a:ext uri="{FF2B5EF4-FFF2-40B4-BE49-F238E27FC236}">
                <a16:creationId xmlns:a16="http://schemas.microsoft.com/office/drawing/2014/main" id="{EFD1974B-AC40-3533-12BE-910A30C61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11" y="5007169"/>
            <a:ext cx="415348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Encoding Trees</a:t>
            </a:r>
            <a:endParaRPr lang="ko-KR" altLang="en-US" sz="25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BDDA5A-A80F-E3E9-EDB3-8FB051AA2723}"/>
              </a:ext>
            </a:extLst>
          </p:cNvPr>
          <p:cNvSpPr txBox="1">
            <a:spLocks/>
          </p:cNvSpPr>
          <p:nvPr/>
        </p:nvSpPr>
        <p:spPr>
          <a:xfrm>
            <a:off x="581190" y="4870731"/>
            <a:ext cx="9171992" cy="155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Two main categories – by exact timing and order</a:t>
            </a:r>
          </a:p>
          <a:p>
            <a:pPr lvl="1"/>
            <a:r>
              <a:rPr lang="en-US" altLang="ko-KR" sz="1500" dirty="0"/>
              <a:t>Rate Coding : No</a:t>
            </a:r>
          </a:p>
          <a:p>
            <a:pPr lvl="1"/>
            <a:r>
              <a:rPr lang="en-US" altLang="ko-KR" sz="1500" dirty="0"/>
              <a:t>Temporal Coding : Yes</a:t>
            </a: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DD8A9664-60BF-D3E4-D4AF-A9E7E684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8" y="2266936"/>
            <a:ext cx="3401340" cy="80067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91" y="2191520"/>
            <a:ext cx="6226113" cy="26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Global Referenced</a:t>
            </a:r>
          </a:p>
          <a:p>
            <a:pPr lvl="1"/>
            <a:r>
              <a:rPr lang="en-US" altLang="ko-KR" sz="1200" dirty="0"/>
              <a:t>TTFS</a:t>
            </a:r>
          </a:p>
          <a:p>
            <a:pPr lvl="1"/>
            <a:r>
              <a:rPr lang="en-US" altLang="ko-KR" sz="1200" dirty="0"/>
              <a:t>Phase</a:t>
            </a:r>
          </a:p>
          <a:p>
            <a:pPr lvl="1"/>
            <a:r>
              <a:rPr lang="en-US" altLang="ko-KR" sz="1200" dirty="0"/>
              <a:t>ROC</a:t>
            </a:r>
          </a:p>
          <a:p>
            <a:pPr lvl="1"/>
            <a:r>
              <a:rPr lang="en-US" altLang="ko-KR" sz="1200" dirty="0"/>
              <a:t>(sequential) Binary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671761" y="2406648"/>
            <a:ext cx="704850" cy="250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Global Referenced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9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Global Referenced</a:t>
            </a:r>
          </a:p>
          <a:p>
            <a:pPr lvl="1"/>
            <a:r>
              <a:rPr lang="en-US" altLang="ko-KR" sz="1200" dirty="0"/>
              <a:t>TTFS</a:t>
            </a:r>
          </a:p>
          <a:p>
            <a:pPr marL="324000" lvl="1" indent="0">
              <a:buNone/>
            </a:pPr>
            <a:r>
              <a:rPr lang="en-US" altLang="ko-KR" sz="1200" dirty="0"/>
              <a:t>		TTFS : Time-To-First-Spike</a:t>
            </a:r>
          </a:p>
          <a:p>
            <a:pPr marL="324000" lvl="1" indent="0">
              <a:buNone/>
            </a:pPr>
            <a:endParaRPr lang="en-US" altLang="ko-KR" sz="12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671761" y="2406648"/>
            <a:ext cx="704850" cy="250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Global Referenced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F763EBE1-92A7-FA60-AE32-380C8FD2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80" y="3642630"/>
            <a:ext cx="3305456" cy="2733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F5642-9412-FFB9-4A40-0F514B4F415E}"/>
                  </a:ext>
                </a:extLst>
              </p:cNvPr>
              <p:cNvSpPr txBox="1"/>
              <p:nvPr/>
            </p:nvSpPr>
            <p:spPr>
              <a:xfrm>
                <a:off x="8153400" y="3914775"/>
                <a:ext cx="330545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Simple example</a:t>
                </a:r>
              </a:p>
              <a:p>
                <a:pPr marL="342900" indent="-342900">
                  <a:buAutoNum type="arabicPeriod"/>
                </a:pPr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normalized signal amplitude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F5642-9412-FFB9-4A40-0F514B4F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914775"/>
                <a:ext cx="3305456" cy="1661993"/>
              </a:xfrm>
              <a:prstGeom prst="rect">
                <a:avLst/>
              </a:prstGeom>
              <a:blipFill>
                <a:blip r:embed="rId5"/>
                <a:stretch>
                  <a:fillRect l="-1661" t="-183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7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E70EC-2365-D838-579F-63C0344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9EAA-C4EC-21FE-3864-CEEAF1AEA543}"/>
              </a:ext>
            </a:extLst>
          </p:cNvPr>
          <p:cNvSpPr txBox="1"/>
          <p:nvPr/>
        </p:nvSpPr>
        <p:spPr>
          <a:xfrm>
            <a:off x="581195" y="815623"/>
            <a:ext cx="719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Temporal Coding</a:t>
            </a:r>
            <a:endParaRPr lang="ko-KR" altLang="en-US" sz="2500" dirty="0"/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4D39B0-5E74-C4DB-4423-2C2F8A218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1349023"/>
            <a:ext cx="3888891" cy="162800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741F-74F7-A1E6-945C-B0472343E2F1}"/>
              </a:ext>
            </a:extLst>
          </p:cNvPr>
          <p:cNvSpPr txBox="1">
            <a:spLocks/>
          </p:cNvSpPr>
          <p:nvPr/>
        </p:nvSpPr>
        <p:spPr>
          <a:xfrm>
            <a:off x="581190" y="3033374"/>
            <a:ext cx="9171992" cy="3202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Global Referenced</a:t>
            </a:r>
          </a:p>
          <a:p>
            <a:pPr lvl="1"/>
            <a:r>
              <a:rPr lang="en-US" altLang="ko-KR" sz="1200" dirty="0"/>
              <a:t>Phase</a:t>
            </a:r>
          </a:p>
          <a:p>
            <a:pPr marL="324000" lvl="1" indent="0">
              <a:buNone/>
            </a:pPr>
            <a:r>
              <a:rPr lang="en-US" altLang="ko-KR" sz="1200" dirty="0"/>
              <a:t>		Phase</a:t>
            </a:r>
          </a:p>
          <a:p>
            <a:pPr marL="324000" lvl="1" indent="0">
              <a:buNone/>
            </a:pPr>
            <a:r>
              <a:rPr lang="en-US" altLang="ko-KR" sz="1200" dirty="0"/>
              <a:t>		Time difference between</a:t>
            </a:r>
          </a:p>
          <a:p>
            <a:pPr marL="324000" lvl="1" indent="0">
              <a:buNone/>
            </a:pPr>
            <a:r>
              <a:rPr lang="en-US" altLang="ko-KR" sz="1200" dirty="0"/>
              <a:t>		spikes and oscillation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0D6BBF-E229-DF76-CD21-413552E64EE9}"/>
              </a:ext>
            </a:extLst>
          </p:cNvPr>
          <p:cNvSpPr/>
          <p:nvPr/>
        </p:nvSpPr>
        <p:spPr>
          <a:xfrm>
            <a:off x="2671761" y="2406648"/>
            <a:ext cx="704850" cy="2508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cs typeface="Arial" panose="020B0604020202020204" pitchFamily="34" charset="0"/>
              </a:rPr>
              <a:t>Global Referenced</a:t>
            </a:r>
            <a:endParaRPr lang="ko-KR" altLang="en-US" sz="7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7" name="그림 6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F763EBE1-92A7-FA60-AE32-380C8FD2E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80" y="3642630"/>
            <a:ext cx="3305456" cy="2733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F5642-9412-FFB9-4A40-0F514B4F415E}"/>
                  </a:ext>
                </a:extLst>
              </p:cNvPr>
              <p:cNvSpPr txBox="1"/>
              <p:nvPr/>
            </p:nvSpPr>
            <p:spPr>
              <a:xfrm>
                <a:off x="8153400" y="3914775"/>
                <a:ext cx="345741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Simple example</a:t>
                </a:r>
              </a:p>
              <a:p>
                <a:pPr marL="342900" indent="-342900">
                  <a:buAutoNum type="arabicPeriod"/>
                </a:pPr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1400" dirty="0"/>
              </a:p>
              <a:p>
                <a:pPr marL="342900" indent="-342900">
                  <a:buAutoNum type="arabicPeriod"/>
                </a:pP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normalized signal amplitude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7F5642-9412-FFB9-4A40-0F514B4F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914775"/>
                <a:ext cx="3457410" cy="1661993"/>
              </a:xfrm>
              <a:prstGeom prst="rect">
                <a:avLst/>
              </a:prstGeom>
              <a:blipFill>
                <a:blip r:embed="rId5"/>
                <a:stretch>
                  <a:fillRect l="-1587" t="-1832"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05D67F04-B0D7-5D2D-2356-16071E7CF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4" y="4390568"/>
            <a:ext cx="3305455" cy="20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07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와이드스크린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Söhne</vt:lpstr>
      <vt:lpstr>Malgun Gothic</vt:lpstr>
      <vt:lpstr>Arial</vt:lpstr>
      <vt:lpstr>Calibri</vt:lpstr>
      <vt:lpstr>Cambria Math</vt:lpstr>
      <vt:lpstr>Franklin Gothic Book</vt:lpstr>
      <vt:lpstr>Wingdings 2</vt:lpstr>
      <vt:lpstr>DividendVTI</vt:lpstr>
      <vt:lpstr>A Survey of Encoding Techniques for Signal Processing in Spiking Neural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2020-04-01T03:49:42Z</dcterms:created>
  <dcterms:modified xsi:type="dcterms:W3CDTF">2023-07-13T01:33:57Z</dcterms:modified>
</cp:coreProperties>
</file>