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256" r:id="rId2"/>
    <p:sldId id="272" r:id="rId3"/>
    <p:sldId id="273" r:id="rId4"/>
    <p:sldId id="284" r:id="rId5"/>
    <p:sldId id="285" r:id="rId6"/>
    <p:sldId id="286" r:id="rId7"/>
    <p:sldId id="287" r:id="rId8"/>
    <p:sldId id="289" r:id="rId9"/>
    <p:sldId id="274" r:id="rId10"/>
    <p:sldId id="275" r:id="rId11"/>
    <p:sldId id="276" r:id="rId12"/>
    <p:sldId id="277" r:id="rId13"/>
    <p:sldId id="278" r:id="rId14"/>
    <p:sldId id="279" r:id="rId15"/>
    <p:sldId id="280" r:id="rId16"/>
    <p:sldId id="281" r:id="rId17"/>
    <p:sldId id="282" r:id="rId18"/>
    <p:sldId id="283"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270" r:id="rId34"/>
    <p:sldId id="271" r:id="rId35"/>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1"/>
    <p:restoredTop sz="94674"/>
  </p:normalViewPr>
  <p:slideViewPr>
    <p:cSldViewPr snapToGrid="0" snapToObjects="1">
      <p:cViewPr varScale="1">
        <p:scale>
          <a:sx n="161" d="100"/>
          <a:sy n="161" d="100"/>
        </p:scale>
        <p:origin x="240" y="200"/>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942C4E-B765-D649-B090-66A3D12E7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D428897-40A1-0C48-AB3B-61971BEE35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716F7D-DFBE-2743-9B60-49B3556E92F7}" type="datetimeFigureOut">
              <a:rPr lang="en-US" smtClean="0"/>
              <a:t>2/28/18</a:t>
            </a:fld>
            <a:endParaRPr lang="en-US"/>
          </a:p>
        </p:txBody>
      </p:sp>
      <p:sp>
        <p:nvSpPr>
          <p:cNvPr id="4" name="Footer Placeholder 3">
            <a:extLst>
              <a:ext uri="{FF2B5EF4-FFF2-40B4-BE49-F238E27FC236}">
                <a16:creationId xmlns:a16="http://schemas.microsoft.com/office/drawing/2014/main" id="{3B1F82F5-09B8-DD4C-B8FE-711442A749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C74527-2B16-2742-9526-5F44EFC7F9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763AD-FF89-A743-A591-6728F532CE4C}" type="slidenum">
              <a:rPr lang="en-US" smtClean="0"/>
              <a:t>‹#›</a:t>
            </a:fld>
            <a:endParaRPr lang="en-US"/>
          </a:p>
        </p:txBody>
      </p:sp>
    </p:spTree>
    <p:extLst>
      <p:ext uri="{BB962C8B-B14F-4D97-AF65-F5344CB8AC3E}">
        <p14:creationId xmlns:p14="http://schemas.microsoft.com/office/powerpoint/2010/main" val="1547290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a:t>Introduction and Background</a:t>
            </a:r>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p:cNvSpPr>
          <p:nvPr>
            <p:ph type="sldImg"/>
          </p:nvPr>
        </p:nvSpPr>
        <p:spPr>
          <a:xfrm>
            <a:off x="1544638" y="985838"/>
            <a:ext cx="5445125" cy="3403600"/>
          </a:xfrm>
          <a:solidFill>
            <a:srgbClr val="FFFFFF"/>
          </a:solidFill>
          <a:ln>
            <a:solidFill>
              <a:schemeClr val="bg1"/>
            </a:solidFill>
          </a:ln>
        </p:spPr>
      </p:sp>
      <p:sp>
        <p:nvSpPr>
          <p:cNvPr id="9218" name="Rectangle 3"/>
          <p:cNvSpPr>
            <a:spLocks noGrp="1" noChangeArrowheads="1"/>
          </p:cNvSpPr>
          <p:nvPr>
            <p:ph type="body" idx="1"/>
          </p:nvPr>
        </p:nvSpPr>
        <p:spPr>
          <a:solidFill>
            <a:srgbClr val="FFFFFF"/>
          </a:solidFill>
          <a:ln>
            <a:solidFill>
              <a:schemeClr val="bg1"/>
            </a:solidFill>
          </a:ln>
        </p:spPr>
        <p:txBody>
          <a:bodyPr/>
          <a:lstStyle/>
          <a:p>
            <a:pPr lvl="0"/>
            <a:r>
              <a:rPr lang="en-GB" dirty="0">
                <a:ea typeface="ＭＳ Ｐゴシック" charset="0"/>
              </a:rPr>
              <a:t>The keyword </a:t>
            </a:r>
            <a:r>
              <a:rPr lang="en-GB" dirty="0">
                <a:latin typeface="Courier"/>
                <a:ea typeface="ＭＳ Ｐゴシック" charset="0"/>
                <a:cs typeface="Courier"/>
              </a:rPr>
              <a:t>synchronized</a:t>
            </a:r>
            <a:r>
              <a:rPr lang="en-GB" dirty="0">
                <a:ea typeface="ＭＳ Ｐゴシック" charset="0"/>
              </a:rPr>
              <a:t> is part of the multithreading features of Java, and is used to overcome problems of accessing shared data.</a:t>
            </a:r>
          </a:p>
          <a:p>
            <a:pPr lvl="0"/>
            <a:r>
              <a:rPr lang="en-GB" dirty="0">
                <a:ea typeface="ＭＳ Ｐゴシック" charset="0"/>
              </a:rPr>
              <a:t>Every Java object has a lock associated with it, the lock may be held by only one thread at a time, in other words it is a </a:t>
            </a:r>
            <a:r>
              <a:rPr lang="en-GB" i="1" dirty="0">
                <a:ea typeface="ＭＳ Ｐゴシック" charset="0"/>
              </a:rPr>
              <a:t>mutual exclusion</a:t>
            </a:r>
            <a:r>
              <a:rPr lang="en-GB" dirty="0">
                <a:ea typeface="ＭＳ Ｐゴシック" charset="0"/>
              </a:rPr>
              <a:t> lock. We use this lock to ensure that only one thread at a time is executing code that may give rise to a race condition.</a:t>
            </a:r>
          </a:p>
          <a:p>
            <a:pPr lvl="0"/>
            <a:r>
              <a:rPr lang="en-GB" dirty="0">
                <a:ea typeface="ＭＳ Ｐゴシック" charset="0"/>
              </a:rPr>
              <a:t>We modify the definition of the method deposit() to include the synchronized modifier. This means that before a thread can enter the code of the method, it must acquire the lock. If another thread is currently executing the method, then the acquiring thread must wait until the lock is released, which happens as the method returns.</a:t>
            </a:r>
          </a:p>
          <a:p>
            <a:pPr lvl="0"/>
            <a:r>
              <a:rPr lang="en-GB" dirty="0">
                <a:ea typeface="ＭＳ Ｐゴシック" charset="0"/>
              </a:rPr>
              <a:t>There are a couple of important points relating to locks.</a:t>
            </a:r>
          </a:p>
          <a:p>
            <a:pPr lvl="0"/>
            <a:r>
              <a:rPr lang="en-GB" dirty="0">
                <a:ea typeface="ＭＳ Ｐゴシック" charset="0"/>
              </a:rPr>
              <a:t>Firstly, the lock is per </a:t>
            </a:r>
            <a:r>
              <a:rPr lang="en-GB" i="1" dirty="0">
                <a:ea typeface="ＭＳ Ｐゴシック" charset="0"/>
              </a:rPr>
              <a:t>object</a:t>
            </a:r>
            <a:r>
              <a:rPr lang="en-GB" dirty="0">
                <a:ea typeface="ＭＳ Ｐゴシック" charset="0"/>
              </a:rPr>
              <a:t>. This means that only </a:t>
            </a:r>
            <a:r>
              <a:rPr lang="en-GB" i="1" dirty="0">
                <a:ea typeface="ＭＳ Ｐゴシック" charset="0"/>
              </a:rPr>
              <a:t>one</a:t>
            </a:r>
            <a:r>
              <a:rPr lang="en-GB" dirty="0">
                <a:ea typeface="ＭＳ Ｐゴシック" charset="0"/>
              </a:rPr>
              <a:t> synchronized method of a given object may be executed by a thread at any one time. For example, if we imagine that our example included another method</a:t>
            </a:r>
          </a:p>
          <a:p>
            <a:pPr lvl="0"/>
            <a:r>
              <a:rPr lang="en-GB" dirty="0">
                <a:latin typeface="Courier"/>
                <a:ea typeface="ＭＳ Ｐゴシック" charset="0"/>
                <a:cs typeface="Courier"/>
              </a:rPr>
              <a:t>public synchronized void withdraw( </a:t>
            </a:r>
            <a:r>
              <a:rPr lang="en-GB" dirty="0" err="1">
                <a:latin typeface="Courier"/>
                <a:ea typeface="ＭＳ Ｐゴシック" charset="0"/>
                <a:cs typeface="Courier"/>
              </a:rPr>
              <a:t>int</a:t>
            </a:r>
            <a:r>
              <a:rPr lang="en-GB" dirty="0">
                <a:latin typeface="Courier"/>
                <a:ea typeface="ＭＳ Ｐゴシック" charset="0"/>
                <a:cs typeface="Courier"/>
              </a:rPr>
              <a:t> amount )</a:t>
            </a:r>
          </a:p>
          <a:p>
            <a:pPr lvl="0"/>
            <a:r>
              <a:rPr lang="en-GB" dirty="0">
                <a:ea typeface="ＭＳ Ｐゴシック" charset="0"/>
              </a:rPr>
              <a:t>then only one of the two methods could be executed on a given account object at a time.</a:t>
            </a:r>
          </a:p>
          <a:p>
            <a:pPr lvl="0"/>
            <a:r>
              <a:rPr lang="en-GB" dirty="0">
                <a:ea typeface="ＭＳ Ｐゴシック" charset="0"/>
              </a:rPr>
              <a:t>Secondly, there is no reason why two threads cannot invoke the same method simultaneously as long as they relate to </a:t>
            </a:r>
            <a:r>
              <a:rPr lang="en-GB" i="1" dirty="0">
                <a:ea typeface="ＭＳ Ｐゴシック" charset="0"/>
              </a:rPr>
              <a:t>different</a:t>
            </a:r>
            <a:r>
              <a:rPr lang="en-GB" dirty="0">
                <a:ea typeface="ＭＳ Ｐゴシック" charset="0"/>
              </a:rPr>
              <a:t> objects. There is no data accessing conflict between two different accounts.</a:t>
            </a:r>
          </a:p>
          <a:p>
            <a:pPr lvl="0"/>
            <a:r>
              <a:rPr lang="en-GB" dirty="0">
                <a:ea typeface="ＭＳ Ｐゴシック" charset="0"/>
              </a:rPr>
              <a:t>Additionally, remember that data is not protected from shared access unless access is managed through synchronized methods. An un-synchronized method can access the relative data at any time, so beware mistakes that could violate the protection.</a:t>
            </a:r>
          </a:p>
          <a:p>
            <a:pPr lvl="0"/>
            <a:endParaRPr lang="en-GB" dirty="0">
              <a:ea typeface="ＭＳ Ｐゴシック" charset="0"/>
            </a:endParaRPr>
          </a:p>
          <a:p>
            <a:pPr lvl="0"/>
            <a:r>
              <a:rPr lang="en-GB" dirty="0">
                <a:ea typeface="ＭＳ Ｐゴシック" charset="0"/>
              </a:rPr>
              <a:t>@tag</a:t>
            </a:r>
            <a:r>
              <a:rPr lang="en-GB" baseline="0" dirty="0">
                <a:ea typeface="ＭＳ Ｐゴシック" charset="0"/>
              </a:rPr>
              <a:t> </a:t>
            </a:r>
            <a:r>
              <a:rPr lang="en-GB" baseline="0" dirty="0" err="1">
                <a:ea typeface="ＭＳ Ｐゴシック" charset="0"/>
              </a:rPr>
              <a:t>basicdatasync</a:t>
            </a:r>
            <a:endParaRPr lang="en-GB" dirty="0">
              <a:ea typeface="ＭＳ Ｐゴシック" charset="0"/>
            </a:endParaRPr>
          </a:p>
          <a:p>
            <a:pPr lvl="0"/>
            <a:endParaRPr lang="en-GB" dirty="0">
              <a:ea typeface="ＭＳ Ｐゴシック" charset="0"/>
            </a:endParaRPr>
          </a:p>
        </p:txBody>
      </p:sp>
    </p:spTree>
    <p:extLst>
      <p:ext uri="{BB962C8B-B14F-4D97-AF65-F5344CB8AC3E}">
        <p14:creationId xmlns:p14="http://schemas.microsoft.com/office/powerpoint/2010/main" val="4205590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5362"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5363"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5364" name="Rectangle 5"/>
          <p:cNvSpPr>
            <a:spLocks noGrp="1" noRot="1" noChangeAspect="1" noChangeArrowheads="1"/>
          </p:cNvSpPr>
          <p:nvPr>
            <p:ph type="sldImg"/>
          </p:nvPr>
        </p:nvSpPr>
        <p:spPr>
          <a:xfrm>
            <a:off x="1544638" y="985838"/>
            <a:ext cx="5445125" cy="3403600"/>
          </a:xfrm>
          <a:ln cap="flat">
            <a:solidFill>
              <a:schemeClr val="bg1"/>
            </a:solidFill>
          </a:ln>
        </p:spPr>
      </p:sp>
      <p:sp>
        <p:nvSpPr>
          <p:cNvPr id="15365" name="Rectangle 6"/>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defTabSz="877888"/>
            <a:r>
              <a:rPr lang="en-GB" dirty="0">
                <a:ea typeface="ＭＳ Ｐゴシック" charset="0"/>
              </a:rPr>
              <a:t>The main work of the producer</a:t>
            </a:r>
            <a:r>
              <a:rPr lang="en-GB" baseline="0" dirty="0">
                <a:ea typeface="ＭＳ Ｐゴシック" charset="0"/>
              </a:rPr>
              <a:t> task is shown here. A letter is chosen at random and added to the shared pool. A random wait period is then used to pause the thread.</a:t>
            </a:r>
          </a:p>
          <a:p>
            <a:pPr lvl="0" defTabSz="877888"/>
            <a:endParaRPr lang="en-GB" baseline="0" dirty="0">
              <a:ea typeface="ＭＳ Ｐゴシック" charset="0"/>
            </a:endParaRPr>
          </a:p>
          <a:p>
            <a:pPr marL="0" marR="0" lvl="0" indent="0" algn="l" defTabSz="8778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a:ea typeface="ＭＳ Ｐゴシック" charset="0"/>
              </a:rPr>
              <a:t>@tag </a:t>
            </a:r>
            <a:r>
              <a:rPr lang="en-GB" dirty="0" err="1">
                <a:ea typeface="ＭＳ Ｐゴシック" charset="0"/>
              </a:rPr>
              <a:t>prodconex</a:t>
            </a:r>
            <a:endParaRPr lang="en-GB" dirty="0">
              <a:ea typeface="ＭＳ Ｐゴシック" charset="0"/>
            </a:endParaRPr>
          </a:p>
          <a:p>
            <a:pPr lvl="0" defTabSz="877888"/>
            <a:endParaRPr lang="en-GB" baseline="0" dirty="0">
              <a:ea typeface="ＭＳ Ｐゴシック" charset="0"/>
            </a:endParaRPr>
          </a:p>
          <a:p>
            <a:pPr lvl="0" defTabSz="877888"/>
            <a:endParaRPr lang="en-GB" dirty="0">
              <a:ea typeface="ＭＳ Ｐゴシック" charset="0"/>
            </a:endParaRPr>
          </a:p>
        </p:txBody>
      </p:sp>
    </p:spTree>
    <p:extLst>
      <p:ext uri="{BB962C8B-B14F-4D97-AF65-F5344CB8AC3E}">
        <p14:creationId xmlns:p14="http://schemas.microsoft.com/office/powerpoint/2010/main" val="91686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7410"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7411"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7412" name="Rectangle 5"/>
          <p:cNvSpPr>
            <a:spLocks noGrp="1" noRot="1" noChangeAspect="1" noChangeArrowheads="1"/>
          </p:cNvSpPr>
          <p:nvPr>
            <p:ph type="sldImg"/>
          </p:nvPr>
        </p:nvSpPr>
        <p:spPr>
          <a:xfrm>
            <a:off x="1544638" y="985838"/>
            <a:ext cx="5445125" cy="3403600"/>
          </a:xfrm>
          <a:ln cap="flat">
            <a:solidFill>
              <a:schemeClr val="bg1"/>
            </a:solidFill>
          </a:ln>
        </p:spPr>
      </p:sp>
      <p:sp>
        <p:nvSpPr>
          <p:cNvPr id="17413" name="Rectangle 6"/>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defTabSz="877888">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GB" dirty="0">
                <a:ea typeface="ＭＳ Ｐゴシック" charset="0"/>
              </a:rPr>
              <a:t>The consumer removes letters from the shared resource object.</a:t>
            </a:r>
          </a:p>
          <a:p>
            <a:pPr lvl="0" defTabSz="877888">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GB" dirty="0">
                <a:ea typeface="ＭＳ Ｐゴシック" charset="0"/>
              </a:rPr>
              <a:t>Once again it is defined as a subclass of Thread so that each consumer executes in its own thread, and has its own name for diagnostics.</a:t>
            </a:r>
          </a:p>
          <a:p>
            <a:pPr lvl="0" defTabSz="877888">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endParaRPr lang="en-GB" dirty="0">
              <a:ea typeface="ＭＳ Ｐゴシック" charset="0"/>
            </a:endParaRPr>
          </a:p>
          <a:p>
            <a:pPr marL="0" marR="0" lvl="0" indent="0" algn="l" defTabSz="877888" rtl="0" eaLnBrk="0" fontAlgn="base" latinLnBrk="0" hangingPunct="0">
              <a:lnSpc>
                <a:spcPct val="90000"/>
              </a:lnSpc>
              <a:spcBef>
                <a:spcPts val="600"/>
              </a:spcBef>
              <a:spcAft>
                <a:spcPct val="0"/>
              </a:spcAft>
              <a:buClrTx/>
              <a:buSzTx/>
              <a:buFontTx/>
              <a:buNone/>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a:ea typeface="ＭＳ Ｐゴシック" charset="0"/>
              </a:rPr>
              <a:t>@tag </a:t>
            </a:r>
            <a:r>
              <a:rPr lang="en-GB" dirty="0" err="1">
                <a:ea typeface="ＭＳ Ｐゴシック" charset="0"/>
              </a:rPr>
              <a:t>prodconex</a:t>
            </a:r>
            <a:endParaRPr lang="en-GB" dirty="0">
              <a:ea typeface="ＭＳ Ｐゴシック" charset="0"/>
            </a:endParaRPr>
          </a:p>
          <a:p>
            <a:pPr marL="0" marR="0" lvl="0" indent="0" algn="l" defTabSz="877888" rtl="0" eaLnBrk="0" fontAlgn="base" latinLnBrk="0" hangingPunct="0">
              <a:lnSpc>
                <a:spcPct val="90000"/>
              </a:lnSpc>
              <a:spcBef>
                <a:spcPts val="600"/>
              </a:spcBef>
              <a:spcAft>
                <a:spcPct val="0"/>
              </a:spcAft>
              <a:buClrTx/>
              <a:buSzTx/>
              <a:buFontTx/>
              <a:buNone/>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a:ea typeface="ＭＳ Ｐゴシック" charset="0"/>
              </a:rPr>
              <a:t>@flow;</a:t>
            </a:r>
          </a:p>
          <a:p>
            <a:pPr lvl="0" defTabSz="877888">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endParaRPr lang="en-GB" dirty="0">
              <a:ea typeface="ＭＳ Ｐゴシック" charset="0"/>
            </a:endParaRPr>
          </a:p>
        </p:txBody>
      </p:sp>
    </p:spTree>
    <p:extLst>
      <p:ext uri="{BB962C8B-B14F-4D97-AF65-F5344CB8AC3E}">
        <p14:creationId xmlns:p14="http://schemas.microsoft.com/office/powerpoint/2010/main" val="3744071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7410"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7411"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7412" name="Rectangle 5"/>
          <p:cNvSpPr>
            <a:spLocks noGrp="1" noRot="1" noChangeAspect="1" noChangeArrowheads="1"/>
          </p:cNvSpPr>
          <p:nvPr>
            <p:ph type="sldImg"/>
          </p:nvPr>
        </p:nvSpPr>
        <p:spPr>
          <a:xfrm>
            <a:off x="1544638" y="985838"/>
            <a:ext cx="5445125" cy="3403600"/>
          </a:xfrm>
          <a:ln cap="flat">
            <a:solidFill>
              <a:schemeClr val="bg1"/>
            </a:solidFill>
          </a:ln>
        </p:spPr>
      </p:sp>
      <p:sp>
        <p:nvSpPr>
          <p:cNvPr id="17413" name="Rectangle 6"/>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defTabSz="877888">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r>
              <a:rPr lang="en-GB" dirty="0">
                <a:ea typeface="ＭＳ Ｐゴシック" charset="0"/>
              </a:rPr>
              <a:t>The work of the consumer involves fetching</a:t>
            </a:r>
            <a:r>
              <a:rPr lang="en-GB" baseline="0" dirty="0">
                <a:ea typeface="ＭＳ Ｐゴシック" charset="0"/>
              </a:rPr>
              <a:t> a letter from the shared pool, with a random pause period between each fetch.</a:t>
            </a:r>
          </a:p>
          <a:p>
            <a:pPr lvl="0" defTabSz="877888">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endParaRPr lang="en-GB" baseline="0" dirty="0">
              <a:ea typeface="ＭＳ Ｐゴシック" charset="0"/>
            </a:endParaRPr>
          </a:p>
          <a:p>
            <a:pPr marL="0" marR="0" lvl="0" indent="0" algn="l" defTabSz="877888" rtl="0" eaLnBrk="0" fontAlgn="base" latinLnBrk="0" hangingPunct="0">
              <a:lnSpc>
                <a:spcPct val="90000"/>
              </a:lnSpc>
              <a:spcBef>
                <a:spcPts val="600"/>
              </a:spcBef>
              <a:spcAft>
                <a:spcPct val="0"/>
              </a:spcAft>
              <a:buClrTx/>
              <a:buSzTx/>
              <a:buFontTx/>
              <a:buNone/>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a:ea typeface="ＭＳ Ｐゴシック" charset="0"/>
              </a:rPr>
              <a:t>@tag </a:t>
            </a:r>
            <a:r>
              <a:rPr lang="en-GB" dirty="0" err="1">
                <a:ea typeface="ＭＳ Ｐゴシック" charset="0"/>
              </a:rPr>
              <a:t>prodconex</a:t>
            </a:r>
            <a:endParaRPr lang="en-GB" dirty="0">
              <a:ea typeface="ＭＳ Ｐゴシック" charset="0"/>
            </a:endParaRPr>
          </a:p>
          <a:p>
            <a:pPr lvl="0" defTabSz="877888">
              <a:tabLst>
                <a:tab pos="266700"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pPr>
            <a:endParaRPr lang="en-GB" dirty="0">
              <a:ea typeface="ＭＳ Ｐゴシック" charset="0"/>
            </a:endParaRPr>
          </a:p>
        </p:txBody>
      </p:sp>
    </p:spTree>
    <p:extLst>
      <p:ext uri="{BB962C8B-B14F-4D97-AF65-F5344CB8AC3E}">
        <p14:creationId xmlns:p14="http://schemas.microsoft.com/office/powerpoint/2010/main" val="125848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544638" y="985838"/>
            <a:ext cx="5445125" cy="3403600"/>
          </a:xfrm>
          <a:ln/>
        </p:spPr>
      </p:sp>
      <p:sp>
        <p:nvSpPr>
          <p:cNvPr id="1945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US" dirty="0">
                <a:ea typeface="ＭＳ Ｐゴシック" charset="0"/>
              </a:rPr>
              <a:t>Here we see a driver program to exercise the Producer/Consumer classes, and the shared resource. For the simple case we are using 2 producers and 2 consumers. </a:t>
            </a:r>
          </a:p>
          <a:p>
            <a:pPr lvl="0"/>
            <a:r>
              <a:rPr lang="en-US" dirty="0">
                <a:ea typeface="ＭＳ Ｐゴシック" charset="0"/>
              </a:rPr>
              <a:t>We represent the shared resource as an interface type so that we can plug in various different concrete implementations, built using different synchronization primitives.</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a:ea typeface="ＭＳ Ｐゴシック" charset="0"/>
              </a:rPr>
              <a:t>@tag </a:t>
            </a:r>
            <a:r>
              <a:rPr lang="en-GB" dirty="0" err="1">
                <a:ea typeface="ＭＳ Ｐゴシック" charset="0"/>
              </a:rPr>
              <a:t>prodconex</a:t>
            </a:r>
            <a:endParaRPr lang="en-GB"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28446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p:cNvSpPr>
          <p:nvPr>
            <p:ph type="sldImg"/>
          </p:nvPr>
        </p:nvSpPr>
        <p:spPr>
          <a:xfrm>
            <a:off x="1544638" y="985838"/>
            <a:ext cx="5445125" cy="3403600"/>
          </a:xfrm>
          <a:solidFill>
            <a:srgbClr val="FFFFFF"/>
          </a:solidFill>
          <a:ln>
            <a:solidFill>
              <a:schemeClr val="bg1"/>
            </a:solidFill>
          </a:ln>
        </p:spPr>
      </p:sp>
      <p:sp>
        <p:nvSpPr>
          <p:cNvPr id="21506" name="Rectangle 3"/>
          <p:cNvSpPr>
            <a:spLocks noGrp="1" noChangeArrowheads="1"/>
          </p:cNvSpPr>
          <p:nvPr>
            <p:ph type="body" idx="1"/>
          </p:nvPr>
        </p:nvSpPr>
        <p:spPr>
          <a:solidFill>
            <a:srgbClr val="FFFFFF"/>
          </a:solidFill>
          <a:ln>
            <a:solidFill>
              <a:schemeClr val="bg1"/>
            </a:solidFill>
          </a:ln>
        </p:spPr>
        <p:txBody>
          <a:bodyPr/>
          <a:lstStyle/>
          <a:p>
            <a:pPr lvl="0"/>
            <a:r>
              <a:rPr lang="en-GB" dirty="0">
                <a:ea typeface="ＭＳ Ｐゴシック" charset="0"/>
              </a:rPr>
              <a:t>Two methods defined on the </a:t>
            </a:r>
            <a:r>
              <a:rPr lang="en-GB" dirty="0" err="1">
                <a:ea typeface="ＭＳ Ｐゴシック" charset="0"/>
              </a:rPr>
              <a:t>java.lang.Object</a:t>
            </a:r>
            <a:r>
              <a:rPr lang="en-GB" dirty="0">
                <a:ea typeface="ＭＳ Ｐゴシック" charset="0"/>
              </a:rPr>
              <a:t> class assist in writing code that solves the Producer/Consumer problem. </a:t>
            </a:r>
          </a:p>
          <a:p>
            <a:pPr lvl="0"/>
            <a:r>
              <a:rPr lang="en-GB" dirty="0">
                <a:ea typeface="ＭＳ Ｐゴシック" charset="0"/>
              </a:rPr>
              <a:t>wait() will block the calling thread, until some condition, represented by the object on which the method is called, is satisfied. When another thread satisfies the condition, it calls </a:t>
            </a:r>
            <a:r>
              <a:rPr lang="en-GB" dirty="0" err="1">
                <a:ea typeface="ＭＳ Ｐゴシック" charset="0"/>
              </a:rPr>
              <a:t>notifyAll</a:t>
            </a:r>
            <a:r>
              <a:rPr lang="en-GB" dirty="0">
                <a:ea typeface="ＭＳ Ｐゴシック" charset="0"/>
              </a:rPr>
              <a:t>(), which wakes up all threads that had called wait() on the same object. There is a variation on </a:t>
            </a:r>
            <a:r>
              <a:rPr lang="en-GB" dirty="0" err="1">
                <a:ea typeface="ＭＳ Ｐゴシック" charset="0"/>
              </a:rPr>
              <a:t>notifyAll</a:t>
            </a:r>
            <a:r>
              <a:rPr lang="en-GB" dirty="0">
                <a:ea typeface="ＭＳ Ｐゴシック" charset="0"/>
              </a:rPr>
              <a:t>(), called notify(), that wakes up only one thread. Its use is discouraged as the general model assumes that all threads are woken up at once.</a:t>
            </a:r>
          </a:p>
          <a:p>
            <a:pPr lvl="0"/>
            <a:r>
              <a:rPr lang="en-GB" dirty="0">
                <a:ea typeface="ＭＳ Ｐゴシック" charset="0"/>
              </a:rPr>
              <a:t>When a thread is wakened up by </a:t>
            </a:r>
            <a:r>
              <a:rPr lang="en-GB" dirty="0" err="1">
                <a:ea typeface="ＭＳ Ｐゴシック" charset="0"/>
              </a:rPr>
              <a:t>notifyAll</a:t>
            </a:r>
            <a:r>
              <a:rPr lang="en-GB" dirty="0">
                <a:ea typeface="ＭＳ Ｐゴシック" charset="0"/>
              </a:rPr>
              <a:t>(), it should recheck the condition before proceeding. This is because although many threads may be waiting, it may be possible for only one or two to proceed after being wakened. Additionally, a thread blocked in a call to wait() may be woken by an interrupt - resulting in the </a:t>
            </a:r>
            <a:r>
              <a:rPr lang="en-GB" dirty="0" err="1">
                <a:ea typeface="ＭＳ Ｐゴシック" charset="0"/>
              </a:rPr>
              <a:t>InterruptedException</a:t>
            </a:r>
            <a:r>
              <a:rPr lang="en-GB" dirty="0">
                <a:ea typeface="ＭＳ Ｐゴシック" charset="0"/>
              </a:rPr>
              <a:t>. </a:t>
            </a:r>
          </a:p>
          <a:p>
            <a:pPr lvl="0"/>
            <a:r>
              <a:rPr lang="en-GB" dirty="0">
                <a:ea typeface="ＭＳ Ｐゴシック" charset="0"/>
              </a:rPr>
              <a:t>This is why the sample code uses the while loop, rather than a simple if statement.</a:t>
            </a:r>
          </a:p>
          <a:p>
            <a:pPr lvl="0"/>
            <a:r>
              <a:rPr lang="en-GB" dirty="0">
                <a:ea typeface="ＭＳ Ｐゴシック" charset="0"/>
              </a:rPr>
              <a:t>wait() and </a:t>
            </a:r>
            <a:r>
              <a:rPr lang="en-GB" dirty="0" err="1">
                <a:ea typeface="ＭＳ Ｐゴシック" charset="0"/>
              </a:rPr>
              <a:t>notifyAll</a:t>
            </a:r>
            <a:r>
              <a:rPr lang="en-GB" dirty="0">
                <a:ea typeface="ＭＳ Ｐゴシック" charset="0"/>
              </a:rPr>
              <a:t>() (and notify()) may only be called on an object from a synchronized block on the same object. This is to prevent a race condition that could result in a notification being lost and a thread being blocked forever. wait() will atomically release the lock as the calling thread is blocked, and atomically reacquire it as the thread wakes up.</a:t>
            </a:r>
          </a:p>
          <a:p>
            <a:pPr lvl="0"/>
            <a:endParaRPr lang="en-GB" dirty="0">
              <a:ea typeface="ＭＳ Ｐゴシック" charset="0"/>
            </a:endParaRPr>
          </a:p>
          <a:p>
            <a:pPr lvl="0"/>
            <a:r>
              <a:rPr lang="en-GB" dirty="0">
                <a:ea typeface="ＭＳ Ｐゴシック" charset="0"/>
              </a:rPr>
              <a:t>@tag</a:t>
            </a:r>
            <a:r>
              <a:rPr lang="en-GB" baseline="0" dirty="0">
                <a:ea typeface="ＭＳ Ｐゴシック" charset="0"/>
              </a:rPr>
              <a:t> </a:t>
            </a:r>
            <a:r>
              <a:rPr lang="en-GB" baseline="0" dirty="0" err="1">
                <a:ea typeface="ＭＳ Ｐゴシック" charset="0"/>
              </a:rPr>
              <a:t>waitnotify</a:t>
            </a:r>
            <a:endParaRPr lang="en-GB" dirty="0">
              <a:ea typeface="ＭＳ Ｐゴシック" charset="0"/>
            </a:endParaRPr>
          </a:p>
        </p:txBody>
      </p:sp>
    </p:spTree>
    <p:extLst>
      <p:ext uri="{BB962C8B-B14F-4D97-AF65-F5344CB8AC3E}">
        <p14:creationId xmlns:p14="http://schemas.microsoft.com/office/powerpoint/2010/main" val="1662173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3554"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3555"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3556" name="Rectangle 5"/>
          <p:cNvSpPr>
            <a:spLocks noGrp="1" noRot="1" noChangeAspect="1" noChangeArrowheads="1"/>
          </p:cNvSpPr>
          <p:nvPr>
            <p:ph type="sldImg"/>
          </p:nvPr>
        </p:nvSpPr>
        <p:spPr>
          <a:xfrm>
            <a:off x="1544638" y="985838"/>
            <a:ext cx="5445125" cy="3403600"/>
          </a:xfrm>
          <a:ln cap="flat">
            <a:solidFill>
              <a:schemeClr val="bg1"/>
            </a:solidFill>
          </a:ln>
        </p:spPr>
      </p:sp>
      <p:sp>
        <p:nvSpPr>
          <p:cNvPr id="23557" name="Rectangle 6"/>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marL="204787" lvl="0" defTabSz="877888"/>
            <a:r>
              <a:rPr lang="en-GB" dirty="0">
                <a:ea typeface="ＭＳ Ｐゴシック" charset="0"/>
              </a:rPr>
              <a:t>This class represents the shared resource as a character array, with synchronization provided using only the wait() and </a:t>
            </a:r>
            <a:r>
              <a:rPr lang="en-GB" dirty="0" err="1">
                <a:ea typeface="ＭＳ Ｐゴシック" charset="0"/>
              </a:rPr>
              <a:t>notifyAll</a:t>
            </a:r>
            <a:r>
              <a:rPr lang="en-GB" dirty="0">
                <a:ea typeface="ＭＳ Ｐゴシック" charset="0"/>
              </a:rPr>
              <a:t>() methods.</a:t>
            </a:r>
          </a:p>
          <a:p>
            <a:pPr marL="204787" lvl="0" defTabSz="877888"/>
            <a:endParaRPr lang="en-GB" dirty="0">
              <a:ea typeface="ＭＳ Ｐゴシック" charset="0"/>
            </a:endParaRPr>
          </a:p>
          <a:p>
            <a:pPr marL="204787" marR="0" lvl="0" indent="0" algn="l" defTabSz="8778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a:ea typeface="ＭＳ Ｐゴシック" charset="0"/>
              </a:rPr>
              <a:t>@tag</a:t>
            </a:r>
            <a:r>
              <a:rPr lang="en-GB" baseline="0" dirty="0">
                <a:ea typeface="ＭＳ Ｐゴシック" charset="0"/>
              </a:rPr>
              <a:t> </a:t>
            </a:r>
            <a:r>
              <a:rPr lang="en-GB" baseline="0" dirty="0" err="1">
                <a:ea typeface="ＭＳ Ｐゴシック" charset="0"/>
              </a:rPr>
              <a:t>waitnotify</a:t>
            </a:r>
            <a:endParaRPr lang="en-GB" baseline="0" dirty="0">
              <a:ea typeface="ＭＳ Ｐゴシック" charset="0"/>
            </a:endParaRPr>
          </a:p>
          <a:p>
            <a:pPr marL="204787" marR="0" lvl="0" indent="0" algn="l" defTabSz="8778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baseline="0" dirty="0">
                <a:ea typeface="ＭＳ Ｐゴシック" charset="0"/>
              </a:rPr>
              <a:t>@flow;</a:t>
            </a:r>
            <a:endParaRPr lang="en-GB" dirty="0">
              <a:ea typeface="ＭＳ Ｐゴシック" charset="0"/>
            </a:endParaRPr>
          </a:p>
          <a:p>
            <a:pPr marL="204787" lvl="0" defTabSz="877888"/>
            <a:endParaRPr lang="en-GB" dirty="0">
              <a:ea typeface="ＭＳ Ｐゴシック" charset="0"/>
            </a:endParaRPr>
          </a:p>
        </p:txBody>
      </p:sp>
    </p:spTree>
    <p:extLst>
      <p:ext uri="{BB962C8B-B14F-4D97-AF65-F5344CB8AC3E}">
        <p14:creationId xmlns:p14="http://schemas.microsoft.com/office/powerpoint/2010/main" val="1998819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3554"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3555"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3556" name="Rectangle 5"/>
          <p:cNvSpPr>
            <a:spLocks noGrp="1" noRot="1" noChangeAspect="1" noChangeArrowheads="1"/>
          </p:cNvSpPr>
          <p:nvPr>
            <p:ph type="sldImg"/>
          </p:nvPr>
        </p:nvSpPr>
        <p:spPr>
          <a:xfrm>
            <a:off x="1544638" y="985838"/>
            <a:ext cx="5445125" cy="3403600"/>
          </a:xfrm>
          <a:ln cap="flat">
            <a:solidFill>
              <a:schemeClr val="bg1"/>
            </a:solidFill>
          </a:ln>
        </p:spPr>
      </p:sp>
      <p:sp>
        <p:nvSpPr>
          <p:cNvPr id="23557" name="Rectangle 6"/>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marL="204787" lvl="0" defTabSz="877888"/>
            <a:r>
              <a:rPr lang="en-GB" dirty="0">
                <a:ea typeface="ＭＳ Ｐゴシック" charset="0"/>
              </a:rPr>
              <a:t>By making the methods </a:t>
            </a:r>
            <a:r>
              <a:rPr lang="en-GB" dirty="0" err="1">
                <a:ea typeface="ＭＳ Ｐゴシック" charset="0"/>
              </a:rPr>
              <a:t>addLetter</a:t>
            </a:r>
            <a:r>
              <a:rPr lang="en-GB" dirty="0">
                <a:ea typeface="ＭＳ Ｐゴシック" charset="0"/>
              </a:rPr>
              <a:t>() and </a:t>
            </a:r>
            <a:r>
              <a:rPr lang="en-GB" dirty="0" err="1">
                <a:ea typeface="ＭＳ Ｐゴシック" charset="0"/>
              </a:rPr>
              <a:t>takeLetter</a:t>
            </a:r>
            <a:r>
              <a:rPr lang="en-GB" dirty="0">
                <a:ea typeface="ＭＳ Ｐゴシック" charset="0"/>
              </a:rPr>
              <a:t>() synchronized, we ensure that the object is locked when we call either wait() or </a:t>
            </a:r>
            <a:r>
              <a:rPr lang="en-GB" dirty="0" err="1">
                <a:ea typeface="ＭＳ Ｐゴシック" charset="0"/>
              </a:rPr>
              <a:t>notifyAll</a:t>
            </a:r>
            <a:r>
              <a:rPr lang="en-GB" dirty="0">
                <a:ea typeface="ＭＳ Ｐゴシック" charset="0"/>
              </a:rPr>
              <a:t>() .</a:t>
            </a:r>
          </a:p>
          <a:p>
            <a:pPr marL="204787" lvl="0" defTabSz="877888"/>
            <a:endParaRPr lang="en-GB" dirty="0">
              <a:ea typeface="ＭＳ Ｐゴシック" charset="0"/>
            </a:endParaRPr>
          </a:p>
          <a:p>
            <a:pPr marL="204787" marR="0" lvl="0" indent="0" algn="l" defTabSz="8778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a:ea typeface="ＭＳ Ｐゴシック" charset="0"/>
              </a:rPr>
              <a:t>@tag</a:t>
            </a:r>
            <a:r>
              <a:rPr lang="en-GB" baseline="0" dirty="0">
                <a:ea typeface="ＭＳ Ｐゴシック" charset="0"/>
              </a:rPr>
              <a:t> </a:t>
            </a:r>
            <a:r>
              <a:rPr lang="en-GB" baseline="0" dirty="0" err="1">
                <a:ea typeface="ＭＳ Ｐゴシック" charset="0"/>
              </a:rPr>
              <a:t>waitnotify</a:t>
            </a:r>
            <a:endParaRPr lang="en-GB" dirty="0">
              <a:ea typeface="ＭＳ Ｐゴシック" charset="0"/>
            </a:endParaRPr>
          </a:p>
          <a:p>
            <a:pPr marL="204787" lvl="0" defTabSz="877888"/>
            <a:endParaRPr lang="en-GB" dirty="0">
              <a:ea typeface="ＭＳ Ｐゴシック" charset="0"/>
            </a:endParaRPr>
          </a:p>
        </p:txBody>
      </p:sp>
    </p:spTree>
    <p:extLst>
      <p:ext uri="{BB962C8B-B14F-4D97-AF65-F5344CB8AC3E}">
        <p14:creationId xmlns:p14="http://schemas.microsoft.com/office/powerpoint/2010/main" val="3426945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3554"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3555"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23556" name="Rectangle 5"/>
          <p:cNvSpPr>
            <a:spLocks noGrp="1" noRot="1" noChangeAspect="1" noChangeArrowheads="1"/>
          </p:cNvSpPr>
          <p:nvPr>
            <p:ph type="sldImg"/>
          </p:nvPr>
        </p:nvSpPr>
        <p:spPr>
          <a:xfrm>
            <a:off x="1544638" y="985838"/>
            <a:ext cx="5445125" cy="3403600"/>
          </a:xfrm>
          <a:ln cap="flat">
            <a:solidFill>
              <a:schemeClr val="bg1"/>
            </a:solidFill>
          </a:ln>
        </p:spPr>
      </p:sp>
      <p:sp>
        <p:nvSpPr>
          <p:cNvPr id="23557" name="Rectangle 6"/>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marL="204787" lvl="0" defTabSz="877888"/>
            <a:r>
              <a:rPr lang="en-GB" dirty="0">
                <a:ea typeface="ＭＳ Ｐゴシック" charset="0"/>
              </a:rPr>
              <a:t>The </a:t>
            </a:r>
            <a:r>
              <a:rPr lang="en-GB" dirty="0" err="1">
                <a:ea typeface="ＭＳ Ｐゴシック" charset="0"/>
              </a:rPr>
              <a:t>takeLetter</a:t>
            </a:r>
            <a:r>
              <a:rPr lang="en-GB" dirty="0">
                <a:ea typeface="ＭＳ Ｐゴシック" charset="0"/>
              </a:rPr>
              <a:t>() method operates in a similar way to </a:t>
            </a:r>
            <a:r>
              <a:rPr lang="en-GB" dirty="0" err="1">
                <a:ea typeface="ＭＳ Ｐゴシック" charset="0"/>
              </a:rPr>
              <a:t>addLetter</a:t>
            </a:r>
            <a:r>
              <a:rPr lang="en-GB" dirty="0">
                <a:ea typeface="ＭＳ Ｐゴシック" charset="0"/>
              </a:rPr>
              <a:t>().</a:t>
            </a:r>
          </a:p>
          <a:p>
            <a:pPr marL="204787" lvl="0" defTabSz="877888"/>
            <a:endParaRPr lang="en-GB" dirty="0">
              <a:ea typeface="ＭＳ Ｐゴシック" charset="0"/>
            </a:endParaRPr>
          </a:p>
          <a:p>
            <a:pPr marL="204787" marR="0" lvl="0" indent="0" algn="l" defTabSz="8778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a:ea typeface="ＭＳ Ｐゴシック" charset="0"/>
              </a:rPr>
              <a:t>@tag</a:t>
            </a:r>
            <a:r>
              <a:rPr lang="en-GB" baseline="0" dirty="0">
                <a:ea typeface="ＭＳ Ｐゴシック" charset="0"/>
              </a:rPr>
              <a:t> </a:t>
            </a:r>
            <a:r>
              <a:rPr lang="en-GB" baseline="0" dirty="0" err="1">
                <a:ea typeface="ＭＳ Ｐゴシック" charset="0"/>
              </a:rPr>
              <a:t>waitnotify</a:t>
            </a:r>
            <a:endParaRPr lang="en-GB" dirty="0">
              <a:ea typeface="ＭＳ Ｐゴシック" charset="0"/>
            </a:endParaRPr>
          </a:p>
          <a:p>
            <a:pPr marL="204787" lvl="0" defTabSz="877888"/>
            <a:endParaRPr lang="en-GB" dirty="0">
              <a:ea typeface="ＭＳ Ｐゴシック" charset="0"/>
            </a:endParaRPr>
          </a:p>
        </p:txBody>
      </p:sp>
    </p:spTree>
    <p:extLst>
      <p:ext uri="{BB962C8B-B14F-4D97-AF65-F5344CB8AC3E}">
        <p14:creationId xmlns:p14="http://schemas.microsoft.com/office/powerpoint/2010/main" val="2495900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xfrm>
            <a:off x="1544638" y="985838"/>
            <a:ext cx="5445125" cy="3403600"/>
          </a:xfrm>
          <a:ln/>
        </p:spPr>
      </p:sp>
      <p:sp>
        <p:nvSpPr>
          <p:cNvPr id="5632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Just as the Lock interface is a </a:t>
            </a:r>
            <a:r>
              <a:rPr lang="en-US" dirty="0" err="1">
                <a:ea typeface="ＭＳ Ｐゴシック" charset="0"/>
              </a:rPr>
              <a:t>generalisation</a:t>
            </a:r>
            <a:r>
              <a:rPr lang="en-US" dirty="0">
                <a:ea typeface="ＭＳ Ｐゴシック" charset="0"/>
              </a:rPr>
              <a:t> of the synchronized block functionality in earlier Java releases, the Condition interface provides a </a:t>
            </a:r>
            <a:r>
              <a:rPr lang="en-US" dirty="0" err="1">
                <a:ea typeface="ＭＳ Ｐゴシック" charset="0"/>
              </a:rPr>
              <a:t>generalisation</a:t>
            </a:r>
            <a:r>
              <a:rPr lang="en-US" dirty="0">
                <a:ea typeface="ＭＳ Ｐゴシック" charset="0"/>
              </a:rPr>
              <a:t> of the wait() and notify()/</a:t>
            </a:r>
            <a:r>
              <a:rPr lang="en-US" dirty="0" err="1">
                <a:ea typeface="ＭＳ Ｐゴシック" charset="0"/>
              </a:rPr>
              <a:t>notifyAll</a:t>
            </a:r>
            <a:r>
              <a:rPr lang="en-US" dirty="0">
                <a:ea typeface="ＭＳ Ｐゴシック" charset="0"/>
              </a:rPr>
              <a:t>() methods.</a:t>
            </a:r>
          </a:p>
          <a:p>
            <a:pPr lvl="0"/>
            <a:r>
              <a:rPr lang="en-US" dirty="0">
                <a:ea typeface="ＭＳ Ｐゴシック" charset="0"/>
              </a:rPr>
              <a:t>Condition objects are created from a Lock object using the </a:t>
            </a:r>
            <a:r>
              <a:rPr lang="en-US" dirty="0" err="1">
                <a:ea typeface="ＭＳ Ｐゴシック" charset="0"/>
              </a:rPr>
              <a:t>newCondition</a:t>
            </a:r>
            <a:r>
              <a:rPr lang="en-US" dirty="0">
                <a:ea typeface="ＭＳ Ｐゴシック" charset="0"/>
              </a:rPr>
              <a:t>() method. They support the await(), signal() and </a:t>
            </a:r>
            <a:r>
              <a:rPr lang="en-US" dirty="0" err="1">
                <a:ea typeface="ＭＳ Ｐゴシック" charset="0"/>
              </a:rPr>
              <a:t>signalAll</a:t>
            </a:r>
            <a:r>
              <a:rPr lang="en-US" dirty="0">
                <a:ea typeface="ＭＳ Ｐゴシック" charset="0"/>
              </a:rPr>
              <a:t>() methods, which are semantically equivalent to wait(), notify() and </a:t>
            </a:r>
            <a:r>
              <a:rPr lang="en-US" dirty="0" err="1">
                <a:ea typeface="ＭＳ Ｐゴシック" charset="0"/>
              </a:rPr>
              <a:t>notifyAll</a:t>
            </a:r>
            <a:r>
              <a:rPr lang="en-US" dirty="0">
                <a:ea typeface="ＭＳ Ｐゴシック" charset="0"/>
              </a:rPr>
              <a:t>(). The reason for the different names is that Condition objects are Objects, and as such have their own intrinsic condition queues accessed using the old methods!! Remember to use the correct methods!!</a:t>
            </a:r>
          </a:p>
          <a:p>
            <a:pPr lvl="0"/>
            <a:r>
              <a:rPr lang="en-US" dirty="0">
                <a:ea typeface="ＭＳ Ｐゴシック" charset="0"/>
              </a:rPr>
              <a:t>The main advantage of these new objects is that it now becomes possible to manage several condition queues in association with a single object or lock, whereas before there was a one to one relationship between objects, locks and condition queues.</a:t>
            </a:r>
          </a:p>
          <a:p>
            <a:pPr lvl="0"/>
            <a:endParaRPr lang="en-US" dirty="0">
              <a:ea typeface="ＭＳ Ｐゴシック" charset="0"/>
            </a:endParaRPr>
          </a:p>
          <a:p>
            <a:pPr lvl="0"/>
            <a:r>
              <a:rPr lang="en-US" dirty="0">
                <a:ea typeface="ＭＳ Ｐゴシック" charset="0"/>
              </a:rPr>
              <a:t>@tag conditions</a:t>
            </a:r>
          </a:p>
          <a:p>
            <a:pPr lvl="1"/>
            <a:endParaRPr lang="en-US" dirty="0">
              <a:ea typeface="ＭＳ Ｐゴシック" charset="0"/>
            </a:endParaRPr>
          </a:p>
        </p:txBody>
      </p:sp>
    </p:spTree>
    <p:extLst>
      <p:ext uri="{BB962C8B-B14F-4D97-AF65-F5344CB8AC3E}">
        <p14:creationId xmlns:p14="http://schemas.microsoft.com/office/powerpoint/2010/main" val="2871594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1544638" y="985838"/>
            <a:ext cx="5445125" cy="3403600"/>
          </a:xfrm>
          <a:ln/>
        </p:spPr>
      </p:sp>
      <p:sp>
        <p:nvSpPr>
          <p:cNvPr id="583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Here we see an implementation of the Letters shared resource interface using a Lock object and two Condition objects.</a:t>
            </a:r>
          </a:p>
          <a:p>
            <a:pPr lvl="0"/>
            <a:r>
              <a:rPr lang="en-US" dirty="0">
                <a:ea typeface="ＭＳ Ｐゴシック" charset="0"/>
              </a:rPr>
              <a:t>We need two Condition objects, because the buffer is fixed in size and we have to be able to prevent the producer adding a resource when the pool is full. So we are effectively managing a collection of resources and a pool of spaces… </a:t>
            </a:r>
          </a:p>
          <a:p>
            <a:pPr lvl="0"/>
            <a:r>
              <a:rPr lang="en-US" dirty="0">
                <a:ea typeface="ＭＳ Ｐゴシック" charset="0"/>
              </a:rPr>
              <a:t>Notice that the methods are no longer synchronized, since we are using the separate Lock object </a:t>
            </a:r>
            <a:r>
              <a:rPr lang="en-US" dirty="0" err="1">
                <a:ea typeface="ＭＳ Ｐゴシック" charset="0"/>
              </a:rPr>
              <a:t>bufferLock</a:t>
            </a:r>
            <a:r>
              <a:rPr lang="en-US" dirty="0">
                <a:ea typeface="ＭＳ Ｐゴシック" charset="0"/>
              </a:rPr>
              <a:t> rather than the object's monitor lock. However, since the lock is held for the entire method the effect will be more or less the same, </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 conditions</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ea typeface="ＭＳ Ｐゴシック" charset="0"/>
              </a:rPr>
              <a:t>@flow;</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2820437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p:cNvSpPr>
          <p:nvPr>
            <p:ph type="sldImg"/>
          </p:nvPr>
        </p:nvSpPr>
        <p:spPr>
          <a:xfrm>
            <a:off x="1544638" y="985838"/>
            <a:ext cx="5445125" cy="3403600"/>
          </a:xfrm>
          <a:solidFill>
            <a:srgbClr val="FFFFFF"/>
          </a:solidFill>
          <a:ln>
            <a:solidFill>
              <a:schemeClr val="bg1"/>
            </a:solidFill>
          </a:ln>
        </p:spPr>
      </p:sp>
      <p:sp>
        <p:nvSpPr>
          <p:cNvPr id="11266" name="Rectangle 3"/>
          <p:cNvSpPr>
            <a:spLocks noGrp="1" noChangeArrowheads="1"/>
          </p:cNvSpPr>
          <p:nvPr>
            <p:ph type="body" idx="1"/>
          </p:nvPr>
        </p:nvSpPr>
        <p:spPr>
          <a:solidFill>
            <a:srgbClr val="FFFFFF"/>
          </a:solidFill>
          <a:ln>
            <a:solidFill>
              <a:schemeClr val="bg1"/>
            </a:solidFill>
          </a:ln>
        </p:spPr>
        <p:txBody>
          <a:bodyPr/>
          <a:lstStyle/>
          <a:p>
            <a:pPr lvl="0"/>
            <a:r>
              <a:rPr lang="en-GB" dirty="0">
                <a:ea typeface="ＭＳ Ｐゴシック" charset="0"/>
              </a:rPr>
              <a:t>The facility offered by </a:t>
            </a:r>
            <a:r>
              <a:rPr lang="en-GB" dirty="0" err="1">
                <a:ea typeface="ＭＳ Ｐゴシック" charset="0"/>
              </a:rPr>
              <a:t>synchonized</a:t>
            </a:r>
            <a:r>
              <a:rPr lang="en-GB" dirty="0">
                <a:ea typeface="ＭＳ Ｐゴシック" charset="0"/>
              </a:rPr>
              <a:t> methods is often not flexible enough to allow sufficient levels of protection to be imposed. There is an additional feature supported, however, that can help.</a:t>
            </a:r>
          </a:p>
          <a:p>
            <a:pPr lvl="0"/>
            <a:r>
              <a:rPr lang="en-GB" dirty="0">
                <a:ea typeface="ＭＳ Ｐゴシック" charset="0"/>
              </a:rPr>
              <a:t>Since every Java object has a lock, we can acquire the lock on any object for a short sequence of instructions using a </a:t>
            </a:r>
            <a:r>
              <a:rPr lang="en-GB" i="1" dirty="0">
                <a:ea typeface="ＭＳ Ｐゴシック" charset="0"/>
              </a:rPr>
              <a:t>synchronized block</a:t>
            </a:r>
            <a:r>
              <a:rPr lang="en-GB" dirty="0">
                <a:ea typeface="ＭＳ Ｐゴシック" charset="0"/>
              </a:rPr>
              <a:t>.</a:t>
            </a:r>
          </a:p>
          <a:p>
            <a:pPr lvl="0"/>
            <a:r>
              <a:rPr lang="en-GB" dirty="0">
                <a:ea typeface="ＭＳ Ｐゴシック" charset="0"/>
              </a:rPr>
              <a:t>Here, we specify which object we wish to lock, and then define the statements that form our "critical section" as a block.</a:t>
            </a:r>
          </a:p>
          <a:p>
            <a:pPr lvl="0"/>
            <a:r>
              <a:rPr lang="en-GB" dirty="0">
                <a:ea typeface="ＭＳ Ｐゴシック" charset="0"/>
              </a:rPr>
              <a:t>Synchronized blocks allow strategies of </a:t>
            </a:r>
            <a:r>
              <a:rPr lang="en-GB" i="1" dirty="0">
                <a:ea typeface="ＭＳ Ｐゴシック" charset="0"/>
              </a:rPr>
              <a:t>finer grained</a:t>
            </a:r>
            <a:r>
              <a:rPr lang="en-GB" b="0" dirty="0">
                <a:ea typeface="ＭＳ Ｐゴシック" charset="0"/>
              </a:rPr>
              <a:t> locking to be followed. By locking smaller regions of code (blocks rather than entire methods) to be locked, we increase the ability of multiple threads to progress through the code concurrently - this should improve the overall throughput of the application, since synchronized blocks are effectively turning the program into serially executed code - one thread at a time.</a:t>
            </a:r>
          </a:p>
          <a:p>
            <a:pPr lvl="0"/>
            <a:endParaRPr lang="en-GB" b="0"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a:ea typeface="ＭＳ Ｐゴシック" charset="0"/>
              </a:rPr>
              <a:t>@tag</a:t>
            </a:r>
            <a:r>
              <a:rPr lang="en-GB" baseline="0" dirty="0">
                <a:ea typeface="ＭＳ Ｐゴシック" charset="0"/>
              </a:rPr>
              <a:t> </a:t>
            </a:r>
            <a:r>
              <a:rPr lang="en-GB" baseline="0" dirty="0" err="1">
                <a:ea typeface="ＭＳ Ｐゴシック" charset="0"/>
              </a:rPr>
              <a:t>basicdatasync</a:t>
            </a:r>
            <a:endParaRPr lang="en-GB" dirty="0">
              <a:ea typeface="ＭＳ Ｐゴシック" charset="0"/>
            </a:endParaRPr>
          </a:p>
        </p:txBody>
      </p:sp>
    </p:spTree>
    <p:extLst>
      <p:ext uri="{BB962C8B-B14F-4D97-AF65-F5344CB8AC3E}">
        <p14:creationId xmlns:p14="http://schemas.microsoft.com/office/powerpoint/2010/main" val="1657290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1544638" y="985838"/>
            <a:ext cx="5445125" cy="3403600"/>
          </a:xfrm>
          <a:ln/>
        </p:spPr>
      </p:sp>
      <p:sp>
        <p:nvSpPr>
          <p:cNvPr id="583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 conditions</a:t>
            </a:r>
          </a:p>
          <a:p>
            <a:pPr lvl="0"/>
            <a:endParaRPr lang="en-US" dirty="0">
              <a:ea typeface="ＭＳ Ｐゴシック" charset="0"/>
            </a:endParaRPr>
          </a:p>
        </p:txBody>
      </p:sp>
    </p:spTree>
    <p:extLst>
      <p:ext uri="{BB962C8B-B14F-4D97-AF65-F5344CB8AC3E}">
        <p14:creationId xmlns:p14="http://schemas.microsoft.com/office/powerpoint/2010/main" val="2048092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1544638" y="985838"/>
            <a:ext cx="5445125" cy="3403600"/>
          </a:xfrm>
          <a:ln/>
        </p:spPr>
      </p:sp>
      <p:sp>
        <p:nvSpPr>
          <p:cNvPr id="6246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Java provides an implementation of </a:t>
            </a:r>
            <a:r>
              <a:rPr lang="en-US" dirty="0" err="1">
                <a:ea typeface="ＭＳ Ｐゴシック" charset="0"/>
              </a:rPr>
              <a:t>Dijkstra's</a:t>
            </a:r>
            <a:r>
              <a:rPr lang="en-US" dirty="0">
                <a:ea typeface="ＭＳ Ｐゴシック" charset="0"/>
              </a:rPr>
              <a:t> counting semaphore s.</a:t>
            </a:r>
          </a:p>
          <a:p>
            <a:pPr lvl="0"/>
            <a:r>
              <a:rPr lang="en-US" dirty="0">
                <a:ea typeface="ＭＳ Ｐゴシック" charset="0"/>
              </a:rPr>
              <a:t>A semaphore is like an integer variable, its value is intended to represent a number of available resources of some kind. The operations on the semaphore value are restricted to two, sometimes described as wait() and signal(), or even using </a:t>
            </a:r>
            <a:r>
              <a:rPr lang="en-US" dirty="0" err="1">
                <a:ea typeface="ＭＳ Ｐゴシック" charset="0"/>
              </a:rPr>
              <a:t>Dijkstra's</a:t>
            </a:r>
            <a:r>
              <a:rPr lang="en-US" dirty="0">
                <a:ea typeface="ＭＳ Ｐゴシック" charset="0"/>
              </a:rPr>
              <a:t> original names of p() and v() (representing Dutch phrases).</a:t>
            </a:r>
          </a:p>
          <a:p>
            <a:pPr lvl="0"/>
            <a:r>
              <a:rPr lang="en-US" dirty="0">
                <a:ea typeface="ＭＳ Ｐゴシック" charset="0"/>
              </a:rPr>
              <a:t>The signal() operation adds one to the value of the semaphore, indicating a new instance of the resource has been added to the pool. The wait() operation subtracts one from the value, unless the value is 0, in which case it blocks the calling thread until the semaphore's value increases above 0 again.</a:t>
            </a:r>
          </a:p>
          <a:p>
            <a:pPr lvl="0"/>
            <a:r>
              <a:rPr lang="en-US" dirty="0"/>
              <a:t>@fold</a:t>
            </a:r>
            <a:endParaRPr lang="en-US" dirty="0">
              <a:ea typeface="ＭＳ Ｐゴシック" charset="0"/>
            </a:endParaRPr>
          </a:p>
          <a:p>
            <a:pPr lvl="0"/>
            <a:r>
              <a:rPr lang="en-US" dirty="0">
                <a:ea typeface="ＭＳ Ｐゴシック" charset="0"/>
              </a:rPr>
              <a:t>Sometimes a semaphore is used as a form of lock, its values are </a:t>
            </a:r>
            <a:r>
              <a:rPr lang="en-US" dirty="0" err="1">
                <a:ea typeface="ＭＳ Ｐゴシック" charset="0"/>
              </a:rPr>
              <a:t>contrained</a:t>
            </a:r>
            <a:r>
              <a:rPr lang="en-US" dirty="0">
                <a:ea typeface="ＭＳ Ｐゴシック" charset="0"/>
              </a:rPr>
              <a:t> through usage to be 1 (unlocked) or 0 (locked). Such usage is often termed a "binary semaphore". The semantics of the binary semaphore are, however, different from those of a lock, since there is no concept of "ownership" of a semaphore and therefore it is not possible to ensure that the thread that acquired the lock is the one to release it. Sometimes this is desirable as it allows us a route out of deadlock, but in other cases it is not what is required.</a:t>
            </a:r>
          </a:p>
          <a:p>
            <a:pPr lvl="0"/>
            <a:r>
              <a:rPr lang="en-US" dirty="0">
                <a:ea typeface="ＭＳ Ｐゴシック" charset="0"/>
              </a:rPr>
              <a:t>In the Java 5 Semaphore class, the operations for wait() and signal() are, somewhat misleadingly, named acquire() and release(). We can also request "fair" handling of blocked requests - like the locking classes this guarantees the threads are granted access in the order in which they blocked.</a:t>
            </a:r>
          </a:p>
          <a:p>
            <a:pPr lvl="0"/>
            <a:r>
              <a:rPr lang="en-US" dirty="0">
                <a:ea typeface="ＭＳ Ｐゴシック" charset="0"/>
              </a:rPr>
              <a:t>In the slide we see an implementation of the Letters interface, where a Semaphore is used to indicate the number of available instances of a particular resource in the pool (and also the number of available spaces in the pool). The Semaphore objects are </a:t>
            </a:r>
            <a:r>
              <a:rPr lang="en-US" dirty="0" err="1">
                <a:ea typeface="ＭＳ Ｐゴシック" charset="0"/>
              </a:rPr>
              <a:t>initialised</a:t>
            </a:r>
            <a:r>
              <a:rPr lang="en-US" dirty="0">
                <a:ea typeface="ＭＳ Ｐゴシック" charset="0"/>
              </a:rPr>
              <a:t> using the correct values, so we start from a known state.</a:t>
            </a:r>
          </a:p>
          <a:p>
            <a:pPr lvl="0"/>
            <a:endParaRPr lang="en-US" dirty="0">
              <a:ea typeface="ＭＳ Ｐゴシック" charset="0"/>
            </a:endParaRPr>
          </a:p>
          <a:p>
            <a:pPr lvl="0"/>
            <a:r>
              <a:rPr lang="en-US" dirty="0">
                <a:ea typeface="ＭＳ Ｐゴシック" charset="0"/>
              </a:rPr>
              <a:t>@tag sema4;</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ea typeface="ＭＳ Ｐゴシック" charset="0"/>
              </a:rPr>
              <a:t>@flow;</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492579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1544638" y="985838"/>
            <a:ext cx="5445125" cy="3403600"/>
          </a:xfrm>
          <a:ln/>
        </p:spPr>
      </p:sp>
      <p:sp>
        <p:nvSpPr>
          <p:cNvPr id="6246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Access to the Semaphore objects is performed outside any synchronized blocks. Its job is to provide synchronization amongst threads of access to the pool - the synchronized blocks ensure that the pool is updated in a consistent  fashion. The Semaphore objects themselves have synchronization so that their individual states are manipulated safely.</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 sema4</a:t>
            </a:r>
          </a:p>
          <a:p>
            <a:pPr lvl="0"/>
            <a:endParaRPr lang="en-US" dirty="0">
              <a:ea typeface="ＭＳ Ｐゴシック" charset="0"/>
            </a:endParaRPr>
          </a:p>
        </p:txBody>
      </p:sp>
    </p:spTree>
    <p:extLst>
      <p:ext uri="{BB962C8B-B14F-4D97-AF65-F5344CB8AC3E}">
        <p14:creationId xmlns:p14="http://schemas.microsoft.com/office/powerpoint/2010/main" val="1171875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544638" y="985838"/>
            <a:ext cx="5445125" cy="3403600"/>
          </a:xfrm>
          <a:ln/>
        </p:spPr>
      </p:sp>
      <p:sp>
        <p:nvSpPr>
          <p:cNvPr id="6656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Another form of synchronization </a:t>
            </a:r>
            <a:r>
              <a:rPr lang="en-US" dirty="0" err="1">
                <a:ea typeface="ＭＳ Ｐゴシック" charset="0"/>
              </a:rPr>
              <a:t>focussed</a:t>
            </a:r>
            <a:r>
              <a:rPr lang="en-US" dirty="0">
                <a:ea typeface="ＭＳ Ｐゴシック" charset="0"/>
              </a:rPr>
              <a:t> on </a:t>
            </a:r>
            <a:r>
              <a:rPr lang="en-US" dirty="0" err="1">
                <a:ea typeface="ＭＳ Ｐゴシック" charset="0"/>
              </a:rPr>
              <a:t>co-ordinating</a:t>
            </a:r>
            <a:r>
              <a:rPr lang="en-US" dirty="0">
                <a:ea typeface="ＭＳ Ｐゴシック" charset="0"/>
              </a:rPr>
              <a:t> the work of multiple threads is where we want to ensure that multiple threads have reached a certain stage in their execution before any can proceed further. This is sometimes known as barrier synchronization.</a:t>
            </a:r>
          </a:p>
          <a:p>
            <a:pPr lvl="0"/>
            <a:r>
              <a:rPr lang="en-US" dirty="0">
                <a:ea typeface="ＭＳ Ｐゴシック" charset="0"/>
              </a:rPr>
              <a:t>A </a:t>
            </a:r>
            <a:r>
              <a:rPr lang="en-US" dirty="0" err="1">
                <a:ea typeface="ＭＳ Ｐゴシック" charset="0"/>
              </a:rPr>
              <a:t>CountDownLatch</a:t>
            </a:r>
            <a:r>
              <a:rPr lang="en-US" dirty="0">
                <a:ea typeface="ＭＳ Ｐゴシック" charset="0"/>
              </a:rPr>
              <a:t> is a synchronizer that is used to place a notional gate in the execution path of a number of threads. The gate is initially closed, and will remain closed until a specified number of events have occurred. The number of events to wait for is specified when the latch is created. </a:t>
            </a:r>
          </a:p>
          <a:p>
            <a:pPr lvl="0"/>
            <a:r>
              <a:rPr lang="en-US" dirty="0">
                <a:ea typeface="ＭＳ Ｐゴシック" charset="0"/>
              </a:rPr>
              <a:t>@fold</a:t>
            </a:r>
          </a:p>
          <a:p>
            <a:pPr lvl="0"/>
            <a:r>
              <a:rPr lang="en-US" dirty="0">
                <a:ea typeface="ＭＳ Ｐゴシック" charset="0"/>
              </a:rPr>
              <a:t>As each thread reaches the gate, indicated by the thread calling the latch's await() method, it blocks. As each event occurs, the value of the latch can be reduced using the </a:t>
            </a:r>
            <a:r>
              <a:rPr lang="en-US" dirty="0" err="1">
                <a:ea typeface="ＭＳ Ｐゴシック" charset="0"/>
              </a:rPr>
              <a:t>countDown</a:t>
            </a:r>
            <a:r>
              <a:rPr lang="en-US" dirty="0">
                <a:ea typeface="ＭＳ Ｐゴシック" charset="0"/>
              </a:rPr>
              <a:t>() method. When the value reaches 0 the latch reaches its "terminal state", opens and all the waiting threads can proceed.</a:t>
            </a:r>
          </a:p>
          <a:p>
            <a:pPr lvl="0"/>
            <a:r>
              <a:rPr lang="en-US" dirty="0">
                <a:ea typeface="ＭＳ Ｐゴシック" charset="0"/>
              </a:rPr>
              <a:t>Latches can be used in different scenarios:</a:t>
            </a:r>
          </a:p>
          <a:p>
            <a:pPr>
              <a:buFontTx/>
              <a:buChar char="•"/>
            </a:pPr>
            <a:r>
              <a:rPr lang="en-US" dirty="0">
                <a:ea typeface="ＭＳ Ｐゴシック" charset="0"/>
              </a:rPr>
              <a:t>to ensure that a computation does not proceed until all initializations have been completed.</a:t>
            </a:r>
          </a:p>
          <a:p>
            <a:pPr>
              <a:buFontTx/>
              <a:buChar char="•"/>
            </a:pPr>
            <a:r>
              <a:rPr lang="en-US" dirty="0">
                <a:ea typeface="ＭＳ Ｐゴシック" charset="0"/>
              </a:rPr>
              <a:t>to ensure that a service does not start until all the services on which it depends have started.</a:t>
            </a:r>
          </a:p>
          <a:p>
            <a:pPr lvl="0"/>
            <a:r>
              <a:rPr lang="en-US" dirty="0">
                <a:ea typeface="ＭＳ Ｐゴシック" charset="0"/>
              </a:rPr>
              <a:t>The </a:t>
            </a:r>
            <a:r>
              <a:rPr lang="en-US" dirty="0" err="1">
                <a:ea typeface="ＭＳ Ｐゴシック" charset="0"/>
              </a:rPr>
              <a:t>CountdownLatch</a:t>
            </a:r>
            <a:r>
              <a:rPr lang="en-US" dirty="0">
                <a:ea typeface="ＭＳ Ｐゴシック" charset="0"/>
              </a:rPr>
              <a:t> as described here is a once-only synchronizer. Once it reaches its terminal state, it cannot be used again.</a:t>
            </a:r>
          </a:p>
          <a:p>
            <a:pPr lvl="0"/>
            <a:endParaRPr lang="en-US" dirty="0">
              <a:ea typeface="ＭＳ Ｐゴシック" charset="0"/>
            </a:endParaRPr>
          </a:p>
          <a:p>
            <a:pPr lvl="0"/>
            <a:r>
              <a:rPr lang="en-US" dirty="0">
                <a:ea typeface="ＭＳ Ｐゴシック" charset="0"/>
              </a:rPr>
              <a:t>@tag</a:t>
            </a:r>
            <a:r>
              <a:rPr lang="en-US" baseline="0" dirty="0">
                <a:ea typeface="ＭＳ Ｐゴシック" charset="0"/>
              </a:rPr>
              <a:t> latch</a:t>
            </a:r>
            <a:endParaRPr lang="en-US" dirty="0">
              <a:ea typeface="ＭＳ Ｐゴシック" charset="0"/>
            </a:endParaRPr>
          </a:p>
        </p:txBody>
      </p:sp>
    </p:spTree>
    <p:extLst>
      <p:ext uri="{BB962C8B-B14F-4D97-AF65-F5344CB8AC3E}">
        <p14:creationId xmlns:p14="http://schemas.microsoft.com/office/powerpoint/2010/main" val="3420764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1544638" y="985838"/>
            <a:ext cx="5445125" cy="3403600"/>
          </a:xfrm>
          <a:ln/>
        </p:spPr>
      </p:sp>
      <p:sp>
        <p:nvSpPr>
          <p:cNvPr id="6861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Here we see a class that offers the ability to perform some task as part of a group of other similar task objects, with </a:t>
            </a:r>
            <a:r>
              <a:rPr lang="en-US" dirty="0" err="1">
                <a:ea typeface="ＭＳ Ｐゴシック" charset="0"/>
              </a:rPr>
              <a:t>CountDownLatches</a:t>
            </a:r>
            <a:r>
              <a:rPr lang="en-US" dirty="0">
                <a:ea typeface="ＭＳ Ｐゴシック" charset="0"/>
              </a:rPr>
              <a:t> being used to control the start and finish of the work.</a:t>
            </a:r>
          </a:p>
          <a:p>
            <a:pPr lvl="0"/>
            <a:r>
              <a:rPr lang="en-US" dirty="0">
                <a:ea typeface="ＭＳ Ｐゴシック" charset="0"/>
              </a:rPr>
              <a:t>The class extends Thread, so each </a:t>
            </a:r>
            <a:r>
              <a:rPr lang="en-US" dirty="0" err="1">
                <a:ea typeface="ＭＳ Ｐゴシック" charset="0"/>
              </a:rPr>
              <a:t>LatchWorker</a:t>
            </a:r>
            <a:r>
              <a:rPr lang="en-US" dirty="0">
                <a:ea typeface="ＭＳ Ｐゴシック" charset="0"/>
              </a:rPr>
              <a:t> will operate in its own thread. </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latch;</a:t>
            </a:r>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ea typeface="ＭＳ Ｐゴシック" charset="0"/>
              </a:rPr>
              <a:t>@flow;</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1388329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1544638" y="985838"/>
            <a:ext cx="5445125" cy="3403600"/>
          </a:xfrm>
          <a:ln/>
        </p:spPr>
      </p:sp>
      <p:sp>
        <p:nvSpPr>
          <p:cNvPr id="6861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The "work" in this example is simply a random wait, to simulate the passing </a:t>
            </a:r>
            <a:r>
              <a:rPr lang="en-US" dirty="0" err="1">
                <a:ea typeface="ＭＳ Ｐゴシック" charset="0"/>
              </a:rPr>
              <a:t>ot</a:t>
            </a:r>
            <a:r>
              <a:rPr lang="en-US" dirty="0">
                <a:ea typeface="ＭＳ Ｐゴシック" charset="0"/>
              </a:rPr>
              <a:t> time. Clearly we could imaging extending this basic approach so that the "task" could be passed in to the constructor for the class, encapsulated in some form of command object.</a:t>
            </a:r>
          </a:p>
          <a:p>
            <a:pPr lvl="0"/>
            <a:r>
              <a:rPr lang="en-US" dirty="0">
                <a:ea typeface="ＭＳ Ｐゴシック" charset="0"/>
              </a:rPr>
              <a:t>The worker will wait for a </a:t>
            </a:r>
            <a:r>
              <a:rPr lang="en-US" dirty="0" err="1">
                <a:ea typeface="ＭＳ Ｐゴシック" charset="0"/>
              </a:rPr>
              <a:t>CountDownLatch</a:t>
            </a:r>
            <a:r>
              <a:rPr lang="en-US" dirty="0">
                <a:ea typeface="ＭＳ Ｐゴシック" charset="0"/>
              </a:rPr>
              <a:t> representing a "start" signal before beginning its work, and after completion it will signal a </a:t>
            </a:r>
            <a:r>
              <a:rPr lang="en-US" dirty="0" err="1">
                <a:ea typeface="ＭＳ Ｐゴシック" charset="0"/>
              </a:rPr>
              <a:t>CountDownLatch</a:t>
            </a:r>
            <a:r>
              <a:rPr lang="en-US" dirty="0">
                <a:ea typeface="ＭＳ Ｐゴシック" charset="0"/>
              </a:rPr>
              <a:t> representing an "end" signal. These will be used by a controlling thread to coordinate the execution of the tasks. As before, we use a constructor supplied value to build and remember a name for the Thread, making diagnostics easier.</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latch</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18032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1544638" y="985838"/>
            <a:ext cx="5445125" cy="3403600"/>
          </a:xfrm>
          <a:ln/>
        </p:spPr>
      </p:sp>
      <p:sp>
        <p:nvSpPr>
          <p:cNvPr id="6861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Here we see a driver program, which uses the </a:t>
            </a:r>
            <a:r>
              <a:rPr lang="en-US" dirty="0" err="1">
                <a:ea typeface="ＭＳ Ｐゴシック" charset="0"/>
              </a:rPr>
              <a:t>LatchWorker</a:t>
            </a:r>
            <a:r>
              <a:rPr lang="en-US" dirty="0">
                <a:ea typeface="ＭＳ Ｐゴシック" charset="0"/>
              </a:rPr>
              <a:t> class shown previously.</a:t>
            </a:r>
          </a:p>
          <a:p>
            <a:pPr lvl="0"/>
            <a:r>
              <a:rPr lang="en-US" dirty="0">
                <a:ea typeface="ＭＳ Ｐゴシック" charset="0"/>
              </a:rPr>
              <a:t>The program creates a given number of </a:t>
            </a:r>
            <a:r>
              <a:rPr lang="en-US" dirty="0" err="1">
                <a:ea typeface="ＭＳ Ｐゴシック" charset="0"/>
              </a:rPr>
              <a:t>LatchWorker</a:t>
            </a:r>
            <a:r>
              <a:rPr lang="en-US" dirty="0">
                <a:ea typeface="ＭＳ Ｐゴシック" charset="0"/>
              </a:rPr>
              <a:t> threads (using the command line argument as the count), starting each one as it does so. </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latch;</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ea typeface="ＭＳ Ｐゴシック" charset="0"/>
              </a:rPr>
              <a:t>@flow;</a:t>
            </a:r>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384000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1544638" y="985838"/>
            <a:ext cx="5445125" cy="3403600"/>
          </a:xfrm>
          <a:ln/>
        </p:spPr>
      </p:sp>
      <p:sp>
        <p:nvSpPr>
          <p:cNvPr id="6861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Because the </a:t>
            </a:r>
            <a:r>
              <a:rPr lang="en-US" dirty="0" err="1">
                <a:ea typeface="ＭＳ Ｐゴシック" charset="0"/>
              </a:rPr>
              <a:t>LatchWorker</a:t>
            </a:r>
            <a:r>
              <a:rPr lang="en-US" dirty="0">
                <a:ea typeface="ＭＳ Ｐゴシック" charset="0"/>
              </a:rPr>
              <a:t> threads will first wait for their "start" signal before proceeding with their real task, we have to signal this from the main thread. This is done using the call</a:t>
            </a:r>
          </a:p>
          <a:p>
            <a:r>
              <a:rPr lang="en-US" dirty="0" err="1">
                <a:latin typeface="Courier"/>
              </a:rPr>
              <a:t>readyToGo.countDown</a:t>
            </a:r>
            <a:r>
              <a:rPr lang="en-US" dirty="0">
                <a:latin typeface="Courier"/>
              </a:rPr>
              <a:t>();</a:t>
            </a:r>
          </a:p>
          <a:p>
            <a:pPr lvl="0"/>
            <a:r>
              <a:rPr lang="en-US" dirty="0">
                <a:ea typeface="ＭＳ Ｐゴシック" charset="0"/>
              </a:rPr>
              <a:t>Then we wait for all tasks to finish, </a:t>
            </a:r>
          </a:p>
          <a:p>
            <a:r>
              <a:rPr lang="en-US" dirty="0" err="1">
                <a:latin typeface="Courier"/>
              </a:rPr>
              <a:t>allDone.await</a:t>
            </a:r>
            <a:r>
              <a:rPr lang="en-US" dirty="0">
                <a:latin typeface="Courier"/>
              </a:rPr>
              <a:t>();</a:t>
            </a:r>
          </a:p>
          <a:p>
            <a:pPr lvl="0"/>
            <a:r>
              <a:rPr lang="en-US" dirty="0">
                <a:ea typeface="ＭＳ Ｐゴシック" charset="0"/>
              </a:rPr>
              <a:t>As each of the </a:t>
            </a:r>
            <a:r>
              <a:rPr lang="en-US" dirty="0" err="1">
                <a:ea typeface="ＭＳ Ｐゴシック" charset="0"/>
              </a:rPr>
              <a:t>LatchWorkers</a:t>
            </a:r>
            <a:r>
              <a:rPr lang="en-US" dirty="0">
                <a:ea typeface="ＭＳ Ｐゴシック" charset="0"/>
              </a:rPr>
              <a:t> completes its task, it will signal this latch so when all are finished we can proceed to the final printing of the "Done" message.</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latch</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1615212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1544638" y="985838"/>
            <a:ext cx="5445125" cy="3403600"/>
          </a:xfrm>
          <a:ln/>
        </p:spPr>
      </p:sp>
      <p:sp>
        <p:nvSpPr>
          <p:cNvPr id="7270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The Cyclic Barrier is similar to the </a:t>
            </a:r>
            <a:r>
              <a:rPr lang="en-US" dirty="0" err="1">
                <a:ea typeface="ＭＳ Ｐゴシック" charset="0"/>
              </a:rPr>
              <a:t>CountDownLatch</a:t>
            </a:r>
            <a:r>
              <a:rPr lang="en-US" dirty="0">
                <a:ea typeface="ＭＳ Ｐゴシック" charset="0"/>
              </a:rPr>
              <a:t>, but is opened when a number of threads reaching a particular point in their execution, rather than requiring to be explicitly </a:t>
            </a:r>
            <a:r>
              <a:rPr lang="en-US" dirty="0" err="1">
                <a:ea typeface="ＭＳ Ｐゴシック" charset="0"/>
              </a:rPr>
              <a:t>signalled</a:t>
            </a:r>
            <a:r>
              <a:rPr lang="en-US" dirty="0">
                <a:ea typeface="ＭＳ Ｐゴシック" charset="0"/>
              </a:rPr>
              <a:t>.</a:t>
            </a:r>
          </a:p>
          <a:p>
            <a:pPr lvl="0"/>
            <a:r>
              <a:rPr lang="en-US" dirty="0">
                <a:ea typeface="ＭＳ Ｐゴシック" charset="0"/>
              </a:rPr>
              <a:t>The Cyclic Barrier is a reusable object, in that once we have passed through the barrier we can use it again later.</a:t>
            </a:r>
          </a:p>
          <a:p>
            <a:pPr lvl="0"/>
            <a:br>
              <a:rPr lang="en-US" dirty="0">
                <a:ea typeface="ＭＳ Ｐゴシック" charset="0"/>
              </a:rPr>
            </a:br>
            <a:r>
              <a:rPr lang="en-US" dirty="0">
                <a:ea typeface="ＭＳ Ｐゴシック" charset="0"/>
              </a:rPr>
              <a:t>@tag</a:t>
            </a:r>
            <a:r>
              <a:rPr lang="en-US" baseline="0" dirty="0">
                <a:ea typeface="ＭＳ Ｐゴシック" charset="0"/>
              </a:rPr>
              <a:t> barrier</a:t>
            </a:r>
            <a:endParaRPr lang="en-US" dirty="0">
              <a:ea typeface="ＭＳ Ｐゴシック" charset="0"/>
            </a:endParaRPr>
          </a:p>
          <a:p>
            <a:pPr lvl="0"/>
            <a:r>
              <a:rPr lang="en-US" dirty="0">
                <a:ea typeface="ＭＳ Ｐゴシック" charset="0"/>
              </a:rPr>
              <a:t>@banner; @exhibit;</a:t>
            </a:r>
          </a:p>
        </p:txBody>
      </p:sp>
    </p:spTree>
    <p:extLst>
      <p:ext uri="{BB962C8B-B14F-4D97-AF65-F5344CB8AC3E}">
        <p14:creationId xmlns:p14="http://schemas.microsoft.com/office/powerpoint/2010/main" val="2522231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544638" y="985838"/>
            <a:ext cx="5445125" cy="3403600"/>
          </a:xfrm>
          <a:ln/>
        </p:spPr>
      </p:sp>
      <p:sp>
        <p:nvSpPr>
          <p:cNvPr id="7475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This example illustrates the use of the </a:t>
            </a:r>
            <a:r>
              <a:rPr lang="en-US" dirty="0" err="1">
                <a:ea typeface="ＭＳ Ｐゴシック" charset="0"/>
              </a:rPr>
              <a:t>CyclicBarrier</a:t>
            </a:r>
            <a:r>
              <a:rPr lang="en-US" dirty="0">
                <a:ea typeface="ＭＳ Ｐゴシック" charset="0"/>
              </a:rPr>
              <a:t> to synchronize threads in an application.</a:t>
            </a:r>
          </a:p>
          <a:p>
            <a:pPr lvl="0"/>
            <a:r>
              <a:rPr lang="en-US" dirty="0">
                <a:ea typeface="ＭＳ Ｐゴシック" charset="0"/>
              </a:rPr>
              <a:t>As with the </a:t>
            </a:r>
            <a:r>
              <a:rPr lang="en-US" dirty="0" err="1">
                <a:ea typeface="ＭＳ Ｐゴシック" charset="0"/>
              </a:rPr>
              <a:t>CountDownLatch</a:t>
            </a:r>
            <a:r>
              <a:rPr lang="en-US" dirty="0">
                <a:ea typeface="ＭＳ Ｐゴシック" charset="0"/>
              </a:rPr>
              <a:t> example, we have a number of worker objects, as shown on the slide, each of which will perform some work in a thread of its own.</a:t>
            </a:r>
          </a:p>
          <a:p>
            <a:pPr lvl="0"/>
            <a:r>
              <a:rPr lang="en-US" dirty="0">
                <a:ea typeface="ＭＳ Ｐゴシック" charset="0"/>
              </a:rPr>
              <a:t>The Worker threads will all wait at the Cyclic Barrier </a:t>
            </a:r>
            <a:r>
              <a:rPr lang="en-US" dirty="0" err="1">
                <a:ea typeface="ＭＳ Ｐゴシック" charset="0"/>
              </a:rPr>
              <a:t>theBarrier</a:t>
            </a:r>
            <a:r>
              <a:rPr lang="en-US" dirty="0">
                <a:ea typeface="ＭＳ Ｐゴシック" charset="0"/>
              </a:rPr>
              <a:t>. Once all have reached this barrier (for example they are all ready and </a:t>
            </a:r>
            <a:r>
              <a:rPr lang="en-US" dirty="0" err="1">
                <a:ea typeface="ＭＳ Ｐゴシック" charset="0"/>
              </a:rPr>
              <a:t>initialised</a:t>
            </a:r>
            <a:r>
              <a:rPr lang="en-US" dirty="0">
                <a:ea typeface="ＭＳ Ｐゴシック" charset="0"/>
              </a:rPr>
              <a:t> to start their work) it is opened, allowing them to proceed. </a:t>
            </a:r>
          </a:p>
          <a:p>
            <a:pPr lvl="0"/>
            <a:r>
              <a:rPr lang="en-US" dirty="0">
                <a:ea typeface="ＭＳ Ｐゴシック" charset="0"/>
              </a:rPr>
              <a:t>When their task has completed they wait once more, at the same barrier, until all have reached it - </a:t>
            </a:r>
            <a:r>
              <a:rPr lang="en-US" dirty="0" err="1">
                <a:ea typeface="ＭＳ Ｐゴシック" charset="0"/>
              </a:rPr>
              <a:t>signalling</a:t>
            </a:r>
            <a:r>
              <a:rPr lang="en-US" dirty="0">
                <a:ea typeface="ＭＳ Ｐゴシック" charset="0"/>
              </a:rPr>
              <a:t> that all have completed their work. At that point the barrier opens again and they can proceed, in this case to the end of their run() method and hence the end of the Thread.</a:t>
            </a:r>
          </a:p>
          <a:p>
            <a:pPr lvl="0"/>
            <a:r>
              <a:rPr lang="en-US" dirty="0">
                <a:ea typeface="ＭＳ Ｐゴシック" charset="0"/>
              </a:rPr>
              <a:t>The call to await() can be made with a timeout value. If this expires before all threads have reached the barrier, or any thread leaves the barrier as a result of being interrupted or failing, then all other waiting threads are sent the </a:t>
            </a:r>
            <a:r>
              <a:rPr lang="en-US" dirty="0" err="1">
                <a:ea typeface="ＭＳ Ｐゴシック" charset="0"/>
              </a:rPr>
              <a:t>BrokenBarrierException</a:t>
            </a:r>
            <a:r>
              <a:rPr lang="en-US" dirty="0">
                <a:ea typeface="ＭＳ Ｐゴシック" charset="0"/>
              </a:rPr>
              <a:t>.</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br>
              <a:rPr lang="en-US" dirty="0">
                <a:ea typeface="ＭＳ Ｐゴシック" charset="0"/>
              </a:rPr>
            </a:br>
            <a:r>
              <a:rPr lang="en-US" dirty="0">
                <a:ea typeface="ＭＳ Ｐゴシック" charset="0"/>
              </a:rPr>
              <a:t>@tag</a:t>
            </a:r>
            <a:r>
              <a:rPr lang="en-US" baseline="0" dirty="0">
                <a:ea typeface="ＭＳ Ｐゴシック" charset="0"/>
              </a:rPr>
              <a:t> barrier</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a:ea typeface="ＭＳ Ｐゴシック" charset="0"/>
              </a:rPr>
              <a:t>@flow;</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78802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1544638" y="985838"/>
            <a:ext cx="5445125" cy="3403600"/>
          </a:xfrm>
          <a:ln/>
        </p:spPr>
      </p:sp>
      <p:sp>
        <p:nvSpPr>
          <p:cNvPr id="296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As we have already seen, Java has always provided locking functionality through a monitor approach - every object has a </a:t>
            </a:r>
            <a:r>
              <a:rPr lang="en-US" dirty="0" err="1">
                <a:ea typeface="ＭＳ Ｐゴシック" charset="0"/>
              </a:rPr>
              <a:t>mutex</a:t>
            </a:r>
            <a:r>
              <a:rPr lang="en-US" dirty="0">
                <a:ea typeface="ＭＳ Ｐゴシック" charset="0"/>
              </a:rPr>
              <a:t>-style lock associated with it. This lock is used to implement the mutual exclusion component of the synchronized keyword functionality. However this approach, while reasonably straightforward, has a number of limitations.</a:t>
            </a:r>
          </a:p>
          <a:p>
            <a:pPr lvl="0"/>
            <a:r>
              <a:rPr lang="en-US" dirty="0">
                <a:ea typeface="ＭＳ Ｐゴシック" charset="0"/>
              </a:rPr>
              <a:t>There is no timeout option when attempting to acquire the lock on entry to a synchronized block, neither is there a non-blocking operation that simply checks the </a:t>
            </a:r>
            <a:r>
              <a:rPr lang="en-US" dirty="0" err="1">
                <a:ea typeface="ＭＳ Ｐゴシック" charset="0"/>
              </a:rPr>
              <a:t>availablility</a:t>
            </a:r>
            <a:r>
              <a:rPr lang="en-US" dirty="0">
                <a:ea typeface="ＭＳ Ｐゴシック" charset="0"/>
              </a:rPr>
              <a:t> of the lock. Threads could in theory block forever waiting for a lock (unless an external timeout capability based on </a:t>
            </a:r>
            <a:r>
              <a:rPr lang="en-US" dirty="0" err="1">
                <a:ea typeface="ＭＳ Ｐゴシック" charset="0"/>
              </a:rPr>
              <a:t>Thread.interrupt</a:t>
            </a:r>
            <a:r>
              <a:rPr lang="en-US" dirty="0">
                <a:ea typeface="ＭＳ Ｐゴシック" charset="0"/>
              </a:rPr>
              <a:t>() was used). This is a key component of the potential for deadlock in multithreaded programs.</a:t>
            </a:r>
          </a:p>
          <a:p>
            <a:pPr lvl="0"/>
            <a:r>
              <a:rPr lang="en-US" dirty="0">
                <a:ea typeface="ＭＳ Ｐゴシック" charset="0"/>
              </a:rPr>
              <a:t>Acquisition and release of locks is tied to a single block of code (the synchronized block). There is only one lock per object. These two features make the locking less flexible than may be required.</a:t>
            </a:r>
          </a:p>
          <a:p>
            <a:pPr lvl="0"/>
            <a:r>
              <a:rPr lang="en-US" dirty="0">
                <a:ea typeface="ＭＳ Ｐゴシック" charset="0"/>
              </a:rPr>
              <a:t>Finally there is no built in capability to support shared/exclusive locks such as multiple reader/single writer locks.</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a:t>
            </a:r>
            <a:r>
              <a:rPr lang="en-US" baseline="0" dirty="0" err="1">
                <a:ea typeface="ＭＳ Ｐゴシック" charset="0"/>
              </a:rPr>
              <a:t>lockobjects</a:t>
            </a:r>
            <a:endParaRPr lang="en-US" dirty="0">
              <a:ea typeface="ＭＳ Ｐゴシック" charset="0"/>
            </a:endParaRPr>
          </a:p>
          <a:p>
            <a:pPr lvl="0"/>
            <a:endParaRPr lang="en-US" dirty="0">
              <a:ea typeface="ＭＳ Ｐゴシック" charset="0"/>
            </a:endParaRPr>
          </a:p>
          <a:p>
            <a:pPr lvl="0"/>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2568904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1544638" y="985838"/>
            <a:ext cx="5445125" cy="3403600"/>
          </a:xfrm>
          <a:ln/>
        </p:spPr>
      </p:sp>
      <p:sp>
        <p:nvSpPr>
          <p:cNvPr id="7680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The example shows the driver program that controls the Worker threads.</a:t>
            </a:r>
          </a:p>
          <a:p>
            <a:pPr lvl="0"/>
            <a:r>
              <a:rPr lang="en-US" dirty="0">
                <a:ea typeface="ＭＳ Ｐゴシック" charset="0"/>
              </a:rPr>
              <a:t>When we create a </a:t>
            </a:r>
            <a:r>
              <a:rPr lang="en-US" dirty="0" err="1">
                <a:ea typeface="ＭＳ Ｐゴシック" charset="0"/>
              </a:rPr>
              <a:t>CyclicBarrier</a:t>
            </a:r>
            <a:r>
              <a:rPr lang="en-US" dirty="0">
                <a:ea typeface="ＭＳ Ｐゴシック" charset="0"/>
              </a:rPr>
              <a:t> object we can specify a small piece of code that is executed each time all the required threads have reached the barrier and it is successfully opened. Here, we print a short message at this point. (Also shown in the sample output are additional print messages from the Worker objects, which have not been shown explicitly on the previous slide.)</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barrier</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3085951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1544638" y="985838"/>
            <a:ext cx="5445125" cy="3403600"/>
          </a:xfrm>
          <a:ln/>
        </p:spPr>
      </p:sp>
      <p:sp>
        <p:nvSpPr>
          <p:cNvPr id="7680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br>
              <a:rPr lang="en-US" dirty="0">
                <a:ea typeface="ＭＳ Ｐゴシック" charset="0"/>
              </a:rPr>
            </a:br>
            <a:r>
              <a:rPr lang="en-US" dirty="0">
                <a:ea typeface="ＭＳ Ｐゴシック" charset="0"/>
              </a:rPr>
              <a:t>@tag</a:t>
            </a:r>
            <a:r>
              <a:rPr lang="en-US" baseline="0" dirty="0">
                <a:ea typeface="ＭＳ Ｐゴシック" charset="0"/>
              </a:rPr>
              <a:t> barrier</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1777105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xfrm>
            <a:off x="1544638" y="985838"/>
            <a:ext cx="5445125" cy="3403600"/>
          </a:xfrm>
          <a:ln/>
        </p:spPr>
      </p:sp>
      <p:sp>
        <p:nvSpPr>
          <p:cNvPr id="1126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US" dirty="0">
                <a:ea typeface="ＭＳ Ｐゴシック" charset="0"/>
              </a:rPr>
              <a:t>The </a:t>
            </a:r>
            <a:r>
              <a:rPr lang="en-US" dirty="0" err="1">
                <a:ea typeface="ＭＳ Ｐゴシック" charset="0"/>
              </a:rPr>
              <a:t>BlockingQueue</a:t>
            </a:r>
            <a:r>
              <a:rPr lang="en-US" dirty="0">
                <a:ea typeface="ＭＳ Ｐゴシック" charset="0"/>
              </a:rPr>
              <a:t> interface extends the Queue interface with two methods that block if unable to complete - take() removes an element from the queue, and put() adds an element.</a:t>
            </a:r>
          </a:p>
          <a:p>
            <a:pPr lvl="0"/>
            <a:r>
              <a:rPr lang="en-US" dirty="0">
                <a:ea typeface="ＭＳ Ｐゴシック" charset="0"/>
              </a:rPr>
              <a:t>There are four possible implementation classes for the </a:t>
            </a:r>
            <a:r>
              <a:rPr lang="en-US" dirty="0" err="1">
                <a:ea typeface="ＭＳ Ｐゴシック" charset="0"/>
              </a:rPr>
              <a:t>BlockingQueue</a:t>
            </a:r>
            <a:r>
              <a:rPr lang="en-US" dirty="0">
                <a:ea typeface="ＭＳ Ｐゴシック" charset="0"/>
              </a:rPr>
              <a:t> interface, each with its own particular characteristics. These are shown on the slide.</a:t>
            </a:r>
          </a:p>
        </p:txBody>
      </p:sp>
    </p:spTree>
    <p:extLst>
      <p:ext uri="{BB962C8B-B14F-4D97-AF65-F5344CB8AC3E}">
        <p14:creationId xmlns:p14="http://schemas.microsoft.com/office/powerpoint/2010/main" val="12844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1544638" y="985838"/>
            <a:ext cx="5445125" cy="3403600"/>
          </a:xfrm>
          <a:ln/>
        </p:spPr>
      </p:sp>
      <p:sp>
        <p:nvSpPr>
          <p:cNvPr id="3174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The Lock interface provides an alternative to synchronized. It offers general purpose </a:t>
            </a:r>
            <a:r>
              <a:rPr lang="en-US" dirty="0" err="1">
                <a:ea typeface="ＭＳ Ｐゴシック" charset="0"/>
              </a:rPr>
              <a:t>mutex</a:t>
            </a:r>
            <a:r>
              <a:rPr lang="en-US" dirty="0">
                <a:ea typeface="ＭＳ Ｐゴシック" charset="0"/>
              </a:rPr>
              <a:t> locking capabilities, similar to those found in other threading libraries. The operations include acquire/release (lock()/unlock()) but this time there are possibilities of associating timeouts with acquire, and even simple </a:t>
            </a:r>
            <a:r>
              <a:rPr lang="en-US" dirty="0" err="1">
                <a:ea typeface="ＭＳ Ｐゴシック" charset="0"/>
              </a:rPr>
              <a:t>nonblocking</a:t>
            </a:r>
            <a:r>
              <a:rPr lang="en-US" dirty="0">
                <a:ea typeface="ＭＳ Ｐゴシック" charset="0"/>
              </a:rPr>
              <a:t> acquire() checks.</a:t>
            </a:r>
          </a:p>
          <a:p>
            <a:pPr lvl="0"/>
            <a:r>
              <a:rPr lang="en-US" dirty="0">
                <a:ea typeface="ＭＳ Ｐゴシック" charset="0"/>
              </a:rPr>
              <a:t>The semantics of Lock objects is the same as that for the intrinsic locks used with synchronized blocks, also with respect to the Memory Model discussed earlier.</a:t>
            </a:r>
          </a:p>
          <a:p>
            <a:pPr lvl="0"/>
            <a:r>
              <a:rPr lang="en-US" dirty="0">
                <a:ea typeface="ＭＳ Ｐゴシック" charset="0"/>
              </a:rPr>
              <a:t>There are advantages in the new approach, however with greater flexibility comes the requirement for greater discipline in programming. A lock acquired on entry to a synchronized block is automatically released when the block is exited. With the new locks, the programmer is responsible for releasing the lock at the appropriate time. The try…finally construct provides a useful means of doing this.</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a:t>
            </a:r>
            <a:r>
              <a:rPr lang="en-US" baseline="0" dirty="0" err="1">
                <a:ea typeface="ＭＳ Ｐゴシック" charset="0"/>
              </a:rPr>
              <a:t>lockobjects</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275826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1544638" y="985838"/>
            <a:ext cx="5445125" cy="3403600"/>
          </a:xfrm>
          <a:ln/>
        </p:spPr>
      </p:sp>
      <p:sp>
        <p:nvSpPr>
          <p:cNvPr id="337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The </a:t>
            </a:r>
            <a:r>
              <a:rPr lang="en-US" dirty="0" err="1">
                <a:ea typeface="ＭＳ Ｐゴシック" charset="0"/>
              </a:rPr>
              <a:t>ReentrantLock</a:t>
            </a:r>
            <a:r>
              <a:rPr lang="en-US" dirty="0">
                <a:ea typeface="ＭＳ Ｐゴシック" charset="0"/>
              </a:rPr>
              <a:t> class provides an implementation of the Lock interface that has similar </a:t>
            </a:r>
            <a:r>
              <a:rPr lang="en-US" dirty="0" err="1">
                <a:ea typeface="ＭＳ Ｐゴシック" charset="0"/>
              </a:rPr>
              <a:t>behaviour</a:t>
            </a:r>
            <a:r>
              <a:rPr lang="en-US" dirty="0">
                <a:ea typeface="ＭＳ Ｐゴシック" charset="0"/>
              </a:rPr>
              <a:t> to the intrinsic locking provided through synchronized blocks. It does, however, offer additional options.</a:t>
            </a:r>
          </a:p>
          <a:p>
            <a:pPr lvl="0"/>
            <a:r>
              <a:rPr lang="en-US" dirty="0">
                <a:ea typeface="ＭＳ Ｐゴシック" charset="0"/>
              </a:rPr>
              <a:t>A Reentrant lock can be created to support "fair" locking, which means that the lock will be granted to waiting threads in the order in which their requests arrived. While this seems sensible, in fact it can impose performance penalties since it prevents the JVM from </a:t>
            </a:r>
            <a:r>
              <a:rPr lang="en-US" dirty="0" err="1">
                <a:ea typeface="ＭＳ Ｐゴシック" charset="0"/>
              </a:rPr>
              <a:t>optimising</a:t>
            </a:r>
            <a:r>
              <a:rPr lang="en-US" dirty="0">
                <a:ea typeface="ＭＳ Ｐゴシック" charset="0"/>
              </a:rPr>
              <a:t> the granting of locks so as to </a:t>
            </a:r>
            <a:r>
              <a:rPr lang="en-US" dirty="0" err="1">
                <a:ea typeface="ＭＳ Ｐゴシック" charset="0"/>
              </a:rPr>
              <a:t>maximise</a:t>
            </a:r>
            <a:r>
              <a:rPr lang="en-US" dirty="0">
                <a:ea typeface="ＭＳ Ｐゴシック" charset="0"/>
              </a:rPr>
              <a:t> throughput. The intrinsic locking facilities traditionally did not support fair granting of locks, however in Java 6 they were re-implemented to use a similar algorithm.</a:t>
            </a:r>
          </a:p>
          <a:p>
            <a:pPr lvl="0"/>
            <a:r>
              <a:rPr lang="en-US" dirty="0">
                <a:ea typeface="ＭＳ Ｐゴシック" charset="0"/>
              </a:rPr>
              <a:t>Note that the increased complexity and potential for errors based on unreleased locks leads to a recommendation to use these only if there is a requirement for the additional features that they provide.</a:t>
            </a:r>
          </a:p>
          <a:p>
            <a:pPr lvl="0"/>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a:t>
            </a:r>
            <a:r>
              <a:rPr lang="en-US" baseline="0" dirty="0" err="1">
                <a:ea typeface="ＭＳ Ｐゴシック" charset="0"/>
              </a:rPr>
              <a:t>lockobjects</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2382414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1544638" y="985838"/>
            <a:ext cx="5445125" cy="3403600"/>
          </a:xfrm>
          <a:ln/>
        </p:spPr>
      </p:sp>
      <p:sp>
        <p:nvSpPr>
          <p:cNvPr id="3584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This </a:t>
            </a:r>
            <a:r>
              <a:rPr lang="en-US" dirty="0" err="1">
                <a:ea typeface="ＭＳ Ｐゴシック" charset="0"/>
              </a:rPr>
              <a:t>ReadWriteLock</a:t>
            </a:r>
            <a:r>
              <a:rPr lang="en-US" dirty="0">
                <a:ea typeface="ＭＳ Ｐゴシック" charset="0"/>
              </a:rPr>
              <a:t> is an extension of the Lock approach, supporting shared access to a resource for reading and exclusive access for writing. When a resource is accessed in a read-mostly fashion (many more reads than writes) this type of lock offers better throughput.</a:t>
            </a:r>
          </a:p>
          <a:p>
            <a:pPr lvl="0"/>
            <a:r>
              <a:rPr lang="en-US" dirty="0">
                <a:ea typeface="ＭＳ Ｐゴシック" charset="0"/>
              </a:rPr>
              <a:t>The </a:t>
            </a:r>
            <a:r>
              <a:rPr lang="en-US" dirty="0" err="1">
                <a:ea typeface="ＭＳ Ｐゴシック" charset="0"/>
              </a:rPr>
              <a:t>ReentrantReadWriteLock</a:t>
            </a:r>
            <a:r>
              <a:rPr lang="en-US" dirty="0">
                <a:ea typeface="ＭＳ Ｐゴシック" charset="0"/>
              </a:rPr>
              <a:t> class provides an implementation of the </a:t>
            </a:r>
            <a:r>
              <a:rPr lang="en-US" dirty="0" err="1">
                <a:ea typeface="ＭＳ Ｐゴシック" charset="0"/>
              </a:rPr>
              <a:t>ReadWriteLock</a:t>
            </a:r>
            <a:r>
              <a:rPr lang="en-US" dirty="0">
                <a:ea typeface="ＭＳ Ｐゴシック" charset="0"/>
              </a:rPr>
              <a:t> interface based on two Lock objects - one for reading and one for writing. An acquire operation on the reader lock will succeed if the lock is free, or the lock is held but nobody holds the writer lock. An acquire on the writer lock will succeed only when there are no read or write locks held.</a:t>
            </a:r>
          </a:p>
          <a:p>
            <a:pPr lvl="0"/>
            <a:r>
              <a:rPr lang="en-US" dirty="0">
                <a:ea typeface="ＭＳ Ｐゴシック" charset="0"/>
              </a:rPr>
              <a:t>The </a:t>
            </a:r>
            <a:r>
              <a:rPr lang="en-US" dirty="0" err="1">
                <a:ea typeface="ＭＳ Ｐゴシック" charset="0"/>
              </a:rPr>
              <a:t>ReentrantReadWriteLock</a:t>
            </a:r>
            <a:r>
              <a:rPr lang="en-US" dirty="0">
                <a:ea typeface="ＭＳ Ｐゴシック" charset="0"/>
              </a:rPr>
              <a:t> offers a "fair" locking option (the default is unfair). This guarantees that the next lock grant operation will be to the thread that has been waiting the longest, whether it is a read or write lock request. This removes the possibility of "writer starvation", which is a common issue with this type of lock.</a:t>
            </a:r>
          </a:p>
          <a:p>
            <a:pPr lvl="0"/>
            <a:r>
              <a:rPr lang="en-US" dirty="0">
                <a:ea typeface="ＭＳ Ｐゴシック" charset="0"/>
              </a:rPr>
              <a:t>The </a:t>
            </a:r>
            <a:r>
              <a:rPr lang="en-US" dirty="0" err="1">
                <a:ea typeface="ＭＳ Ｐゴシック" charset="0"/>
              </a:rPr>
              <a:t>ReentrandReadWriteLock</a:t>
            </a:r>
            <a:r>
              <a:rPr lang="en-US" dirty="0">
                <a:ea typeface="ＭＳ Ｐゴシック" charset="0"/>
              </a:rPr>
              <a:t> also allows a thread holding a write lock to "downgrade" this to a read lock, perhaps after a write operation has finished. However upgrades are not permitted since this would cause deadlock.</a:t>
            </a:r>
          </a:p>
          <a:p>
            <a:pPr lvl="0"/>
            <a:r>
              <a:rPr lang="en-US">
                <a:ea typeface="ＭＳ Ｐゴシック" charset="0"/>
              </a:rPr>
              <a:t>@flow;</a:t>
            </a:r>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a:t>
            </a:r>
            <a:r>
              <a:rPr lang="en-US" baseline="0" dirty="0" err="1">
                <a:ea typeface="ＭＳ Ｐゴシック" charset="0"/>
              </a:rPr>
              <a:t>lockobjects</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214891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1544638" y="985838"/>
            <a:ext cx="5445125" cy="3403600"/>
          </a:xfrm>
          <a:ln/>
        </p:spPr>
      </p:sp>
      <p:sp>
        <p:nvSpPr>
          <p:cNvPr id="3584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lvl="0"/>
            <a:r>
              <a:rPr lang="en-US" dirty="0">
                <a:ea typeface="ＭＳ Ｐゴシック" charset="0"/>
              </a:rPr>
              <a:t>This </a:t>
            </a:r>
            <a:r>
              <a:rPr lang="en-US" dirty="0" err="1">
                <a:ea typeface="ＭＳ Ｐゴシック" charset="0"/>
              </a:rPr>
              <a:t>ReadWriteLock</a:t>
            </a:r>
            <a:r>
              <a:rPr lang="en-US" dirty="0">
                <a:ea typeface="ＭＳ Ｐゴシック" charset="0"/>
              </a:rPr>
              <a:t> is an extension of the Lock approach, supporting shared access to a resource for reading and exclusive access for writing. When a resource is accessed in a read-mostly fashion (many more reads than writes) this type of lock offers better throughput.</a:t>
            </a:r>
          </a:p>
          <a:p>
            <a:pPr lvl="0"/>
            <a:r>
              <a:rPr lang="en-US" dirty="0">
                <a:ea typeface="ＭＳ Ｐゴシック" charset="0"/>
              </a:rPr>
              <a:t>The </a:t>
            </a:r>
            <a:r>
              <a:rPr lang="en-US" dirty="0" err="1">
                <a:ea typeface="ＭＳ Ｐゴシック" charset="0"/>
              </a:rPr>
              <a:t>ReentrantReadWriteLock</a:t>
            </a:r>
            <a:r>
              <a:rPr lang="en-US" dirty="0">
                <a:ea typeface="ＭＳ Ｐゴシック" charset="0"/>
              </a:rPr>
              <a:t> class provides an implementation of the </a:t>
            </a:r>
            <a:r>
              <a:rPr lang="en-US" dirty="0" err="1">
                <a:ea typeface="ＭＳ Ｐゴシック" charset="0"/>
              </a:rPr>
              <a:t>ReadWriteLock</a:t>
            </a:r>
            <a:r>
              <a:rPr lang="en-US" dirty="0">
                <a:ea typeface="ＭＳ Ｐゴシック" charset="0"/>
              </a:rPr>
              <a:t> interface based on two Lock objects - one for reading and one for writing. An acquire operation on the reader lock will succeed if the lock is free, or the lock is held but nobody holds the writer lock. An acquire on the writer lock will succeed only when there are no read or write locks held.</a:t>
            </a:r>
          </a:p>
          <a:p>
            <a:pPr lvl="0"/>
            <a:r>
              <a:rPr lang="en-US" dirty="0">
                <a:ea typeface="ＭＳ Ｐゴシック" charset="0"/>
              </a:rPr>
              <a:t>The </a:t>
            </a:r>
            <a:r>
              <a:rPr lang="en-US" dirty="0" err="1">
                <a:ea typeface="ＭＳ Ｐゴシック" charset="0"/>
              </a:rPr>
              <a:t>ReentrantReadWriteLock</a:t>
            </a:r>
            <a:r>
              <a:rPr lang="en-US" dirty="0">
                <a:ea typeface="ＭＳ Ｐゴシック" charset="0"/>
              </a:rPr>
              <a:t> offers a "fair" locking option (the default is unfair). This guarantees that the next lock grant operation will be to the thread that has been waiting the longest, whether it is a read or write lock request. This removes the possibility of "writer starvation", which is a common issue with this type of lock.</a:t>
            </a:r>
          </a:p>
          <a:p>
            <a:pPr lvl="0"/>
            <a:r>
              <a:rPr lang="en-US" dirty="0">
                <a:ea typeface="ＭＳ Ｐゴシック" charset="0"/>
              </a:rPr>
              <a:t>The </a:t>
            </a:r>
            <a:r>
              <a:rPr lang="en-US" dirty="0" err="1">
                <a:ea typeface="ＭＳ Ｐゴシック" charset="0"/>
              </a:rPr>
              <a:t>ReentrandReadWriteLock</a:t>
            </a:r>
            <a:r>
              <a:rPr lang="en-US" dirty="0">
                <a:ea typeface="ＭＳ Ｐゴシック" charset="0"/>
              </a:rPr>
              <a:t> also allows a thread holding a write lock to "downgrade" this to a read lock, perhaps after a write operation has finished. However upgrades are not permitted since this would cause deadlock.</a:t>
            </a:r>
          </a:p>
          <a:p>
            <a:pPr lvl="0"/>
            <a:r>
              <a:rPr lang="en-US">
                <a:ea typeface="ＭＳ Ｐゴシック" charset="0"/>
              </a:rPr>
              <a:t>@flow;</a:t>
            </a:r>
            <a:endParaRPr lang="en-US"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@tag</a:t>
            </a:r>
            <a:r>
              <a:rPr lang="en-US" baseline="0" dirty="0">
                <a:ea typeface="ＭＳ Ｐゴシック" charset="0"/>
              </a:rPr>
              <a:t> </a:t>
            </a:r>
            <a:r>
              <a:rPr lang="en-US" baseline="0" dirty="0" err="1">
                <a:ea typeface="ＭＳ Ｐゴシック" charset="0"/>
              </a:rPr>
              <a:t>lockobjects</a:t>
            </a:r>
            <a:endParaRPr lang="en-US" dirty="0">
              <a:ea typeface="ＭＳ Ｐゴシック" charset="0"/>
            </a:endParaRPr>
          </a:p>
          <a:p>
            <a:pPr lvl="0"/>
            <a:endParaRPr lang="en-US" dirty="0">
              <a:ea typeface="ＭＳ Ｐゴシック" charset="0"/>
            </a:endParaRPr>
          </a:p>
        </p:txBody>
      </p:sp>
    </p:spTree>
    <p:extLst>
      <p:ext uri="{BB962C8B-B14F-4D97-AF65-F5344CB8AC3E}">
        <p14:creationId xmlns:p14="http://schemas.microsoft.com/office/powerpoint/2010/main" val="244587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p:cNvSpPr>
          <p:nvPr>
            <p:ph type="sldImg"/>
          </p:nvPr>
        </p:nvSpPr>
        <p:spPr>
          <a:xfrm>
            <a:off x="1544638" y="985838"/>
            <a:ext cx="5445125" cy="3403600"/>
          </a:xfrm>
          <a:solidFill>
            <a:srgbClr val="FFFFFF"/>
          </a:solidFill>
          <a:ln>
            <a:solidFill>
              <a:schemeClr val="bg1"/>
            </a:solidFill>
          </a:ln>
        </p:spPr>
      </p:sp>
      <p:sp>
        <p:nvSpPr>
          <p:cNvPr id="13314" name="Rectangle 3"/>
          <p:cNvSpPr>
            <a:spLocks noGrp="1" noChangeArrowheads="1"/>
          </p:cNvSpPr>
          <p:nvPr>
            <p:ph type="body" idx="1"/>
          </p:nvPr>
        </p:nvSpPr>
        <p:spPr>
          <a:solidFill>
            <a:srgbClr val="FFFFFF"/>
          </a:solidFill>
          <a:ln>
            <a:solidFill>
              <a:schemeClr val="bg1"/>
            </a:solidFill>
          </a:ln>
        </p:spPr>
        <p:txBody>
          <a:bodyPr/>
          <a:lstStyle/>
          <a:p>
            <a:pPr lvl="0"/>
            <a:r>
              <a:rPr lang="en-GB" dirty="0">
                <a:ea typeface="ＭＳ Ｐゴシック" charset="0"/>
              </a:rPr>
              <a:t>Many problems in concurrent programming can be characterised using the producer-consumer model.</a:t>
            </a:r>
          </a:p>
          <a:p>
            <a:pPr lvl="0"/>
            <a:r>
              <a:rPr lang="en-GB" dirty="0">
                <a:ea typeface="ＭＳ Ｐゴシック" charset="0"/>
              </a:rPr>
              <a:t>Centrally there is a pool of "resources" - these can be anything from memory buffers to database connections in a pool. Some threads are taking resources out of the pool (consuming) for their use, others are putting resources into the pool (producing), perhaps they have finished using a resource that was consumed earlier.</a:t>
            </a:r>
          </a:p>
          <a:p>
            <a:pPr lvl="0"/>
            <a:r>
              <a:rPr lang="en-GB" dirty="0">
                <a:ea typeface="ＭＳ Ｐゴシック" charset="0"/>
              </a:rPr>
              <a:t>Clearly it is not possible to take a resource from the pool if it is empty. Likewise, it is not possible to put a resource into the pool if it is full (this problem occurs with pool that has an upper bound on its size).</a:t>
            </a:r>
          </a:p>
          <a:p>
            <a:pPr lvl="0"/>
            <a:r>
              <a:rPr lang="en-GB" dirty="0">
                <a:ea typeface="ＭＳ Ｐゴシック" charset="0"/>
              </a:rPr>
              <a:t>It will be very useful to have a means of allowing a consumer to temporarily be suspended, while waiting for a resource to become available, then automatically resumed.</a:t>
            </a:r>
          </a:p>
          <a:p>
            <a:pPr lvl="0"/>
            <a:r>
              <a:rPr lang="en-GB" dirty="0">
                <a:ea typeface="ＭＳ Ｐゴシック" charset="0"/>
              </a:rPr>
              <a:t>This is another form of thread synchronisation, one where we are co-ordinating the actual work being done by threads rather than preventing data corruption through uncontrolled concurrent accesses.</a:t>
            </a:r>
          </a:p>
          <a:p>
            <a:pPr lvl="0"/>
            <a:endParaRPr lang="en-GB" dirty="0">
              <a:ea typeface="ＭＳ Ｐゴシック" charset="0"/>
            </a:endParaRPr>
          </a:p>
          <a:p>
            <a:pPr lvl="0"/>
            <a:r>
              <a:rPr lang="en-GB" dirty="0">
                <a:ea typeface="ＭＳ Ｐゴシック" charset="0"/>
              </a:rPr>
              <a:t>@tag</a:t>
            </a:r>
            <a:r>
              <a:rPr lang="en-GB" baseline="0" dirty="0">
                <a:ea typeface="ＭＳ Ｐゴシック" charset="0"/>
              </a:rPr>
              <a:t> </a:t>
            </a:r>
            <a:r>
              <a:rPr lang="en-GB" baseline="0" dirty="0" err="1">
                <a:ea typeface="ＭＳ Ｐゴシック" charset="0"/>
              </a:rPr>
              <a:t>basicexecsync</a:t>
            </a:r>
            <a:endParaRPr lang="en-GB" dirty="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dirty="0">
                <a:ea typeface="ＭＳ Ｐゴシック" charset="0"/>
              </a:rPr>
              <a:t>@exhibit</a:t>
            </a:r>
          </a:p>
          <a:p>
            <a:pPr lvl="0"/>
            <a:endParaRPr lang="en-GB" dirty="0">
              <a:ea typeface="ＭＳ Ｐゴシック" charset="0"/>
            </a:endParaRPr>
          </a:p>
        </p:txBody>
      </p:sp>
    </p:spTree>
    <p:extLst>
      <p:ext uri="{BB962C8B-B14F-4D97-AF65-F5344CB8AC3E}">
        <p14:creationId xmlns:p14="http://schemas.microsoft.com/office/powerpoint/2010/main" val="217148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388620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5362" name="Rectangle 3"/>
          <p:cNvSpPr>
            <a:spLocks noChangeArrowheads="1"/>
          </p:cNvSpPr>
          <p:nvPr/>
        </p:nvSpPr>
        <p:spPr bwMode="auto">
          <a:xfrm>
            <a:off x="0" y="9307513"/>
            <a:ext cx="2971800"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5363" name="Rectangle 4"/>
          <p:cNvSpPr>
            <a:spLocks noChangeArrowheads="1"/>
          </p:cNvSpPr>
          <p:nvPr/>
        </p:nvSpPr>
        <p:spPr bwMode="auto">
          <a:xfrm>
            <a:off x="0" y="9525"/>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5364" name="Rectangle 5"/>
          <p:cNvSpPr>
            <a:spLocks noGrp="1" noRot="1" noChangeAspect="1" noChangeArrowheads="1"/>
          </p:cNvSpPr>
          <p:nvPr>
            <p:ph type="sldImg"/>
          </p:nvPr>
        </p:nvSpPr>
        <p:spPr>
          <a:xfrm>
            <a:off x="1544638" y="985838"/>
            <a:ext cx="5445125" cy="3403600"/>
          </a:xfrm>
          <a:ln cap="flat">
            <a:solidFill>
              <a:schemeClr val="bg1"/>
            </a:solidFill>
          </a:ln>
        </p:spPr>
      </p:sp>
      <p:sp>
        <p:nvSpPr>
          <p:cNvPr id="15365" name="Rectangle 6"/>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8900" rIns="88900"/>
          <a:lstStyle/>
          <a:p>
            <a:pPr lvl="0" defTabSz="877888"/>
            <a:r>
              <a:rPr lang="en-GB" dirty="0">
                <a:ea typeface="ＭＳ Ｐゴシック" charset="0"/>
              </a:rPr>
              <a:t>Here we see an example of a producer class, where the object being produced are letters that are added to a shared "collection" of characters.</a:t>
            </a:r>
          </a:p>
          <a:p>
            <a:pPr lvl="0" defTabSz="877888"/>
            <a:r>
              <a:rPr lang="en-GB" dirty="0">
                <a:ea typeface="ＭＳ Ｐゴシック" charset="0"/>
              </a:rPr>
              <a:t>The class extends Thread, so each producer object will execute in its own thread. The shared resource pool is referenced using the "pool" property. Notice that we have utilised the inherited capability to attach a name to the thread. This is for diagnostic purposes, so we can see more easily what each thread in the overall application is doing.</a:t>
            </a:r>
          </a:p>
          <a:p>
            <a:pPr lvl="0" defTabSz="877888"/>
            <a:endParaRPr lang="en-GB" dirty="0">
              <a:ea typeface="ＭＳ Ｐゴシック" charset="0"/>
            </a:endParaRPr>
          </a:p>
          <a:p>
            <a:pPr lvl="0" defTabSz="877888"/>
            <a:r>
              <a:rPr lang="en-GB" dirty="0">
                <a:ea typeface="ＭＳ Ｐゴシック" charset="0"/>
              </a:rPr>
              <a:t>@tag </a:t>
            </a:r>
            <a:r>
              <a:rPr lang="en-GB" dirty="0" err="1">
                <a:ea typeface="ＭＳ Ｐゴシック" charset="0"/>
              </a:rPr>
              <a:t>prodconex</a:t>
            </a:r>
            <a:endParaRPr lang="en-GB" dirty="0">
              <a:ea typeface="ＭＳ Ｐゴシック" charset="0"/>
            </a:endParaRPr>
          </a:p>
          <a:p>
            <a:pPr lvl="0" defTabSz="877888"/>
            <a:r>
              <a:rPr lang="en-GB" dirty="0">
                <a:ea typeface="ＭＳ Ｐゴシック" charset="0"/>
              </a:rPr>
              <a:t>@flow;</a:t>
            </a:r>
          </a:p>
        </p:txBody>
      </p:sp>
    </p:spTree>
    <p:extLst>
      <p:ext uri="{BB962C8B-B14F-4D97-AF65-F5344CB8AC3E}">
        <p14:creationId xmlns:p14="http://schemas.microsoft.com/office/powerpoint/2010/main" val="250439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a:t>Click to edit Master title style</a:t>
            </a:r>
          </a:p>
        </p:txBody>
      </p:sp>
      <p:sp>
        <p:nvSpPr>
          <p:cNvPr id="3" name="Content Placeholder 2"/>
          <p:cNvSpPr>
            <a:spLocks noGrp="1"/>
          </p:cNvSpPr>
          <p:nvPr>
            <p:ph idx="1"/>
          </p:nvPr>
        </p:nvSpPr>
        <p:spPr>
          <a:xfrm>
            <a:off x="628650" y="1050758"/>
            <a:ext cx="7886700" cy="41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a:latin typeface="+mn-lt"/>
                <a:ea typeface="Symbol" charset="2"/>
                <a:cs typeface="Symbol" charset="2"/>
              </a:rPr>
              <a:t>© J&amp;G Services Ltd, 2017</a:t>
            </a:r>
          </a:p>
        </p:txBody>
      </p:sp>
    </p:spTree>
    <p:extLst>
      <p:ext uri="{BB962C8B-B14F-4D97-AF65-F5344CB8AC3E}">
        <p14:creationId xmlns:p14="http://schemas.microsoft.com/office/powerpoint/2010/main" val="12626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2/28/18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2/28/18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2/28/18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2/28/18</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Synchronisation</a:t>
            </a:r>
            <a:r>
              <a:rPr lang="en-US" dirty="0"/>
              <a:t> in Java</a:t>
            </a: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616" y="4046367"/>
            <a:ext cx="3608832" cy="1319784"/>
          </a:xfrm>
          <a:prstGeom prst="rect">
            <a:avLst/>
          </a:prstGeom>
        </p:spPr>
      </p:pic>
    </p:spTree>
    <p:extLst>
      <p:ext uri="{BB962C8B-B14F-4D97-AF65-F5344CB8AC3E}">
        <p14:creationId xmlns:p14="http://schemas.microsoft.com/office/powerpoint/2010/main" val="56986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4338"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4339" name="Rectangle 4"/>
          <p:cNvSpPr>
            <a:spLocks noGrp="1" noChangeArrowheads="1"/>
          </p:cNvSpPr>
          <p:nvPr>
            <p:ph type="title"/>
          </p:nvPr>
        </p:nvSpPr>
        <p:spPr>
          <a:noFill/>
        </p:spPr>
        <p:txBody>
          <a:bodyPr/>
          <a:lstStyle/>
          <a:p>
            <a:r>
              <a:rPr lang="en-US" dirty="0">
                <a:ea typeface="ＭＳ Ｐゴシック" charset="0"/>
                <a:cs typeface="ＭＳ Ｐゴシック" charset="0"/>
              </a:rPr>
              <a:t>Example Producer</a:t>
            </a:r>
          </a:p>
        </p:txBody>
      </p:sp>
      <p:sp>
        <p:nvSpPr>
          <p:cNvPr id="235525" name="Rectangle 5"/>
          <p:cNvSpPr>
            <a:spLocks noChangeArrowheads="1"/>
          </p:cNvSpPr>
          <p:nvPr/>
        </p:nvSpPr>
        <p:spPr bwMode="auto">
          <a:xfrm>
            <a:off x="1177983" y="1016000"/>
            <a:ext cx="6823017" cy="30480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26000" rIns="75407" bIns="96000"/>
          <a:lstStyle/>
          <a:p>
            <a:pPr>
              <a:lnSpc>
                <a:spcPct val="110000"/>
              </a:lnSpc>
              <a:spcBef>
                <a:spcPct val="50000"/>
              </a:spcBef>
              <a:defRPr/>
            </a:pPr>
            <a:r>
              <a:rPr lang="en-US" sz="1333" dirty="0">
                <a:latin typeface="Courier"/>
                <a:ea typeface="ＭＳ Ｐゴシック" charset="-128"/>
                <a:cs typeface="ＭＳ Ｐゴシック" charset="-128"/>
              </a:rPr>
              <a:t>public class Producer extends Thread {</a:t>
            </a:r>
          </a:p>
          <a:p>
            <a:pPr>
              <a:lnSpc>
                <a:spcPct val="110000"/>
              </a:lnSpc>
              <a:defRPr/>
            </a:pPr>
            <a:r>
              <a:rPr lang="en-US" sz="1333" dirty="0">
                <a:latin typeface="Courier"/>
                <a:ea typeface="ＭＳ Ｐゴシック" charset="-128"/>
                <a:cs typeface="ＭＳ Ｐゴシック" charset="-128"/>
              </a:rPr>
              <a:t>   private Letters pool;</a:t>
            </a:r>
          </a:p>
          <a:p>
            <a:pPr>
              <a:lnSpc>
                <a:spcPct val="110000"/>
              </a:lnSpc>
              <a:defRPr/>
            </a:pPr>
            <a:r>
              <a:rPr lang="en-US" sz="1333" dirty="0">
                <a:latin typeface="Courier"/>
                <a:ea typeface="ＭＳ Ｐゴシック" charset="-128"/>
                <a:cs typeface="ＭＳ Ｐゴシック" charset="-128"/>
              </a:rPr>
              <a:t>   private final static String ALPHABET = </a:t>
            </a:r>
            <a:br>
              <a:rPr lang="en-US" sz="1333" dirty="0">
                <a:latin typeface="Courier"/>
                <a:ea typeface="ＭＳ Ｐゴシック" charset="-128"/>
                <a:cs typeface="ＭＳ Ｐゴシック" charset="-128"/>
              </a:rPr>
            </a:br>
            <a:r>
              <a:rPr lang="en-US" sz="1333" dirty="0">
                <a:latin typeface="Courier"/>
                <a:ea typeface="ＭＳ Ｐゴシック" charset="-128"/>
                <a:cs typeface="ＭＳ Ｐゴシック" charset="-128"/>
              </a:rPr>
              <a:t>                                 "ABCDEFGHIJKLMNOPQRSTUVWXYZ";</a:t>
            </a:r>
          </a:p>
          <a:p>
            <a:pPr>
              <a:lnSpc>
                <a:spcPct val="110000"/>
              </a:lnSpc>
              <a:spcBef>
                <a:spcPct val="50000"/>
              </a:spcBef>
              <a:defRPr/>
            </a:pPr>
            <a:r>
              <a:rPr lang="en-US" sz="1333" dirty="0">
                <a:latin typeface="Courier"/>
                <a:ea typeface="ＭＳ Ｐゴシック" charset="-128"/>
                <a:cs typeface="ＭＳ Ｐゴシック" charset="-128"/>
              </a:rPr>
              <a:t>   public Producer(Letters </a:t>
            </a:r>
            <a:r>
              <a:rPr lang="en-US" sz="1333" dirty="0" err="1">
                <a:latin typeface="Courier"/>
                <a:ea typeface="ＭＳ Ｐゴシック" charset="-128"/>
                <a:cs typeface="ＭＳ Ｐゴシック" charset="-128"/>
              </a:rPr>
              <a:t>thePool</a:t>
            </a:r>
            <a:r>
              <a:rPr lang="en-US" sz="1333" dirty="0">
                <a:latin typeface="Courier"/>
                <a:ea typeface="ＭＳ Ｐゴシック" charset="-128"/>
                <a:cs typeface="ＭＳ Ｐゴシック" charset="-128"/>
              </a:rPr>
              <a:t>, String </a:t>
            </a:r>
            <a:r>
              <a:rPr lang="en-US" sz="1333" dirty="0" err="1">
                <a:latin typeface="Courier"/>
                <a:ea typeface="ＭＳ Ｐゴシック" charset="-128"/>
                <a:cs typeface="ＭＳ Ｐゴシック" charset="-128"/>
              </a:rPr>
              <a:t>threadName</a:t>
            </a:r>
            <a:r>
              <a:rPr lang="en-US" sz="1333" dirty="0">
                <a:latin typeface="Courier"/>
                <a:ea typeface="ＭＳ Ｐゴシック" charset="-128"/>
                <a:cs typeface="ＭＳ Ｐゴシック" charset="-128"/>
              </a:rPr>
              <a:t>) {</a:t>
            </a:r>
          </a:p>
          <a:p>
            <a:pPr>
              <a:lnSpc>
                <a:spcPct val="110000"/>
              </a:lnSpc>
              <a:defRPr/>
            </a:pPr>
            <a:r>
              <a:rPr lang="en-US" sz="1333" dirty="0">
                <a:latin typeface="Courier"/>
                <a:ea typeface="ＭＳ Ｐゴシック" charset="-128"/>
                <a:cs typeface="ＭＳ Ｐゴシック" charset="-128"/>
              </a:rPr>
              <a:t>      super(</a:t>
            </a:r>
            <a:r>
              <a:rPr lang="en-US" sz="1333" dirty="0" err="1">
                <a:latin typeface="Courier"/>
                <a:ea typeface="ＭＳ Ｐゴシック" charset="-128"/>
                <a:cs typeface="ＭＳ Ｐゴシック" charset="-128"/>
              </a:rPr>
              <a:t>threadName</a:t>
            </a:r>
            <a:r>
              <a:rPr lang="en-US" sz="1333" dirty="0">
                <a:latin typeface="Courier"/>
                <a:ea typeface="ＭＳ Ｐゴシック" charset="-128"/>
                <a:cs typeface="ＭＳ Ｐゴシック" charset="-128"/>
              </a:rPr>
              <a:t>);    // Sets the thread's name</a:t>
            </a:r>
          </a:p>
          <a:p>
            <a:pPr>
              <a:lnSpc>
                <a:spcPct val="110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this.pool</a:t>
            </a:r>
            <a:r>
              <a:rPr lang="en-US" sz="1333" dirty="0">
                <a:latin typeface="Courier"/>
                <a:ea typeface="ＭＳ Ｐゴシック" charset="-128"/>
                <a:cs typeface="ＭＳ Ｐゴシック" charset="-128"/>
              </a:rPr>
              <a:t> = </a:t>
            </a:r>
            <a:r>
              <a:rPr lang="en-US" sz="1333" dirty="0" err="1">
                <a:latin typeface="Courier"/>
                <a:ea typeface="ＭＳ Ｐゴシック" charset="-128"/>
                <a:cs typeface="ＭＳ Ｐゴシック" charset="-128"/>
              </a:rPr>
              <a:t>thePool</a:t>
            </a:r>
            <a:r>
              <a:rPr lang="en-US" sz="1333" dirty="0">
                <a:latin typeface="Courier"/>
                <a:ea typeface="ＭＳ Ｐゴシック" charset="-128"/>
                <a:cs typeface="ＭＳ Ｐゴシック" charset="-128"/>
              </a:rPr>
              <a:t>;  // Reference to the shared resource	</a:t>
            </a:r>
          </a:p>
          <a:p>
            <a:pPr>
              <a:lnSpc>
                <a:spcPct val="110000"/>
              </a:lnSpc>
              <a:defRPr/>
            </a:pPr>
            <a:r>
              <a:rPr lang="en-US" sz="1333" dirty="0">
                <a:latin typeface="Courier"/>
                <a:ea typeface="ＭＳ Ｐゴシック" charset="-128"/>
                <a:cs typeface="ＭＳ Ｐゴシック" charset="-128"/>
              </a:rPr>
              <a:t>   }</a:t>
            </a:r>
          </a:p>
          <a:p>
            <a:pPr>
              <a:lnSpc>
                <a:spcPct val="110000"/>
              </a:lnSpc>
              <a:spcBef>
                <a:spcPct val="50000"/>
              </a:spcBef>
              <a:defRPr/>
            </a:pPr>
            <a:r>
              <a:rPr lang="en-US" sz="1333" dirty="0">
                <a:latin typeface="Courier"/>
                <a:ea typeface="ＭＳ Ｐゴシック" charset="-128"/>
                <a:cs typeface="ＭＳ Ｐゴシック" charset="-128"/>
              </a:rPr>
              <a:t>   </a:t>
            </a:r>
          </a:p>
        </p:txBody>
      </p:sp>
      <p:sp>
        <p:nvSpPr>
          <p:cNvPr id="2" name="Rectangle 1"/>
          <p:cNvSpPr/>
          <p:nvPr/>
        </p:nvSpPr>
        <p:spPr bwMode="auto">
          <a:xfrm>
            <a:off x="1079500" y="3873500"/>
            <a:ext cx="7112000" cy="381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41429251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4339" name="Rectangle 4"/>
          <p:cNvSpPr>
            <a:spLocks noGrp="1" noChangeArrowheads="1"/>
          </p:cNvSpPr>
          <p:nvPr>
            <p:ph type="title"/>
          </p:nvPr>
        </p:nvSpPr>
        <p:spPr>
          <a:noFill/>
        </p:spPr>
        <p:txBody>
          <a:bodyPr/>
          <a:lstStyle/>
          <a:p>
            <a:r>
              <a:rPr lang="en-US">
                <a:ea typeface="ＭＳ Ｐゴシック" charset="0"/>
                <a:cs typeface="ＭＳ Ｐゴシック" charset="0"/>
              </a:rPr>
              <a:t>Example Producer</a:t>
            </a:r>
          </a:p>
        </p:txBody>
      </p:sp>
      <p:sp>
        <p:nvSpPr>
          <p:cNvPr id="235525" name="Rectangle 5"/>
          <p:cNvSpPr>
            <a:spLocks noChangeArrowheads="1"/>
          </p:cNvSpPr>
          <p:nvPr/>
        </p:nvSpPr>
        <p:spPr bwMode="auto">
          <a:xfrm>
            <a:off x="1160491" y="1079500"/>
            <a:ext cx="6823017" cy="4254500"/>
          </a:xfrm>
          <a:prstGeom prst="rect">
            <a:avLst/>
          </a:prstGeom>
          <a:solidFill>
            <a:srgbClr val="FFFFFF"/>
          </a:solidFill>
          <a:ln w="12700">
            <a:solidFill>
              <a:schemeClr val="tx1"/>
            </a:solidFill>
            <a:miter lim="800000"/>
            <a:headEnd/>
            <a:tailEnd/>
          </a:ln>
          <a:effectLst/>
        </p:spPr>
        <p:txBody>
          <a:bodyPr wrap="none" lIns="180000" tIns="126000" rIns="75407" bIns="96000"/>
          <a:lstStyle/>
          <a:p>
            <a:pPr>
              <a:lnSpc>
                <a:spcPct val="110000"/>
              </a:lnSpc>
              <a:spcBef>
                <a:spcPct val="50000"/>
              </a:spcBef>
              <a:defRPr/>
            </a:pPr>
            <a:endParaRPr lang="en-US" sz="1333" dirty="0">
              <a:latin typeface="Courier"/>
              <a:ea typeface="ＭＳ Ｐゴシック" charset="-128"/>
              <a:cs typeface="ＭＳ Ｐゴシック" charset="-128"/>
            </a:endParaRPr>
          </a:p>
          <a:p>
            <a:pPr>
              <a:lnSpc>
                <a:spcPct val="110000"/>
              </a:lnSpc>
              <a:spcBef>
                <a:spcPct val="50000"/>
              </a:spcBef>
              <a:defRPr/>
            </a:pPr>
            <a:r>
              <a:rPr lang="en-US" sz="1333" dirty="0">
                <a:latin typeface="Courier"/>
                <a:ea typeface="ＭＳ Ｐゴシック" charset="-128"/>
                <a:cs typeface="ＭＳ Ｐゴシック" charset="-128"/>
              </a:rPr>
              <a:t>    public void run() {</a:t>
            </a:r>
          </a:p>
          <a:p>
            <a:pPr>
              <a:lnSpc>
                <a:spcPct val="110000"/>
              </a:lnSpc>
              <a:defRPr/>
            </a:pPr>
            <a:r>
              <a:rPr lang="en-US" sz="1333" dirty="0">
                <a:latin typeface="Courier"/>
                <a:ea typeface="ＭＳ Ｐゴシック" charset="-128"/>
                <a:cs typeface="ＭＳ Ｐゴシック" charset="-128"/>
              </a:rPr>
              <a:t>      char </a:t>
            </a:r>
            <a:r>
              <a:rPr lang="en-US" sz="1333" dirty="0" err="1">
                <a:latin typeface="Courier"/>
                <a:ea typeface="ＭＳ Ｐゴシック" charset="-128"/>
                <a:cs typeface="ＭＳ Ｐゴシック" charset="-128"/>
              </a:rPr>
              <a:t>ch</a:t>
            </a:r>
            <a:r>
              <a:rPr lang="en-US" sz="1333" dirty="0">
                <a:latin typeface="Courier"/>
                <a:ea typeface="ＭＳ Ｐゴシック" charset="-128"/>
                <a:cs typeface="ＭＳ Ｐゴシック" charset="-128"/>
              </a:rPr>
              <a:t>;</a:t>
            </a:r>
          </a:p>
          <a:p>
            <a:pPr>
              <a:lnSpc>
                <a:spcPct val="110000"/>
              </a:lnSpc>
              <a:defRPr/>
            </a:pPr>
            <a:r>
              <a:rPr lang="en-US" sz="1333" dirty="0">
                <a:latin typeface="Courier"/>
                <a:ea typeface="ＭＳ Ｐゴシック" charset="-128"/>
                <a:cs typeface="ＭＳ Ｐゴシック" charset="-128"/>
              </a:rPr>
              <a:t>      // Add 10 letters to the pool</a:t>
            </a:r>
          </a:p>
          <a:p>
            <a:pPr>
              <a:lnSpc>
                <a:spcPct val="110000"/>
              </a:lnSpc>
              <a:defRPr/>
            </a:pPr>
            <a:r>
              <a:rPr lang="en-US" sz="1333" dirty="0">
                <a:latin typeface="Courier"/>
                <a:ea typeface="ＭＳ Ｐゴシック" charset="-128"/>
                <a:cs typeface="ＭＳ Ｐゴシック" charset="-128"/>
              </a:rPr>
              <a:t>      for (</a:t>
            </a:r>
            <a:r>
              <a:rPr lang="en-US" sz="1333" dirty="0" err="1">
                <a:latin typeface="Courier"/>
                <a:ea typeface="ＭＳ Ｐゴシック" charset="-128"/>
                <a:cs typeface="ＭＳ Ｐゴシック" charset="-128"/>
              </a:rPr>
              <a:t>int</a:t>
            </a: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i</a:t>
            </a:r>
            <a:r>
              <a:rPr lang="en-US" sz="1333" dirty="0">
                <a:latin typeface="Courier"/>
                <a:ea typeface="ＭＳ Ｐゴシック" charset="-128"/>
                <a:cs typeface="ＭＳ Ｐゴシック" charset="-128"/>
              </a:rPr>
              <a:t> = 0; </a:t>
            </a:r>
            <a:r>
              <a:rPr lang="en-US" sz="1333" dirty="0" err="1">
                <a:latin typeface="Courier"/>
                <a:ea typeface="ＭＳ Ｐゴシック" charset="-128"/>
                <a:cs typeface="ＭＳ Ｐゴシック" charset="-128"/>
              </a:rPr>
              <a:t>i</a:t>
            </a:r>
            <a:r>
              <a:rPr lang="en-US" sz="1333" dirty="0">
                <a:latin typeface="Courier"/>
                <a:ea typeface="ＭＳ Ｐゴシック" charset="-128"/>
                <a:cs typeface="ＭＳ Ｐゴシック" charset="-128"/>
              </a:rPr>
              <a:t> &lt; 10; </a:t>
            </a:r>
            <a:r>
              <a:rPr lang="en-US" sz="1333" dirty="0" err="1">
                <a:latin typeface="Courier"/>
                <a:ea typeface="ＭＳ Ｐゴシック" charset="-128"/>
                <a:cs typeface="ＭＳ Ｐゴシック" charset="-128"/>
              </a:rPr>
              <a:t>i</a:t>
            </a:r>
            <a:r>
              <a:rPr lang="en-US" sz="1333" dirty="0">
                <a:latin typeface="Courier"/>
                <a:ea typeface="ＭＳ Ｐゴシック" charset="-128"/>
                <a:cs typeface="ＭＳ Ｐゴシック" charset="-128"/>
              </a:rPr>
              <a:t>++) {</a:t>
            </a:r>
          </a:p>
          <a:p>
            <a:pPr>
              <a:lnSpc>
                <a:spcPct val="110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ch</a:t>
            </a:r>
            <a:r>
              <a:rPr lang="en-US" sz="1333" dirty="0">
                <a:latin typeface="Courier"/>
                <a:ea typeface="ＭＳ Ｐゴシック" charset="-128"/>
                <a:cs typeface="ＭＳ Ｐゴシック" charset="-128"/>
              </a:rPr>
              <a:t> = </a:t>
            </a:r>
            <a:r>
              <a:rPr lang="en-US" sz="1333" dirty="0" err="1">
                <a:latin typeface="Courier"/>
                <a:ea typeface="ＭＳ Ｐゴシック" charset="-128"/>
                <a:cs typeface="ＭＳ Ｐゴシック" charset="-128"/>
              </a:rPr>
              <a:t>ALPHABET.charAt</a:t>
            </a:r>
            <a:r>
              <a:rPr lang="en-US" sz="1333" dirty="0">
                <a:latin typeface="Courier"/>
                <a:ea typeface="ＭＳ Ｐゴシック" charset="-128"/>
                <a:cs typeface="ＭＳ Ｐゴシック" charset="-128"/>
              </a:rPr>
              <a:t>((</a:t>
            </a:r>
            <a:r>
              <a:rPr lang="en-US" sz="1333" dirty="0" err="1">
                <a:latin typeface="Courier"/>
                <a:ea typeface="ＭＳ Ｐゴシック" charset="-128"/>
                <a:cs typeface="ＭＳ Ｐゴシック" charset="-128"/>
              </a:rPr>
              <a:t>int</a:t>
            </a:r>
            <a:r>
              <a:rPr lang="en-US" sz="1333" dirty="0">
                <a:latin typeface="Courier"/>
                <a:ea typeface="ＭＳ Ｐゴシック" charset="-128"/>
                <a:cs typeface="ＭＳ Ｐゴシック" charset="-128"/>
              </a:rPr>
              <a:t>)(</a:t>
            </a:r>
            <a:r>
              <a:rPr lang="en-US" sz="1333" dirty="0" err="1">
                <a:latin typeface="Courier"/>
                <a:ea typeface="ＭＳ Ｐゴシック" charset="-128"/>
                <a:cs typeface="ＭＳ Ｐゴシック" charset="-128"/>
              </a:rPr>
              <a:t>Math.random</a:t>
            </a:r>
            <a:r>
              <a:rPr lang="en-US" sz="1333" dirty="0">
                <a:latin typeface="Courier"/>
                <a:ea typeface="ＭＳ Ｐゴシック" charset="-128"/>
                <a:cs typeface="ＭＳ Ｐゴシック" charset="-128"/>
              </a:rPr>
              <a:t>() * 26));</a:t>
            </a:r>
          </a:p>
          <a:p>
            <a:pPr>
              <a:lnSpc>
                <a:spcPct val="110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pool.addLetter</a:t>
            </a:r>
            <a:r>
              <a:rPr lang="en-US" sz="1333" dirty="0">
                <a:latin typeface="Courier"/>
                <a:ea typeface="ＭＳ Ｐゴシック" charset="-128"/>
                <a:cs typeface="ＭＳ Ｐゴシック" charset="-128"/>
              </a:rPr>
              <a:t>(</a:t>
            </a:r>
            <a:r>
              <a:rPr lang="en-US" sz="1333" dirty="0" err="1">
                <a:latin typeface="Courier"/>
                <a:ea typeface="ＭＳ Ｐゴシック" charset="-128"/>
                <a:cs typeface="ＭＳ Ｐゴシック" charset="-128"/>
              </a:rPr>
              <a:t>ch</a:t>
            </a:r>
            <a:r>
              <a:rPr lang="en-US" sz="1333" dirty="0">
                <a:latin typeface="Courier"/>
                <a:ea typeface="ＭＳ Ｐゴシック" charset="-128"/>
                <a:cs typeface="ＭＳ Ｐゴシック" charset="-128"/>
              </a:rPr>
              <a:t>);</a:t>
            </a:r>
          </a:p>
          <a:p>
            <a:pPr>
              <a:lnSpc>
                <a:spcPct val="110000"/>
              </a:lnSpc>
              <a:defRPr/>
            </a:pPr>
            <a:r>
              <a:rPr lang="en-US" sz="1333" dirty="0">
                <a:latin typeface="Courier"/>
                <a:ea typeface="ＭＳ Ｐゴシック" charset="-128"/>
                <a:cs typeface="ＭＳ Ｐゴシック" charset="-128"/>
              </a:rPr>
              <a:t>         // Diagnostic print</a:t>
            </a:r>
          </a:p>
          <a:p>
            <a:pPr>
              <a:lnSpc>
                <a:spcPct val="110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System.out.println</a:t>
            </a:r>
            <a:r>
              <a:rPr lang="en-US" sz="1333" dirty="0">
                <a:latin typeface="Courier"/>
                <a:ea typeface="ＭＳ Ｐゴシック" charset="-128"/>
                <a:cs typeface="ＭＳ Ｐゴシック" charset="-128"/>
              </a:rPr>
              <a:t>("Thread: " + </a:t>
            </a:r>
            <a:r>
              <a:rPr lang="en-US" sz="1333" dirty="0" err="1">
                <a:latin typeface="Courier"/>
                <a:ea typeface="ＭＳ Ｐゴシック" charset="-128"/>
                <a:cs typeface="ＭＳ Ｐゴシック" charset="-128"/>
              </a:rPr>
              <a:t>getName</a:t>
            </a:r>
            <a:r>
              <a:rPr lang="en-US" sz="1333" dirty="0">
                <a:latin typeface="Courier"/>
                <a:ea typeface="ＭＳ Ｐゴシック" charset="-128"/>
                <a:cs typeface="ＭＳ Ｐゴシック" charset="-128"/>
              </a:rPr>
              <a:t>() </a:t>
            </a:r>
            <a:br>
              <a:rPr lang="en-US" sz="1333" dirty="0">
                <a:latin typeface="Courier"/>
                <a:ea typeface="ＭＳ Ｐゴシック" charset="-128"/>
                <a:cs typeface="ＭＳ Ｐゴシック" charset="-128"/>
              </a:rPr>
            </a:br>
            <a:r>
              <a:rPr lang="en-US" sz="1333" dirty="0">
                <a:latin typeface="Courier"/>
                <a:ea typeface="ＭＳ Ｐゴシック" charset="-128"/>
                <a:cs typeface="ＭＳ Ｐゴシック" charset="-128"/>
              </a:rPr>
              <a:t>                                       + " added " + </a:t>
            </a:r>
            <a:r>
              <a:rPr lang="en-US" sz="1333" dirty="0" err="1">
                <a:latin typeface="Courier"/>
                <a:ea typeface="ＭＳ Ｐゴシック" charset="-128"/>
                <a:cs typeface="ＭＳ Ｐゴシック" charset="-128"/>
              </a:rPr>
              <a:t>ch</a:t>
            </a:r>
            <a:r>
              <a:rPr lang="en-US" sz="1333" dirty="0">
                <a:latin typeface="Courier"/>
                <a:ea typeface="ＭＳ Ｐゴシック" charset="-128"/>
                <a:cs typeface="ＭＳ Ｐゴシック" charset="-128"/>
              </a:rPr>
              <a:t> );</a:t>
            </a:r>
          </a:p>
          <a:p>
            <a:pPr>
              <a:lnSpc>
                <a:spcPct val="110000"/>
              </a:lnSpc>
              <a:defRPr/>
            </a:pPr>
            <a:r>
              <a:rPr lang="en-US" sz="1333" dirty="0">
                <a:latin typeface="Courier"/>
                <a:ea typeface="ＭＳ Ｐゴシック" charset="-128"/>
                <a:cs typeface="ＭＳ Ｐゴシック" charset="-128"/>
              </a:rPr>
              <a:t>         // Random wait before we add the next letter</a:t>
            </a:r>
          </a:p>
          <a:p>
            <a:pPr>
              <a:lnSpc>
                <a:spcPct val="110000"/>
              </a:lnSpc>
              <a:defRPr/>
            </a:pPr>
            <a:r>
              <a:rPr lang="en-US" sz="1333" dirty="0">
                <a:latin typeface="Courier"/>
                <a:ea typeface="ＭＳ Ｐゴシック" charset="-128"/>
                <a:cs typeface="ＭＳ Ｐゴシック" charset="-128"/>
              </a:rPr>
              <a:t>         try{</a:t>
            </a:r>
          </a:p>
          <a:p>
            <a:pPr>
              <a:lnSpc>
                <a:spcPct val="110000"/>
              </a:lnSpc>
              <a:defRPr/>
            </a:pPr>
            <a:r>
              <a:rPr lang="en-US" sz="1333" dirty="0">
                <a:latin typeface="Courier"/>
                <a:ea typeface="ＭＳ Ｐゴシック" charset="-128"/>
                <a:cs typeface="ＭＳ Ｐゴシック" charset="-128"/>
              </a:rPr>
              <a:t>            sleep((</a:t>
            </a:r>
            <a:r>
              <a:rPr lang="en-US" sz="1333" dirty="0" err="1">
                <a:latin typeface="Courier"/>
                <a:ea typeface="ＭＳ Ｐゴシック" charset="-128"/>
                <a:cs typeface="ＭＳ Ｐゴシック" charset="-128"/>
              </a:rPr>
              <a:t>int</a:t>
            </a:r>
            <a:r>
              <a:rPr lang="en-US" sz="1333" dirty="0">
                <a:latin typeface="Courier"/>
                <a:ea typeface="ＭＳ Ｐゴシック" charset="-128"/>
                <a:cs typeface="ＭＳ Ｐゴシック" charset="-128"/>
              </a:rPr>
              <a:t>)(</a:t>
            </a:r>
            <a:r>
              <a:rPr lang="en-US" sz="1333" dirty="0" err="1">
                <a:latin typeface="Courier"/>
                <a:ea typeface="ＭＳ Ｐゴシック" charset="-128"/>
                <a:cs typeface="ＭＳ Ｐゴシック" charset="-128"/>
              </a:rPr>
              <a:t>Math.random</a:t>
            </a:r>
            <a:r>
              <a:rPr lang="en-US" sz="1333" dirty="0">
                <a:latin typeface="Courier"/>
                <a:ea typeface="ＭＳ Ｐゴシック" charset="-128"/>
                <a:cs typeface="ＭＳ Ｐゴシック" charset="-128"/>
              </a:rPr>
              <a:t>() * 100));</a:t>
            </a:r>
          </a:p>
          <a:p>
            <a:pPr>
              <a:lnSpc>
                <a:spcPct val="110000"/>
              </a:lnSpc>
              <a:defRPr/>
            </a:pPr>
            <a:r>
              <a:rPr lang="en-US" sz="1333" dirty="0">
                <a:latin typeface="Courier"/>
                <a:ea typeface="ＭＳ Ｐゴシック" charset="-128"/>
                <a:cs typeface="ＭＳ Ｐゴシック" charset="-128"/>
              </a:rPr>
              <a:t>         } catch (</a:t>
            </a:r>
            <a:r>
              <a:rPr lang="en-US" sz="1333" dirty="0" err="1">
                <a:latin typeface="Courier"/>
                <a:ea typeface="ＭＳ Ｐゴシック" charset="-128"/>
                <a:cs typeface="ＭＳ Ｐゴシック" charset="-128"/>
              </a:rPr>
              <a:t>InterruptedException</a:t>
            </a:r>
            <a:r>
              <a:rPr lang="en-US" sz="1333" dirty="0">
                <a:latin typeface="Courier"/>
                <a:ea typeface="ＭＳ Ｐゴシック" charset="-128"/>
                <a:cs typeface="ＭＳ Ｐゴシック" charset="-128"/>
              </a:rPr>
              <a:t> e ){}</a:t>
            </a:r>
          </a:p>
          <a:p>
            <a:pPr>
              <a:lnSpc>
                <a:spcPct val="110000"/>
              </a:lnSpc>
              <a:defRPr/>
            </a:pPr>
            <a:r>
              <a:rPr lang="en-US" sz="1333" dirty="0">
                <a:latin typeface="Courier"/>
                <a:ea typeface="ＭＳ Ｐゴシック" charset="-128"/>
                <a:cs typeface="ＭＳ Ｐゴシック" charset="-128"/>
              </a:rPr>
              <a:t>      }</a:t>
            </a:r>
          </a:p>
          <a:p>
            <a:pPr>
              <a:lnSpc>
                <a:spcPct val="110000"/>
              </a:lnSpc>
              <a:defRPr/>
            </a:pPr>
            <a:r>
              <a:rPr lang="en-US" sz="1333" dirty="0">
                <a:latin typeface="Courier"/>
                <a:ea typeface="ＭＳ Ｐゴシック" charset="-128"/>
                <a:cs typeface="ＭＳ Ｐゴシック" charset="-128"/>
              </a:rPr>
              <a:t>   }</a:t>
            </a:r>
          </a:p>
          <a:p>
            <a:pPr>
              <a:lnSpc>
                <a:spcPct val="110000"/>
              </a:lnSpc>
              <a:defRPr/>
            </a:pPr>
            <a:r>
              <a:rPr lang="en-US" sz="1333" dirty="0">
                <a:latin typeface="Courier"/>
                <a:ea typeface="ＭＳ Ｐゴシック" charset="-128"/>
                <a:cs typeface="ＭＳ Ｐゴシック" charset="-128"/>
              </a:rPr>
              <a:t>}</a:t>
            </a:r>
          </a:p>
        </p:txBody>
      </p:sp>
      <p:sp>
        <p:nvSpPr>
          <p:cNvPr id="6" name="Rectangle 5"/>
          <p:cNvSpPr/>
          <p:nvPr/>
        </p:nvSpPr>
        <p:spPr bwMode="auto">
          <a:xfrm>
            <a:off x="1079500" y="992036"/>
            <a:ext cx="7112000" cy="381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12253985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6386"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6387" name="Rectangle 4"/>
          <p:cNvSpPr>
            <a:spLocks noGrp="1" noChangeArrowheads="1"/>
          </p:cNvSpPr>
          <p:nvPr>
            <p:ph type="title"/>
          </p:nvPr>
        </p:nvSpPr>
        <p:spPr>
          <a:noFill/>
        </p:spPr>
        <p:txBody>
          <a:bodyPr/>
          <a:lstStyle/>
          <a:p>
            <a:r>
              <a:rPr lang="en-US" dirty="0">
                <a:ea typeface="ＭＳ Ｐゴシック" charset="0"/>
                <a:cs typeface="ＭＳ Ｐゴシック" charset="0"/>
              </a:rPr>
              <a:t>Example Consumer</a:t>
            </a:r>
          </a:p>
        </p:txBody>
      </p:sp>
      <p:sp>
        <p:nvSpPr>
          <p:cNvPr id="237573" name="Rectangle 5"/>
          <p:cNvSpPr>
            <a:spLocks noChangeArrowheads="1"/>
          </p:cNvSpPr>
          <p:nvPr/>
        </p:nvSpPr>
        <p:spPr bwMode="auto">
          <a:xfrm>
            <a:off x="1206500" y="1460500"/>
            <a:ext cx="6810375" cy="26035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26000" rIns="75407" bIns="126000"/>
          <a:lstStyle/>
          <a:p>
            <a:pPr>
              <a:lnSpc>
                <a:spcPct val="110000"/>
              </a:lnSpc>
              <a:defRPr/>
            </a:pPr>
            <a:r>
              <a:rPr lang="en-US" sz="1333" dirty="0">
                <a:latin typeface="Courier"/>
                <a:ea typeface="ＭＳ Ｐゴシック" charset="-128"/>
                <a:cs typeface="ＭＳ Ｐゴシック" charset="-128"/>
              </a:rPr>
              <a:t>public class Consumer extends Thread {</a:t>
            </a:r>
          </a:p>
          <a:p>
            <a:pPr>
              <a:lnSpc>
                <a:spcPct val="110000"/>
              </a:lnSpc>
              <a:defRPr/>
            </a:pPr>
            <a:r>
              <a:rPr lang="en-US" sz="1333" dirty="0">
                <a:latin typeface="Courier"/>
                <a:ea typeface="ＭＳ Ｐゴシック" charset="-128"/>
                <a:cs typeface="ＭＳ Ｐゴシック" charset="-128"/>
              </a:rPr>
              <a:t>   private Letters pool;</a:t>
            </a:r>
          </a:p>
          <a:p>
            <a:pPr>
              <a:lnSpc>
                <a:spcPct val="110000"/>
              </a:lnSpc>
              <a:spcBef>
                <a:spcPct val="50000"/>
              </a:spcBef>
              <a:defRPr/>
            </a:pPr>
            <a:r>
              <a:rPr lang="en-US" sz="1333" dirty="0">
                <a:latin typeface="Courier"/>
                <a:ea typeface="ＭＳ Ｐゴシック" charset="-128"/>
                <a:cs typeface="ＭＳ Ｐゴシック" charset="-128"/>
              </a:rPr>
              <a:t>   public Consumer( Letters </a:t>
            </a:r>
            <a:r>
              <a:rPr lang="en-US" sz="1333" dirty="0" err="1">
                <a:latin typeface="Courier"/>
                <a:ea typeface="ＭＳ Ｐゴシック" charset="-128"/>
                <a:cs typeface="ＭＳ Ｐゴシック" charset="-128"/>
              </a:rPr>
              <a:t>thePool</a:t>
            </a:r>
            <a:r>
              <a:rPr lang="en-US" sz="1333" dirty="0">
                <a:latin typeface="Courier"/>
                <a:ea typeface="ＭＳ Ｐゴシック" charset="-128"/>
                <a:cs typeface="ＭＳ Ｐゴシック" charset="-128"/>
              </a:rPr>
              <a:t>, String </a:t>
            </a:r>
            <a:r>
              <a:rPr lang="en-US" sz="1333" dirty="0" err="1">
                <a:latin typeface="Courier"/>
                <a:ea typeface="ＭＳ Ｐゴシック" charset="-128"/>
                <a:cs typeface="ＭＳ Ｐゴシック" charset="-128"/>
              </a:rPr>
              <a:t>threadName</a:t>
            </a:r>
            <a:r>
              <a:rPr lang="en-US" sz="1333" dirty="0">
                <a:latin typeface="Courier"/>
                <a:ea typeface="ＭＳ Ｐゴシック" charset="-128"/>
                <a:cs typeface="ＭＳ Ｐゴシック" charset="-128"/>
              </a:rPr>
              <a:t> ) {</a:t>
            </a:r>
          </a:p>
          <a:p>
            <a:pPr>
              <a:lnSpc>
                <a:spcPct val="110000"/>
              </a:lnSpc>
              <a:defRPr/>
            </a:pPr>
            <a:r>
              <a:rPr lang="en-US" sz="1333" dirty="0">
                <a:latin typeface="Courier"/>
                <a:ea typeface="ＭＳ Ｐゴシック" charset="-128"/>
                <a:cs typeface="ＭＳ Ｐゴシック" charset="-128"/>
              </a:rPr>
              <a:t>      super(</a:t>
            </a:r>
            <a:r>
              <a:rPr lang="en-US" sz="1333" dirty="0" err="1">
                <a:latin typeface="Courier"/>
                <a:ea typeface="ＭＳ Ｐゴシック" charset="-128"/>
                <a:cs typeface="ＭＳ Ｐゴシック" charset="-128"/>
              </a:rPr>
              <a:t>threadName</a:t>
            </a:r>
            <a:r>
              <a:rPr lang="en-US" sz="1333" dirty="0">
                <a:latin typeface="Courier"/>
                <a:ea typeface="ＭＳ Ｐゴシック" charset="-128"/>
                <a:cs typeface="ＭＳ Ｐゴシック" charset="-128"/>
              </a:rPr>
              <a:t>);     // Sets the thread's name</a:t>
            </a:r>
          </a:p>
          <a:p>
            <a:pPr>
              <a:lnSpc>
                <a:spcPct val="110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this.pool</a:t>
            </a:r>
            <a:r>
              <a:rPr lang="en-US" sz="1333" dirty="0">
                <a:latin typeface="Courier"/>
                <a:ea typeface="ＭＳ Ｐゴシック" charset="-128"/>
                <a:cs typeface="ＭＳ Ｐゴシック" charset="-128"/>
              </a:rPr>
              <a:t> = </a:t>
            </a:r>
            <a:r>
              <a:rPr lang="en-US" sz="1333" dirty="0" err="1">
                <a:latin typeface="Courier"/>
                <a:ea typeface="ＭＳ Ｐゴシック" charset="-128"/>
                <a:cs typeface="ＭＳ Ｐゴシック" charset="-128"/>
              </a:rPr>
              <a:t>thePool</a:t>
            </a:r>
            <a:r>
              <a:rPr lang="en-US" sz="1333" dirty="0">
                <a:latin typeface="Courier"/>
                <a:ea typeface="ＭＳ Ｐゴシック" charset="-128"/>
                <a:cs typeface="ＭＳ Ｐゴシック" charset="-128"/>
              </a:rPr>
              <a:t>;   // Reference to the shared resource</a:t>
            </a:r>
          </a:p>
          <a:p>
            <a:pPr>
              <a:lnSpc>
                <a:spcPct val="110000"/>
              </a:lnSpc>
              <a:defRPr/>
            </a:pPr>
            <a:r>
              <a:rPr lang="en-US" sz="1333" dirty="0">
                <a:latin typeface="Courier"/>
                <a:ea typeface="ＭＳ Ｐゴシック" charset="-128"/>
                <a:cs typeface="ＭＳ Ｐゴシック" charset="-128"/>
              </a:rPr>
              <a:t>   }</a:t>
            </a:r>
          </a:p>
          <a:p>
            <a:pPr>
              <a:lnSpc>
                <a:spcPct val="110000"/>
              </a:lnSpc>
              <a:spcBef>
                <a:spcPct val="50000"/>
              </a:spcBef>
              <a:defRPr/>
            </a:pPr>
            <a:r>
              <a:rPr lang="en-US" sz="1333" dirty="0">
                <a:latin typeface="Courier"/>
                <a:ea typeface="ＭＳ Ｐゴシック" charset="-128"/>
                <a:cs typeface="ＭＳ Ｐゴシック" charset="-128"/>
              </a:rPr>
              <a:t>   </a:t>
            </a:r>
          </a:p>
        </p:txBody>
      </p:sp>
      <p:sp>
        <p:nvSpPr>
          <p:cNvPr id="6" name="Rectangle 5"/>
          <p:cNvSpPr/>
          <p:nvPr/>
        </p:nvSpPr>
        <p:spPr bwMode="auto">
          <a:xfrm>
            <a:off x="1079500" y="3937000"/>
            <a:ext cx="7112000" cy="381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37086760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6386"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16387" name="Rectangle 4"/>
          <p:cNvSpPr>
            <a:spLocks noGrp="1" noChangeArrowheads="1"/>
          </p:cNvSpPr>
          <p:nvPr>
            <p:ph type="title"/>
          </p:nvPr>
        </p:nvSpPr>
        <p:spPr>
          <a:noFill/>
        </p:spPr>
        <p:txBody>
          <a:bodyPr/>
          <a:lstStyle/>
          <a:p>
            <a:r>
              <a:rPr lang="en-US" dirty="0">
                <a:ea typeface="ＭＳ Ｐゴシック" charset="0"/>
                <a:cs typeface="ＭＳ Ｐゴシック" charset="0"/>
              </a:rPr>
              <a:t>Example Consumer</a:t>
            </a:r>
          </a:p>
        </p:txBody>
      </p:sp>
      <p:sp>
        <p:nvSpPr>
          <p:cNvPr id="237573" name="Rectangle 5"/>
          <p:cNvSpPr>
            <a:spLocks noChangeArrowheads="1"/>
          </p:cNvSpPr>
          <p:nvPr/>
        </p:nvSpPr>
        <p:spPr bwMode="auto">
          <a:xfrm>
            <a:off x="1206500" y="1143000"/>
            <a:ext cx="6810375" cy="38735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126000" rIns="75407" bIns="126000"/>
          <a:lstStyle/>
          <a:p>
            <a:pPr>
              <a:lnSpc>
                <a:spcPct val="110000"/>
              </a:lnSpc>
              <a:defRPr/>
            </a:pPr>
            <a:endParaRPr lang="en-US" sz="1333" dirty="0">
              <a:latin typeface="Courier"/>
              <a:ea typeface="ＭＳ Ｐゴシック" charset="-128"/>
              <a:cs typeface="ＭＳ Ｐゴシック" charset="-128"/>
            </a:endParaRPr>
          </a:p>
          <a:p>
            <a:pPr>
              <a:lnSpc>
                <a:spcPct val="110000"/>
              </a:lnSpc>
              <a:defRPr/>
            </a:pPr>
            <a:r>
              <a:rPr lang="en-US" sz="1333" dirty="0">
                <a:latin typeface="Courier"/>
                <a:ea typeface="ＭＳ Ｐゴシック" charset="-128"/>
                <a:cs typeface="ＭＳ Ｐゴシック" charset="-128"/>
              </a:rPr>
              <a:t>    public void run () {</a:t>
            </a:r>
          </a:p>
          <a:p>
            <a:pPr>
              <a:lnSpc>
                <a:spcPct val="110000"/>
              </a:lnSpc>
              <a:defRPr/>
            </a:pPr>
            <a:r>
              <a:rPr lang="en-US" sz="1333" dirty="0">
                <a:latin typeface="Courier"/>
                <a:ea typeface="ＭＳ Ｐゴシック" charset="-128"/>
                <a:cs typeface="ＭＳ Ｐゴシック" charset="-128"/>
              </a:rPr>
              <a:t>      char </a:t>
            </a:r>
            <a:r>
              <a:rPr lang="en-US" sz="1333" dirty="0" err="1">
                <a:latin typeface="Courier"/>
                <a:ea typeface="ＭＳ Ｐゴシック" charset="-128"/>
                <a:cs typeface="ＭＳ Ｐゴシック" charset="-128"/>
              </a:rPr>
              <a:t>ch</a:t>
            </a:r>
            <a:r>
              <a:rPr lang="en-US" sz="1333" dirty="0">
                <a:latin typeface="Courier"/>
                <a:ea typeface="ＭＳ Ｐゴシック" charset="-128"/>
                <a:cs typeface="ＭＳ Ｐゴシック" charset="-128"/>
              </a:rPr>
              <a:t>;</a:t>
            </a:r>
          </a:p>
          <a:p>
            <a:pPr>
              <a:lnSpc>
                <a:spcPct val="110000"/>
              </a:lnSpc>
              <a:defRPr/>
            </a:pPr>
            <a:r>
              <a:rPr lang="en-US" sz="1333" dirty="0">
                <a:latin typeface="Courier"/>
                <a:ea typeface="ＭＳ Ｐゴシック" charset="-128"/>
                <a:cs typeface="ＭＳ Ｐゴシック" charset="-128"/>
              </a:rPr>
              <a:t>      // Take 10 letters from the pool</a:t>
            </a:r>
          </a:p>
          <a:p>
            <a:pPr>
              <a:lnSpc>
                <a:spcPct val="110000"/>
              </a:lnSpc>
              <a:defRPr/>
            </a:pPr>
            <a:r>
              <a:rPr lang="en-US" sz="1333" dirty="0">
                <a:latin typeface="Courier"/>
                <a:ea typeface="ＭＳ Ｐゴシック" charset="-128"/>
                <a:cs typeface="ＭＳ Ｐゴシック" charset="-128"/>
              </a:rPr>
              <a:t>      for(</a:t>
            </a:r>
            <a:r>
              <a:rPr lang="en-US" sz="1333" dirty="0" err="1">
                <a:latin typeface="Courier"/>
                <a:ea typeface="ＭＳ Ｐゴシック" charset="-128"/>
                <a:cs typeface="ＭＳ Ｐゴシック" charset="-128"/>
              </a:rPr>
              <a:t>int</a:t>
            </a: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i</a:t>
            </a:r>
            <a:r>
              <a:rPr lang="en-US" sz="1333" dirty="0">
                <a:latin typeface="Courier"/>
                <a:ea typeface="ＭＳ Ｐゴシック" charset="-128"/>
                <a:cs typeface="ＭＳ Ｐゴシック" charset="-128"/>
              </a:rPr>
              <a:t> = 0; </a:t>
            </a:r>
            <a:r>
              <a:rPr lang="en-US" sz="1333" dirty="0" err="1">
                <a:latin typeface="Courier"/>
                <a:ea typeface="ＭＳ Ｐゴシック" charset="-128"/>
                <a:cs typeface="ＭＳ Ｐゴシック" charset="-128"/>
              </a:rPr>
              <a:t>i</a:t>
            </a:r>
            <a:r>
              <a:rPr lang="en-US" sz="1333" dirty="0">
                <a:latin typeface="Courier"/>
                <a:ea typeface="ＭＳ Ｐゴシック" charset="-128"/>
                <a:cs typeface="ＭＳ Ｐゴシック" charset="-128"/>
              </a:rPr>
              <a:t> &lt; 10 ; </a:t>
            </a:r>
            <a:r>
              <a:rPr lang="en-US" sz="1333" dirty="0" err="1">
                <a:latin typeface="Courier"/>
                <a:ea typeface="ＭＳ Ｐゴシック" charset="-128"/>
                <a:cs typeface="ＭＳ Ｐゴシック" charset="-128"/>
              </a:rPr>
              <a:t>i</a:t>
            </a:r>
            <a:r>
              <a:rPr lang="en-US" sz="1333" dirty="0">
                <a:latin typeface="Courier"/>
                <a:ea typeface="ＭＳ Ｐゴシック" charset="-128"/>
                <a:cs typeface="ＭＳ Ｐゴシック" charset="-128"/>
              </a:rPr>
              <a:t>++) {</a:t>
            </a:r>
          </a:p>
          <a:p>
            <a:pPr>
              <a:lnSpc>
                <a:spcPct val="110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ch</a:t>
            </a:r>
            <a:r>
              <a:rPr lang="en-US" sz="1333" dirty="0">
                <a:latin typeface="Courier"/>
                <a:ea typeface="ＭＳ Ｐゴシック" charset="-128"/>
                <a:cs typeface="ＭＳ Ｐゴシック" charset="-128"/>
              </a:rPr>
              <a:t> = </a:t>
            </a:r>
            <a:r>
              <a:rPr lang="en-US" sz="1333" dirty="0" err="1">
                <a:latin typeface="Courier"/>
                <a:ea typeface="ＭＳ Ｐゴシック" charset="-128"/>
                <a:cs typeface="ＭＳ Ｐゴシック" charset="-128"/>
              </a:rPr>
              <a:t>pool.takeLetter</a:t>
            </a:r>
            <a:r>
              <a:rPr lang="en-US" sz="1333" dirty="0">
                <a:latin typeface="Courier"/>
                <a:ea typeface="ＭＳ Ｐゴシック" charset="-128"/>
                <a:cs typeface="ＭＳ Ｐゴシック" charset="-128"/>
              </a:rPr>
              <a:t>();</a:t>
            </a:r>
          </a:p>
          <a:p>
            <a:pPr>
              <a:lnSpc>
                <a:spcPct val="110000"/>
              </a:lnSpc>
              <a:defRPr/>
            </a:pPr>
            <a:r>
              <a:rPr lang="en-US" sz="1333" dirty="0">
                <a:latin typeface="Courier"/>
                <a:ea typeface="ＭＳ Ｐゴシック" charset="-128"/>
                <a:cs typeface="ＭＳ Ｐゴシック" charset="-128"/>
              </a:rPr>
              <a:t>         // Diagnostic print</a:t>
            </a:r>
          </a:p>
          <a:p>
            <a:pPr>
              <a:lnSpc>
                <a:spcPct val="110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System.out.println</a:t>
            </a:r>
            <a:r>
              <a:rPr lang="en-US" sz="1333" dirty="0">
                <a:latin typeface="Courier"/>
                <a:ea typeface="ＭＳ Ｐゴシック" charset="-128"/>
                <a:cs typeface="ＭＳ Ｐゴシック" charset="-128"/>
              </a:rPr>
              <a:t>("Thread: " + </a:t>
            </a:r>
            <a:r>
              <a:rPr lang="en-US" sz="1333" dirty="0" err="1">
                <a:latin typeface="Courier"/>
                <a:ea typeface="ＭＳ Ｐゴシック" charset="-128"/>
                <a:cs typeface="ＭＳ Ｐゴシック" charset="-128"/>
              </a:rPr>
              <a:t>getName</a:t>
            </a:r>
            <a:r>
              <a:rPr lang="en-US" sz="1333" dirty="0">
                <a:latin typeface="Courier"/>
                <a:ea typeface="ＭＳ Ｐゴシック" charset="-128"/>
                <a:cs typeface="ＭＳ Ｐゴシック" charset="-128"/>
              </a:rPr>
              <a:t>() +</a:t>
            </a:r>
            <a:br>
              <a:rPr lang="en-US" sz="1333" dirty="0">
                <a:latin typeface="Courier"/>
                <a:ea typeface="ＭＳ Ｐゴシック" charset="-128"/>
                <a:cs typeface="ＭＳ Ｐゴシック" charset="-128"/>
              </a:rPr>
            </a:br>
            <a:r>
              <a:rPr lang="en-US" sz="1333" dirty="0">
                <a:latin typeface="Courier"/>
                <a:ea typeface="ＭＳ Ｐゴシック" charset="-128"/>
                <a:cs typeface="ＭＳ Ｐゴシック" charset="-128"/>
              </a:rPr>
              <a:t>                                  " took letter : " + </a:t>
            </a:r>
            <a:r>
              <a:rPr lang="en-US" sz="1333" dirty="0" err="1">
                <a:latin typeface="Courier"/>
                <a:ea typeface="ＭＳ Ｐゴシック" charset="-128"/>
                <a:cs typeface="ＭＳ Ｐゴシック" charset="-128"/>
              </a:rPr>
              <a:t>ch</a:t>
            </a:r>
            <a:r>
              <a:rPr lang="en-US" sz="1333" dirty="0">
                <a:latin typeface="Courier"/>
                <a:ea typeface="ＭＳ Ｐゴシック" charset="-128"/>
                <a:cs typeface="ＭＳ Ｐゴシック" charset="-128"/>
              </a:rPr>
              <a:t>);</a:t>
            </a:r>
          </a:p>
          <a:p>
            <a:pPr>
              <a:lnSpc>
                <a:spcPct val="110000"/>
              </a:lnSpc>
              <a:defRPr/>
            </a:pPr>
            <a:r>
              <a:rPr lang="en-US" sz="1333" dirty="0">
                <a:latin typeface="Courier"/>
                <a:ea typeface="ＭＳ Ｐゴシック" charset="-128"/>
                <a:cs typeface="ＭＳ Ｐゴシック" charset="-128"/>
              </a:rPr>
              <a:t>         // Random wait before we grab the next letter</a:t>
            </a:r>
          </a:p>
          <a:p>
            <a:pPr>
              <a:lnSpc>
                <a:spcPct val="110000"/>
              </a:lnSpc>
              <a:defRPr/>
            </a:pPr>
            <a:r>
              <a:rPr lang="en-US" sz="1333" dirty="0">
                <a:latin typeface="Courier"/>
                <a:ea typeface="ＭＳ Ｐゴシック" charset="-128"/>
                <a:cs typeface="ＭＳ Ｐゴシック" charset="-128"/>
              </a:rPr>
              <a:t>         try {</a:t>
            </a:r>
          </a:p>
          <a:p>
            <a:pPr>
              <a:lnSpc>
                <a:spcPct val="110000"/>
              </a:lnSpc>
              <a:defRPr/>
            </a:pPr>
            <a:r>
              <a:rPr lang="en-US" sz="1333" dirty="0">
                <a:latin typeface="Courier"/>
                <a:ea typeface="ＭＳ Ｐゴシック" charset="-128"/>
                <a:cs typeface="ＭＳ Ｐゴシック" charset="-128"/>
              </a:rPr>
              <a:t>            sleep((</a:t>
            </a:r>
            <a:r>
              <a:rPr lang="en-US" sz="1333" dirty="0" err="1">
                <a:latin typeface="Courier"/>
                <a:ea typeface="ＭＳ Ｐゴシック" charset="-128"/>
                <a:cs typeface="ＭＳ Ｐゴシック" charset="-128"/>
              </a:rPr>
              <a:t>int</a:t>
            </a:r>
            <a:r>
              <a:rPr lang="en-US" sz="1333" dirty="0">
                <a:latin typeface="Courier"/>
                <a:ea typeface="ＭＳ Ｐゴシック" charset="-128"/>
                <a:cs typeface="ＭＳ Ｐゴシック" charset="-128"/>
              </a:rPr>
              <a:t>)(</a:t>
            </a:r>
            <a:r>
              <a:rPr lang="en-US" sz="1333" dirty="0" err="1">
                <a:latin typeface="Courier"/>
                <a:ea typeface="ＭＳ Ｐゴシック" charset="-128"/>
                <a:cs typeface="ＭＳ Ｐゴシック" charset="-128"/>
              </a:rPr>
              <a:t>Math.random</a:t>
            </a:r>
            <a:r>
              <a:rPr lang="en-US" sz="1333" dirty="0">
                <a:latin typeface="Courier"/>
                <a:ea typeface="ＭＳ Ｐゴシック" charset="-128"/>
                <a:cs typeface="ＭＳ Ｐゴシック" charset="-128"/>
              </a:rPr>
              <a:t>() *  2000));</a:t>
            </a:r>
          </a:p>
          <a:p>
            <a:pPr>
              <a:lnSpc>
                <a:spcPct val="110000"/>
              </a:lnSpc>
              <a:defRPr/>
            </a:pPr>
            <a:r>
              <a:rPr lang="en-US" sz="1333" dirty="0">
                <a:latin typeface="Courier"/>
                <a:ea typeface="ＭＳ Ｐゴシック" charset="-128"/>
                <a:cs typeface="ＭＳ Ｐゴシック" charset="-128"/>
              </a:rPr>
              <a:t>         } catch ( </a:t>
            </a:r>
            <a:r>
              <a:rPr lang="en-US" sz="1333" dirty="0" err="1">
                <a:latin typeface="Courier"/>
                <a:ea typeface="ＭＳ Ｐゴシック" charset="-128"/>
                <a:cs typeface="ＭＳ Ｐゴシック" charset="-128"/>
              </a:rPr>
              <a:t>InterruptedException</a:t>
            </a:r>
            <a:r>
              <a:rPr lang="en-US" sz="1333" dirty="0">
                <a:latin typeface="Courier"/>
                <a:ea typeface="ＭＳ Ｐゴシック" charset="-128"/>
                <a:cs typeface="ＭＳ Ｐゴシック" charset="-128"/>
              </a:rPr>
              <a:t> e ){}</a:t>
            </a:r>
          </a:p>
          <a:p>
            <a:pPr>
              <a:lnSpc>
                <a:spcPct val="110000"/>
              </a:lnSpc>
              <a:defRPr/>
            </a:pPr>
            <a:r>
              <a:rPr lang="en-US" sz="1333" dirty="0">
                <a:latin typeface="Courier"/>
                <a:ea typeface="ＭＳ Ｐゴシック" charset="-128"/>
                <a:cs typeface="ＭＳ Ｐゴシック" charset="-128"/>
              </a:rPr>
              <a:t>      }</a:t>
            </a:r>
          </a:p>
          <a:p>
            <a:pPr>
              <a:lnSpc>
                <a:spcPct val="110000"/>
              </a:lnSpc>
              <a:defRPr/>
            </a:pPr>
            <a:r>
              <a:rPr lang="en-US" sz="1333" dirty="0">
                <a:latin typeface="Courier"/>
                <a:ea typeface="ＭＳ Ｐゴシック" charset="-128"/>
                <a:cs typeface="ＭＳ Ｐゴシック" charset="-128"/>
              </a:rPr>
              <a:t>   }</a:t>
            </a:r>
          </a:p>
          <a:p>
            <a:pPr>
              <a:lnSpc>
                <a:spcPct val="110000"/>
              </a:lnSpc>
              <a:defRPr/>
            </a:pPr>
            <a:r>
              <a:rPr lang="en-US" sz="1333" dirty="0">
                <a:latin typeface="Courier"/>
                <a:ea typeface="ＭＳ Ｐゴシック" charset="-128"/>
                <a:cs typeface="ＭＳ Ｐゴシック" charset="-128"/>
              </a:rPr>
              <a:t>}</a:t>
            </a:r>
          </a:p>
        </p:txBody>
      </p:sp>
      <p:sp>
        <p:nvSpPr>
          <p:cNvPr id="6" name="Rectangle 5"/>
          <p:cNvSpPr/>
          <p:nvPr/>
        </p:nvSpPr>
        <p:spPr bwMode="auto">
          <a:xfrm>
            <a:off x="1079500" y="952500"/>
            <a:ext cx="7112000" cy="381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340165822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dirty="0">
                <a:ea typeface="ＭＳ Ｐゴシック" charset="0"/>
                <a:cs typeface="ＭＳ Ｐゴシック" charset="0"/>
              </a:rPr>
              <a:t>Driver Program and Shared Resource</a:t>
            </a:r>
          </a:p>
        </p:txBody>
      </p:sp>
      <p:sp>
        <p:nvSpPr>
          <p:cNvPr id="18434" name="Rectangle 3"/>
          <p:cNvSpPr>
            <a:spLocks noGrp="1" noChangeArrowheads="1"/>
          </p:cNvSpPr>
          <p:nvPr>
            <p:ph type="body" idx="1"/>
          </p:nvPr>
        </p:nvSpPr>
        <p:spPr>
          <a:xfrm>
            <a:off x="628650" y="1127540"/>
            <a:ext cx="3763698" cy="2051844"/>
          </a:xfrm>
        </p:spPr>
        <p:txBody>
          <a:bodyPr/>
          <a:lstStyle/>
          <a:p>
            <a:r>
              <a:rPr lang="en-US" dirty="0">
                <a:ea typeface="ＭＳ Ｐゴシック" charset="0"/>
                <a:cs typeface="ＭＳ Ｐゴシック" charset="0"/>
              </a:rPr>
              <a:t>Shared resource represented as an interface</a:t>
            </a:r>
          </a:p>
          <a:p>
            <a:pPr lvl="2"/>
            <a:r>
              <a:rPr lang="en-US" dirty="0">
                <a:ea typeface="ＭＳ Ｐゴシック" charset="0"/>
              </a:rPr>
              <a:t>allows different implementations to be tried…</a:t>
            </a:r>
          </a:p>
        </p:txBody>
      </p:sp>
      <p:sp>
        <p:nvSpPr>
          <p:cNvPr id="244740" name="Rectangle 4"/>
          <p:cNvSpPr>
            <a:spLocks noChangeArrowheads="1"/>
          </p:cNvSpPr>
          <p:nvPr/>
        </p:nvSpPr>
        <p:spPr bwMode="auto">
          <a:xfrm>
            <a:off x="1266033" y="2612761"/>
            <a:ext cx="6607968" cy="2548653"/>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wrap="square" lIns="180000" tIns="99000" bIns="99000">
            <a:spAutoFit/>
          </a:bodyPr>
          <a:lstStyle/>
          <a:p>
            <a:pPr>
              <a:spcBef>
                <a:spcPct val="25000"/>
              </a:spcBef>
              <a:defRPr/>
            </a:pPr>
            <a:r>
              <a:rPr lang="en-US" sz="1333" dirty="0">
                <a:latin typeface="Courier"/>
                <a:ea typeface="ＭＳ Ｐゴシック" charset="-128"/>
                <a:cs typeface="ＭＳ Ｐゴシック" charset="-128"/>
              </a:rPr>
              <a:t>public class </a:t>
            </a:r>
            <a:r>
              <a:rPr lang="en-US" sz="1333" dirty="0" err="1">
                <a:latin typeface="Courier"/>
                <a:ea typeface="ＭＳ Ｐゴシック" charset="-128"/>
                <a:cs typeface="ＭＳ Ｐゴシック" charset="-128"/>
              </a:rPr>
              <a:t>ProducerConsumerDriver</a:t>
            </a:r>
            <a:r>
              <a:rPr lang="en-US" sz="1333" dirty="0">
                <a:latin typeface="Courier"/>
                <a:ea typeface="ＭＳ Ｐゴシック" charset="-128"/>
                <a:cs typeface="ＭＳ Ｐゴシック" charset="-128"/>
              </a:rPr>
              <a:t> {</a:t>
            </a:r>
          </a:p>
          <a:p>
            <a:pPr>
              <a:spcBef>
                <a:spcPct val="25000"/>
              </a:spcBef>
              <a:defRPr/>
            </a:pPr>
            <a:r>
              <a:rPr lang="en-US" sz="1333" dirty="0">
                <a:latin typeface="Courier"/>
                <a:ea typeface="ＭＳ Ｐゴシック" charset="-128"/>
                <a:cs typeface="ＭＳ Ｐゴシック" charset="-128"/>
              </a:rPr>
              <a:t>  private static Letters </a:t>
            </a:r>
            <a:r>
              <a:rPr lang="en-US" sz="1333" dirty="0" err="1">
                <a:latin typeface="Courier"/>
                <a:ea typeface="ＭＳ Ｐゴシック" charset="-128"/>
                <a:cs typeface="ＭＳ Ｐゴシック" charset="-128"/>
              </a:rPr>
              <a:t>letterPool</a:t>
            </a:r>
            <a:r>
              <a:rPr lang="en-US" sz="1333" dirty="0">
                <a:latin typeface="Courier"/>
                <a:ea typeface="ＭＳ Ｐゴシック" charset="-128"/>
                <a:cs typeface="ＭＳ Ｐゴシック" charset="-128"/>
              </a:rPr>
              <a:t> = new </a:t>
            </a:r>
            <a:r>
              <a:rPr lang="en-US" sz="1333" i="1" dirty="0" err="1">
                <a:latin typeface="Courier"/>
                <a:ea typeface="ＭＳ Ｐゴシック" charset="-128"/>
                <a:cs typeface="ＭＳ Ｐゴシック" charset="-128"/>
              </a:rPr>
              <a:t>LettersImplClass</a:t>
            </a:r>
            <a:r>
              <a:rPr lang="en-US" sz="1333" i="1" dirty="0">
                <a:latin typeface="Courier"/>
                <a:ea typeface="ＭＳ Ｐゴシック" charset="-128"/>
                <a:cs typeface="ＭＳ Ｐゴシック" charset="-128"/>
              </a:rPr>
              <a:t>()</a:t>
            </a:r>
            <a:r>
              <a:rPr lang="en-US" sz="1333" dirty="0">
                <a:latin typeface="Courier"/>
                <a:ea typeface="ＭＳ Ｐゴシック" charset="-128"/>
                <a:cs typeface="ＭＳ Ｐゴシック" charset="-128"/>
              </a:rPr>
              <a:t>;</a:t>
            </a:r>
          </a:p>
          <a:p>
            <a:pPr>
              <a:spcBef>
                <a:spcPct val="25000"/>
              </a:spcBef>
              <a:defRPr/>
            </a:pPr>
            <a:r>
              <a:rPr lang="en-US" sz="1333" dirty="0">
                <a:latin typeface="Courier"/>
                <a:ea typeface="ＭＳ Ｐゴシック" charset="-128"/>
                <a:cs typeface="ＭＳ Ｐゴシック" charset="-128"/>
              </a:rPr>
              <a:t>  public static void main(String[] </a:t>
            </a:r>
            <a:r>
              <a:rPr lang="en-US" sz="1333" dirty="0" err="1">
                <a:latin typeface="Courier"/>
                <a:ea typeface="ＭＳ Ｐゴシック" charset="-128"/>
                <a:cs typeface="ＭＳ Ｐゴシック" charset="-128"/>
              </a:rPr>
              <a:t>args</a:t>
            </a:r>
            <a:r>
              <a:rPr lang="en-US" sz="1333" dirty="0">
                <a:latin typeface="Courier"/>
                <a:ea typeface="ＭＳ Ｐゴシック" charset="-128"/>
                <a:cs typeface="ＭＳ Ｐゴシック" charset="-128"/>
              </a:rPr>
              <a:t>) {</a:t>
            </a:r>
          </a:p>
          <a:p>
            <a:pPr>
              <a:spcBef>
                <a:spcPct val="25000"/>
              </a:spcBef>
              <a:defRPr/>
            </a:pPr>
            <a:r>
              <a:rPr lang="en-US" sz="1333" dirty="0">
                <a:latin typeface="Courier"/>
                <a:ea typeface="ＭＳ Ｐゴシック" charset="-128"/>
                <a:cs typeface="ＭＳ Ｐゴシック" charset="-128"/>
              </a:rPr>
              <a:t>    // 2 producers and 2 consumers for now…</a:t>
            </a:r>
          </a:p>
          <a:p>
            <a:pPr>
              <a:lnSpc>
                <a:spcPct val="105000"/>
              </a:lnSpc>
              <a:spcBef>
                <a:spcPct val="25000"/>
              </a:spcBef>
              <a:defRPr/>
            </a:pPr>
            <a:r>
              <a:rPr lang="en-US" sz="1333" dirty="0">
                <a:latin typeface="Courier"/>
                <a:ea typeface="ＭＳ Ｐゴシック" charset="-128"/>
                <a:cs typeface="ＭＳ Ｐゴシック" charset="-128"/>
              </a:rPr>
              <a:t>    new Producer(</a:t>
            </a:r>
            <a:r>
              <a:rPr lang="en-US" sz="1333" dirty="0" err="1">
                <a:latin typeface="Courier"/>
                <a:ea typeface="ＭＳ Ｐゴシック" charset="-128"/>
                <a:cs typeface="ＭＳ Ｐゴシック" charset="-128"/>
              </a:rPr>
              <a:t>letterPool</a:t>
            </a:r>
            <a:r>
              <a:rPr lang="en-US" sz="1333" dirty="0">
                <a:latin typeface="Courier"/>
                <a:ea typeface="ＭＳ Ｐゴシック" charset="-128"/>
                <a:cs typeface="ＭＳ Ｐゴシック" charset="-128"/>
              </a:rPr>
              <a:t>, "Producer1" ).start();</a:t>
            </a:r>
          </a:p>
          <a:p>
            <a:pPr>
              <a:lnSpc>
                <a:spcPct val="105000"/>
              </a:lnSpc>
              <a:defRPr/>
            </a:pPr>
            <a:r>
              <a:rPr lang="en-US" sz="1333" dirty="0">
                <a:latin typeface="Courier"/>
                <a:ea typeface="ＭＳ Ｐゴシック" charset="-128"/>
                <a:cs typeface="ＭＳ Ｐゴシック" charset="-128"/>
              </a:rPr>
              <a:t>    new Producer(</a:t>
            </a:r>
            <a:r>
              <a:rPr lang="en-US" sz="1333" dirty="0" err="1">
                <a:latin typeface="Courier"/>
                <a:ea typeface="ＭＳ Ｐゴシック" charset="-128"/>
                <a:cs typeface="ＭＳ Ｐゴシック" charset="-128"/>
              </a:rPr>
              <a:t>letterPool</a:t>
            </a:r>
            <a:r>
              <a:rPr lang="en-US" sz="1333" dirty="0">
                <a:latin typeface="Courier"/>
                <a:ea typeface="ＭＳ Ｐゴシック" charset="-128"/>
                <a:cs typeface="ＭＳ Ｐゴシック" charset="-128"/>
              </a:rPr>
              <a:t>, "Producer2" ).start();</a:t>
            </a:r>
          </a:p>
          <a:p>
            <a:pPr>
              <a:lnSpc>
                <a:spcPct val="105000"/>
              </a:lnSpc>
              <a:defRPr/>
            </a:pPr>
            <a:r>
              <a:rPr lang="en-US" sz="1333" dirty="0">
                <a:latin typeface="Courier"/>
                <a:ea typeface="ＭＳ Ｐゴシック" charset="-128"/>
                <a:cs typeface="ＭＳ Ｐゴシック" charset="-128"/>
              </a:rPr>
              <a:t>    new Consumer(</a:t>
            </a:r>
            <a:r>
              <a:rPr lang="en-US" sz="1333" dirty="0" err="1">
                <a:latin typeface="Courier"/>
                <a:ea typeface="ＭＳ Ｐゴシック" charset="-128"/>
                <a:cs typeface="ＭＳ Ｐゴシック" charset="-128"/>
              </a:rPr>
              <a:t>letterPool</a:t>
            </a:r>
            <a:r>
              <a:rPr lang="en-US" sz="1333" dirty="0">
                <a:latin typeface="Courier"/>
                <a:ea typeface="ＭＳ Ｐゴシック" charset="-128"/>
                <a:cs typeface="ＭＳ Ｐゴシック" charset="-128"/>
              </a:rPr>
              <a:t>, "Consumer1" ).start();</a:t>
            </a:r>
          </a:p>
          <a:p>
            <a:pPr>
              <a:lnSpc>
                <a:spcPct val="105000"/>
              </a:lnSpc>
              <a:defRPr/>
            </a:pPr>
            <a:r>
              <a:rPr lang="en-US" sz="1333" dirty="0">
                <a:latin typeface="Courier"/>
                <a:ea typeface="ＭＳ Ｐゴシック" charset="-128"/>
                <a:cs typeface="ＭＳ Ｐゴシック" charset="-128"/>
              </a:rPr>
              <a:t>    new Consumer(</a:t>
            </a:r>
            <a:r>
              <a:rPr lang="en-US" sz="1333" dirty="0" err="1">
                <a:latin typeface="Courier"/>
                <a:ea typeface="ＭＳ Ｐゴシック" charset="-128"/>
                <a:cs typeface="ＭＳ Ｐゴシック" charset="-128"/>
              </a:rPr>
              <a:t>letterPool</a:t>
            </a:r>
            <a:r>
              <a:rPr lang="en-US" sz="1333" dirty="0">
                <a:latin typeface="Courier"/>
                <a:ea typeface="ＭＳ Ｐゴシック" charset="-128"/>
                <a:cs typeface="ＭＳ Ｐゴシック" charset="-128"/>
              </a:rPr>
              <a:t>, "Consumer2" ).start();</a:t>
            </a:r>
          </a:p>
          <a:p>
            <a:pPr>
              <a:spcBef>
                <a:spcPct val="25000"/>
              </a:spcBef>
              <a:defRPr/>
            </a:pPr>
            <a:r>
              <a:rPr lang="en-US" sz="1333" dirty="0">
                <a:latin typeface="Courier"/>
                <a:ea typeface="ＭＳ Ｐゴシック" charset="-128"/>
                <a:cs typeface="ＭＳ Ｐゴシック" charset="-128"/>
              </a:rPr>
              <a:t>  }</a:t>
            </a:r>
          </a:p>
          <a:p>
            <a:pPr>
              <a:defRPr/>
            </a:pPr>
            <a:r>
              <a:rPr lang="en-US" sz="1333" dirty="0">
                <a:latin typeface="Courier"/>
                <a:ea typeface="ＭＳ Ｐゴシック" charset="-128"/>
                <a:cs typeface="ＭＳ Ｐゴシック" charset="-128"/>
              </a:rPr>
              <a:t>}</a:t>
            </a:r>
          </a:p>
        </p:txBody>
      </p:sp>
      <p:sp>
        <p:nvSpPr>
          <p:cNvPr id="244741" name="Rectangle 5"/>
          <p:cNvSpPr>
            <a:spLocks noChangeArrowheads="1"/>
          </p:cNvSpPr>
          <p:nvPr/>
        </p:nvSpPr>
        <p:spPr bwMode="auto">
          <a:xfrm>
            <a:off x="4889500" y="1333500"/>
            <a:ext cx="2984500" cy="1174303"/>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wrap="square" lIns="180000" tIns="99000" bIns="99000">
            <a:spAutoFit/>
          </a:bodyPr>
          <a:lstStyle/>
          <a:p>
            <a:pPr>
              <a:spcBef>
                <a:spcPct val="25000"/>
              </a:spcBef>
              <a:defRPr/>
            </a:pPr>
            <a:r>
              <a:rPr lang="en-US" sz="1333" dirty="0">
                <a:latin typeface="Courier"/>
                <a:ea typeface="ＭＳ Ｐゴシック" charset="-128"/>
                <a:cs typeface="ＭＳ Ｐゴシック" charset="-128"/>
              </a:rPr>
              <a:t>public interface Letters {</a:t>
            </a:r>
          </a:p>
          <a:p>
            <a:pPr>
              <a:spcBef>
                <a:spcPct val="25000"/>
              </a:spcBef>
              <a:defRPr/>
            </a:pPr>
            <a:r>
              <a:rPr lang="en-US" sz="1333" dirty="0">
                <a:latin typeface="Courier"/>
                <a:ea typeface="ＭＳ Ｐゴシック" charset="-128"/>
                <a:cs typeface="ＭＳ Ｐゴシック" charset="-128"/>
              </a:rPr>
              <a:t>  void </a:t>
            </a:r>
            <a:r>
              <a:rPr lang="en-US" sz="1333" dirty="0" err="1">
                <a:latin typeface="Courier"/>
                <a:ea typeface="ＭＳ Ｐゴシック" charset="-128"/>
                <a:cs typeface="ＭＳ Ｐゴシック" charset="-128"/>
              </a:rPr>
              <a:t>addLetter</a:t>
            </a:r>
            <a:r>
              <a:rPr lang="en-US" sz="1333" dirty="0">
                <a:latin typeface="Courier"/>
                <a:ea typeface="ＭＳ Ｐゴシック" charset="-128"/>
                <a:cs typeface="ＭＳ Ｐゴシック" charset="-128"/>
              </a:rPr>
              <a:t>(char c);</a:t>
            </a:r>
          </a:p>
          <a:p>
            <a:pPr>
              <a:spcBef>
                <a:spcPct val="25000"/>
              </a:spcBef>
              <a:defRPr/>
            </a:pPr>
            <a:r>
              <a:rPr lang="en-US" sz="1333" dirty="0">
                <a:latin typeface="Courier"/>
                <a:ea typeface="ＭＳ Ｐゴシック" charset="-128"/>
                <a:cs typeface="ＭＳ Ｐゴシック" charset="-128"/>
              </a:rPr>
              <a:t>  char </a:t>
            </a:r>
            <a:r>
              <a:rPr lang="en-US" sz="1333" dirty="0" err="1">
                <a:latin typeface="Courier"/>
                <a:ea typeface="ＭＳ Ｐゴシック" charset="-128"/>
                <a:cs typeface="ＭＳ Ｐゴシック" charset="-128"/>
              </a:rPr>
              <a:t>takeLetter</a:t>
            </a:r>
            <a:r>
              <a:rPr lang="en-US" sz="1333" dirty="0">
                <a:latin typeface="Courier"/>
                <a:ea typeface="ＭＳ Ｐゴシック" charset="-128"/>
                <a:cs typeface="ＭＳ Ｐゴシック" charset="-128"/>
              </a:rPr>
              <a:t>();</a:t>
            </a:r>
          </a:p>
          <a:p>
            <a:pPr>
              <a:spcBef>
                <a:spcPct val="25000"/>
              </a:spcBef>
              <a:defRPr/>
            </a:pPr>
            <a:r>
              <a:rPr lang="en-US" sz="1333" dirty="0">
                <a:latin typeface="Courier"/>
                <a:ea typeface="ＭＳ Ｐゴシック" charset="-128"/>
                <a:cs typeface="ＭＳ Ｐゴシック" charset="-128"/>
              </a:rPr>
              <a:t>}</a:t>
            </a:r>
          </a:p>
        </p:txBody>
      </p:sp>
    </p:spTree>
    <p:extLst>
      <p:ext uri="{BB962C8B-B14F-4D97-AF65-F5344CB8AC3E}">
        <p14:creationId xmlns:p14="http://schemas.microsoft.com/office/powerpoint/2010/main" val="366351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GB" dirty="0">
                <a:ea typeface="ＭＳ Ｐゴシック" charset="0"/>
                <a:cs typeface="ＭＳ Ｐゴシック" charset="0"/>
              </a:rPr>
              <a:t>Basic Synchronization</a:t>
            </a:r>
          </a:p>
        </p:txBody>
      </p:sp>
      <p:sp>
        <p:nvSpPr>
          <p:cNvPr id="20482" name="Rectangle 3"/>
          <p:cNvSpPr>
            <a:spLocks noGrp="1" noChangeArrowheads="1"/>
          </p:cNvSpPr>
          <p:nvPr>
            <p:ph type="body" idx="1"/>
          </p:nvPr>
        </p:nvSpPr>
        <p:spPr>
          <a:xfrm>
            <a:off x="628650" y="1067594"/>
            <a:ext cx="7033948" cy="2794000"/>
          </a:xfrm>
        </p:spPr>
        <p:txBody>
          <a:bodyPr/>
          <a:lstStyle/>
          <a:p>
            <a:r>
              <a:rPr lang="en-GB" dirty="0">
                <a:ea typeface="ＭＳ Ｐゴシック" charset="0"/>
                <a:cs typeface="ＭＳ Ｐゴシック" charset="0"/>
              </a:rPr>
              <a:t>wait() blocks calling thread until some condition </a:t>
            </a:r>
            <a:br>
              <a:rPr lang="en-GB" dirty="0">
                <a:ea typeface="ＭＳ Ｐゴシック" charset="0"/>
                <a:cs typeface="ＭＳ Ｐゴシック" charset="0"/>
              </a:rPr>
            </a:br>
            <a:r>
              <a:rPr lang="en-GB" dirty="0">
                <a:ea typeface="ＭＳ Ｐゴシック" charset="0"/>
                <a:cs typeface="ＭＳ Ｐゴシック" charset="0"/>
              </a:rPr>
              <a:t>is satisfied</a:t>
            </a:r>
          </a:p>
          <a:p>
            <a:pPr lvl="2"/>
            <a:r>
              <a:rPr lang="en-GB" dirty="0">
                <a:ea typeface="ＭＳ Ｐゴシック" charset="0"/>
              </a:rPr>
              <a:t>use object to represent notification point</a:t>
            </a:r>
          </a:p>
          <a:p>
            <a:r>
              <a:rPr lang="en-GB" dirty="0" err="1">
                <a:ea typeface="ＭＳ Ｐゴシック" charset="0"/>
                <a:cs typeface="ＭＳ Ｐゴシック" charset="0"/>
              </a:rPr>
              <a:t>notifyAll</a:t>
            </a:r>
            <a:r>
              <a:rPr lang="en-GB" dirty="0">
                <a:ea typeface="ＭＳ Ｐゴシック" charset="0"/>
                <a:cs typeface="ＭＳ Ｐゴシック" charset="0"/>
              </a:rPr>
              <a:t>() wakes up all threads blocked in wait()</a:t>
            </a:r>
          </a:p>
          <a:p>
            <a:r>
              <a:rPr lang="en-GB" dirty="0">
                <a:ea typeface="ＭＳ Ｐゴシック" charset="0"/>
                <a:cs typeface="ＭＳ Ｐゴシック" charset="0"/>
              </a:rPr>
              <a:t>Must hold lock on object </a:t>
            </a:r>
          </a:p>
          <a:p>
            <a:pPr lvl="2"/>
            <a:r>
              <a:rPr lang="en-GB" dirty="0">
                <a:ea typeface="ＭＳ Ｐゴシック" charset="0"/>
              </a:rPr>
              <a:t>wait() atomically releases lock before blocking thread</a:t>
            </a:r>
          </a:p>
          <a:p>
            <a:r>
              <a:rPr lang="en-GB" dirty="0">
                <a:ea typeface="ＭＳ Ｐゴシック" charset="0"/>
                <a:cs typeface="ＭＳ Ｐゴシック" charset="0"/>
              </a:rPr>
              <a:t>Threads should check condition before proceeding</a:t>
            </a:r>
          </a:p>
          <a:p>
            <a:pPr lvl="2"/>
            <a:r>
              <a:rPr lang="en-GB" dirty="0">
                <a:ea typeface="ＭＳ Ｐゴシック" charset="0"/>
              </a:rPr>
              <a:t>maybe only one may proceed</a:t>
            </a:r>
          </a:p>
        </p:txBody>
      </p:sp>
      <p:sp>
        <p:nvSpPr>
          <p:cNvPr id="233476" name="Text Box 4"/>
          <p:cNvSpPr txBox="1">
            <a:spLocks noChangeArrowheads="1"/>
          </p:cNvSpPr>
          <p:nvPr/>
        </p:nvSpPr>
        <p:spPr bwMode="auto">
          <a:xfrm>
            <a:off x="1300047" y="3638957"/>
            <a:ext cx="4582963" cy="1653952"/>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none" lIns="180000" tIns="108000" bIns="108000">
            <a:spAutoFit/>
          </a:bodyPr>
          <a:lstStyle/>
          <a:p>
            <a:pPr>
              <a:defRPr/>
            </a:pPr>
            <a:r>
              <a:rPr lang="en-GB" sz="1333" dirty="0">
                <a:latin typeface="Courier"/>
                <a:ea typeface="ＭＳ Ｐゴシック" charset="-128"/>
                <a:cs typeface="ＭＳ Ｐゴシック" charset="-128"/>
              </a:rPr>
              <a:t>synchronized ( </a:t>
            </a:r>
            <a:r>
              <a:rPr lang="en-GB" sz="1333" dirty="0" err="1">
                <a:latin typeface="Courier"/>
                <a:ea typeface="ＭＳ Ｐゴシック" charset="-128"/>
                <a:cs typeface="ＭＳ Ｐゴシック" charset="-128"/>
              </a:rPr>
              <a:t>obj</a:t>
            </a:r>
            <a:r>
              <a:rPr lang="en-GB" sz="1333" dirty="0">
                <a:latin typeface="Courier"/>
                <a:ea typeface="ＭＳ Ｐゴシック" charset="-128"/>
                <a:cs typeface="ＭＳ Ｐゴシック" charset="-128"/>
              </a:rPr>
              <a:t> ) {</a:t>
            </a:r>
          </a:p>
          <a:p>
            <a:pPr>
              <a:defRPr/>
            </a:pPr>
            <a:r>
              <a:rPr lang="en-GB" sz="1333" dirty="0">
                <a:latin typeface="Courier"/>
                <a:ea typeface="ＭＳ Ｐゴシック" charset="-128"/>
                <a:cs typeface="ＭＳ Ｐゴシック" charset="-128"/>
              </a:rPr>
              <a:t>  while ( condition == false ) {</a:t>
            </a:r>
          </a:p>
          <a:p>
            <a:pPr>
              <a:defRPr/>
            </a:pPr>
            <a:r>
              <a:rPr lang="en-GB" sz="1333" dirty="0">
                <a:latin typeface="Courier"/>
                <a:ea typeface="ＭＳ Ｐゴシック" charset="-128"/>
                <a:cs typeface="ＭＳ Ｐゴシック" charset="-128"/>
              </a:rPr>
              <a:t>    try {</a:t>
            </a:r>
          </a:p>
          <a:p>
            <a:pPr>
              <a:defRPr/>
            </a:pPr>
            <a:r>
              <a:rPr lang="en-GB" sz="1333" dirty="0">
                <a:solidFill>
                  <a:srgbClr val="0B52FC"/>
                </a:solidFill>
                <a:latin typeface="Courier"/>
                <a:ea typeface="ＭＳ Ｐゴシック" charset="-128"/>
                <a:cs typeface="ＭＳ Ｐゴシック" charset="-128"/>
              </a:rPr>
              <a:t>      </a:t>
            </a:r>
            <a:r>
              <a:rPr lang="en-GB" sz="1333" dirty="0" err="1">
                <a:solidFill>
                  <a:srgbClr val="0B52FC"/>
                </a:solidFill>
                <a:latin typeface="Courier"/>
                <a:ea typeface="ＭＳ Ｐゴシック" charset="-128"/>
                <a:cs typeface="ＭＳ Ｐゴシック" charset="-128"/>
              </a:rPr>
              <a:t>obj.wait</a:t>
            </a:r>
            <a:r>
              <a:rPr lang="en-GB" sz="1333" dirty="0">
                <a:solidFill>
                  <a:srgbClr val="0B52FC"/>
                </a:solidFill>
                <a:latin typeface="Courier"/>
                <a:ea typeface="ＭＳ Ｐゴシック" charset="-128"/>
                <a:cs typeface="ＭＳ Ｐゴシック" charset="-128"/>
              </a:rPr>
              <a:t>();</a:t>
            </a:r>
          </a:p>
          <a:p>
            <a:pPr>
              <a:defRPr/>
            </a:pPr>
            <a:r>
              <a:rPr lang="en-GB" sz="1333" dirty="0">
                <a:latin typeface="Courier"/>
                <a:ea typeface="ＭＳ Ｐゴシック" charset="-128"/>
                <a:cs typeface="ＭＳ Ｐゴシック" charset="-128"/>
              </a:rPr>
              <a:t>    } catch ( </a:t>
            </a:r>
            <a:r>
              <a:rPr lang="en-GB" sz="1333" dirty="0" err="1">
                <a:latin typeface="Courier"/>
                <a:ea typeface="ＭＳ Ｐゴシック" charset="-128"/>
                <a:cs typeface="ＭＳ Ｐゴシック" charset="-128"/>
              </a:rPr>
              <a:t>InterruptedException</a:t>
            </a:r>
            <a:r>
              <a:rPr lang="en-GB" sz="1333" dirty="0">
                <a:latin typeface="Courier"/>
                <a:ea typeface="ＭＳ Ｐゴシック" charset="-128"/>
                <a:cs typeface="ＭＳ Ｐゴシック" charset="-128"/>
              </a:rPr>
              <a:t> </a:t>
            </a:r>
            <a:r>
              <a:rPr lang="en-GB" sz="1333" dirty="0" err="1">
                <a:latin typeface="Courier"/>
                <a:ea typeface="ＭＳ Ｐゴシック" charset="-128"/>
                <a:cs typeface="ＭＳ Ｐゴシック" charset="-128"/>
              </a:rPr>
              <a:t>ie</a:t>
            </a:r>
            <a:r>
              <a:rPr lang="en-GB" sz="1333" dirty="0">
                <a:latin typeface="Courier"/>
                <a:ea typeface="ＭＳ Ｐゴシック" charset="-128"/>
                <a:cs typeface="ＭＳ Ｐゴシック" charset="-128"/>
              </a:rPr>
              <a:t> ) {}</a:t>
            </a:r>
          </a:p>
          <a:p>
            <a:pPr>
              <a:defRPr/>
            </a:pPr>
            <a:r>
              <a:rPr lang="en-GB" sz="1333" dirty="0">
                <a:latin typeface="Courier"/>
                <a:ea typeface="ＭＳ Ｐゴシック" charset="-128"/>
                <a:cs typeface="ＭＳ Ｐゴシック" charset="-128"/>
              </a:rPr>
              <a:t>  }</a:t>
            </a:r>
          </a:p>
          <a:p>
            <a:pPr>
              <a:defRPr/>
            </a:pPr>
            <a:r>
              <a:rPr lang="en-GB" sz="1333" dirty="0">
                <a:latin typeface="Courier"/>
                <a:ea typeface="ＭＳ Ｐゴシック" charset="-128"/>
                <a:cs typeface="ＭＳ Ｐゴシック" charset="-128"/>
              </a:rPr>
              <a:t>}</a:t>
            </a:r>
          </a:p>
        </p:txBody>
      </p:sp>
      <p:sp>
        <p:nvSpPr>
          <p:cNvPr id="233477" name="Text Box 5"/>
          <p:cNvSpPr txBox="1">
            <a:spLocks noChangeArrowheads="1"/>
          </p:cNvSpPr>
          <p:nvPr/>
        </p:nvSpPr>
        <p:spPr bwMode="auto">
          <a:xfrm>
            <a:off x="6097508" y="3830161"/>
            <a:ext cx="2531119" cy="1038590"/>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none" lIns="180000" tIns="108000" bIns="108000">
            <a:spAutoFit/>
          </a:bodyPr>
          <a:lstStyle/>
          <a:p>
            <a:pPr>
              <a:defRPr/>
            </a:pPr>
            <a:r>
              <a:rPr lang="en-GB" sz="1333" dirty="0">
                <a:latin typeface="Courier"/>
                <a:ea typeface="ＭＳ Ｐゴシック" charset="-128"/>
                <a:cs typeface="ＭＳ Ｐゴシック" charset="-128"/>
              </a:rPr>
              <a:t>synchronized ( </a:t>
            </a:r>
            <a:r>
              <a:rPr lang="en-GB" sz="1333" dirty="0" err="1">
                <a:latin typeface="Courier"/>
                <a:ea typeface="ＭＳ Ｐゴシック" charset="-128"/>
                <a:cs typeface="ＭＳ Ｐゴシック" charset="-128"/>
              </a:rPr>
              <a:t>obj</a:t>
            </a:r>
            <a:r>
              <a:rPr lang="en-GB" sz="1333" dirty="0">
                <a:latin typeface="Courier"/>
                <a:ea typeface="ＭＳ Ｐゴシック" charset="-128"/>
                <a:cs typeface="ＭＳ Ｐゴシック" charset="-128"/>
              </a:rPr>
              <a:t> ) {</a:t>
            </a:r>
          </a:p>
          <a:p>
            <a:pPr>
              <a:defRPr/>
            </a:pPr>
            <a:r>
              <a:rPr lang="en-GB" sz="1333" dirty="0">
                <a:latin typeface="Courier"/>
                <a:ea typeface="ＭＳ Ｐゴシック" charset="-128"/>
                <a:cs typeface="ＭＳ Ｐゴシック" charset="-128"/>
              </a:rPr>
              <a:t>  condition = true;</a:t>
            </a:r>
          </a:p>
          <a:p>
            <a:pPr>
              <a:defRPr/>
            </a:pPr>
            <a:r>
              <a:rPr lang="en-GB" sz="1333" dirty="0">
                <a:solidFill>
                  <a:srgbClr val="0B52FC"/>
                </a:solidFill>
                <a:latin typeface="Courier"/>
                <a:ea typeface="ＭＳ Ｐゴシック" charset="-128"/>
                <a:cs typeface="ＭＳ Ｐゴシック" charset="-128"/>
              </a:rPr>
              <a:t>  </a:t>
            </a:r>
            <a:r>
              <a:rPr lang="en-GB" sz="1333" dirty="0" err="1">
                <a:solidFill>
                  <a:srgbClr val="0B52FC"/>
                </a:solidFill>
                <a:latin typeface="Courier"/>
                <a:ea typeface="ＭＳ Ｐゴシック" charset="-128"/>
                <a:cs typeface="ＭＳ Ｐゴシック" charset="-128"/>
              </a:rPr>
              <a:t>obj.notifyAll</a:t>
            </a:r>
            <a:r>
              <a:rPr lang="en-GB" sz="1333" dirty="0">
                <a:solidFill>
                  <a:srgbClr val="0B52FC"/>
                </a:solidFill>
                <a:latin typeface="Courier"/>
                <a:ea typeface="ＭＳ Ｐゴシック" charset="-128"/>
                <a:cs typeface="ＭＳ Ｐゴシック" charset="-128"/>
              </a:rPr>
              <a:t>();</a:t>
            </a:r>
          </a:p>
          <a:p>
            <a:pPr>
              <a:defRPr/>
            </a:pPr>
            <a:r>
              <a:rPr lang="en-GB" sz="1333" dirty="0">
                <a:latin typeface="Courier"/>
                <a:ea typeface="ＭＳ Ｐゴシック" charset="-128"/>
                <a:cs typeface="ＭＳ Ｐゴシック" charset="-128"/>
              </a:rPr>
              <a:t>}</a:t>
            </a:r>
          </a:p>
        </p:txBody>
      </p:sp>
      <p:sp>
        <p:nvSpPr>
          <p:cNvPr id="20485" name="Line 6"/>
          <p:cNvSpPr>
            <a:spLocks noChangeShapeType="1"/>
          </p:cNvSpPr>
          <p:nvPr/>
        </p:nvSpPr>
        <p:spPr bwMode="auto">
          <a:xfrm flipH="1">
            <a:off x="3747273" y="4460460"/>
            <a:ext cx="2581010" cy="0"/>
          </a:xfrm>
          <a:prstGeom prst="line">
            <a:avLst/>
          </a:prstGeom>
          <a:noFill/>
          <a:ln w="28575">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spTree>
    <p:extLst>
      <p:ext uri="{BB962C8B-B14F-4D97-AF65-F5344CB8AC3E}">
        <p14:creationId xmlns:p14="http://schemas.microsoft.com/office/powerpoint/2010/main" val="76666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22530"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22531" name="Rectangle 4"/>
          <p:cNvSpPr>
            <a:spLocks noGrp="1" noChangeArrowheads="1"/>
          </p:cNvSpPr>
          <p:nvPr>
            <p:ph type="title"/>
          </p:nvPr>
        </p:nvSpPr>
        <p:spPr>
          <a:noFill/>
        </p:spPr>
        <p:txBody>
          <a:bodyPr/>
          <a:lstStyle/>
          <a:p>
            <a:r>
              <a:rPr lang="en-US" dirty="0">
                <a:ea typeface="ＭＳ Ｐゴシック" charset="0"/>
                <a:cs typeface="ＭＳ Ｐゴシック" charset="0"/>
              </a:rPr>
              <a:t>Solution Using Basic Synchronization</a:t>
            </a:r>
          </a:p>
        </p:txBody>
      </p:sp>
      <p:sp>
        <p:nvSpPr>
          <p:cNvPr id="239621" name="Rectangle 5"/>
          <p:cNvSpPr>
            <a:spLocks noChangeArrowheads="1"/>
          </p:cNvSpPr>
          <p:nvPr/>
        </p:nvSpPr>
        <p:spPr bwMode="auto">
          <a:xfrm>
            <a:off x="1362604" y="1079500"/>
            <a:ext cx="6277240" cy="2100792"/>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96000" rIns="75407" bIns="96000"/>
          <a:lstStyle/>
          <a:p>
            <a:pPr>
              <a:lnSpc>
                <a:spcPct val="105000"/>
              </a:lnSpc>
              <a:defRPr/>
            </a:pPr>
            <a:r>
              <a:rPr lang="en-US" sz="1333" dirty="0">
                <a:latin typeface="Courier"/>
              </a:rPr>
              <a:t>public class </a:t>
            </a:r>
            <a:r>
              <a:rPr lang="en-US" sz="1333" dirty="0" err="1">
                <a:latin typeface="Courier"/>
              </a:rPr>
              <a:t>LettersImplBasic</a:t>
            </a:r>
            <a:r>
              <a:rPr lang="en-US" sz="1333" dirty="0">
                <a:latin typeface="Courier"/>
              </a:rPr>
              <a:t> implements Letters {</a:t>
            </a:r>
          </a:p>
          <a:p>
            <a:pPr>
              <a:lnSpc>
                <a:spcPct val="105000"/>
              </a:lnSpc>
              <a:defRPr/>
            </a:pPr>
            <a:endParaRPr lang="en-US" sz="1333" dirty="0">
              <a:latin typeface="Courier"/>
            </a:endParaRPr>
          </a:p>
          <a:p>
            <a:pPr>
              <a:lnSpc>
                <a:spcPct val="105000"/>
              </a:lnSpc>
              <a:defRPr/>
            </a:pPr>
            <a:r>
              <a:rPr lang="en-US" sz="1333" dirty="0">
                <a:latin typeface="Courier"/>
              </a:rPr>
              <a:t>   private final static </a:t>
            </a:r>
            <a:r>
              <a:rPr lang="en-US" sz="1333" dirty="0" err="1">
                <a:latin typeface="Courier"/>
              </a:rPr>
              <a:t>int</a:t>
            </a:r>
            <a:r>
              <a:rPr lang="en-US" sz="1333" dirty="0">
                <a:latin typeface="Courier"/>
              </a:rPr>
              <a:t> BUFFER_CAPACITY = 6;</a:t>
            </a:r>
          </a:p>
          <a:p>
            <a:pPr>
              <a:lnSpc>
                <a:spcPct val="105000"/>
              </a:lnSpc>
              <a:defRPr/>
            </a:pPr>
            <a:r>
              <a:rPr lang="en-US" sz="1333" dirty="0">
                <a:latin typeface="Courier"/>
              </a:rPr>
              <a:t>   private char[] buffer = new char[BUFFER_CAPACITY];</a:t>
            </a:r>
          </a:p>
          <a:p>
            <a:pPr>
              <a:lnSpc>
                <a:spcPct val="105000"/>
              </a:lnSpc>
              <a:defRPr/>
            </a:pPr>
            <a:r>
              <a:rPr lang="en-US" sz="1333" dirty="0">
                <a:latin typeface="Courier"/>
              </a:rPr>
              <a:t>   private </a:t>
            </a:r>
            <a:r>
              <a:rPr lang="en-US" sz="1333" dirty="0" err="1">
                <a:latin typeface="Courier"/>
              </a:rPr>
              <a:t>int</a:t>
            </a:r>
            <a:r>
              <a:rPr lang="en-US" sz="1333" dirty="0">
                <a:latin typeface="Courier"/>
              </a:rPr>
              <a:t> next = 0;</a:t>
            </a:r>
          </a:p>
          <a:p>
            <a:pPr>
              <a:lnSpc>
                <a:spcPct val="105000"/>
              </a:lnSpc>
              <a:defRPr/>
            </a:pPr>
            <a:r>
              <a:rPr lang="en-US" sz="1333" dirty="0">
                <a:latin typeface="Courier"/>
              </a:rPr>
              <a:t>   private </a:t>
            </a:r>
            <a:r>
              <a:rPr lang="en-US" sz="1333" dirty="0" err="1">
                <a:latin typeface="Courier"/>
              </a:rPr>
              <a:t>boolean</a:t>
            </a:r>
            <a:r>
              <a:rPr lang="en-US" sz="1333" dirty="0">
                <a:latin typeface="Courier"/>
              </a:rPr>
              <a:t> </a:t>
            </a:r>
            <a:r>
              <a:rPr lang="en-US" sz="1333" dirty="0" err="1">
                <a:latin typeface="Courier"/>
              </a:rPr>
              <a:t>isFull</a:t>
            </a:r>
            <a:r>
              <a:rPr lang="en-US" sz="1333" dirty="0">
                <a:latin typeface="Courier"/>
              </a:rPr>
              <a:t> = false;</a:t>
            </a:r>
          </a:p>
          <a:p>
            <a:pPr>
              <a:lnSpc>
                <a:spcPct val="105000"/>
              </a:lnSpc>
              <a:defRPr/>
            </a:pPr>
            <a:r>
              <a:rPr lang="en-US" sz="1333" dirty="0">
                <a:latin typeface="Courier"/>
              </a:rPr>
              <a:t>   private </a:t>
            </a:r>
            <a:r>
              <a:rPr lang="en-US" sz="1333" dirty="0" err="1">
                <a:latin typeface="Courier"/>
              </a:rPr>
              <a:t>boolean</a:t>
            </a:r>
            <a:r>
              <a:rPr lang="en-US" sz="1333" dirty="0">
                <a:latin typeface="Courier"/>
              </a:rPr>
              <a:t> </a:t>
            </a:r>
            <a:r>
              <a:rPr lang="en-US" sz="1333" dirty="0" err="1">
                <a:latin typeface="Courier"/>
              </a:rPr>
              <a:t>isEmpty</a:t>
            </a:r>
            <a:r>
              <a:rPr lang="en-US" sz="1333" dirty="0">
                <a:latin typeface="Courier"/>
              </a:rPr>
              <a:t> = true;</a:t>
            </a:r>
          </a:p>
          <a:p>
            <a:pPr>
              <a:lnSpc>
                <a:spcPct val="105000"/>
              </a:lnSpc>
              <a:spcBef>
                <a:spcPct val="25000"/>
              </a:spcBef>
              <a:defRPr/>
            </a:pPr>
            <a:r>
              <a:rPr lang="en-US" sz="1333" dirty="0">
                <a:latin typeface="Courier"/>
              </a:rPr>
              <a:t>   </a:t>
            </a:r>
          </a:p>
        </p:txBody>
      </p:sp>
      <p:sp>
        <p:nvSpPr>
          <p:cNvPr id="2" name="Rectangle 1"/>
          <p:cNvSpPr/>
          <p:nvPr/>
        </p:nvSpPr>
        <p:spPr bwMode="auto">
          <a:xfrm>
            <a:off x="1143000" y="3111500"/>
            <a:ext cx="6731000" cy="190500"/>
          </a:xfrm>
          <a:prstGeom prst="rect">
            <a:avLst/>
          </a:prstGeom>
          <a:solidFill>
            <a:srgbClr val="FFFF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23577771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22530"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22531" name="Rectangle 4"/>
          <p:cNvSpPr>
            <a:spLocks noGrp="1" noChangeArrowheads="1"/>
          </p:cNvSpPr>
          <p:nvPr>
            <p:ph type="title"/>
          </p:nvPr>
        </p:nvSpPr>
        <p:spPr>
          <a:noFill/>
        </p:spPr>
        <p:txBody>
          <a:bodyPr/>
          <a:lstStyle/>
          <a:p>
            <a:r>
              <a:rPr lang="en-US" dirty="0">
                <a:ea typeface="ＭＳ Ｐゴシック" charset="0"/>
                <a:cs typeface="ＭＳ Ｐゴシック" charset="0"/>
              </a:rPr>
              <a:t>Solution Using Basic Synchronization</a:t>
            </a:r>
          </a:p>
        </p:txBody>
      </p:sp>
      <p:sp>
        <p:nvSpPr>
          <p:cNvPr id="239621" name="Rectangle 5"/>
          <p:cNvSpPr>
            <a:spLocks noChangeArrowheads="1"/>
          </p:cNvSpPr>
          <p:nvPr/>
        </p:nvSpPr>
        <p:spPr bwMode="auto">
          <a:xfrm>
            <a:off x="1362604" y="1031373"/>
            <a:ext cx="6277240" cy="4175628"/>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180000" tIns="96000" rIns="75407" bIns="96000"/>
          <a:lstStyle/>
          <a:p>
            <a:pPr>
              <a:lnSpc>
                <a:spcPct val="105000"/>
              </a:lnSpc>
              <a:defRPr/>
            </a:pPr>
            <a:endParaRPr lang="en-US" sz="1333" dirty="0">
              <a:latin typeface="Courier"/>
            </a:endParaRPr>
          </a:p>
          <a:p>
            <a:pPr>
              <a:lnSpc>
                <a:spcPct val="105000"/>
              </a:lnSpc>
              <a:defRPr/>
            </a:pPr>
            <a:r>
              <a:rPr lang="en-US" sz="1333" dirty="0">
                <a:latin typeface="Courier"/>
              </a:rPr>
              <a:t>    public synchronized void </a:t>
            </a:r>
            <a:r>
              <a:rPr lang="en-US" sz="1333" dirty="0" err="1">
                <a:latin typeface="Courier"/>
              </a:rPr>
              <a:t>addLetter</a:t>
            </a:r>
            <a:r>
              <a:rPr lang="en-US" sz="1333" dirty="0">
                <a:latin typeface="Courier"/>
              </a:rPr>
              <a:t>(char </a:t>
            </a:r>
            <a:r>
              <a:rPr lang="en-US" sz="1333" dirty="0" err="1">
                <a:latin typeface="Courier"/>
              </a:rPr>
              <a:t>ch</a:t>
            </a:r>
            <a:r>
              <a:rPr lang="en-US" sz="1333" dirty="0">
                <a:latin typeface="Courier"/>
              </a:rPr>
              <a:t>) {</a:t>
            </a:r>
          </a:p>
          <a:p>
            <a:pPr>
              <a:lnSpc>
                <a:spcPct val="110000"/>
              </a:lnSpc>
              <a:defRPr/>
            </a:pPr>
            <a:r>
              <a:rPr lang="en-US" sz="1333" dirty="0">
                <a:latin typeface="Courier"/>
              </a:rPr>
              <a:t>      // wait until pool has room for new letter</a:t>
            </a:r>
          </a:p>
          <a:p>
            <a:pPr>
              <a:lnSpc>
                <a:spcPct val="110000"/>
              </a:lnSpc>
              <a:defRPr/>
            </a:pPr>
            <a:r>
              <a:rPr lang="en-US" sz="1333" dirty="0">
                <a:latin typeface="Courier"/>
              </a:rPr>
              <a:t>      while ( </a:t>
            </a:r>
            <a:r>
              <a:rPr lang="en-US" sz="1333" dirty="0" err="1">
                <a:latin typeface="Courier"/>
              </a:rPr>
              <a:t>isFull</a:t>
            </a:r>
            <a:r>
              <a:rPr lang="en-US" sz="1333" dirty="0">
                <a:latin typeface="Courier"/>
              </a:rPr>
              <a:t> ) {</a:t>
            </a:r>
          </a:p>
          <a:p>
            <a:pPr>
              <a:lnSpc>
                <a:spcPct val="110000"/>
              </a:lnSpc>
              <a:defRPr/>
            </a:pPr>
            <a:r>
              <a:rPr lang="en-US" sz="1333" dirty="0">
                <a:latin typeface="Courier"/>
              </a:rPr>
              <a:t>         try {</a:t>
            </a:r>
          </a:p>
          <a:p>
            <a:pPr>
              <a:lnSpc>
                <a:spcPct val="110000"/>
              </a:lnSpc>
              <a:defRPr/>
            </a:pPr>
            <a:r>
              <a:rPr lang="en-US" sz="1333" dirty="0">
                <a:latin typeface="Courier"/>
              </a:rPr>
              <a:t>            wait();</a:t>
            </a:r>
          </a:p>
          <a:p>
            <a:pPr>
              <a:lnSpc>
                <a:spcPct val="110000"/>
              </a:lnSpc>
              <a:defRPr/>
            </a:pPr>
            <a:r>
              <a:rPr lang="en-US" sz="1333" dirty="0">
                <a:latin typeface="Courier"/>
              </a:rPr>
              <a:t>         } catch ( </a:t>
            </a:r>
            <a:r>
              <a:rPr lang="en-US" sz="1333" dirty="0" err="1">
                <a:latin typeface="Courier"/>
              </a:rPr>
              <a:t>InterruptedException</a:t>
            </a:r>
            <a:r>
              <a:rPr lang="en-US" sz="1333" dirty="0">
                <a:latin typeface="Courier"/>
              </a:rPr>
              <a:t> e ) {}</a:t>
            </a:r>
          </a:p>
          <a:p>
            <a:pPr>
              <a:lnSpc>
                <a:spcPct val="110000"/>
              </a:lnSpc>
              <a:defRPr/>
            </a:pPr>
            <a:r>
              <a:rPr lang="en-US" sz="1333" dirty="0">
                <a:latin typeface="Courier"/>
              </a:rPr>
              <a:t>      }</a:t>
            </a:r>
          </a:p>
          <a:p>
            <a:pPr>
              <a:lnSpc>
                <a:spcPct val="110000"/>
              </a:lnSpc>
              <a:spcBef>
                <a:spcPct val="50000"/>
              </a:spcBef>
              <a:defRPr/>
            </a:pPr>
            <a:r>
              <a:rPr lang="en-US" sz="1333" dirty="0">
                <a:latin typeface="Courier"/>
              </a:rPr>
              <a:t>      // add the letter to the next available spot</a:t>
            </a:r>
          </a:p>
          <a:p>
            <a:pPr>
              <a:lnSpc>
                <a:spcPct val="110000"/>
              </a:lnSpc>
              <a:defRPr/>
            </a:pPr>
            <a:r>
              <a:rPr lang="en-US" sz="1333" dirty="0">
                <a:latin typeface="Courier"/>
              </a:rPr>
              <a:t>      buffer[next++] = </a:t>
            </a:r>
            <a:r>
              <a:rPr lang="en-US" sz="1333" dirty="0" err="1">
                <a:latin typeface="Courier"/>
              </a:rPr>
              <a:t>ch</a:t>
            </a:r>
            <a:r>
              <a:rPr lang="en-US" sz="1333" dirty="0">
                <a:latin typeface="Courier"/>
              </a:rPr>
              <a:t>;</a:t>
            </a:r>
          </a:p>
          <a:p>
            <a:pPr>
              <a:lnSpc>
                <a:spcPct val="110000"/>
              </a:lnSpc>
              <a:spcBef>
                <a:spcPct val="50000"/>
              </a:spcBef>
              <a:defRPr/>
            </a:pPr>
            <a:r>
              <a:rPr lang="en-US" sz="1333" dirty="0">
                <a:latin typeface="Courier"/>
              </a:rPr>
              <a:t>      // are we full?</a:t>
            </a:r>
          </a:p>
          <a:p>
            <a:pPr>
              <a:lnSpc>
                <a:spcPct val="110000"/>
              </a:lnSpc>
              <a:defRPr/>
            </a:pPr>
            <a:r>
              <a:rPr lang="en-US" sz="1333" dirty="0">
                <a:latin typeface="Courier"/>
              </a:rPr>
              <a:t>      if (next == BUFFER_CAPACITY) {</a:t>
            </a:r>
          </a:p>
          <a:p>
            <a:pPr>
              <a:lnSpc>
                <a:spcPct val="110000"/>
              </a:lnSpc>
              <a:defRPr/>
            </a:pPr>
            <a:r>
              <a:rPr lang="en-US" sz="1333" dirty="0">
                <a:latin typeface="Courier"/>
              </a:rPr>
              <a:t>         </a:t>
            </a:r>
            <a:r>
              <a:rPr lang="en-US" sz="1333" dirty="0" err="1">
                <a:latin typeface="Courier"/>
              </a:rPr>
              <a:t>isFull</a:t>
            </a:r>
            <a:r>
              <a:rPr lang="en-US" sz="1333" dirty="0">
                <a:latin typeface="Courier"/>
              </a:rPr>
              <a:t> = true;</a:t>
            </a:r>
          </a:p>
          <a:p>
            <a:pPr>
              <a:lnSpc>
                <a:spcPct val="110000"/>
              </a:lnSpc>
              <a:defRPr/>
            </a:pPr>
            <a:r>
              <a:rPr lang="en-US" sz="1333" dirty="0">
                <a:latin typeface="Courier"/>
              </a:rPr>
              <a:t>      }</a:t>
            </a:r>
          </a:p>
          <a:p>
            <a:pPr>
              <a:lnSpc>
                <a:spcPct val="110000"/>
              </a:lnSpc>
              <a:defRPr/>
            </a:pPr>
            <a:r>
              <a:rPr lang="en-US" sz="1333" dirty="0">
                <a:latin typeface="Courier"/>
              </a:rPr>
              <a:t>      </a:t>
            </a:r>
            <a:r>
              <a:rPr lang="en-US" sz="1333" dirty="0" err="1">
                <a:latin typeface="Courier"/>
              </a:rPr>
              <a:t>isEmpty</a:t>
            </a:r>
            <a:r>
              <a:rPr lang="en-US" sz="1333" dirty="0">
                <a:latin typeface="Courier"/>
              </a:rPr>
              <a:t> = false;</a:t>
            </a:r>
          </a:p>
          <a:p>
            <a:pPr>
              <a:lnSpc>
                <a:spcPct val="110000"/>
              </a:lnSpc>
              <a:defRPr/>
            </a:pPr>
            <a:r>
              <a:rPr lang="en-US" sz="1333" dirty="0">
                <a:latin typeface="Courier"/>
              </a:rPr>
              <a:t>      </a:t>
            </a:r>
            <a:r>
              <a:rPr lang="en-US" sz="1333" dirty="0" err="1">
                <a:latin typeface="Courier"/>
              </a:rPr>
              <a:t>notifyAll</a:t>
            </a:r>
            <a:r>
              <a:rPr lang="en-US" sz="1333" dirty="0">
                <a:latin typeface="Courier"/>
              </a:rPr>
              <a:t>();</a:t>
            </a:r>
          </a:p>
          <a:p>
            <a:pPr>
              <a:lnSpc>
                <a:spcPct val="110000"/>
              </a:lnSpc>
              <a:defRPr/>
            </a:pPr>
            <a:r>
              <a:rPr lang="en-US" sz="1333" dirty="0">
                <a:latin typeface="Courier"/>
              </a:rPr>
              <a:t>   }</a:t>
            </a:r>
          </a:p>
        </p:txBody>
      </p:sp>
      <p:sp>
        <p:nvSpPr>
          <p:cNvPr id="2" name="Rectangle 1"/>
          <p:cNvSpPr/>
          <p:nvPr/>
        </p:nvSpPr>
        <p:spPr bwMode="auto">
          <a:xfrm>
            <a:off x="1206500" y="5124892"/>
            <a:ext cx="6731000" cy="177359"/>
          </a:xfrm>
          <a:prstGeom prst="rect">
            <a:avLst/>
          </a:prstGeom>
          <a:solidFill>
            <a:srgbClr val="FFFF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Rectangle 6"/>
          <p:cNvSpPr/>
          <p:nvPr/>
        </p:nvSpPr>
        <p:spPr bwMode="auto">
          <a:xfrm>
            <a:off x="1206500" y="936122"/>
            <a:ext cx="6731000" cy="190500"/>
          </a:xfrm>
          <a:prstGeom prst="rect">
            <a:avLst/>
          </a:prstGeom>
          <a:solidFill>
            <a:srgbClr val="FFFF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10417684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1333500" y="5207000"/>
            <a:ext cx="15875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22530" name="Rectangle 3"/>
          <p:cNvSpPr>
            <a:spLocks noChangeArrowheads="1"/>
          </p:cNvSpPr>
          <p:nvPr/>
        </p:nvSpPr>
        <p:spPr bwMode="auto">
          <a:xfrm>
            <a:off x="3365500" y="5207000"/>
            <a:ext cx="2413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170"/>
          </a:p>
        </p:txBody>
      </p:sp>
      <p:sp>
        <p:nvSpPr>
          <p:cNvPr id="22531" name="Rectangle 4"/>
          <p:cNvSpPr>
            <a:spLocks noGrp="1" noChangeArrowheads="1"/>
          </p:cNvSpPr>
          <p:nvPr>
            <p:ph type="title"/>
          </p:nvPr>
        </p:nvSpPr>
        <p:spPr>
          <a:noFill/>
        </p:spPr>
        <p:txBody>
          <a:bodyPr/>
          <a:lstStyle/>
          <a:p>
            <a:r>
              <a:rPr lang="en-US" dirty="0">
                <a:ea typeface="ＭＳ Ｐゴシック" charset="0"/>
                <a:cs typeface="ＭＳ Ｐゴシック" charset="0"/>
              </a:rPr>
              <a:t>Solution Using Basic Synchronization</a:t>
            </a:r>
          </a:p>
        </p:txBody>
      </p:sp>
      <p:sp>
        <p:nvSpPr>
          <p:cNvPr id="239621" name="Rectangle 5"/>
          <p:cNvSpPr>
            <a:spLocks noChangeArrowheads="1"/>
          </p:cNvSpPr>
          <p:nvPr/>
        </p:nvSpPr>
        <p:spPr bwMode="auto">
          <a:xfrm>
            <a:off x="1041991" y="1076316"/>
            <a:ext cx="7187609" cy="4250596"/>
          </a:xfrm>
          <a:prstGeom prst="rect">
            <a:avLst/>
          </a:prstGeom>
          <a:solidFill>
            <a:srgbClr val="FFFFFF"/>
          </a:solidFill>
          <a:ln w="12700">
            <a:solidFill>
              <a:schemeClr val="tx1"/>
            </a:solidFill>
            <a:miter lim="800000"/>
            <a:headEnd/>
            <a:tailEnd/>
          </a:ln>
          <a:effectLst/>
        </p:spPr>
        <p:txBody>
          <a:bodyPr wrap="none" lIns="180000" tIns="96000" rIns="75407" bIns="96000"/>
          <a:lstStyle/>
          <a:p>
            <a:pPr>
              <a:lnSpc>
                <a:spcPct val="110000"/>
              </a:lnSpc>
              <a:defRPr/>
            </a:pPr>
            <a:r>
              <a:rPr lang="en-US" sz="1333" dirty="0">
                <a:latin typeface="Courier"/>
                <a:ea typeface="ＭＳ Ｐゴシック" charset="-128"/>
                <a:cs typeface="ＭＳ Ｐゴシック" charset="-128"/>
              </a:rPr>
              <a:t>    public synchronized char </a:t>
            </a:r>
            <a:r>
              <a:rPr lang="en-US" sz="1333" dirty="0" err="1">
                <a:latin typeface="Courier"/>
                <a:ea typeface="ＭＳ Ｐゴシック" charset="-128"/>
                <a:cs typeface="ＭＳ Ｐゴシック" charset="-128"/>
              </a:rPr>
              <a:t>takeLetter</a:t>
            </a:r>
            <a:r>
              <a:rPr lang="en-US" sz="1333" dirty="0">
                <a:latin typeface="Courier"/>
                <a:ea typeface="ＭＳ Ｐゴシック" charset="-128"/>
                <a:cs typeface="ＭＳ Ｐゴシック" charset="-128"/>
              </a:rPr>
              <a:t>(){</a:t>
            </a:r>
          </a:p>
          <a:p>
            <a:pPr>
              <a:lnSpc>
                <a:spcPct val="105000"/>
              </a:lnSpc>
              <a:defRPr/>
            </a:pPr>
            <a:r>
              <a:rPr lang="en-US" sz="1333" dirty="0">
                <a:latin typeface="Courier"/>
                <a:ea typeface="ＭＳ Ｐゴシック" charset="-128"/>
                <a:cs typeface="ＭＳ Ｐゴシック" charset="-128"/>
              </a:rPr>
              <a:t>      // wait until the pool becomes non-empty</a:t>
            </a:r>
          </a:p>
          <a:p>
            <a:pPr>
              <a:lnSpc>
                <a:spcPct val="105000"/>
              </a:lnSpc>
              <a:defRPr/>
            </a:pPr>
            <a:r>
              <a:rPr lang="en-US" sz="1333" dirty="0">
                <a:latin typeface="Courier"/>
                <a:ea typeface="ＭＳ Ｐゴシック" charset="-128"/>
                <a:cs typeface="ＭＳ Ｐゴシック" charset="-128"/>
              </a:rPr>
              <a:t>      while (</a:t>
            </a:r>
            <a:r>
              <a:rPr lang="en-US" sz="1333" dirty="0" err="1">
                <a:latin typeface="Courier"/>
                <a:ea typeface="ＭＳ Ｐゴシック" charset="-128"/>
                <a:cs typeface="ＭＳ Ｐゴシック" charset="-128"/>
              </a:rPr>
              <a:t>isEmpty</a:t>
            </a:r>
            <a:r>
              <a:rPr lang="en-US" sz="1333" dirty="0">
                <a:latin typeface="Courier"/>
                <a:ea typeface="ＭＳ Ｐゴシック" charset="-128"/>
                <a:cs typeface="ＭＳ Ｐゴシック" charset="-128"/>
              </a:rPr>
              <a:t> == true) {</a:t>
            </a:r>
          </a:p>
          <a:p>
            <a:pPr>
              <a:lnSpc>
                <a:spcPct val="105000"/>
              </a:lnSpc>
              <a:defRPr/>
            </a:pPr>
            <a:r>
              <a:rPr lang="en-US" sz="1333" dirty="0">
                <a:latin typeface="Courier"/>
                <a:ea typeface="ＭＳ Ｐゴシック" charset="-128"/>
                <a:cs typeface="ＭＳ Ｐゴシック" charset="-128"/>
              </a:rPr>
              <a:t>         try {</a:t>
            </a:r>
          </a:p>
          <a:p>
            <a:pPr>
              <a:lnSpc>
                <a:spcPct val="105000"/>
              </a:lnSpc>
              <a:defRPr/>
            </a:pPr>
            <a:r>
              <a:rPr lang="en-US" sz="1333" dirty="0">
                <a:latin typeface="Courier"/>
                <a:ea typeface="ＭＳ Ｐゴシック" charset="-128"/>
                <a:cs typeface="ＭＳ Ｐゴシック" charset="-128"/>
              </a:rPr>
              <a:t>            wait(); // exit this when </a:t>
            </a:r>
            <a:r>
              <a:rPr lang="en-US" sz="1333" dirty="0" err="1">
                <a:latin typeface="Courier"/>
                <a:ea typeface="ＭＳ Ｐゴシック" charset="-128"/>
                <a:cs typeface="ＭＳ Ｐゴシック" charset="-128"/>
              </a:rPr>
              <a:t>isEmpty</a:t>
            </a:r>
            <a:r>
              <a:rPr lang="en-US" sz="1333" dirty="0">
                <a:latin typeface="Courier"/>
                <a:ea typeface="ＭＳ Ｐゴシック" charset="-128"/>
                <a:cs typeface="ＭＳ Ｐゴシック" charset="-128"/>
              </a:rPr>
              <a:t> turns false</a:t>
            </a:r>
          </a:p>
          <a:p>
            <a:pPr>
              <a:lnSpc>
                <a:spcPct val="105000"/>
              </a:lnSpc>
              <a:defRPr/>
            </a:pPr>
            <a:r>
              <a:rPr lang="en-US" sz="1333" dirty="0">
                <a:latin typeface="Courier"/>
                <a:ea typeface="ＭＳ Ｐゴシック" charset="-128"/>
                <a:cs typeface="ＭＳ Ｐゴシック" charset="-128"/>
              </a:rPr>
              <a:t>         } catch (</a:t>
            </a:r>
            <a:r>
              <a:rPr lang="en-US" sz="1333" dirty="0" err="1">
                <a:latin typeface="Courier"/>
                <a:ea typeface="ＭＳ Ｐゴシック" charset="-128"/>
                <a:cs typeface="ＭＳ Ｐゴシック" charset="-128"/>
              </a:rPr>
              <a:t>InterruptedException</a:t>
            </a:r>
            <a:r>
              <a:rPr lang="en-US" sz="1333" dirty="0">
                <a:latin typeface="Courier"/>
                <a:ea typeface="ＭＳ Ｐゴシック" charset="-128"/>
                <a:cs typeface="ＭＳ Ｐゴシック" charset="-128"/>
              </a:rPr>
              <a:t> e) {}</a:t>
            </a:r>
          </a:p>
          <a:p>
            <a:pPr>
              <a:lnSpc>
                <a:spcPct val="105000"/>
              </a:lnSpc>
              <a:defRPr/>
            </a:pPr>
            <a:r>
              <a:rPr lang="en-US" sz="1333" dirty="0">
                <a:latin typeface="Courier"/>
                <a:ea typeface="ＭＳ Ｐゴシック" charset="-128"/>
                <a:cs typeface="ＭＳ Ｐゴシック" charset="-128"/>
              </a:rPr>
              <a:t>      }</a:t>
            </a:r>
          </a:p>
          <a:p>
            <a:pPr>
              <a:lnSpc>
                <a:spcPct val="105000"/>
              </a:lnSpc>
              <a:defRPr/>
            </a:pPr>
            <a:r>
              <a:rPr lang="en-US" sz="1333" dirty="0">
                <a:latin typeface="Courier"/>
                <a:ea typeface="ＭＳ Ｐゴシック" charset="-128"/>
                <a:cs typeface="ＭＳ Ｐゴシック" charset="-128"/>
              </a:rPr>
              <a:t>      // decrement the count, since we're going to remove a letter</a:t>
            </a:r>
          </a:p>
          <a:p>
            <a:pPr>
              <a:lnSpc>
                <a:spcPct val="105000"/>
              </a:lnSpc>
              <a:defRPr/>
            </a:pPr>
            <a:r>
              <a:rPr lang="en-US" sz="1333" dirty="0">
                <a:latin typeface="Courier"/>
                <a:ea typeface="ＭＳ Ｐゴシック" charset="-128"/>
                <a:cs typeface="ＭＳ Ｐゴシック" charset="-128"/>
              </a:rPr>
              <a:t>      next--;</a:t>
            </a:r>
          </a:p>
          <a:p>
            <a:pPr>
              <a:lnSpc>
                <a:spcPct val="105000"/>
              </a:lnSpc>
              <a:defRPr/>
            </a:pPr>
            <a:r>
              <a:rPr lang="en-US" sz="1333" dirty="0">
                <a:latin typeface="Courier"/>
                <a:ea typeface="ＭＳ Ｐゴシック" charset="-128"/>
                <a:cs typeface="ＭＳ Ｐゴシック" charset="-128"/>
              </a:rPr>
              <a:t>      // Was this the last letter?</a:t>
            </a:r>
          </a:p>
          <a:p>
            <a:pPr>
              <a:lnSpc>
                <a:spcPct val="105000"/>
              </a:lnSpc>
              <a:defRPr/>
            </a:pPr>
            <a:r>
              <a:rPr lang="en-US" sz="1333" dirty="0">
                <a:latin typeface="Courier"/>
                <a:ea typeface="ＭＳ Ｐゴシック" charset="-128"/>
                <a:cs typeface="ＭＳ Ｐゴシック" charset="-128"/>
              </a:rPr>
              <a:t>      if (next == 0){</a:t>
            </a:r>
          </a:p>
          <a:p>
            <a:pPr>
              <a:lnSpc>
                <a:spcPct val="105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isEmpty</a:t>
            </a:r>
            <a:r>
              <a:rPr lang="en-US" sz="1333" dirty="0">
                <a:latin typeface="Courier"/>
                <a:ea typeface="ＭＳ Ｐゴシック" charset="-128"/>
                <a:cs typeface="ＭＳ Ｐゴシック" charset="-128"/>
              </a:rPr>
              <a:t> = true;</a:t>
            </a:r>
          </a:p>
          <a:p>
            <a:pPr>
              <a:lnSpc>
                <a:spcPct val="105000"/>
              </a:lnSpc>
              <a:defRPr/>
            </a:pPr>
            <a:r>
              <a:rPr lang="en-US" sz="1333" dirty="0">
                <a:latin typeface="Courier"/>
                <a:ea typeface="ＭＳ Ｐゴシック" charset="-128"/>
                <a:cs typeface="ＭＳ Ｐゴシック" charset="-128"/>
              </a:rPr>
              <a:t>      }</a:t>
            </a:r>
          </a:p>
          <a:p>
            <a:pPr>
              <a:lnSpc>
                <a:spcPct val="105000"/>
              </a:lnSpc>
              <a:defRPr/>
            </a:pPr>
            <a:r>
              <a:rPr lang="en-US" sz="1333" dirty="0">
                <a:latin typeface="Courier"/>
                <a:ea typeface="ＭＳ Ｐゴシック" charset="-128"/>
                <a:cs typeface="ＭＳ Ｐゴシック" charset="-128"/>
              </a:rPr>
              <a:t>      // we know the pool can't be full</a:t>
            </a:r>
          </a:p>
          <a:p>
            <a:pPr>
              <a:lnSpc>
                <a:spcPct val="105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isFull</a:t>
            </a:r>
            <a:r>
              <a:rPr lang="en-US" sz="1333" dirty="0">
                <a:latin typeface="Courier"/>
                <a:ea typeface="ＭＳ Ｐゴシック" charset="-128"/>
                <a:cs typeface="ＭＳ Ｐゴシック" charset="-128"/>
              </a:rPr>
              <a:t> = false;</a:t>
            </a:r>
          </a:p>
          <a:p>
            <a:pPr>
              <a:lnSpc>
                <a:spcPct val="105000"/>
              </a:lnSpc>
              <a:defRPr/>
            </a:pPr>
            <a:r>
              <a:rPr lang="en-US" sz="1333" dirty="0">
                <a:latin typeface="Courier"/>
                <a:ea typeface="ＭＳ Ｐゴシック" charset="-128"/>
                <a:cs typeface="ＭＳ Ｐゴシック" charset="-128"/>
              </a:rPr>
              <a:t>      </a:t>
            </a:r>
            <a:r>
              <a:rPr lang="en-US" sz="1333" dirty="0" err="1">
                <a:latin typeface="Courier"/>
                <a:ea typeface="ＭＳ Ｐゴシック" charset="-128"/>
                <a:cs typeface="ＭＳ Ｐゴシック" charset="-128"/>
              </a:rPr>
              <a:t>notifyAll</a:t>
            </a:r>
            <a:r>
              <a:rPr lang="en-US" sz="1333" dirty="0">
                <a:latin typeface="Courier"/>
                <a:ea typeface="ＭＳ Ｐゴシック" charset="-128"/>
                <a:cs typeface="ＭＳ Ｐゴシック" charset="-128"/>
              </a:rPr>
              <a:t>();</a:t>
            </a:r>
          </a:p>
          <a:p>
            <a:pPr>
              <a:lnSpc>
                <a:spcPct val="105000"/>
              </a:lnSpc>
              <a:defRPr/>
            </a:pPr>
            <a:r>
              <a:rPr lang="en-US" sz="1333" dirty="0">
                <a:latin typeface="Courier"/>
                <a:ea typeface="ＭＳ Ｐゴシック" charset="-128"/>
                <a:cs typeface="ＭＳ Ｐゴシック" charset="-128"/>
              </a:rPr>
              <a:t>      return(buffer[next]); // return char</a:t>
            </a:r>
          </a:p>
          <a:p>
            <a:pPr>
              <a:lnSpc>
                <a:spcPct val="105000"/>
              </a:lnSpc>
              <a:defRPr/>
            </a:pPr>
            <a:r>
              <a:rPr lang="en-US" sz="1333" dirty="0">
                <a:latin typeface="Courier"/>
                <a:ea typeface="ＭＳ Ｐゴシック" charset="-128"/>
                <a:cs typeface="ＭＳ Ｐゴシック" charset="-128"/>
              </a:rPr>
              <a:t>   }</a:t>
            </a:r>
          </a:p>
          <a:p>
            <a:pPr>
              <a:lnSpc>
                <a:spcPct val="105000"/>
              </a:lnSpc>
              <a:spcBef>
                <a:spcPct val="25000"/>
              </a:spcBef>
              <a:defRPr/>
            </a:pPr>
            <a:r>
              <a:rPr lang="en-US" sz="1333" dirty="0">
                <a:latin typeface="Courier"/>
                <a:ea typeface="ＭＳ Ｐゴシック" charset="-128"/>
                <a:cs typeface="ＭＳ Ｐゴシック" charset="-128"/>
              </a:rPr>
              <a:t>}</a:t>
            </a:r>
          </a:p>
        </p:txBody>
      </p:sp>
      <p:sp>
        <p:nvSpPr>
          <p:cNvPr id="6" name="Rectangle 5"/>
          <p:cNvSpPr/>
          <p:nvPr/>
        </p:nvSpPr>
        <p:spPr bwMode="auto">
          <a:xfrm>
            <a:off x="1017771" y="981065"/>
            <a:ext cx="7307521" cy="220413"/>
          </a:xfrm>
          <a:prstGeom prst="rect">
            <a:avLst/>
          </a:prstGeom>
          <a:solidFill>
            <a:srgbClr val="FFFF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38197510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dirty="0"/>
              <a:t>Conditions</a:t>
            </a:r>
          </a:p>
        </p:txBody>
      </p:sp>
      <p:sp>
        <p:nvSpPr>
          <p:cNvPr id="55298" name="Rectangle 3"/>
          <p:cNvSpPr>
            <a:spLocks noGrp="1" noChangeArrowheads="1"/>
          </p:cNvSpPr>
          <p:nvPr>
            <p:ph type="body" idx="1"/>
          </p:nvPr>
        </p:nvSpPr>
        <p:spPr>
          <a:xfrm>
            <a:off x="628650" y="1063928"/>
            <a:ext cx="7239000" cy="4191000"/>
          </a:xfrm>
        </p:spPr>
        <p:txBody>
          <a:bodyPr/>
          <a:lstStyle/>
          <a:p>
            <a:r>
              <a:rPr lang="en-US" dirty="0" err="1"/>
              <a:t>Generalisation</a:t>
            </a:r>
            <a:r>
              <a:rPr lang="en-US" dirty="0"/>
              <a:t> of condition variable facility</a:t>
            </a:r>
            <a:br>
              <a:rPr lang="en-US" dirty="0"/>
            </a:br>
            <a:r>
              <a:rPr lang="en-US" dirty="0"/>
              <a:t>built in to each object</a:t>
            </a:r>
          </a:p>
          <a:p>
            <a:pPr lvl="2"/>
            <a:r>
              <a:rPr lang="en-US" dirty="0">
                <a:ea typeface="ＭＳ Ｐゴシック" charset="0"/>
              </a:rPr>
              <a:t>wait() / notify() / </a:t>
            </a:r>
            <a:r>
              <a:rPr lang="en-US" dirty="0" err="1">
                <a:ea typeface="ＭＳ Ｐゴシック" charset="0"/>
              </a:rPr>
              <a:t>notifyAll</a:t>
            </a:r>
            <a:r>
              <a:rPr lang="en-US" dirty="0">
                <a:ea typeface="ＭＳ Ｐゴシック" charset="0"/>
              </a:rPr>
              <a:t>()</a:t>
            </a:r>
          </a:p>
          <a:p>
            <a:pPr lvl="2"/>
            <a:endParaRPr lang="en-US" dirty="0">
              <a:ea typeface="ＭＳ Ｐゴシック" charset="0"/>
            </a:endParaRPr>
          </a:p>
          <a:p>
            <a:r>
              <a:rPr lang="en-US" dirty="0"/>
              <a:t>Obtained from Lock object</a:t>
            </a:r>
          </a:p>
          <a:p>
            <a:pPr lvl="2"/>
            <a:r>
              <a:rPr lang="en-US" dirty="0" err="1">
                <a:ea typeface="ＭＳ Ｐゴシック" charset="0"/>
              </a:rPr>
              <a:t>newCondition</a:t>
            </a:r>
            <a:r>
              <a:rPr lang="en-US" dirty="0">
                <a:ea typeface="ＭＳ Ｐゴシック" charset="0"/>
              </a:rPr>
              <a:t>() method</a:t>
            </a:r>
          </a:p>
          <a:p>
            <a:pPr lvl="2"/>
            <a:r>
              <a:rPr lang="en-US" dirty="0">
                <a:ea typeface="ＭＳ Ｐゴシック" charset="0"/>
              </a:rPr>
              <a:t>ties condition variable to lock</a:t>
            </a:r>
          </a:p>
          <a:p>
            <a:pPr lvl="2"/>
            <a:endParaRPr lang="en-US" dirty="0">
              <a:ea typeface="ＭＳ Ｐゴシック" charset="0"/>
            </a:endParaRPr>
          </a:p>
          <a:p>
            <a:r>
              <a:rPr lang="en-US" dirty="0"/>
              <a:t>Supports similar operations, </a:t>
            </a:r>
            <a:br>
              <a:rPr lang="en-US" dirty="0"/>
            </a:br>
            <a:r>
              <a:rPr lang="en-US" dirty="0"/>
              <a:t>different method names</a:t>
            </a:r>
          </a:p>
          <a:p>
            <a:pPr lvl="2"/>
            <a:r>
              <a:rPr lang="en-US" dirty="0">
                <a:ea typeface="ＭＳ Ｐゴシック" charset="0"/>
              </a:rPr>
              <a:t>await() / signal() / </a:t>
            </a:r>
            <a:r>
              <a:rPr lang="en-US" dirty="0" err="1">
                <a:ea typeface="ＭＳ Ｐゴシック" charset="0"/>
              </a:rPr>
              <a:t>signalAll</a:t>
            </a:r>
            <a:r>
              <a:rPr lang="en-US" dirty="0">
                <a:ea typeface="ＭＳ Ｐゴシック" charset="0"/>
              </a:rPr>
              <a:t>()</a:t>
            </a:r>
          </a:p>
          <a:p>
            <a:pPr lvl="2"/>
            <a:r>
              <a:rPr lang="en-US" dirty="0">
                <a:ea typeface="ＭＳ Ｐゴシック" charset="0"/>
              </a:rPr>
              <a:t>possible to place timeout on wait operations</a:t>
            </a:r>
          </a:p>
        </p:txBody>
      </p:sp>
    </p:spTree>
    <p:extLst>
      <p:ext uri="{BB962C8B-B14F-4D97-AF65-F5344CB8AC3E}">
        <p14:creationId xmlns:p14="http://schemas.microsoft.com/office/powerpoint/2010/main" val="397310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n-GB" dirty="0">
                <a:ea typeface="ＭＳ Ｐゴシック" charset="0"/>
                <a:cs typeface="ＭＳ Ｐゴシック" charset="0"/>
              </a:rPr>
              <a:t>Basic Data Access Synchronization</a:t>
            </a:r>
          </a:p>
        </p:txBody>
      </p:sp>
      <p:sp>
        <p:nvSpPr>
          <p:cNvPr id="8194" name="Rectangle 3"/>
          <p:cNvSpPr>
            <a:spLocks noGrp="1" noChangeArrowheads="1"/>
          </p:cNvSpPr>
          <p:nvPr>
            <p:ph type="body" idx="1"/>
          </p:nvPr>
        </p:nvSpPr>
        <p:spPr>
          <a:xfrm>
            <a:off x="689886" y="1060980"/>
            <a:ext cx="7239000" cy="2603500"/>
          </a:xfrm>
        </p:spPr>
        <p:txBody>
          <a:bodyPr/>
          <a:lstStyle/>
          <a:p>
            <a:r>
              <a:rPr lang="en-GB" dirty="0">
                <a:ea typeface="ＭＳ Ｐゴシック" charset="0"/>
                <a:cs typeface="ＭＳ Ｐゴシック" charset="0"/>
              </a:rPr>
              <a:t>Every Java object has a lock</a:t>
            </a:r>
          </a:p>
          <a:p>
            <a:pPr lvl="2"/>
            <a:r>
              <a:rPr lang="en-GB" dirty="0">
                <a:ea typeface="ＭＳ Ｐゴシック" charset="0"/>
              </a:rPr>
              <a:t>guarantees mutual exclusion</a:t>
            </a:r>
          </a:p>
          <a:p>
            <a:pPr lvl="2"/>
            <a:endParaRPr lang="en-GB" dirty="0">
              <a:ea typeface="ＭＳ Ｐゴシック" charset="0"/>
            </a:endParaRPr>
          </a:p>
          <a:p>
            <a:r>
              <a:rPr lang="en-GB" dirty="0">
                <a:ea typeface="ＭＳ Ｐゴシック" charset="0"/>
                <a:cs typeface="ＭＳ Ｐゴシック" charset="0"/>
              </a:rPr>
              <a:t>Basis of protecting shared data</a:t>
            </a:r>
          </a:p>
          <a:p>
            <a:pPr lvl="2"/>
            <a:r>
              <a:rPr lang="en-GB" dirty="0">
                <a:ea typeface="ＭＳ Ｐゴシック" charset="0"/>
              </a:rPr>
              <a:t>synchronized method acquires lock </a:t>
            </a:r>
            <a:br>
              <a:rPr lang="en-GB" dirty="0">
                <a:ea typeface="ＭＳ Ｐゴシック" charset="0"/>
              </a:rPr>
            </a:br>
            <a:r>
              <a:rPr lang="en-GB" dirty="0">
                <a:ea typeface="ＭＳ Ｐゴシック" charset="0"/>
              </a:rPr>
              <a:t>before proceeding</a:t>
            </a:r>
          </a:p>
          <a:p>
            <a:pPr lvl="2"/>
            <a:r>
              <a:rPr lang="en-GB" dirty="0">
                <a:ea typeface="ＭＳ Ｐゴシック" charset="0"/>
              </a:rPr>
              <a:t>only one thread in any synchronized </a:t>
            </a:r>
            <a:br>
              <a:rPr lang="en-GB" dirty="0">
                <a:ea typeface="ＭＳ Ｐゴシック" charset="0"/>
              </a:rPr>
            </a:br>
            <a:r>
              <a:rPr lang="en-GB" dirty="0">
                <a:ea typeface="ＭＳ Ｐゴシック" charset="0"/>
              </a:rPr>
              <a:t>method of object at a time</a:t>
            </a:r>
          </a:p>
        </p:txBody>
      </p:sp>
      <p:sp>
        <p:nvSpPr>
          <p:cNvPr id="223236" name="Text Box 4"/>
          <p:cNvSpPr txBox="1">
            <a:spLocks noChangeArrowheads="1"/>
          </p:cNvSpPr>
          <p:nvPr/>
        </p:nvSpPr>
        <p:spPr bwMode="auto">
          <a:xfrm>
            <a:off x="1822980" y="3410479"/>
            <a:ext cx="5095924" cy="1571942"/>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none" lIns="180000" tIns="108000" bIns="108000">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pPr>
              <a:lnSpc>
                <a:spcPct val="110000"/>
              </a:lnSpc>
              <a:defRPr/>
            </a:pPr>
            <a:r>
              <a:rPr lang="en-GB" sz="1333" dirty="0">
                <a:latin typeface="Courier"/>
              </a:rPr>
              <a:t>public synchronized void deposit ( </a:t>
            </a:r>
            <a:r>
              <a:rPr lang="en-GB" sz="1333" dirty="0" err="1">
                <a:latin typeface="Courier"/>
              </a:rPr>
              <a:t>int</a:t>
            </a:r>
            <a:r>
              <a:rPr lang="en-GB" sz="1333" dirty="0">
                <a:latin typeface="Courier"/>
              </a:rPr>
              <a:t> amount )</a:t>
            </a:r>
          </a:p>
          <a:p>
            <a:pPr>
              <a:lnSpc>
                <a:spcPct val="110000"/>
              </a:lnSpc>
              <a:defRPr/>
            </a:pPr>
            <a:r>
              <a:rPr lang="en-GB" sz="1333" dirty="0">
                <a:latin typeface="Courier"/>
              </a:rPr>
              <a:t>{</a:t>
            </a:r>
          </a:p>
          <a:p>
            <a:pPr>
              <a:lnSpc>
                <a:spcPct val="110000"/>
              </a:lnSpc>
              <a:defRPr/>
            </a:pPr>
            <a:r>
              <a:rPr lang="en-GB" sz="1333" dirty="0">
                <a:latin typeface="Courier"/>
              </a:rPr>
              <a:t>  </a:t>
            </a:r>
            <a:r>
              <a:rPr lang="en-GB" sz="1333" dirty="0" err="1">
                <a:latin typeface="Courier"/>
              </a:rPr>
              <a:t>int</a:t>
            </a:r>
            <a:r>
              <a:rPr lang="en-GB" sz="1333" dirty="0">
                <a:latin typeface="Courier"/>
              </a:rPr>
              <a:t> </a:t>
            </a:r>
            <a:r>
              <a:rPr lang="en-GB" sz="1333" dirty="0" err="1">
                <a:latin typeface="Courier"/>
              </a:rPr>
              <a:t>curBal</a:t>
            </a:r>
            <a:r>
              <a:rPr lang="en-GB" sz="1333" dirty="0">
                <a:latin typeface="Courier"/>
              </a:rPr>
              <a:t> = </a:t>
            </a:r>
            <a:r>
              <a:rPr lang="en-GB" sz="1333" dirty="0" err="1">
                <a:latin typeface="Courier"/>
              </a:rPr>
              <a:t>getBalance</a:t>
            </a:r>
            <a:r>
              <a:rPr lang="en-GB" sz="1333" dirty="0">
                <a:latin typeface="Courier"/>
              </a:rPr>
              <a:t>();</a:t>
            </a:r>
          </a:p>
          <a:p>
            <a:pPr>
              <a:lnSpc>
                <a:spcPct val="110000"/>
              </a:lnSpc>
              <a:defRPr/>
            </a:pPr>
            <a:r>
              <a:rPr lang="en-GB" sz="1333" dirty="0">
                <a:latin typeface="Courier"/>
              </a:rPr>
              <a:t>  </a:t>
            </a:r>
            <a:r>
              <a:rPr lang="en-GB" sz="1333" dirty="0" err="1">
                <a:latin typeface="Courier"/>
              </a:rPr>
              <a:t>curBal</a:t>
            </a:r>
            <a:r>
              <a:rPr lang="en-GB" sz="1333" dirty="0">
                <a:latin typeface="Courier"/>
              </a:rPr>
              <a:t> += amount;</a:t>
            </a:r>
          </a:p>
          <a:p>
            <a:pPr>
              <a:lnSpc>
                <a:spcPct val="110000"/>
              </a:lnSpc>
              <a:defRPr/>
            </a:pPr>
            <a:r>
              <a:rPr lang="en-GB" sz="1333" dirty="0">
                <a:latin typeface="Courier"/>
              </a:rPr>
              <a:t>  </a:t>
            </a:r>
            <a:r>
              <a:rPr lang="en-GB" sz="1333" dirty="0" err="1">
                <a:latin typeface="Courier"/>
              </a:rPr>
              <a:t>setBalance</a:t>
            </a:r>
            <a:r>
              <a:rPr lang="en-GB" sz="1333" dirty="0">
                <a:latin typeface="Courier"/>
              </a:rPr>
              <a:t>( </a:t>
            </a:r>
            <a:r>
              <a:rPr lang="en-GB" sz="1333" dirty="0" err="1">
                <a:latin typeface="Courier"/>
              </a:rPr>
              <a:t>curBal</a:t>
            </a:r>
            <a:r>
              <a:rPr lang="en-GB" sz="1333" dirty="0">
                <a:latin typeface="Courier"/>
              </a:rPr>
              <a:t> );</a:t>
            </a:r>
          </a:p>
          <a:p>
            <a:pPr>
              <a:lnSpc>
                <a:spcPct val="110000"/>
              </a:lnSpc>
              <a:defRPr/>
            </a:pPr>
            <a:r>
              <a:rPr lang="en-GB" sz="1333" dirty="0">
                <a:latin typeface="Courier"/>
              </a:rPr>
              <a:t>}</a:t>
            </a:r>
          </a:p>
        </p:txBody>
      </p:sp>
      <p:graphicFrame>
        <p:nvGraphicFramePr>
          <p:cNvPr id="8196" name="Object 2"/>
          <p:cNvGraphicFramePr>
            <a:graphicFrameLocks noChangeAspect="1"/>
          </p:cNvGraphicFramePr>
          <p:nvPr/>
        </p:nvGraphicFramePr>
        <p:xfrm>
          <a:off x="6162146" y="1060980"/>
          <a:ext cx="1342761" cy="1828271"/>
        </p:xfrm>
        <a:graphic>
          <a:graphicData uri="http://schemas.openxmlformats.org/presentationml/2006/ole">
            <mc:AlternateContent xmlns:mc="http://schemas.openxmlformats.org/markup-compatibility/2006">
              <mc:Choice xmlns:v="urn:schemas-microsoft-com:vml" Requires="v">
                <p:oleObj spid="_x0000_s1031" name="Clip" r:id="rId4" imgW="2908300" imgH="3949700" progId="MS_ClipArt_Gallery.2">
                  <p:embed/>
                </p:oleObj>
              </mc:Choice>
              <mc:Fallback>
                <p:oleObj name="Clip" r:id="rId4" imgW="2908300" imgH="3949700" progId="MS_ClipArt_Gallery.2">
                  <p:embed/>
                  <p:pic>
                    <p:nvPicPr>
                      <p:cNvPr id="819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146" y="1060980"/>
                        <a:ext cx="1342761" cy="18282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09147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dirty="0"/>
              <a:t>Letters Implementation Using Conditions</a:t>
            </a:r>
          </a:p>
        </p:txBody>
      </p:sp>
      <p:sp>
        <p:nvSpPr>
          <p:cNvPr id="148487" name="Rectangle 7"/>
          <p:cNvSpPr>
            <a:spLocks noChangeArrowheads="1"/>
          </p:cNvSpPr>
          <p:nvPr/>
        </p:nvSpPr>
        <p:spPr bwMode="auto">
          <a:xfrm>
            <a:off x="688182" y="1025675"/>
            <a:ext cx="6671468" cy="4238088"/>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tIns="99000" bIns="99000">
            <a:noAutofit/>
          </a:bodyPr>
          <a:lstStyle/>
          <a:p>
            <a:pPr>
              <a:defRPr/>
            </a:pPr>
            <a:r>
              <a:rPr lang="en-US" sz="1200" dirty="0">
                <a:latin typeface="Courier"/>
              </a:rPr>
              <a:t>public class </a:t>
            </a:r>
            <a:r>
              <a:rPr lang="en-US" sz="1200" dirty="0" err="1">
                <a:latin typeface="Courier"/>
              </a:rPr>
              <a:t>LettersImplLockobj</a:t>
            </a:r>
            <a:r>
              <a:rPr lang="en-US" sz="1200" dirty="0">
                <a:latin typeface="Courier"/>
              </a:rPr>
              <a:t> implements Letters {</a:t>
            </a:r>
          </a:p>
          <a:p>
            <a:pPr>
              <a:lnSpc>
                <a:spcPct val="105000"/>
              </a:lnSpc>
              <a:spcBef>
                <a:spcPct val="25000"/>
              </a:spcBef>
              <a:defRPr/>
            </a:pPr>
            <a:r>
              <a:rPr lang="en-US" sz="1200" dirty="0">
                <a:latin typeface="Courier"/>
              </a:rPr>
              <a:t>  private final static </a:t>
            </a:r>
            <a:r>
              <a:rPr lang="en-US" sz="1200" dirty="0" err="1">
                <a:latin typeface="Courier"/>
              </a:rPr>
              <a:t>int</a:t>
            </a:r>
            <a:r>
              <a:rPr lang="en-US" sz="1200" dirty="0">
                <a:latin typeface="Courier"/>
              </a:rPr>
              <a:t> BUFFER_CAPACITY = 5;</a:t>
            </a:r>
          </a:p>
          <a:p>
            <a:pPr>
              <a:lnSpc>
                <a:spcPct val="105000"/>
              </a:lnSpc>
              <a:defRPr/>
            </a:pPr>
            <a:r>
              <a:rPr lang="en-US" sz="1200" dirty="0">
                <a:latin typeface="Courier"/>
              </a:rPr>
              <a:t>  private char[] buffer = new char[BUFFER_CAPACITY];</a:t>
            </a:r>
          </a:p>
          <a:p>
            <a:pPr>
              <a:lnSpc>
                <a:spcPct val="105000"/>
              </a:lnSpc>
              <a:defRPr/>
            </a:pPr>
            <a:r>
              <a:rPr lang="en-US" sz="1200" dirty="0">
                <a:latin typeface="Courier"/>
              </a:rPr>
              <a:t>  private </a:t>
            </a:r>
            <a:r>
              <a:rPr lang="en-US" sz="1200" dirty="0" err="1">
                <a:latin typeface="Courier"/>
              </a:rPr>
              <a:t>int</a:t>
            </a:r>
            <a:r>
              <a:rPr lang="en-US" sz="1200" dirty="0">
                <a:latin typeface="Courier"/>
              </a:rPr>
              <a:t> next = 0;</a:t>
            </a:r>
          </a:p>
          <a:p>
            <a:pPr>
              <a:lnSpc>
                <a:spcPct val="105000"/>
              </a:lnSpc>
              <a:defRPr/>
            </a:pPr>
            <a:r>
              <a:rPr lang="en-US" sz="1200" dirty="0">
                <a:solidFill>
                  <a:srgbClr val="0B52FC"/>
                </a:solidFill>
                <a:latin typeface="Courier"/>
              </a:rPr>
              <a:t>  private final Lock </a:t>
            </a:r>
            <a:r>
              <a:rPr lang="en-US" sz="1200" dirty="0" err="1">
                <a:solidFill>
                  <a:srgbClr val="0B52FC"/>
                </a:solidFill>
                <a:latin typeface="Courier"/>
              </a:rPr>
              <a:t>bufferLock</a:t>
            </a:r>
            <a:r>
              <a:rPr lang="en-US" sz="1200" dirty="0">
                <a:solidFill>
                  <a:srgbClr val="0B52FC"/>
                </a:solidFill>
                <a:latin typeface="Courier"/>
              </a:rPr>
              <a:t> = new </a:t>
            </a:r>
            <a:r>
              <a:rPr lang="en-US" sz="1200" dirty="0" err="1">
                <a:solidFill>
                  <a:srgbClr val="0B52FC"/>
                </a:solidFill>
                <a:latin typeface="Courier"/>
              </a:rPr>
              <a:t>ReentrantLock</a:t>
            </a:r>
            <a:r>
              <a:rPr lang="en-US" sz="1200" dirty="0">
                <a:solidFill>
                  <a:srgbClr val="0B52FC"/>
                </a:solidFill>
                <a:latin typeface="Courier"/>
              </a:rPr>
              <a:t>();</a:t>
            </a:r>
          </a:p>
          <a:p>
            <a:pPr>
              <a:lnSpc>
                <a:spcPct val="105000"/>
              </a:lnSpc>
              <a:defRPr/>
            </a:pPr>
            <a:r>
              <a:rPr lang="en-US" sz="1200" dirty="0">
                <a:latin typeface="Courier"/>
              </a:rPr>
              <a:t>  </a:t>
            </a:r>
            <a:r>
              <a:rPr lang="en-US" sz="1200" dirty="0">
                <a:solidFill>
                  <a:srgbClr val="0B52FC"/>
                </a:solidFill>
                <a:latin typeface="Courier"/>
              </a:rPr>
              <a:t>private final Condition </a:t>
            </a:r>
            <a:r>
              <a:rPr lang="en-US" sz="1200" dirty="0" err="1">
                <a:solidFill>
                  <a:srgbClr val="0B52FC"/>
                </a:solidFill>
                <a:latin typeface="Courier"/>
              </a:rPr>
              <a:t>notFull</a:t>
            </a:r>
            <a:r>
              <a:rPr lang="en-US" sz="1200" dirty="0">
                <a:solidFill>
                  <a:srgbClr val="0B52FC"/>
                </a:solidFill>
                <a:latin typeface="Courier"/>
              </a:rPr>
              <a:t> = </a:t>
            </a:r>
            <a:r>
              <a:rPr lang="en-US" sz="1200" dirty="0" err="1">
                <a:solidFill>
                  <a:srgbClr val="0B52FC"/>
                </a:solidFill>
                <a:latin typeface="Courier"/>
              </a:rPr>
              <a:t>bufferLock.newCondition</a:t>
            </a:r>
            <a:r>
              <a:rPr lang="en-US" sz="1200" dirty="0">
                <a:solidFill>
                  <a:srgbClr val="0B52FC"/>
                </a:solidFill>
                <a:latin typeface="Courier"/>
              </a:rPr>
              <a:t>();</a:t>
            </a:r>
          </a:p>
          <a:p>
            <a:pPr>
              <a:lnSpc>
                <a:spcPct val="105000"/>
              </a:lnSpc>
              <a:defRPr/>
            </a:pPr>
            <a:r>
              <a:rPr lang="en-US" sz="1200" dirty="0">
                <a:solidFill>
                  <a:srgbClr val="0B52FC"/>
                </a:solidFill>
                <a:latin typeface="Courier"/>
              </a:rPr>
              <a:t>  private final Condition </a:t>
            </a:r>
            <a:r>
              <a:rPr lang="en-US" sz="1200" dirty="0" err="1">
                <a:solidFill>
                  <a:srgbClr val="0B52FC"/>
                </a:solidFill>
                <a:latin typeface="Courier"/>
              </a:rPr>
              <a:t>notEmpty</a:t>
            </a:r>
            <a:r>
              <a:rPr lang="en-US" sz="1200" dirty="0">
                <a:solidFill>
                  <a:srgbClr val="0B52FC"/>
                </a:solidFill>
                <a:latin typeface="Courier"/>
              </a:rPr>
              <a:t> = </a:t>
            </a:r>
            <a:r>
              <a:rPr lang="en-US" sz="1200" dirty="0" err="1">
                <a:solidFill>
                  <a:srgbClr val="0B52FC"/>
                </a:solidFill>
                <a:latin typeface="Courier"/>
              </a:rPr>
              <a:t>bufferLock.newCondition</a:t>
            </a:r>
            <a:r>
              <a:rPr lang="en-US" sz="1200" dirty="0">
                <a:solidFill>
                  <a:srgbClr val="0B52FC"/>
                </a:solidFill>
                <a:latin typeface="Courier"/>
              </a:rPr>
              <a:t>();</a:t>
            </a:r>
          </a:p>
          <a:p>
            <a:pPr>
              <a:spcBef>
                <a:spcPct val="25000"/>
              </a:spcBef>
              <a:defRPr/>
            </a:pPr>
            <a:r>
              <a:rPr lang="en-US" sz="1200" dirty="0">
                <a:latin typeface="Courier"/>
              </a:rPr>
              <a:t>  public void </a:t>
            </a:r>
            <a:r>
              <a:rPr lang="en-US" sz="1200" dirty="0" err="1">
                <a:latin typeface="Courier"/>
              </a:rPr>
              <a:t>addLetter</a:t>
            </a:r>
            <a:r>
              <a:rPr lang="en-US" sz="1200" dirty="0">
                <a:latin typeface="Courier"/>
              </a:rPr>
              <a:t>(char c) {</a:t>
            </a:r>
          </a:p>
          <a:p>
            <a:pPr>
              <a:lnSpc>
                <a:spcPct val="105000"/>
              </a:lnSpc>
              <a:defRPr/>
            </a:pPr>
            <a:r>
              <a:rPr lang="en-US" sz="1200" dirty="0">
                <a:solidFill>
                  <a:srgbClr val="0B52FC"/>
                </a:solidFill>
                <a:latin typeface="Courier"/>
              </a:rPr>
              <a:t>    </a:t>
            </a:r>
            <a:r>
              <a:rPr lang="en-US" sz="1200" dirty="0" err="1">
                <a:solidFill>
                  <a:srgbClr val="0B52FC"/>
                </a:solidFill>
                <a:latin typeface="Courier"/>
              </a:rPr>
              <a:t>bufferLock.lock</a:t>
            </a:r>
            <a:r>
              <a:rPr lang="en-US" sz="1200" dirty="0">
                <a:solidFill>
                  <a:srgbClr val="0B52FC"/>
                </a:solidFill>
                <a:latin typeface="Courier"/>
              </a:rPr>
              <a:t>();</a:t>
            </a:r>
          </a:p>
          <a:p>
            <a:pPr>
              <a:lnSpc>
                <a:spcPct val="105000"/>
              </a:lnSpc>
              <a:defRPr/>
            </a:pPr>
            <a:r>
              <a:rPr lang="en-US" sz="1200" dirty="0">
                <a:latin typeface="Courier"/>
              </a:rPr>
              <a:t>    try {</a:t>
            </a:r>
          </a:p>
          <a:p>
            <a:pPr>
              <a:lnSpc>
                <a:spcPct val="105000"/>
              </a:lnSpc>
              <a:defRPr/>
            </a:pPr>
            <a:r>
              <a:rPr lang="en-US" sz="1200" dirty="0">
                <a:latin typeface="Courier"/>
              </a:rPr>
              <a:t>      while ( next == BUFFER_CAPACITY ) {</a:t>
            </a:r>
          </a:p>
          <a:p>
            <a:pPr>
              <a:lnSpc>
                <a:spcPct val="105000"/>
              </a:lnSpc>
              <a:defRPr/>
            </a:pPr>
            <a:r>
              <a:rPr lang="en-US" sz="1200" dirty="0">
                <a:latin typeface="Courier"/>
              </a:rPr>
              <a:t>        try {</a:t>
            </a:r>
          </a:p>
          <a:p>
            <a:pPr>
              <a:lnSpc>
                <a:spcPct val="105000"/>
              </a:lnSpc>
              <a:defRPr/>
            </a:pPr>
            <a:r>
              <a:rPr lang="en-US" sz="1200" dirty="0">
                <a:latin typeface="Courier"/>
              </a:rPr>
              <a:t>          </a:t>
            </a:r>
            <a:r>
              <a:rPr lang="en-US" sz="1200" dirty="0" err="1">
                <a:solidFill>
                  <a:srgbClr val="0B52FC"/>
                </a:solidFill>
                <a:latin typeface="Courier"/>
              </a:rPr>
              <a:t>notFull.await</a:t>
            </a:r>
            <a:r>
              <a:rPr lang="en-US" sz="1200" dirty="0">
                <a:solidFill>
                  <a:srgbClr val="0B52FC"/>
                </a:solidFill>
                <a:latin typeface="Courier"/>
              </a:rPr>
              <a:t>();</a:t>
            </a:r>
          </a:p>
          <a:p>
            <a:pPr>
              <a:lnSpc>
                <a:spcPct val="105000"/>
              </a:lnSpc>
              <a:defRPr/>
            </a:pPr>
            <a:r>
              <a:rPr lang="en-US" sz="1200" dirty="0">
                <a:latin typeface="Courier"/>
              </a:rPr>
              <a:t>        } catch ( </a:t>
            </a:r>
            <a:r>
              <a:rPr lang="en-US" sz="1200" dirty="0" err="1">
                <a:latin typeface="Courier"/>
              </a:rPr>
              <a:t>InterruptedException</a:t>
            </a:r>
            <a:r>
              <a:rPr lang="en-US" sz="1200" dirty="0">
                <a:latin typeface="Courier"/>
              </a:rPr>
              <a:t> ignore ) {  }</a:t>
            </a:r>
          </a:p>
          <a:p>
            <a:pPr>
              <a:lnSpc>
                <a:spcPct val="105000"/>
              </a:lnSpc>
              <a:defRPr/>
            </a:pPr>
            <a:r>
              <a:rPr lang="en-US" sz="1200" dirty="0">
                <a:latin typeface="Courier"/>
              </a:rPr>
              <a:t>      }</a:t>
            </a:r>
          </a:p>
          <a:p>
            <a:pPr>
              <a:lnSpc>
                <a:spcPct val="105000"/>
              </a:lnSpc>
              <a:defRPr/>
            </a:pPr>
            <a:r>
              <a:rPr lang="en-US" sz="1200" dirty="0">
                <a:latin typeface="Courier"/>
              </a:rPr>
              <a:t>      buffer[next++] = c;</a:t>
            </a:r>
          </a:p>
          <a:p>
            <a:pPr>
              <a:lnSpc>
                <a:spcPct val="105000"/>
              </a:lnSpc>
              <a:defRPr/>
            </a:pPr>
            <a:r>
              <a:rPr lang="en-US" sz="1200" dirty="0">
                <a:latin typeface="Courier"/>
              </a:rPr>
              <a:t>      </a:t>
            </a:r>
            <a:r>
              <a:rPr lang="en-US" sz="1200" dirty="0" err="1">
                <a:solidFill>
                  <a:srgbClr val="0B52FC"/>
                </a:solidFill>
                <a:latin typeface="Courier"/>
              </a:rPr>
              <a:t>notEmpty.signalAll</a:t>
            </a:r>
            <a:r>
              <a:rPr lang="en-US" sz="1200" dirty="0">
                <a:solidFill>
                  <a:srgbClr val="0B52FC"/>
                </a:solidFill>
                <a:latin typeface="Courier"/>
              </a:rPr>
              <a:t>();</a:t>
            </a:r>
          </a:p>
          <a:p>
            <a:pPr>
              <a:lnSpc>
                <a:spcPct val="105000"/>
              </a:lnSpc>
              <a:defRPr/>
            </a:pPr>
            <a:r>
              <a:rPr lang="en-US" sz="1200" dirty="0">
                <a:latin typeface="Courier"/>
              </a:rPr>
              <a:t>    } finally {</a:t>
            </a:r>
          </a:p>
          <a:p>
            <a:pPr>
              <a:lnSpc>
                <a:spcPct val="105000"/>
              </a:lnSpc>
              <a:defRPr/>
            </a:pPr>
            <a:r>
              <a:rPr lang="en-US" sz="1200" dirty="0">
                <a:solidFill>
                  <a:srgbClr val="0B52FC"/>
                </a:solidFill>
                <a:latin typeface="Courier"/>
              </a:rPr>
              <a:t>      </a:t>
            </a:r>
            <a:r>
              <a:rPr lang="en-US" sz="1200" dirty="0" err="1">
                <a:solidFill>
                  <a:srgbClr val="0B52FC"/>
                </a:solidFill>
                <a:latin typeface="Courier"/>
              </a:rPr>
              <a:t>bufferLock.unlock</a:t>
            </a:r>
            <a:r>
              <a:rPr lang="en-US" sz="1200" dirty="0">
                <a:solidFill>
                  <a:srgbClr val="0B52FC"/>
                </a:solidFill>
                <a:latin typeface="Courier"/>
              </a:rPr>
              <a:t>();</a:t>
            </a:r>
          </a:p>
          <a:p>
            <a:pPr>
              <a:lnSpc>
                <a:spcPct val="105000"/>
              </a:lnSpc>
              <a:defRPr/>
            </a:pPr>
            <a:r>
              <a:rPr lang="en-US" sz="1200" dirty="0">
                <a:latin typeface="Courier"/>
              </a:rPr>
              <a:t>    }</a:t>
            </a:r>
          </a:p>
          <a:p>
            <a:pPr>
              <a:defRPr/>
            </a:pPr>
            <a:r>
              <a:rPr lang="en-US" sz="1200" dirty="0">
                <a:latin typeface="Courier"/>
              </a:rPr>
              <a:t>  }</a:t>
            </a:r>
          </a:p>
        </p:txBody>
      </p:sp>
      <p:sp>
        <p:nvSpPr>
          <p:cNvPr id="4" name="Rectangle 3"/>
          <p:cNvSpPr/>
          <p:nvPr/>
        </p:nvSpPr>
        <p:spPr bwMode="auto">
          <a:xfrm>
            <a:off x="326500" y="5263763"/>
            <a:ext cx="7112000" cy="9525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1800">
              <a:latin typeface="Arial" charset="0"/>
              <a:ea typeface="ＭＳ Ｐゴシック" charset="0"/>
            </a:endParaRPr>
          </a:p>
        </p:txBody>
      </p:sp>
    </p:spTree>
    <p:extLst>
      <p:ext uri="{BB962C8B-B14F-4D97-AF65-F5344CB8AC3E}">
        <p14:creationId xmlns:p14="http://schemas.microsoft.com/office/powerpoint/2010/main" val="478692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dirty="0"/>
              <a:t>Letters Implementation Using Conditions</a:t>
            </a:r>
          </a:p>
        </p:txBody>
      </p:sp>
      <p:sp>
        <p:nvSpPr>
          <p:cNvPr id="148487" name="Rectangle 7"/>
          <p:cNvSpPr>
            <a:spLocks noChangeArrowheads="1"/>
          </p:cNvSpPr>
          <p:nvPr/>
        </p:nvSpPr>
        <p:spPr bwMode="auto">
          <a:xfrm>
            <a:off x="1226275" y="1160848"/>
            <a:ext cx="6671468" cy="3959793"/>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tIns="99000" bIns="99000">
            <a:noAutofit/>
          </a:bodyPr>
          <a:lstStyle/>
          <a:p>
            <a:pPr>
              <a:spcBef>
                <a:spcPct val="25000"/>
              </a:spcBef>
              <a:defRPr/>
            </a:pPr>
            <a:r>
              <a:rPr lang="en-US" sz="1200" dirty="0">
                <a:latin typeface="Courier"/>
              </a:rPr>
              <a:t> </a:t>
            </a:r>
          </a:p>
          <a:p>
            <a:pPr>
              <a:spcBef>
                <a:spcPct val="25000"/>
              </a:spcBef>
              <a:defRPr/>
            </a:pPr>
            <a:r>
              <a:rPr lang="en-US" sz="1200" dirty="0">
                <a:latin typeface="Courier"/>
              </a:rPr>
              <a:t>  </a:t>
            </a:r>
          </a:p>
          <a:p>
            <a:pPr>
              <a:spcBef>
                <a:spcPct val="25000"/>
              </a:spcBef>
              <a:defRPr/>
            </a:pPr>
            <a:r>
              <a:rPr lang="en-US" sz="1200" dirty="0">
                <a:latin typeface="Courier"/>
              </a:rPr>
              <a:t>  public char </a:t>
            </a:r>
            <a:r>
              <a:rPr lang="en-US" sz="1200" dirty="0" err="1">
                <a:latin typeface="Courier"/>
              </a:rPr>
              <a:t>takeLetter</a:t>
            </a:r>
            <a:r>
              <a:rPr lang="en-US" sz="1200" dirty="0">
                <a:latin typeface="Courier"/>
              </a:rPr>
              <a:t>() {</a:t>
            </a:r>
          </a:p>
          <a:p>
            <a:pPr>
              <a:lnSpc>
                <a:spcPct val="105000"/>
              </a:lnSpc>
              <a:defRPr/>
            </a:pPr>
            <a:r>
              <a:rPr lang="en-US" sz="1200" dirty="0">
                <a:solidFill>
                  <a:srgbClr val="0B52FC"/>
                </a:solidFill>
                <a:latin typeface="Courier"/>
              </a:rPr>
              <a:t>    </a:t>
            </a:r>
            <a:r>
              <a:rPr lang="en-US" sz="1200" dirty="0" err="1">
                <a:solidFill>
                  <a:srgbClr val="0B52FC"/>
                </a:solidFill>
                <a:latin typeface="Courier"/>
              </a:rPr>
              <a:t>bufferLock.lock</a:t>
            </a:r>
            <a:r>
              <a:rPr lang="en-US" sz="1200" dirty="0">
                <a:solidFill>
                  <a:srgbClr val="0B52FC"/>
                </a:solidFill>
                <a:latin typeface="Courier"/>
              </a:rPr>
              <a:t>();</a:t>
            </a:r>
          </a:p>
          <a:p>
            <a:pPr>
              <a:lnSpc>
                <a:spcPct val="105000"/>
              </a:lnSpc>
              <a:defRPr/>
            </a:pPr>
            <a:r>
              <a:rPr lang="en-US" sz="1200" dirty="0">
                <a:latin typeface="Courier"/>
              </a:rPr>
              <a:t>    try {</a:t>
            </a:r>
          </a:p>
          <a:p>
            <a:pPr>
              <a:lnSpc>
                <a:spcPct val="105000"/>
              </a:lnSpc>
              <a:defRPr/>
            </a:pPr>
            <a:r>
              <a:rPr lang="en-US" sz="1200" dirty="0">
                <a:latin typeface="Courier"/>
              </a:rPr>
              <a:t>      while ( next == 0 ) {</a:t>
            </a:r>
          </a:p>
          <a:p>
            <a:pPr>
              <a:lnSpc>
                <a:spcPct val="105000"/>
              </a:lnSpc>
              <a:defRPr/>
            </a:pPr>
            <a:r>
              <a:rPr lang="en-US" sz="1200" dirty="0">
                <a:latin typeface="Courier"/>
              </a:rPr>
              <a:t>        try {</a:t>
            </a:r>
          </a:p>
          <a:p>
            <a:pPr>
              <a:lnSpc>
                <a:spcPct val="105000"/>
              </a:lnSpc>
              <a:defRPr/>
            </a:pPr>
            <a:r>
              <a:rPr lang="en-US" sz="1200" dirty="0">
                <a:solidFill>
                  <a:srgbClr val="0B52FC"/>
                </a:solidFill>
                <a:latin typeface="Courier"/>
              </a:rPr>
              <a:t>          </a:t>
            </a:r>
            <a:r>
              <a:rPr lang="en-US" sz="1200" dirty="0" err="1">
                <a:solidFill>
                  <a:srgbClr val="0B52FC"/>
                </a:solidFill>
                <a:latin typeface="Courier"/>
              </a:rPr>
              <a:t>notEmpty.await</a:t>
            </a:r>
            <a:r>
              <a:rPr lang="en-US" sz="1200" dirty="0">
                <a:solidFill>
                  <a:srgbClr val="0B52FC"/>
                </a:solidFill>
                <a:latin typeface="Courier"/>
              </a:rPr>
              <a:t>();</a:t>
            </a:r>
          </a:p>
          <a:p>
            <a:pPr>
              <a:lnSpc>
                <a:spcPct val="105000"/>
              </a:lnSpc>
              <a:defRPr/>
            </a:pPr>
            <a:r>
              <a:rPr lang="en-US" sz="1200" dirty="0">
                <a:latin typeface="Courier"/>
              </a:rPr>
              <a:t>        } catch ( </a:t>
            </a:r>
            <a:r>
              <a:rPr lang="en-US" sz="1200" dirty="0" err="1">
                <a:latin typeface="Courier"/>
              </a:rPr>
              <a:t>InterruptedException</a:t>
            </a:r>
            <a:r>
              <a:rPr lang="en-US" sz="1200" dirty="0">
                <a:latin typeface="Courier"/>
              </a:rPr>
              <a:t> ignore ) {  }</a:t>
            </a:r>
          </a:p>
          <a:p>
            <a:pPr>
              <a:lnSpc>
                <a:spcPct val="105000"/>
              </a:lnSpc>
              <a:defRPr/>
            </a:pPr>
            <a:r>
              <a:rPr lang="en-US" sz="1200" dirty="0">
                <a:latin typeface="Courier"/>
              </a:rPr>
              <a:t>      }</a:t>
            </a:r>
          </a:p>
          <a:p>
            <a:pPr>
              <a:lnSpc>
                <a:spcPct val="105000"/>
              </a:lnSpc>
              <a:defRPr/>
            </a:pPr>
            <a:r>
              <a:rPr lang="en-US" sz="1200" dirty="0">
                <a:latin typeface="Courier"/>
              </a:rPr>
              <a:t>      </a:t>
            </a:r>
          </a:p>
          <a:p>
            <a:pPr>
              <a:lnSpc>
                <a:spcPct val="105000"/>
              </a:lnSpc>
              <a:defRPr/>
            </a:pPr>
            <a:r>
              <a:rPr lang="en-US" sz="1200" dirty="0">
                <a:latin typeface="Courier"/>
              </a:rPr>
              <a:t>      next--;</a:t>
            </a:r>
          </a:p>
          <a:p>
            <a:pPr>
              <a:lnSpc>
                <a:spcPct val="105000"/>
              </a:lnSpc>
              <a:defRPr/>
            </a:pPr>
            <a:r>
              <a:rPr lang="en-US" sz="1200" dirty="0">
                <a:solidFill>
                  <a:srgbClr val="0B52FC"/>
                </a:solidFill>
                <a:latin typeface="Courier"/>
              </a:rPr>
              <a:t>      </a:t>
            </a:r>
            <a:r>
              <a:rPr lang="en-US" sz="1200" dirty="0" err="1">
                <a:solidFill>
                  <a:srgbClr val="0B52FC"/>
                </a:solidFill>
                <a:latin typeface="Courier"/>
              </a:rPr>
              <a:t>notFull.signalAll</a:t>
            </a:r>
            <a:r>
              <a:rPr lang="en-US" sz="1200" dirty="0">
                <a:solidFill>
                  <a:srgbClr val="0B52FC"/>
                </a:solidFill>
                <a:latin typeface="Courier"/>
              </a:rPr>
              <a:t>();</a:t>
            </a:r>
          </a:p>
          <a:p>
            <a:pPr>
              <a:lnSpc>
                <a:spcPct val="105000"/>
              </a:lnSpc>
              <a:defRPr/>
            </a:pPr>
            <a:r>
              <a:rPr lang="en-US" sz="1200" dirty="0">
                <a:latin typeface="Courier"/>
              </a:rPr>
              <a:t>      return(buffer[next]);</a:t>
            </a:r>
          </a:p>
          <a:p>
            <a:pPr>
              <a:lnSpc>
                <a:spcPct val="105000"/>
              </a:lnSpc>
              <a:defRPr/>
            </a:pPr>
            <a:r>
              <a:rPr lang="en-US" sz="1200" dirty="0">
                <a:latin typeface="Courier"/>
              </a:rPr>
              <a:t>    } finally {</a:t>
            </a:r>
          </a:p>
          <a:p>
            <a:pPr>
              <a:lnSpc>
                <a:spcPct val="105000"/>
              </a:lnSpc>
              <a:defRPr/>
            </a:pPr>
            <a:r>
              <a:rPr lang="en-US" sz="1200" dirty="0">
                <a:solidFill>
                  <a:srgbClr val="0B52FC"/>
                </a:solidFill>
                <a:latin typeface="Courier"/>
              </a:rPr>
              <a:t>      </a:t>
            </a:r>
            <a:r>
              <a:rPr lang="en-US" sz="1200" dirty="0" err="1">
                <a:solidFill>
                  <a:srgbClr val="0B52FC"/>
                </a:solidFill>
                <a:latin typeface="Courier"/>
              </a:rPr>
              <a:t>bufferLock.unlock</a:t>
            </a:r>
            <a:r>
              <a:rPr lang="en-US" sz="1200" dirty="0">
                <a:solidFill>
                  <a:srgbClr val="0B52FC"/>
                </a:solidFill>
                <a:latin typeface="Courier"/>
              </a:rPr>
              <a:t>();</a:t>
            </a:r>
          </a:p>
          <a:p>
            <a:pPr>
              <a:lnSpc>
                <a:spcPct val="105000"/>
              </a:lnSpc>
              <a:defRPr/>
            </a:pPr>
            <a:r>
              <a:rPr lang="en-US" sz="1200" dirty="0">
                <a:latin typeface="Courier"/>
              </a:rPr>
              <a:t>    }</a:t>
            </a:r>
          </a:p>
          <a:p>
            <a:pPr>
              <a:defRPr/>
            </a:pPr>
            <a:r>
              <a:rPr lang="en-US" sz="1200" dirty="0">
                <a:latin typeface="Courier"/>
              </a:rPr>
              <a:t>  }</a:t>
            </a:r>
          </a:p>
          <a:p>
            <a:pPr>
              <a:spcBef>
                <a:spcPct val="50000"/>
              </a:spcBef>
              <a:defRPr/>
            </a:pPr>
            <a:r>
              <a:rPr lang="en-US" sz="1200" dirty="0">
                <a:latin typeface="Courier"/>
              </a:rPr>
              <a:t>}</a:t>
            </a:r>
          </a:p>
        </p:txBody>
      </p:sp>
      <p:sp>
        <p:nvSpPr>
          <p:cNvPr id="4" name="Rectangle 3"/>
          <p:cNvSpPr/>
          <p:nvPr/>
        </p:nvSpPr>
        <p:spPr bwMode="auto">
          <a:xfrm>
            <a:off x="1103243" y="1118219"/>
            <a:ext cx="6921500" cy="398493"/>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3867130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en-US" dirty="0"/>
              <a:t>Semaphores</a:t>
            </a:r>
          </a:p>
        </p:txBody>
      </p:sp>
      <p:sp>
        <p:nvSpPr>
          <p:cNvPr id="61442" name="Rectangle 3"/>
          <p:cNvSpPr>
            <a:spLocks noGrp="1" noChangeArrowheads="1"/>
          </p:cNvSpPr>
          <p:nvPr>
            <p:ph type="body" idx="1"/>
          </p:nvPr>
        </p:nvSpPr>
        <p:spPr>
          <a:xfrm>
            <a:off x="628650" y="1071562"/>
            <a:ext cx="5439833" cy="2144448"/>
          </a:xfrm>
        </p:spPr>
        <p:txBody>
          <a:bodyPr/>
          <a:lstStyle/>
          <a:p>
            <a:r>
              <a:rPr lang="en-US" dirty="0"/>
              <a:t>Synchronization class</a:t>
            </a:r>
          </a:p>
          <a:p>
            <a:pPr lvl="2"/>
            <a:r>
              <a:rPr lang="en-US" dirty="0">
                <a:ea typeface="ＭＳ Ｐゴシック" charset="0"/>
              </a:rPr>
              <a:t>implements Dijkstra counting semaphore</a:t>
            </a:r>
          </a:p>
          <a:p>
            <a:pPr lvl="2"/>
            <a:r>
              <a:rPr lang="en-US" dirty="0">
                <a:ea typeface="ＭＳ Ｐゴシック" charset="0"/>
              </a:rPr>
              <a:t>resource counter</a:t>
            </a:r>
          </a:p>
          <a:p>
            <a:pPr lvl="2"/>
            <a:endParaRPr lang="en-US" dirty="0">
              <a:ea typeface="ＭＳ Ｐゴシック" charset="0"/>
            </a:endParaRPr>
          </a:p>
          <a:p>
            <a:r>
              <a:rPr lang="en-US" dirty="0"/>
              <a:t>Sometimes used as a lock</a:t>
            </a:r>
          </a:p>
          <a:p>
            <a:pPr lvl="2"/>
            <a:r>
              <a:rPr lang="en-US" dirty="0">
                <a:ea typeface="ＭＳ Ｐゴシック" charset="0"/>
              </a:rPr>
              <a:t>only 1 resource available</a:t>
            </a:r>
          </a:p>
        </p:txBody>
      </p:sp>
      <p:sp>
        <p:nvSpPr>
          <p:cNvPr id="136199" name="Rectangle 7"/>
          <p:cNvSpPr>
            <a:spLocks noChangeArrowheads="1"/>
          </p:cNvSpPr>
          <p:nvPr/>
        </p:nvSpPr>
        <p:spPr bwMode="auto">
          <a:xfrm>
            <a:off x="1206500" y="3216010"/>
            <a:ext cx="6794500" cy="1990990"/>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tIns="99000" bIns="99000">
            <a:noAutofit/>
          </a:bodyPr>
          <a:lstStyle/>
          <a:p>
            <a:pPr>
              <a:defRPr/>
            </a:pPr>
            <a:r>
              <a:rPr lang="en-US" sz="1200" dirty="0">
                <a:latin typeface="Courier"/>
              </a:rPr>
              <a:t>public class LettersImplSema4 implements Letters {</a:t>
            </a:r>
          </a:p>
          <a:p>
            <a:pPr>
              <a:spcBef>
                <a:spcPct val="50000"/>
              </a:spcBef>
              <a:defRPr/>
            </a:pPr>
            <a:r>
              <a:rPr lang="en-US" sz="1200" dirty="0">
                <a:latin typeface="Courier"/>
              </a:rPr>
              <a:t>  private static final </a:t>
            </a:r>
            <a:r>
              <a:rPr lang="en-US" sz="1200" dirty="0" err="1">
                <a:latin typeface="Courier"/>
              </a:rPr>
              <a:t>int</a:t>
            </a:r>
            <a:r>
              <a:rPr lang="en-US" sz="1200" dirty="0">
                <a:latin typeface="Courier"/>
              </a:rPr>
              <a:t> BUFFER_CAPACITY = 5;</a:t>
            </a:r>
          </a:p>
          <a:p>
            <a:pPr>
              <a:defRPr/>
            </a:pPr>
            <a:r>
              <a:rPr lang="en-US" sz="1200" dirty="0">
                <a:latin typeface="Courier"/>
              </a:rPr>
              <a:t>  private char [] buffer = new char[BUFFER_CAPACITY];</a:t>
            </a:r>
          </a:p>
          <a:p>
            <a:pPr>
              <a:defRPr/>
            </a:pPr>
            <a:r>
              <a:rPr lang="en-US" sz="1200" dirty="0">
                <a:latin typeface="Courier"/>
              </a:rPr>
              <a:t>  private </a:t>
            </a:r>
            <a:r>
              <a:rPr lang="en-US" sz="1200" dirty="0" err="1">
                <a:latin typeface="Courier"/>
              </a:rPr>
              <a:t>int</a:t>
            </a:r>
            <a:r>
              <a:rPr lang="en-US" sz="1200" dirty="0">
                <a:latin typeface="Courier"/>
              </a:rPr>
              <a:t> next = 0;</a:t>
            </a:r>
          </a:p>
          <a:p>
            <a:pPr>
              <a:defRPr/>
            </a:pPr>
            <a:endParaRPr lang="en-US" sz="1200" dirty="0">
              <a:latin typeface="Courier"/>
            </a:endParaRPr>
          </a:p>
          <a:p>
            <a:pPr>
              <a:defRPr/>
            </a:pPr>
            <a:r>
              <a:rPr lang="en-US" sz="1200" dirty="0">
                <a:latin typeface="Courier"/>
              </a:rPr>
              <a:t>  </a:t>
            </a:r>
            <a:r>
              <a:rPr lang="en-US" sz="1200" dirty="0">
                <a:solidFill>
                  <a:srgbClr val="0B52FC"/>
                </a:solidFill>
                <a:latin typeface="Courier"/>
              </a:rPr>
              <a:t>private final Semaphore letters = new Semaphore(0);</a:t>
            </a:r>
          </a:p>
          <a:p>
            <a:pPr>
              <a:defRPr/>
            </a:pPr>
            <a:r>
              <a:rPr lang="en-US" sz="1200" dirty="0">
                <a:solidFill>
                  <a:srgbClr val="0B52FC"/>
                </a:solidFill>
                <a:latin typeface="Courier"/>
              </a:rPr>
              <a:t>  private final Semaphore spaces = </a:t>
            </a:r>
          </a:p>
          <a:p>
            <a:pPr>
              <a:defRPr/>
            </a:pPr>
            <a:r>
              <a:rPr lang="en-US" sz="1200" dirty="0">
                <a:solidFill>
                  <a:srgbClr val="0B52FC"/>
                </a:solidFill>
                <a:latin typeface="Courier"/>
              </a:rPr>
              <a:t>                                new Semaphore(BUFFER_CAPACITY);</a:t>
            </a:r>
          </a:p>
        </p:txBody>
      </p:sp>
      <p:sp>
        <p:nvSpPr>
          <p:cNvPr id="5" name="Rectangle 4"/>
          <p:cNvSpPr/>
          <p:nvPr/>
        </p:nvSpPr>
        <p:spPr bwMode="auto">
          <a:xfrm>
            <a:off x="1143000" y="5080000"/>
            <a:ext cx="6921500" cy="26502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299459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en-US" dirty="0"/>
              <a:t>Semaphores</a:t>
            </a:r>
          </a:p>
        </p:txBody>
      </p:sp>
      <p:sp>
        <p:nvSpPr>
          <p:cNvPr id="136199" name="Rectangle 7"/>
          <p:cNvSpPr>
            <a:spLocks noChangeArrowheads="1"/>
          </p:cNvSpPr>
          <p:nvPr/>
        </p:nvSpPr>
        <p:spPr bwMode="auto">
          <a:xfrm>
            <a:off x="1206500" y="1048026"/>
            <a:ext cx="6731000" cy="4215737"/>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tIns="99000" bIns="99000">
            <a:noAutofit/>
          </a:bodyPr>
          <a:lstStyle/>
          <a:p>
            <a:pPr>
              <a:spcBef>
                <a:spcPct val="50000"/>
              </a:spcBef>
              <a:defRPr/>
            </a:pPr>
            <a:r>
              <a:rPr lang="en-US" sz="1200" dirty="0">
                <a:latin typeface="Courier"/>
              </a:rPr>
              <a:t>public void </a:t>
            </a:r>
            <a:r>
              <a:rPr lang="en-US" sz="1200" dirty="0" err="1">
                <a:latin typeface="Courier"/>
              </a:rPr>
              <a:t>addLetter</a:t>
            </a:r>
            <a:r>
              <a:rPr lang="en-US" sz="1200" dirty="0">
                <a:latin typeface="Courier"/>
              </a:rPr>
              <a:t>(char c) {</a:t>
            </a:r>
          </a:p>
          <a:p>
            <a:pPr>
              <a:lnSpc>
                <a:spcPct val="105000"/>
              </a:lnSpc>
              <a:defRPr/>
            </a:pPr>
            <a:r>
              <a:rPr lang="en-US" sz="1200" dirty="0">
                <a:latin typeface="Courier"/>
              </a:rPr>
              <a:t>    try {</a:t>
            </a:r>
          </a:p>
          <a:p>
            <a:pPr>
              <a:lnSpc>
                <a:spcPct val="105000"/>
              </a:lnSpc>
              <a:defRPr/>
            </a:pPr>
            <a:r>
              <a:rPr lang="en-US" sz="1200" dirty="0">
                <a:solidFill>
                  <a:srgbClr val="0B52FC"/>
                </a:solidFill>
                <a:latin typeface="Courier"/>
              </a:rPr>
              <a:t>      </a:t>
            </a:r>
            <a:r>
              <a:rPr lang="en-US" sz="1200" dirty="0" err="1">
                <a:solidFill>
                  <a:srgbClr val="0B52FC"/>
                </a:solidFill>
                <a:latin typeface="Courier"/>
              </a:rPr>
              <a:t>spaces.acquire</a:t>
            </a:r>
            <a:r>
              <a:rPr lang="en-US" sz="1200" dirty="0">
                <a:solidFill>
                  <a:srgbClr val="0B52FC"/>
                </a:solidFill>
                <a:latin typeface="Courier"/>
              </a:rPr>
              <a:t>();</a:t>
            </a:r>
          </a:p>
          <a:p>
            <a:pPr>
              <a:lnSpc>
                <a:spcPct val="105000"/>
              </a:lnSpc>
              <a:defRPr/>
            </a:pPr>
            <a:r>
              <a:rPr lang="en-US" sz="1200" dirty="0">
                <a:latin typeface="Courier"/>
              </a:rPr>
              <a:t>    } catch ( </a:t>
            </a:r>
            <a:r>
              <a:rPr lang="en-US" sz="1200" dirty="0" err="1">
                <a:latin typeface="Courier"/>
              </a:rPr>
              <a:t>InterruptedException</a:t>
            </a:r>
            <a:r>
              <a:rPr lang="en-US" sz="1200" dirty="0">
                <a:latin typeface="Courier"/>
              </a:rPr>
              <a:t> ignore ) { }</a:t>
            </a:r>
          </a:p>
          <a:p>
            <a:pPr>
              <a:lnSpc>
                <a:spcPct val="105000"/>
              </a:lnSpc>
              <a:defRPr/>
            </a:pPr>
            <a:r>
              <a:rPr lang="en-US" sz="1200" dirty="0">
                <a:latin typeface="Courier"/>
              </a:rPr>
              <a:t>    synchronized ( this ) { buffer[next++] = c;  }</a:t>
            </a:r>
          </a:p>
          <a:p>
            <a:pPr>
              <a:lnSpc>
                <a:spcPct val="105000"/>
              </a:lnSpc>
              <a:defRPr/>
            </a:pPr>
            <a:r>
              <a:rPr lang="en-US" sz="1200" dirty="0">
                <a:solidFill>
                  <a:srgbClr val="0B52FC"/>
                </a:solidFill>
                <a:latin typeface="Courier"/>
              </a:rPr>
              <a:t>    </a:t>
            </a:r>
            <a:r>
              <a:rPr lang="en-US" sz="1200" dirty="0" err="1">
                <a:solidFill>
                  <a:srgbClr val="0B52FC"/>
                </a:solidFill>
                <a:latin typeface="Courier"/>
              </a:rPr>
              <a:t>letters.release</a:t>
            </a:r>
            <a:r>
              <a:rPr lang="en-US" sz="1200" dirty="0">
                <a:solidFill>
                  <a:srgbClr val="0B52FC"/>
                </a:solidFill>
                <a:latin typeface="Courier"/>
              </a:rPr>
              <a:t>();</a:t>
            </a:r>
          </a:p>
          <a:p>
            <a:pPr>
              <a:defRPr/>
            </a:pPr>
            <a:r>
              <a:rPr lang="en-US" sz="1200" dirty="0">
                <a:latin typeface="Courier"/>
              </a:rPr>
              <a:t>  }</a:t>
            </a:r>
          </a:p>
          <a:p>
            <a:pPr>
              <a:spcBef>
                <a:spcPct val="50000"/>
              </a:spcBef>
              <a:defRPr/>
            </a:pPr>
            <a:r>
              <a:rPr lang="en-US" sz="1200" dirty="0">
                <a:latin typeface="Courier"/>
              </a:rPr>
              <a:t>  public char </a:t>
            </a:r>
            <a:r>
              <a:rPr lang="en-US" sz="1200" dirty="0" err="1">
                <a:latin typeface="Courier"/>
              </a:rPr>
              <a:t>takeLetter</a:t>
            </a:r>
            <a:r>
              <a:rPr lang="en-US" sz="1200" dirty="0">
                <a:latin typeface="Courier"/>
              </a:rPr>
              <a:t>() {</a:t>
            </a:r>
          </a:p>
          <a:p>
            <a:pPr>
              <a:lnSpc>
                <a:spcPct val="105000"/>
              </a:lnSpc>
              <a:defRPr/>
            </a:pPr>
            <a:r>
              <a:rPr lang="en-US" sz="1200" dirty="0">
                <a:latin typeface="Courier"/>
              </a:rPr>
              <a:t>    char </a:t>
            </a:r>
            <a:r>
              <a:rPr lang="en-US" sz="1200" dirty="0" err="1">
                <a:latin typeface="Courier"/>
              </a:rPr>
              <a:t>charToReturn</a:t>
            </a:r>
            <a:r>
              <a:rPr lang="en-US" sz="1200" dirty="0">
                <a:latin typeface="Courier"/>
              </a:rPr>
              <a:t>;</a:t>
            </a:r>
          </a:p>
          <a:p>
            <a:pPr>
              <a:lnSpc>
                <a:spcPct val="105000"/>
              </a:lnSpc>
              <a:defRPr/>
            </a:pPr>
            <a:r>
              <a:rPr lang="en-US" sz="1200" dirty="0">
                <a:latin typeface="Courier"/>
              </a:rPr>
              <a:t>    try {</a:t>
            </a:r>
          </a:p>
          <a:p>
            <a:pPr>
              <a:lnSpc>
                <a:spcPct val="105000"/>
              </a:lnSpc>
              <a:defRPr/>
            </a:pPr>
            <a:r>
              <a:rPr lang="en-US" sz="1200" dirty="0">
                <a:solidFill>
                  <a:srgbClr val="0B52FC"/>
                </a:solidFill>
                <a:latin typeface="Courier"/>
              </a:rPr>
              <a:t>      </a:t>
            </a:r>
            <a:r>
              <a:rPr lang="en-US" sz="1200" dirty="0" err="1">
                <a:solidFill>
                  <a:srgbClr val="0B52FC"/>
                </a:solidFill>
                <a:latin typeface="Courier"/>
              </a:rPr>
              <a:t>letters.acquire</a:t>
            </a:r>
            <a:r>
              <a:rPr lang="en-US" sz="1200" dirty="0">
                <a:solidFill>
                  <a:srgbClr val="0B52FC"/>
                </a:solidFill>
                <a:latin typeface="Courier"/>
              </a:rPr>
              <a:t>();</a:t>
            </a:r>
          </a:p>
          <a:p>
            <a:pPr>
              <a:lnSpc>
                <a:spcPct val="105000"/>
              </a:lnSpc>
              <a:defRPr/>
            </a:pPr>
            <a:r>
              <a:rPr lang="en-US" sz="1200" dirty="0">
                <a:latin typeface="Courier"/>
              </a:rPr>
              <a:t>    } catch ( </a:t>
            </a:r>
            <a:r>
              <a:rPr lang="en-US" sz="1200" dirty="0" err="1">
                <a:latin typeface="Courier"/>
              </a:rPr>
              <a:t>InterruptedException</a:t>
            </a:r>
            <a:r>
              <a:rPr lang="en-US" sz="1200" dirty="0">
                <a:latin typeface="Courier"/>
              </a:rPr>
              <a:t> ignore ) { }</a:t>
            </a:r>
          </a:p>
          <a:p>
            <a:pPr>
              <a:lnSpc>
                <a:spcPct val="105000"/>
              </a:lnSpc>
              <a:defRPr/>
            </a:pPr>
            <a:r>
              <a:rPr lang="en-US" sz="1200" dirty="0">
                <a:latin typeface="Courier"/>
              </a:rPr>
              <a:t>    synchronized ( this ) {</a:t>
            </a:r>
          </a:p>
          <a:p>
            <a:pPr>
              <a:lnSpc>
                <a:spcPct val="105000"/>
              </a:lnSpc>
              <a:defRPr/>
            </a:pPr>
            <a:r>
              <a:rPr lang="en-US" sz="1200" dirty="0">
                <a:latin typeface="Courier"/>
              </a:rPr>
              <a:t>      </a:t>
            </a:r>
            <a:r>
              <a:rPr lang="en-US" sz="1200" dirty="0" err="1">
                <a:latin typeface="Courier"/>
              </a:rPr>
              <a:t>charToReturn</a:t>
            </a:r>
            <a:r>
              <a:rPr lang="en-US" sz="1200" dirty="0">
                <a:latin typeface="Courier"/>
              </a:rPr>
              <a:t> = buffer[--next];</a:t>
            </a:r>
          </a:p>
          <a:p>
            <a:pPr>
              <a:lnSpc>
                <a:spcPct val="105000"/>
              </a:lnSpc>
              <a:defRPr/>
            </a:pPr>
            <a:r>
              <a:rPr lang="en-US" sz="1200" dirty="0">
                <a:latin typeface="Courier"/>
              </a:rPr>
              <a:t>      buffer[next] = ' ';</a:t>
            </a:r>
          </a:p>
          <a:p>
            <a:pPr>
              <a:lnSpc>
                <a:spcPct val="105000"/>
              </a:lnSpc>
              <a:defRPr/>
            </a:pPr>
            <a:r>
              <a:rPr lang="en-US" sz="1200" dirty="0">
                <a:latin typeface="Courier"/>
              </a:rPr>
              <a:t>    }</a:t>
            </a:r>
          </a:p>
          <a:p>
            <a:pPr>
              <a:lnSpc>
                <a:spcPct val="105000"/>
              </a:lnSpc>
              <a:defRPr/>
            </a:pPr>
            <a:r>
              <a:rPr lang="en-US" sz="1200" dirty="0">
                <a:solidFill>
                  <a:srgbClr val="0B52FC"/>
                </a:solidFill>
                <a:latin typeface="Courier"/>
              </a:rPr>
              <a:t>    </a:t>
            </a:r>
            <a:r>
              <a:rPr lang="en-US" sz="1200" dirty="0" err="1">
                <a:solidFill>
                  <a:srgbClr val="0B52FC"/>
                </a:solidFill>
                <a:latin typeface="Courier"/>
              </a:rPr>
              <a:t>spaces.release</a:t>
            </a:r>
            <a:r>
              <a:rPr lang="en-US" sz="1200" dirty="0">
                <a:solidFill>
                  <a:srgbClr val="0B52FC"/>
                </a:solidFill>
                <a:latin typeface="Courier"/>
              </a:rPr>
              <a:t>();</a:t>
            </a:r>
          </a:p>
          <a:p>
            <a:pPr>
              <a:lnSpc>
                <a:spcPct val="105000"/>
              </a:lnSpc>
              <a:defRPr/>
            </a:pPr>
            <a:r>
              <a:rPr lang="en-US" sz="1200" dirty="0">
                <a:latin typeface="Courier"/>
              </a:rPr>
              <a:t>    return </a:t>
            </a:r>
            <a:r>
              <a:rPr lang="en-US" sz="1200" dirty="0" err="1">
                <a:latin typeface="Courier"/>
              </a:rPr>
              <a:t>charToReturn</a:t>
            </a:r>
            <a:r>
              <a:rPr lang="en-US" sz="1200" dirty="0">
                <a:latin typeface="Courier"/>
              </a:rPr>
              <a:t>;</a:t>
            </a:r>
          </a:p>
          <a:p>
            <a:pPr>
              <a:defRPr/>
            </a:pPr>
            <a:r>
              <a:rPr lang="en-US" sz="1200" dirty="0">
                <a:latin typeface="Courier"/>
              </a:rPr>
              <a:t>  }</a:t>
            </a:r>
          </a:p>
          <a:p>
            <a:pPr>
              <a:spcBef>
                <a:spcPct val="50000"/>
              </a:spcBef>
              <a:defRPr/>
            </a:pPr>
            <a:r>
              <a:rPr lang="en-US" sz="1200" dirty="0">
                <a:latin typeface="Courier"/>
              </a:rPr>
              <a:t>}</a:t>
            </a:r>
          </a:p>
        </p:txBody>
      </p:sp>
      <p:sp>
        <p:nvSpPr>
          <p:cNvPr id="5" name="Rectangle 4"/>
          <p:cNvSpPr/>
          <p:nvPr/>
        </p:nvSpPr>
        <p:spPr bwMode="auto">
          <a:xfrm>
            <a:off x="1016000" y="984526"/>
            <a:ext cx="7048500" cy="127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279209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dirty="0"/>
              <a:t>Latches</a:t>
            </a:r>
          </a:p>
        </p:txBody>
      </p:sp>
      <p:sp>
        <p:nvSpPr>
          <p:cNvPr id="65538" name="Rectangle 3"/>
          <p:cNvSpPr>
            <a:spLocks noGrp="1" noChangeArrowheads="1"/>
          </p:cNvSpPr>
          <p:nvPr>
            <p:ph type="body" idx="1"/>
          </p:nvPr>
        </p:nvSpPr>
        <p:spPr>
          <a:xfrm>
            <a:off x="763323" y="920805"/>
            <a:ext cx="6858000" cy="4572000"/>
          </a:xfrm>
        </p:spPr>
        <p:txBody>
          <a:bodyPr/>
          <a:lstStyle/>
          <a:p>
            <a:r>
              <a:rPr lang="en-US" dirty="0"/>
              <a:t>Used to control the progress of threads</a:t>
            </a:r>
          </a:p>
          <a:p>
            <a:pPr lvl="3"/>
            <a:endParaRPr lang="en-US" dirty="0">
              <a:ea typeface="ＭＳ Ｐゴシック" charset="0"/>
            </a:endParaRPr>
          </a:p>
          <a:p>
            <a:r>
              <a:rPr lang="en-US" dirty="0"/>
              <a:t>Latch has initial state, and associated value</a:t>
            </a:r>
          </a:p>
          <a:p>
            <a:pPr lvl="2"/>
            <a:r>
              <a:rPr lang="en-US" dirty="0">
                <a:ea typeface="ＭＳ Ｐゴシック" charset="0"/>
              </a:rPr>
              <a:t>number of events that have to occur before latch opens</a:t>
            </a:r>
          </a:p>
          <a:p>
            <a:pPr lvl="3"/>
            <a:endParaRPr lang="en-US" dirty="0">
              <a:ea typeface="ＭＳ Ｐゴシック" charset="0"/>
            </a:endParaRPr>
          </a:p>
          <a:p>
            <a:r>
              <a:rPr lang="en-US" dirty="0"/>
              <a:t>Threads wait on latch</a:t>
            </a:r>
          </a:p>
          <a:p>
            <a:pPr lvl="2"/>
            <a:r>
              <a:rPr lang="en-US" dirty="0">
                <a:ea typeface="ＭＳ Ｐゴシック" charset="0"/>
              </a:rPr>
              <a:t>await() method</a:t>
            </a:r>
          </a:p>
          <a:p>
            <a:pPr lvl="3"/>
            <a:endParaRPr lang="en-US" dirty="0">
              <a:ea typeface="ＭＳ Ｐゴシック" charset="0"/>
            </a:endParaRPr>
          </a:p>
          <a:p>
            <a:r>
              <a:rPr lang="en-US" dirty="0"/>
              <a:t>Latch opens when it reaches</a:t>
            </a:r>
            <a:br>
              <a:rPr lang="en-US" dirty="0"/>
            </a:br>
            <a:r>
              <a:rPr lang="en-US" dirty="0"/>
              <a:t>its terminal state</a:t>
            </a:r>
          </a:p>
          <a:p>
            <a:pPr lvl="2"/>
            <a:r>
              <a:rPr lang="en-US" dirty="0">
                <a:ea typeface="ＭＳ Ｐゴシック" charset="0"/>
              </a:rPr>
              <a:t>value becomes 0</a:t>
            </a:r>
          </a:p>
          <a:p>
            <a:pPr lvl="2"/>
            <a:r>
              <a:rPr lang="en-US" dirty="0">
                <a:ea typeface="ＭＳ Ｐゴシック" charset="0"/>
              </a:rPr>
              <a:t>no more threads to wait for</a:t>
            </a:r>
          </a:p>
          <a:p>
            <a:pPr lvl="3"/>
            <a:endParaRPr lang="en-US" dirty="0">
              <a:ea typeface="ＭＳ Ｐゴシック" charset="0"/>
            </a:endParaRPr>
          </a:p>
          <a:p>
            <a:r>
              <a:rPr lang="en-US" dirty="0"/>
              <a:t>Latch cannot be reset from </a:t>
            </a:r>
            <a:br>
              <a:rPr lang="en-US" dirty="0"/>
            </a:br>
            <a:r>
              <a:rPr lang="en-US" dirty="0"/>
              <a:t>terminal state</a:t>
            </a:r>
          </a:p>
        </p:txBody>
      </p:sp>
      <p:pic>
        <p:nvPicPr>
          <p:cNvPr id="655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51500" y="3302000"/>
            <a:ext cx="1969823" cy="1788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554369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err="1"/>
              <a:t>CountDownLatch</a:t>
            </a:r>
            <a:r>
              <a:rPr lang="en-US" dirty="0"/>
              <a:t> Example</a:t>
            </a:r>
          </a:p>
        </p:txBody>
      </p:sp>
      <p:sp>
        <p:nvSpPr>
          <p:cNvPr id="214021" name="Rectangle 5"/>
          <p:cNvSpPr>
            <a:spLocks noChangeArrowheads="1"/>
          </p:cNvSpPr>
          <p:nvPr/>
        </p:nvSpPr>
        <p:spPr bwMode="auto">
          <a:xfrm>
            <a:off x="1201236" y="1124903"/>
            <a:ext cx="6748198" cy="3979173"/>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tIns="99000" bIns="99000">
            <a:noAutofit/>
          </a:bodyPr>
          <a:lstStyle/>
          <a:p>
            <a:pPr>
              <a:defRPr/>
            </a:pPr>
            <a:r>
              <a:rPr lang="en-US" sz="1200" dirty="0">
                <a:latin typeface="Courier"/>
              </a:rPr>
              <a:t>public class </a:t>
            </a:r>
            <a:r>
              <a:rPr lang="en-US" sz="1200" dirty="0" err="1">
                <a:latin typeface="Courier"/>
              </a:rPr>
              <a:t>LatchWorker</a:t>
            </a:r>
            <a:r>
              <a:rPr lang="en-US" sz="1200" dirty="0">
                <a:latin typeface="Courier"/>
              </a:rPr>
              <a:t> extends Thread {</a:t>
            </a:r>
          </a:p>
          <a:p>
            <a:pPr>
              <a:spcBef>
                <a:spcPts val="500"/>
              </a:spcBef>
              <a:defRPr/>
            </a:pPr>
            <a:r>
              <a:rPr lang="en-US" sz="1200" dirty="0">
                <a:solidFill>
                  <a:srgbClr val="0B52FC"/>
                </a:solidFill>
                <a:latin typeface="Courier"/>
              </a:rPr>
              <a:t>  </a:t>
            </a:r>
          </a:p>
          <a:p>
            <a:pPr>
              <a:spcBef>
                <a:spcPts val="500"/>
              </a:spcBef>
              <a:defRPr/>
            </a:pPr>
            <a:r>
              <a:rPr lang="en-US" sz="1200" dirty="0">
                <a:solidFill>
                  <a:srgbClr val="0B52FC"/>
                </a:solidFill>
                <a:latin typeface="Courier"/>
              </a:rPr>
              <a:t>  // What to wait for before starting</a:t>
            </a:r>
          </a:p>
          <a:p>
            <a:pPr>
              <a:defRPr/>
            </a:pPr>
            <a:r>
              <a:rPr lang="en-US" sz="1200" dirty="0">
                <a:solidFill>
                  <a:srgbClr val="0B52FC"/>
                </a:solidFill>
                <a:latin typeface="Courier"/>
              </a:rPr>
              <a:t>  private </a:t>
            </a:r>
            <a:r>
              <a:rPr lang="en-US" sz="1200" dirty="0" err="1">
                <a:solidFill>
                  <a:srgbClr val="0B52FC"/>
                </a:solidFill>
                <a:latin typeface="Courier"/>
              </a:rPr>
              <a:t>CountDownLatch</a:t>
            </a:r>
            <a:r>
              <a:rPr lang="en-US" sz="1200" dirty="0">
                <a:solidFill>
                  <a:srgbClr val="0B52FC"/>
                </a:solidFill>
                <a:latin typeface="Courier"/>
              </a:rPr>
              <a:t> </a:t>
            </a:r>
            <a:r>
              <a:rPr lang="en-US" sz="1200" dirty="0" err="1">
                <a:solidFill>
                  <a:srgbClr val="0B52FC"/>
                </a:solidFill>
                <a:latin typeface="Courier"/>
              </a:rPr>
              <a:t>startGate</a:t>
            </a:r>
            <a:r>
              <a:rPr lang="en-US" sz="1200" dirty="0">
                <a:solidFill>
                  <a:srgbClr val="0B52FC"/>
                </a:solidFill>
                <a:latin typeface="Courier"/>
              </a:rPr>
              <a:t>; </a:t>
            </a:r>
          </a:p>
          <a:p>
            <a:pPr>
              <a:spcBef>
                <a:spcPts val="500"/>
              </a:spcBef>
              <a:defRPr/>
            </a:pPr>
            <a:r>
              <a:rPr lang="en-US" sz="1200" dirty="0">
                <a:solidFill>
                  <a:srgbClr val="0B52FC"/>
                </a:solidFill>
                <a:latin typeface="Courier"/>
              </a:rPr>
              <a:t>  // What to signal when finished</a:t>
            </a:r>
          </a:p>
          <a:p>
            <a:pPr>
              <a:defRPr/>
            </a:pPr>
            <a:r>
              <a:rPr lang="en-US" sz="1200" dirty="0">
                <a:solidFill>
                  <a:srgbClr val="0B52FC"/>
                </a:solidFill>
                <a:latin typeface="Courier"/>
              </a:rPr>
              <a:t>  private </a:t>
            </a:r>
            <a:r>
              <a:rPr lang="en-US" sz="1200" dirty="0" err="1">
                <a:solidFill>
                  <a:srgbClr val="0B52FC"/>
                </a:solidFill>
                <a:latin typeface="Courier"/>
              </a:rPr>
              <a:t>CountDownLatch</a:t>
            </a:r>
            <a:r>
              <a:rPr lang="en-US" sz="1200" dirty="0">
                <a:solidFill>
                  <a:srgbClr val="0B52FC"/>
                </a:solidFill>
                <a:latin typeface="Courier"/>
              </a:rPr>
              <a:t> </a:t>
            </a:r>
            <a:r>
              <a:rPr lang="en-US" sz="1200" dirty="0" err="1">
                <a:solidFill>
                  <a:srgbClr val="0B52FC"/>
                </a:solidFill>
                <a:latin typeface="Courier"/>
              </a:rPr>
              <a:t>endGate</a:t>
            </a:r>
            <a:r>
              <a:rPr lang="en-US" sz="1200" dirty="0">
                <a:solidFill>
                  <a:srgbClr val="0B52FC"/>
                </a:solidFill>
                <a:latin typeface="Courier"/>
              </a:rPr>
              <a:t>; </a:t>
            </a:r>
          </a:p>
          <a:p>
            <a:pPr>
              <a:spcBef>
                <a:spcPts val="500"/>
              </a:spcBef>
              <a:defRPr/>
            </a:pPr>
            <a:r>
              <a:rPr lang="en-US" sz="1200" dirty="0">
                <a:latin typeface="Courier"/>
              </a:rPr>
              <a:t>  </a:t>
            </a:r>
          </a:p>
          <a:p>
            <a:pPr>
              <a:spcBef>
                <a:spcPts val="500"/>
              </a:spcBef>
              <a:defRPr/>
            </a:pPr>
            <a:r>
              <a:rPr lang="en-US" sz="1200" dirty="0">
                <a:latin typeface="Courier"/>
              </a:rPr>
              <a:t>  public </a:t>
            </a:r>
            <a:r>
              <a:rPr lang="en-US" sz="1200" dirty="0" err="1">
                <a:latin typeface="Courier"/>
              </a:rPr>
              <a:t>LatchWorker</a:t>
            </a:r>
            <a:r>
              <a:rPr lang="en-US" sz="1200" dirty="0">
                <a:latin typeface="Courier"/>
              </a:rPr>
              <a:t>( </a:t>
            </a:r>
            <a:r>
              <a:rPr lang="en-US" sz="1200" dirty="0" err="1">
                <a:latin typeface="Courier"/>
              </a:rPr>
              <a:t>int</a:t>
            </a:r>
            <a:r>
              <a:rPr lang="en-US" sz="1200" dirty="0">
                <a:latin typeface="Courier"/>
              </a:rPr>
              <a:t> n, </a:t>
            </a:r>
            <a:r>
              <a:rPr lang="en-US" sz="1200" dirty="0" err="1">
                <a:latin typeface="Courier"/>
              </a:rPr>
              <a:t>CountDownLatch</a:t>
            </a:r>
            <a:r>
              <a:rPr lang="en-US" sz="1200" dirty="0">
                <a:latin typeface="Courier"/>
              </a:rPr>
              <a:t> start, </a:t>
            </a:r>
          </a:p>
          <a:p>
            <a:pPr>
              <a:defRPr/>
            </a:pPr>
            <a:r>
              <a:rPr lang="en-US" sz="1200" dirty="0">
                <a:latin typeface="Courier"/>
              </a:rPr>
              <a:t>                             </a:t>
            </a:r>
            <a:r>
              <a:rPr lang="en-US" sz="1200" dirty="0" err="1">
                <a:latin typeface="Courier"/>
              </a:rPr>
              <a:t>CountDownLatch</a:t>
            </a:r>
            <a:r>
              <a:rPr lang="en-US" sz="1200" dirty="0">
                <a:latin typeface="Courier"/>
              </a:rPr>
              <a:t> end ) {</a:t>
            </a:r>
          </a:p>
          <a:p>
            <a:pPr>
              <a:lnSpc>
                <a:spcPct val="105000"/>
              </a:lnSpc>
              <a:defRPr/>
            </a:pPr>
            <a:r>
              <a:rPr lang="en-US" sz="1200" dirty="0">
                <a:latin typeface="Courier"/>
              </a:rPr>
              <a:t>    super("</a:t>
            </a:r>
            <a:r>
              <a:rPr lang="en-US" sz="1200" dirty="0" err="1">
                <a:latin typeface="Courier"/>
              </a:rPr>
              <a:t>LatchWorker</a:t>
            </a:r>
            <a:r>
              <a:rPr lang="en-US" sz="1200" dirty="0">
                <a:latin typeface="Courier"/>
              </a:rPr>
              <a:t>" + n);</a:t>
            </a:r>
          </a:p>
          <a:p>
            <a:pPr>
              <a:lnSpc>
                <a:spcPct val="105000"/>
              </a:lnSpc>
              <a:defRPr/>
            </a:pPr>
            <a:r>
              <a:rPr lang="en-US" sz="1200" dirty="0">
                <a:solidFill>
                  <a:srgbClr val="0B52FC"/>
                </a:solidFill>
                <a:latin typeface="Courier"/>
              </a:rPr>
              <a:t>    </a:t>
            </a:r>
            <a:r>
              <a:rPr lang="en-US" sz="1200" dirty="0" err="1">
                <a:solidFill>
                  <a:srgbClr val="0B52FC"/>
                </a:solidFill>
                <a:latin typeface="Courier"/>
              </a:rPr>
              <a:t>startGate</a:t>
            </a:r>
            <a:r>
              <a:rPr lang="en-US" sz="1200" dirty="0">
                <a:solidFill>
                  <a:srgbClr val="0B52FC"/>
                </a:solidFill>
                <a:latin typeface="Courier"/>
              </a:rPr>
              <a:t> = start;</a:t>
            </a:r>
          </a:p>
          <a:p>
            <a:pPr>
              <a:lnSpc>
                <a:spcPct val="105000"/>
              </a:lnSpc>
              <a:defRPr/>
            </a:pPr>
            <a:r>
              <a:rPr lang="en-US" sz="1200" dirty="0">
                <a:solidFill>
                  <a:srgbClr val="0B52FC"/>
                </a:solidFill>
                <a:latin typeface="Courier"/>
              </a:rPr>
              <a:t>    </a:t>
            </a:r>
            <a:r>
              <a:rPr lang="en-US" sz="1200" dirty="0" err="1">
                <a:solidFill>
                  <a:srgbClr val="0B52FC"/>
                </a:solidFill>
                <a:latin typeface="Courier"/>
              </a:rPr>
              <a:t>endGate</a:t>
            </a:r>
            <a:r>
              <a:rPr lang="en-US" sz="1200" dirty="0">
                <a:solidFill>
                  <a:srgbClr val="0B52FC"/>
                </a:solidFill>
                <a:latin typeface="Courier"/>
              </a:rPr>
              <a:t> = end;</a:t>
            </a:r>
          </a:p>
          <a:p>
            <a:pPr>
              <a:defRPr/>
            </a:pPr>
            <a:r>
              <a:rPr lang="en-US" sz="1200" dirty="0">
                <a:latin typeface="Courier"/>
              </a:rPr>
              <a:t>  }</a:t>
            </a:r>
          </a:p>
          <a:p>
            <a:pPr>
              <a:spcBef>
                <a:spcPct val="50000"/>
              </a:spcBef>
              <a:defRPr/>
            </a:pPr>
            <a:r>
              <a:rPr lang="en-US" sz="1200" dirty="0">
                <a:latin typeface="Courier"/>
              </a:rPr>
              <a:t>  </a:t>
            </a:r>
          </a:p>
        </p:txBody>
      </p:sp>
      <p:sp>
        <p:nvSpPr>
          <p:cNvPr id="4" name="Rectangle 3"/>
          <p:cNvSpPr/>
          <p:nvPr/>
        </p:nvSpPr>
        <p:spPr bwMode="auto">
          <a:xfrm>
            <a:off x="1158902" y="4532575"/>
            <a:ext cx="6921500" cy="635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1800">
              <a:latin typeface="Arial" charset="0"/>
              <a:ea typeface="ＭＳ Ｐゴシック" charset="0"/>
            </a:endParaRPr>
          </a:p>
        </p:txBody>
      </p:sp>
    </p:spTree>
    <p:extLst>
      <p:ext uri="{BB962C8B-B14F-4D97-AF65-F5344CB8AC3E}">
        <p14:creationId xmlns:p14="http://schemas.microsoft.com/office/powerpoint/2010/main" val="3299947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628650" y="238710"/>
            <a:ext cx="7886700" cy="642978"/>
          </a:xfrm>
        </p:spPr>
        <p:txBody>
          <a:bodyPr/>
          <a:lstStyle/>
          <a:p>
            <a:r>
              <a:rPr lang="en-US" dirty="0" err="1"/>
              <a:t>CountDownLatch</a:t>
            </a:r>
            <a:r>
              <a:rPr lang="en-US" dirty="0"/>
              <a:t> Example</a:t>
            </a:r>
          </a:p>
        </p:txBody>
      </p:sp>
      <p:sp>
        <p:nvSpPr>
          <p:cNvPr id="214021" name="Rectangle 5"/>
          <p:cNvSpPr>
            <a:spLocks noChangeArrowheads="1"/>
          </p:cNvSpPr>
          <p:nvPr/>
        </p:nvSpPr>
        <p:spPr bwMode="auto">
          <a:xfrm>
            <a:off x="1185334" y="1204636"/>
            <a:ext cx="6748198" cy="3661673"/>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tIns="99000" bIns="99000">
            <a:noAutofit/>
          </a:bodyPr>
          <a:lstStyle/>
          <a:p>
            <a:pPr>
              <a:defRPr/>
            </a:pPr>
            <a:r>
              <a:rPr lang="en-US" sz="1200" dirty="0">
                <a:latin typeface="Courier"/>
              </a:rPr>
              <a:t>  </a:t>
            </a:r>
          </a:p>
          <a:p>
            <a:pPr>
              <a:spcBef>
                <a:spcPct val="50000"/>
              </a:spcBef>
              <a:defRPr/>
            </a:pPr>
            <a:r>
              <a:rPr lang="en-US" sz="1200" dirty="0">
                <a:latin typeface="Courier"/>
              </a:rPr>
              <a:t> </a:t>
            </a:r>
          </a:p>
          <a:p>
            <a:pPr>
              <a:spcBef>
                <a:spcPct val="50000"/>
              </a:spcBef>
              <a:defRPr/>
            </a:pPr>
            <a:r>
              <a:rPr lang="en-US" sz="1200" dirty="0">
                <a:latin typeface="Courier"/>
              </a:rPr>
              <a:t>  public void run() {</a:t>
            </a:r>
          </a:p>
          <a:p>
            <a:pPr>
              <a:lnSpc>
                <a:spcPct val="105000"/>
              </a:lnSpc>
              <a:defRPr/>
            </a:pPr>
            <a:r>
              <a:rPr lang="en-US" sz="1200" dirty="0">
                <a:latin typeface="Courier"/>
              </a:rPr>
              <a:t>    try {</a:t>
            </a:r>
          </a:p>
          <a:p>
            <a:pPr>
              <a:lnSpc>
                <a:spcPct val="105000"/>
              </a:lnSpc>
              <a:defRPr/>
            </a:pPr>
            <a:r>
              <a:rPr lang="en-US" sz="1200" dirty="0">
                <a:solidFill>
                  <a:srgbClr val="0B52FC"/>
                </a:solidFill>
                <a:latin typeface="Courier"/>
              </a:rPr>
              <a:t>      // Wait for latch to open</a:t>
            </a:r>
          </a:p>
          <a:p>
            <a:pPr>
              <a:lnSpc>
                <a:spcPct val="105000"/>
              </a:lnSpc>
              <a:defRPr/>
            </a:pPr>
            <a:r>
              <a:rPr lang="en-US" sz="1200" dirty="0">
                <a:solidFill>
                  <a:srgbClr val="0B52FC"/>
                </a:solidFill>
                <a:latin typeface="Courier"/>
              </a:rPr>
              <a:t>      </a:t>
            </a:r>
            <a:r>
              <a:rPr lang="en-US" sz="1200" dirty="0" err="1">
                <a:solidFill>
                  <a:srgbClr val="0B52FC"/>
                </a:solidFill>
                <a:latin typeface="Courier"/>
              </a:rPr>
              <a:t>startGate.await</a:t>
            </a:r>
            <a:r>
              <a:rPr lang="en-US" sz="1200" dirty="0">
                <a:solidFill>
                  <a:srgbClr val="0B52FC"/>
                </a:solidFill>
                <a:latin typeface="Courier"/>
              </a:rPr>
              <a:t>(); </a:t>
            </a:r>
          </a:p>
          <a:p>
            <a:pPr>
              <a:lnSpc>
                <a:spcPct val="105000"/>
              </a:lnSpc>
              <a:defRPr/>
            </a:pPr>
            <a:r>
              <a:rPr lang="en-US" sz="1200" dirty="0">
                <a:solidFill>
                  <a:srgbClr val="0B52FC"/>
                </a:solidFill>
                <a:latin typeface="Courier"/>
              </a:rPr>
              <a:t>      </a:t>
            </a:r>
            <a:r>
              <a:rPr lang="en-US" sz="1200" dirty="0" err="1">
                <a:latin typeface="Courier"/>
              </a:rPr>
              <a:t>Thread.sleep</a:t>
            </a:r>
            <a:r>
              <a:rPr lang="en-US" sz="1200" dirty="0">
                <a:latin typeface="Courier"/>
              </a:rPr>
              <a:t>((</a:t>
            </a:r>
            <a:r>
              <a:rPr lang="en-US" sz="1200" dirty="0" err="1">
                <a:latin typeface="Courier"/>
              </a:rPr>
              <a:t>int</a:t>
            </a:r>
            <a:r>
              <a:rPr lang="en-US" sz="1200" dirty="0">
                <a:latin typeface="Courier"/>
              </a:rPr>
              <a:t>)(</a:t>
            </a:r>
            <a:r>
              <a:rPr lang="en-US" sz="1200" dirty="0" err="1">
                <a:latin typeface="Courier"/>
              </a:rPr>
              <a:t>Math.random</a:t>
            </a:r>
            <a:r>
              <a:rPr lang="en-US" sz="1200" dirty="0">
                <a:latin typeface="Courier"/>
              </a:rPr>
              <a:t>()*1000));  // Do something…</a:t>
            </a:r>
          </a:p>
          <a:p>
            <a:pPr>
              <a:lnSpc>
                <a:spcPct val="105000"/>
              </a:lnSpc>
              <a:defRPr/>
            </a:pPr>
            <a:r>
              <a:rPr lang="en-US" sz="1200" dirty="0">
                <a:latin typeface="Courier"/>
              </a:rPr>
              <a:t>    } catch ( </a:t>
            </a:r>
            <a:r>
              <a:rPr lang="en-US" sz="1200" dirty="0" err="1">
                <a:latin typeface="Courier"/>
              </a:rPr>
              <a:t>InterruptedException</a:t>
            </a:r>
            <a:r>
              <a:rPr lang="en-US" sz="1200" dirty="0">
                <a:latin typeface="Courier"/>
              </a:rPr>
              <a:t> </a:t>
            </a:r>
            <a:r>
              <a:rPr lang="en-US" sz="1200" dirty="0" err="1">
                <a:latin typeface="Courier"/>
              </a:rPr>
              <a:t>ie</a:t>
            </a:r>
            <a:r>
              <a:rPr lang="en-US" sz="1200" dirty="0">
                <a:latin typeface="Courier"/>
              </a:rPr>
              <a:t> ) { </a:t>
            </a:r>
          </a:p>
          <a:p>
            <a:pPr>
              <a:lnSpc>
                <a:spcPct val="105000"/>
              </a:lnSpc>
              <a:defRPr/>
            </a:pPr>
            <a:r>
              <a:rPr lang="en-US" sz="1200" dirty="0">
                <a:latin typeface="Courier"/>
              </a:rPr>
              <a:t>      // Whatever…</a:t>
            </a:r>
          </a:p>
          <a:p>
            <a:pPr>
              <a:lnSpc>
                <a:spcPct val="105000"/>
              </a:lnSpc>
              <a:defRPr/>
            </a:pPr>
            <a:r>
              <a:rPr lang="en-US" sz="1200" dirty="0">
                <a:latin typeface="Courier"/>
              </a:rPr>
              <a:t>    } finally {</a:t>
            </a:r>
          </a:p>
          <a:p>
            <a:pPr>
              <a:lnSpc>
                <a:spcPct val="105000"/>
              </a:lnSpc>
              <a:defRPr/>
            </a:pPr>
            <a:r>
              <a:rPr lang="en-US" sz="1200" dirty="0">
                <a:solidFill>
                  <a:srgbClr val="0B52FC"/>
                </a:solidFill>
                <a:latin typeface="Courier"/>
              </a:rPr>
              <a:t>      // Signal finished</a:t>
            </a:r>
          </a:p>
          <a:p>
            <a:pPr>
              <a:lnSpc>
                <a:spcPct val="105000"/>
              </a:lnSpc>
              <a:defRPr/>
            </a:pPr>
            <a:r>
              <a:rPr lang="en-US" sz="1200" dirty="0">
                <a:solidFill>
                  <a:srgbClr val="0B52FC"/>
                </a:solidFill>
                <a:latin typeface="Courier"/>
              </a:rPr>
              <a:t>      </a:t>
            </a:r>
            <a:r>
              <a:rPr lang="en-US" sz="1200" dirty="0" err="1">
                <a:solidFill>
                  <a:srgbClr val="0B52FC"/>
                </a:solidFill>
                <a:latin typeface="Courier"/>
              </a:rPr>
              <a:t>endGate.countDown</a:t>
            </a:r>
            <a:r>
              <a:rPr lang="en-US" sz="1200" dirty="0">
                <a:solidFill>
                  <a:srgbClr val="0B52FC"/>
                </a:solidFill>
                <a:latin typeface="Courier"/>
              </a:rPr>
              <a:t>(); </a:t>
            </a:r>
          </a:p>
          <a:p>
            <a:pPr>
              <a:lnSpc>
                <a:spcPct val="105000"/>
              </a:lnSpc>
              <a:defRPr/>
            </a:pPr>
            <a:r>
              <a:rPr lang="en-US" sz="1200" dirty="0">
                <a:solidFill>
                  <a:srgbClr val="0B52FC"/>
                </a:solidFill>
                <a:latin typeface="Courier"/>
              </a:rPr>
              <a:t>    </a:t>
            </a:r>
            <a:r>
              <a:rPr lang="en-US" sz="1200" dirty="0">
                <a:latin typeface="Courier"/>
              </a:rPr>
              <a:t>}</a:t>
            </a:r>
          </a:p>
          <a:p>
            <a:pPr>
              <a:defRPr/>
            </a:pPr>
            <a:r>
              <a:rPr lang="en-US" sz="1200" dirty="0">
                <a:latin typeface="Courier"/>
              </a:rPr>
              <a:t>  }</a:t>
            </a:r>
          </a:p>
          <a:p>
            <a:pPr>
              <a:defRPr/>
            </a:pPr>
            <a:r>
              <a:rPr lang="en-US" sz="1200" dirty="0">
                <a:latin typeface="Courier"/>
              </a:rPr>
              <a:t>}</a:t>
            </a:r>
          </a:p>
        </p:txBody>
      </p:sp>
      <p:sp>
        <p:nvSpPr>
          <p:cNvPr id="4" name="Rectangle 3"/>
          <p:cNvSpPr/>
          <p:nvPr/>
        </p:nvSpPr>
        <p:spPr bwMode="auto">
          <a:xfrm>
            <a:off x="1079500" y="1183308"/>
            <a:ext cx="6921500" cy="508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1800">
              <a:latin typeface="Arial" charset="0"/>
              <a:ea typeface="ＭＳ Ｐゴシック" charset="0"/>
            </a:endParaRPr>
          </a:p>
        </p:txBody>
      </p:sp>
    </p:spTree>
    <p:extLst>
      <p:ext uri="{BB962C8B-B14F-4D97-AF65-F5344CB8AC3E}">
        <p14:creationId xmlns:p14="http://schemas.microsoft.com/office/powerpoint/2010/main" val="3448377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err="1"/>
              <a:t>CountDownLatch</a:t>
            </a:r>
            <a:r>
              <a:rPr lang="en-US" dirty="0"/>
              <a:t> Example</a:t>
            </a:r>
          </a:p>
        </p:txBody>
      </p:sp>
      <p:sp>
        <p:nvSpPr>
          <p:cNvPr id="214021" name="Rectangle 5"/>
          <p:cNvSpPr>
            <a:spLocks noChangeArrowheads="1"/>
          </p:cNvSpPr>
          <p:nvPr/>
        </p:nvSpPr>
        <p:spPr bwMode="auto">
          <a:xfrm>
            <a:off x="1185334" y="1143000"/>
            <a:ext cx="6748198" cy="3810000"/>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tIns="99000" bIns="99000">
            <a:noAutofit/>
          </a:bodyPr>
          <a:lstStyle/>
          <a:p>
            <a:pPr>
              <a:defRPr/>
            </a:pPr>
            <a:r>
              <a:rPr lang="en-US" sz="1200" dirty="0">
                <a:latin typeface="Courier"/>
              </a:rPr>
              <a:t>public class </a:t>
            </a:r>
            <a:r>
              <a:rPr lang="en-US" sz="1200" dirty="0" err="1">
                <a:latin typeface="Courier"/>
              </a:rPr>
              <a:t>LatchExample</a:t>
            </a:r>
            <a:r>
              <a:rPr lang="en-US" sz="1200" dirty="0">
                <a:latin typeface="Courier"/>
              </a:rPr>
              <a:t> {</a:t>
            </a:r>
          </a:p>
          <a:p>
            <a:pPr>
              <a:spcBef>
                <a:spcPct val="25000"/>
              </a:spcBef>
              <a:defRPr/>
            </a:pPr>
            <a:r>
              <a:rPr lang="en-US" sz="1200" dirty="0">
                <a:latin typeface="Courier"/>
              </a:rPr>
              <a:t>  public static void main(String[] </a:t>
            </a:r>
            <a:r>
              <a:rPr lang="en-US" sz="1200" dirty="0" err="1">
                <a:latin typeface="Courier"/>
              </a:rPr>
              <a:t>args</a:t>
            </a:r>
            <a:r>
              <a:rPr lang="en-US" sz="1200" dirty="0">
                <a:latin typeface="Courier"/>
              </a:rPr>
              <a:t>) {</a:t>
            </a:r>
          </a:p>
          <a:p>
            <a:pPr>
              <a:lnSpc>
                <a:spcPct val="105000"/>
              </a:lnSpc>
              <a:spcBef>
                <a:spcPct val="25000"/>
              </a:spcBef>
              <a:defRPr/>
            </a:pPr>
            <a:r>
              <a:rPr lang="en-US" sz="1200" dirty="0">
                <a:latin typeface="Courier"/>
              </a:rPr>
              <a:t>    </a:t>
            </a:r>
            <a:r>
              <a:rPr lang="en-US" sz="1200" dirty="0" err="1">
                <a:latin typeface="Courier"/>
              </a:rPr>
              <a:t>int</a:t>
            </a:r>
            <a:r>
              <a:rPr lang="en-US" sz="1200" dirty="0">
                <a:latin typeface="Courier"/>
              </a:rPr>
              <a:t> </a:t>
            </a:r>
            <a:r>
              <a:rPr lang="en-US" sz="1200" dirty="0" err="1">
                <a:latin typeface="Courier"/>
              </a:rPr>
              <a:t>nThreads</a:t>
            </a:r>
            <a:r>
              <a:rPr lang="en-US" sz="1200" dirty="0">
                <a:latin typeface="Courier"/>
              </a:rPr>
              <a:t> = </a:t>
            </a:r>
            <a:r>
              <a:rPr lang="en-US" sz="1200" dirty="0" err="1">
                <a:latin typeface="Courier"/>
              </a:rPr>
              <a:t>Integer.parseInt</a:t>
            </a:r>
            <a:r>
              <a:rPr lang="en-US" sz="1200" dirty="0">
                <a:latin typeface="Courier"/>
              </a:rPr>
              <a:t>(</a:t>
            </a:r>
            <a:r>
              <a:rPr lang="en-US" sz="1200" dirty="0" err="1">
                <a:latin typeface="Courier"/>
              </a:rPr>
              <a:t>args</a:t>
            </a:r>
            <a:r>
              <a:rPr lang="en-US" sz="1200" dirty="0">
                <a:latin typeface="Courier"/>
              </a:rPr>
              <a:t>[0]);</a:t>
            </a:r>
          </a:p>
          <a:p>
            <a:pPr>
              <a:lnSpc>
                <a:spcPct val="105000"/>
              </a:lnSpc>
              <a:defRPr/>
            </a:pPr>
            <a:r>
              <a:rPr lang="en-US" sz="1200" dirty="0">
                <a:latin typeface="Courier"/>
              </a:rPr>
              <a:t>    </a:t>
            </a:r>
            <a:r>
              <a:rPr lang="en-US" sz="1200" dirty="0" err="1">
                <a:solidFill>
                  <a:srgbClr val="0B52FC"/>
                </a:solidFill>
                <a:latin typeface="Courier"/>
              </a:rPr>
              <a:t>CountDownLatch</a:t>
            </a:r>
            <a:r>
              <a:rPr lang="en-US" sz="1200" dirty="0">
                <a:solidFill>
                  <a:srgbClr val="0B52FC"/>
                </a:solidFill>
                <a:latin typeface="Courier"/>
              </a:rPr>
              <a:t> </a:t>
            </a:r>
            <a:r>
              <a:rPr lang="en-US" sz="1200" dirty="0" err="1">
                <a:solidFill>
                  <a:srgbClr val="0B52FC"/>
                </a:solidFill>
                <a:latin typeface="Courier"/>
              </a:rPr>
              <a:t>readyToGo</a:t>
            </a:r>
            <a:r>
              <a:rPr lang="en-US" sz="1200" dirty="0">
                <a:solidFill>
                  <a:srgbClr val="0B52FC"/>
                </a:solidFill>
                <a:latin typeface="Courier"/>
              </a:rPr>
              <a:t> = new </a:t>
            </a:r>
            <a:r>
              <a:rPr lang="en-US" sz="1200" dirty="0" err="1">
                <a:solidFill>
                  <a:srgbClr val="0B52FC"/>
                </a:solidFill>
                <a:latin typeface="Courier"/>
              </a:rPr>
              <a:t>CountDownLatch</a:t>
            </a:r>
            <a:r>
              <a:rPr lang="en-US" sz="1200" dirty="0">
                <a:solidFill>
                  <a:srgbClr val="0B52FC"/>
                </a:solidFill>
                <a:latin typeface="Courier"/>
              </a:rPr>
              <a:t>(1);</a:t>
            </a:r>
          </a:p>
          <a:p>
            <a:pPr>
              <a:lnSpc>
                <a:spcPct val="105000"/>
              </a:lnSpc>
              <a:defRPr/>
            </a:pPr>
            <a:r>
              <a:rPr lang="en-US" sz="1200" dirty="0">
                <a:solidFill>
                  <a:srgbClr val="0B52FC"/>
                </a:solidFill>
                <a:latin typeface="Courier"/>
              </a:rPr>
              <a:t>    </a:t>
            </a:r>
            <a:r>
              <a:rPr lang="en-US" sz="1200" dirty="0" err="1">
                <a:solidFill>
                  <a:srgbClr val="0B52FC"/>
                </a:solidFill>
                <a:latin typeface="Courier"/>
              </a:rPr>
              <a:t>CountDownLatch</a:t>
            </a:r>
            <a:r>
              <a:rPr lang="en-US" sz="1200" dirty="0">
                <a:solidFill>
                  <a:srgbClr val="0B52FC"/>
                </a:solidFill>
                <a:latin typeface="Courier"/>
              </a:rPr>
              <a:t> </a:t>
            </a:r>
            <a:r>
              <a:rPr lang="en-US" sz="1200" dirty="0" err="1">
                <a:solidFill>
                  <a:srgbClr val="0B52FC"/>
                </a:solidFill>
                <a:latin typeface="Courier"/>
              </a:rPr>
              <a:t>allDone</a:t>
            </a:r>
            <a:r>
              <a:rPr lang="en-US" sz="1200" dirty="0">
                <a:solidFill>
                  <a:srgbClr val="0B52FC"/>
                </a:solidFill>
                <a:latin typeface="Courier"/>
              </a:rPr>
              <a:t> = new </a:t>
            </a:r>
            <a:r>
              <a:rPr lang="en-US" sz="1200" dirty="0" err="1">
                <a:solidFill>
                  <a:srgbClr val="0B52FC"/>
                </a:solidFill>
                <a:latin typeface="Courier"/>
              </a:rPr>
              <a:t>CountDownLatch</a:t>
            </a:r>
            <a:r>
              <a:rPr lang="en-US" sz="1200" dirty="0">
                <a:solidFill>
                  <a:srgbClr val="0B52FC"/>
                </a:solidFill>
                <a:latin typeface="Courier"/>
              </a:rPr>
              <a:t>(</a:t>
            </a:r>
            <a:r>
              <a:rPr lang="en-US" sz="1200" dirty="0" err="1">
                <a:solidFill>
                  <a:srgbClr val="0B52FC"/>
                </a:solidFill>
                <a:latin typeface="Courier"/>
              </a:rPr>
              <a:t>nThreads</a:t>
            </a:r>
            <a:r>
              <a:rPr lang="en-US" sz="1200" dirty="0">
                <a:solidFill>
                  <a:srgbClr val="0B52FC"/>
                </a:solidFill>
                <a:latin typeface="Courier"/>
              </a:rPr>
              <a:t>);</a:t>
            </a:r>
          </a:p>
          <a:p>
            <a:pPr>
              <a:spcBef>
                <a:spcPct val="25000"/>
              </a:spcBef>
              <a:defRPr/>
            </a:pPr>
            <a:r>
              <a:rPr lang="en-US" sz="1200" dirty="0">
                <a:latin typeface="Courier"/>
              </a:rPr>
              <a:t>    </a:t>
            </a:r>
          </a:p>
          <a:p>
            <a:pPr>
              <a:spcBef>
                <a:spcPct val="25000"/>
              </a:spcBef>
              <a:defRPr/>
            </a:pPr>
            <a:r>
              <a:rPr lang="en-US" sz="1200" dirty="0">
                <a:latin typeface="Courier"/>
              </a:rPr>
              <a:t>    // Create and set up the worker threads…</a:t>
            </a:r>
          </a:p>
          <a:p>
            <a:pPr>
              <a:defRPr/>
            </a:pPr>
            <a:r>
              <a:rPr lang="en-US" sz="1200" dirty="0">
                <a:latin typeface="Courier"/>
              </a:rPr>
              <a:t>    for ( </a:t>
            </a:r>
            <a:r>
              <a:rPr lang="en-US" sz="1200" dirty="0" err="1">
                <a:latin typeface="Courier"/>
              </a:rPr>
              <a:t>int</a:t>
            </a:r>
            <a:r>
              <a:rPr lang="en-US" sz="1200" dirty="0">
                <a:latin typeface="Courier"/>
              </a:rPr>
              <a:t> </a:t>
            </a:r>
            <a:r>
              <a:rPr lang="en-US" sz="1200" dirty="0" err="1">
                <a:latin typeface="Courier"/>
              </a:rPr>
              <a:t>i</a:t>
            </a:r>
            <a:r>
              <a:rPr lang="en-US" sz="1200" dirty="0">
                <a:latin typeface="Courier"/>
              </a:rPr>
              <a:t>=0; </a:t>
            </a:r>
            <a:r>
              <a:rPr lang="en-US" sz="1200" dirty="0" err="1">
                <a:latin typeface="Courier"/>
              </a:rPr>
              <a:t>i</a:t>
            </a:r>
            <a:r>
              <a:rPr lang="en-US" sz="1200" dirty="0">
                <a:latin typeface="Courier"/>
              </a:rPr>
              <a:t> &lt; </a:t>
            </a:r>
            <a:r>
              <a:rPr lang="en-US" sz="1200" dirty="0" err="1">
                <a:latin typeface="Courier"/>
              </a:rPr>
              <a:t>nThreads</a:t>
            </a:r>
            <a:r>
              <a:rPr lang="en-US" sz="1200" dirty="0">
                <a:latin typeface="Courier"/>
              </a:rPr>
              <a:t>; </a:t>
            </a:r>
            <a:r>
              <a:rPr lang="en-US" sz="1200" dirty="0" err="1">
                <a:latin typeface="Courier"/>
              </a:rPr>
              <a:t>i</a:t>
            </a:r>
            <a:r>
              <a:rPr lang="en-US" sz="1200" dirty="0">
                <a:latin typeface="Courier"/>
              </a:rPr>
              <a:t>++ ) {</a:t>
            </a:r>
          </a:p>
          <a:p>
            <a:pPr>
              <a:defRPr/>
            </a:pPr>
            <a:r>
              <a:rPr lang="en-US" sz="1200" dirty="0">
                <a:latin typeface="Courier"/>
              </a:rPr>
              <a:t>      new </a:t>
            </a:r>
            <a:r>
              <a:rPr lang="en-US" sz="1200" dirty="0" err="1">
                <a:latin typeface="Courier"/>
              </a:rPr>
              <a:t>LatchWorker</a:t>
            </a:r>
            <a:r>
              <a:rPr lang="en-US" sz="1200" dirty="0">
                <a:latin typeface="Courier"/>
              </a:rPr>
              <a:t>(</a:t>
            </a:r>
            <a:r>
              <a:rPr lang="en-US" sz="1200" dirty="0" err="1">
                <a:latin typeface="Courier"/>
              </a:rPr>
              <a:t>i</a:t>
            </a:r>
            <a:r>
              <a:rPr lang="en-US" sz="1200" dirty="0">
                <a:latin typeface="Courier"/>
              </a:rPr>
              <a:t>, </a:t>
            </a:r>
            <a:r>
              <a:rPr lang="en-US" sz="1200" dirty="0" err="1">
                <a:solidFill>
                  <a:srgbClr val="0B52FC"/>
                </a:solidFill>
                <a:latin typeface="Courier"/>
              </a:rPr>
              <a:t>readyToGo</a:t>
            </a:r>
            <a:r>
              <a:rPr lang="en-US" sz="1200" dirty="0">
                <a:latin typeface="Courier"/>
              </a:rPr>
              <a:t>, </a:t>
            </a:r>
            <a:r>
              <a:rPr lang="en-US" sz="1200" dirty="0" err="1">
                <a:solidFill>
                  <a:srgbClr val="0B52FC"/>
                </a:solidFill>
                <a:latin typeface="Courier"/>
              </a:rPr>
              <a:t>allDone</a:t>
            </a:r>
            <a:r>
              <a:rPr lang="en-US" sz="1200" dirty="0">
                <a:latin typeface="Courier"/>
              </a:rPr>
              <a:t>).start();</a:t>
            </a:r>
          </a:p>
          <a:p>
            <a:pPr>
              <a:defRPr/>
            </a:pPr>
            <a:r>
              <a:rPr lang="en-US" sz="1200" dirty="0">
                <a:latin typeface="Courier"/>
              </a:rPr>
              <a:t>    }</a:t>
            </a:r>
          </a:p>
          <a:p>
            <a:pPr>
              <a:defRPr/>
            </a:pPr>
            <a:r>
              <a:rPr lang="en-US" sz="1200" dirty="0">
                <a:latin typeface="Courier"/>
              </a:rPr>
              <a:t>    </a:t>
            </a:r>
          </a:p>
          <a:p>
            <a:pPr>
              <a:defRPr/>
            </a:pPr>
            <a:r>
              <a:rPr lang="en-US" sz="1200" dirty="0">
                <a:latin typeface="Courier"/>
              </a:rPr>
              <a:t>    // Delay to allow threads to be created</a:t>
            </a:r>
          </a:p>
          <a:p>
            <a:pPr>
              <a:defRPr/>
            </a:pPr>
            <a:r>
              <a:rPr lang="en-US" sz="1200" dirty="0">
                <a:latin typeface="Courier"/>
              </a:rPr>
              <a:t>    try {</a:t>
            </a:r>
          </a:p>
          <a:p>
            <a:pPr>
              <a:defRPr/>
            </a:pPr>
            <a:r>
              <a:rPr lang="en-US" sz="1200" dirty="0">
                <a:latin typeface="Courier"/>
              </a:rPr>
              <a:t>      </a:t>
            </a:r>
            <a:r>
              <a:rPr lang="en-US" sz="1200" dirty="0" err="1">
                <a:latin typeface="Courier"/>
              </a:rPr>
              <a:t>Thread.sleep</a:t>
            </a:r>
            <a:r>
              <a:rPr lang="en-US" sz="1200" dirty="0">
                <a:latin typeface="Courier"/>
              </a:rPr>
              <a:t>(1000); </a:t>
            </a:r>
          </a:p>
          <a:p>
            <a:pPr>
              <a:defRPr/>
            </a:pPr>
            <a:r>
              <a:rPr lang="en-US" sz="1200" dirty="0">
                <a:latin typeface="Courier"/>
              </a:rPr>
              <a:t>    } catch (</a:t>
            </a:r>
            <a:r>
              <a:rPr lang="en-US" sz="1200" dirty="0" err="1">
                <a:latin typeface="Courier"/>
              </a:rPr>
              <a:t>InterruptedException</a:t>
            </a:r>
            <a:r>
              <a:rPr lang="en-US" sz="1200" dirty="0">
                <a:latin typeface="Courier"/>
              </a:rPr>
              <a:t> ignore ) { }</a:t>
            </a:r>
          </a:p>
          <a:p>
            <a:pPr>
              <a:spcBef>
                <a:spcPct val="25000"/>
              </a:spcBef>
              <a:defRPr/>
            </a:pPr>
            <a:r>
              <a:rPr lang="en-US" sz="1200" dirty="0">
                <a:latin typeface="Courier"/>
              </a:rPr>
              <a:t>  </a:t>
            </a:r>
          </a:p>
        </p:txBody>
      </p:sp>
      <p:sp>
        <p:nvSpPr>
          <p:cNvPr id="4" name="Rectangle 3"/>
          <p:cNvSpPr/>
          <p:nvPr/>
        </p:nvSpPr>
        <p:spPr bwMode="auto">
          <a:xfrm>
            <a:off x="1079500" y="4832473"/>
            <a:ext cx="6985000" cy="1905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352479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err="1"/>
              <a:t>CountDownLatch</a:t>
            </a:r>
            <a:r>
              <a:rPr lang="en-US" dirty="0"/>
              <a:t> Example</a:t>
            </a:r>
          </a:p>
        </p:txBody>
      </p:sp>
      <p:sp>
        <p:nvSpPr>
          <p:cNvPr id="214021" name="Rectangle 5"/>
          <p:cNvSpPr>
            <a:spLocks noChangeArrowheads="1"/>
          </p:cNvSpPr>
          <p:nvPr/>
        </p:nvSpPr>
        <p:spPr bwMode="auto">
          <a:xfrm>
            <a:off x="1185334" y="1270000"/>
            <a:ext cx="6748198" cy="3556000"/>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tIns="99000" bIns="99000">
            <a:noAutofit/>
          </a:bodyPr>
          <a:lstStyle/>
          <a:p>
            <a:pPr>
              <a:defRPr/>
            </a:pPr>
            <a:endParaRPr lang="en-US" sz="1200" dirty="0">
              <a:latin typeface="Courier"/>
            </a:endParaRPr>
          </a:p>
          <a:p>
            <a:pPr>
              <a:defRPr/>
            </a:pPr>
            <a:endParaRPr lang="en-US" sz="1200" dirty="0">
              <a:latin typeface="Courier"/>
            </a:endParaRPr>
          </a:p>
          <a:p>
            <a:pPr>
              <a:defRPr/>
            </a:pPr>
            <a:r>
              <a:rPr lang="en-US" sz="1200" dirty="0">
                <a:latin typeface="Courier"/>
              </a:rPr>
              <a:t>    // Now we assume all threads are ready to go, </a:t>
            </a:r>
          </a:p>
          <a:p>
            <a:pPr>
              <a:defRPr/>
            </a:pPr>
            <a:r>
              <a:rPr lang="en-US" sz="1200" dirty="0">
                <a:latin typeface="Courier"/>
              </a:rPr>
              <a:t>    // open the latch…</a:t>
            </a:r>
          </a:p>
          <a:p>
            <a:pPr>
              <a:defRPr/>
            </a:pPr>
            <a:r>
              <a:rPr lang="en-US" sz="1200" dirty="0">
                <a:solidFill>
                  <a:srgbClr val="0B52FC"/>
                </a:solidFill>
                <a:latin typeface="Courier"/>
              </a:rPr>
              <a:t>    </a:t>
            </a:r>
            <a:r>
              <a:rPr lang="en-US" sz="1200" dirty="0" err="1">
                <a:solidFill>
                  <a:srgbClr val="0B52FC"/>
                </a:solidFill>
                <a:latin typeface="Courier"/>
              </a:rPr>
              <a:t>readyToGo.countDown</a:t>
            </a:r>
            <a:r>
              <a:rPr lang="en-US" sz="1200" dirty="0">
                <a:solidFill>
                  <a:srgbClr val="0B52FC"/>
                </a:solidFill>
                <a:latin typeface="Courier"/>
              </a:rPr>
              <a:t>();</a:t>
            </a:r>
          </a:p>
          <a:p>
            <a:pPr>
              <a:defRPr/>
            </a:pPr>
            <a:r>
              <a:rPr lang="en-US" sz="1200" dirty="0">
                <a:solidFill>
                  <a:srgbClr val="0B52FC"/>
                </a:solidFill>
                <a:latin typeface="Courier"/>
              </a:rPr>
              <a:t> </a:t>
            </a:r>
          </a:p>
          <a:p>
            <a:pPr>
              <a:spcBef>
                <a:spcPct val="25000"/>
              </a:spcBef>
              <a:defRPr/>
            </a:pPr>
            <a:r>
              <a:rPr lang="en-US" sz="1200" dirty="0">
                <a:latin typeface="Courier"/>
              </a:rPr>
              <a:t>    // Wait for all the threads to complete</a:t>
            </a:r>
          </a:p>
          <a:p>
            <a:pPr>
              <a:lnSpc>
                <a:spcPct val="105000"/>
              </a:lnSpc>
              <a:defRPr/>
            </a:pPr>
            <a:r>
              <a:rPr lang="en-US" sz="1200" dirty="0">
                <a:latin typeface="Courier"/>
              </a:rPr>
              <a:t>    try {</a:t>
            </a:r>
          </a:p>
          <a:p>
            <a:pPr>
              <a:lnSpc>
                <a:spcPct val="105000"/>
              </a:lnSpc>
              <a:defRPr/>
            </a:pPr>
            <a:r>
              <a:rPr lang="en-US" sz="1200" dirty="0">
                <a:solidFill>
                  <a:srgbClr val="0B52FC"/>
                </a:solidFill>
                <a:latin typeface="Courier"/>
              </a:rPr>
              <a:t>      </a:t>
            </a:r>
            <a:r>
              <a:rPr lang="en-US" sz="1200" dirty="0" err="1">
                <a:solidFill>
                  <a:srgbClr val="0B52FC"/>
                </a:solidFill>
                <a:latin typeface="Courier"/>
              </a:rPr>
              <a:t>allDone.await</a:t>
            </a:r>
            <a:r>
              <a:rPr lang="en-US" sz="1200" dirty="0">
                <a:solidFill>
                  <a:srgbClr val="0B52FC"/>
                </a:solidFill>
                <a:latin typeface="Courier"/>
              </a:rPr>
              <a:t>();</a:t>
            </a:r>
          </a:p>
          <a:p>
            <a:pPr>
              <a:lnSpc>
                <a:spcPct val="105000"/>
              </a:lnSpc>
              <a:defRPr/>
            </a:pPr>
            <a:r>
              <a:rPr lang="en-US" sz="1200" dirty="0">
                <a:latin typeface="Courier"/>
              </a:rPr>
              <a:t>    } catch ( </a:t>
            </a:r>
            <a:r>
              <a:rPr lang="en-US" sz="1200" dirty="0" err="1">
                <a:latin typeface="Courier"/>
              </a:rPr>
              <a:t>InterruptedException</a:t>
            </a:r>
            <a:r>
              <a:rPr lang="en-US" sz="1200" dirty="0">
                <a:latin typeface="Courier"/>
              </a:rPr>
              <a:t> </a:t>
            </a:r>
            <a:r>
              <a:rPr lang="en-US" sz="1200" dirty="0" err="1">
                <a:latin typeface="Courier"/>
              </a:rPr>
              <a:t>ie</a:t>
            </a:r>
            <a:r>
              <a:rPr lang="en-US" sz="1200" dirty="0">
                <a:latin typeface="Courier"/>
              </a:rPr>
              <a:t> ) {</a:t>
            </a:r>
          </a:p>
          <a:p>
            <a:pPr>
              <a:lnSpc>
                <a:spcPct val="105000"/>
              </a:lnSpc>
              <a:defRPr/>
            </a:pPr>
            <a:r>
              <a:rPr lang="en-US" sz="1200" dirty="0">
                <a:latin typeface="Courier"/>
              </a:rPr>
              <a:t>      </a:t>
            </a:r>
            <a:r>
              <a:rPr lang="en-US" sz="1200" dirty="0" err="1">
                <a:latin typeface="Courier"/>
              </a:rPr>
              <a:t>System.out.println</a:t>
            </a:r>
            <a:r>
              <a:rPr lang="en-US" sz="1200" dirty="0">
                <a:latin typeface="Courier"/>
              </a:rPr>
              <a:t>("Interrupted");</a:t>
            </a:r>
          </a:p>
          <a:p>
            <a:pPr>
              <a:lnSpc>
                <a:spcPct val="105000"/>
              </a:lnSpc>
              <a:defRPr/>
            </a:pPr>
            <a:r>
              <a:rPr lang="en-US" sz="1200" dirty="0">
                <a:latin typeface="Courier"/>
              </a:rPr>
              <a:t>    }  </a:t>
            </a:r>
          </a:p>
          <a:p>
            <a:pPr>
              <a:spcBef>
                <a:spcPct val="25000"/>
              </a:spcBef>
              <a:defRPr/>
            </a:pPr>
            <a:r>
              <a:rPr lang="en-US" sz="1200" dirty="0">
                <a:latin typeface="Courier"/>
              </a:rPr>
              <a:t>    </a:t>
            </a:r>
            <a:r>
              <a:rPr lang="en-US" sz="1200" dirty="0" err="1">
                <a:latin typeface="Courier"/>
              </a:rPr>
              <a:t>System.out.println</a:t>
            </a:r>
            <a:r>
              <a:rPr lang="en-US" sz="1200" dirty="0">
                <a:latin typeface="Courier"/>
              </a:rPr>
              <a:t>("Done!");</a:t>
            </a:r>
          </a:p>
          <a:p>
            <a:pPr>
              <a:defRPr/>
            </a:pPr>
            <a:r>
              <a:rPr lang="en-US" sz="1200" dirty="0">
                <a:latin typeface="Courier"/>
              </a:rPr>
              <a:t>  }</a:t>
            </a:r>
          </a:p>
          <a:p>
            <a:pPr>
              <a:spcBef>
                <a:spcPct val="25000"/>
              </a:spcBef>
              <a:defRPr/>
            </a:pPr>
            <a:r>
              <a:rPr lang="en-US" sz="1200" dirty="0">
                <a:latin typeface="Courier"/>
              </a:rPr>
              <a:t>}</a:t>
            </a:r>
          </a:p>
        </p:txBody>
      </p:sp>
      <p:sp>
        <p:nvSpPr>
          <p:cNvPr id="4" name="Rectangle 3"/>
          <p:cNvSpPr/>
          <p:nvPr/>
        </p:nvSpPr>
        <p:spPr bwMode="auto">
          <a:xfrm>
            <a:off x="1016000" y="1143000"/>
            <a:ext cx="6985000" cy="254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357049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dirty="0"/>
              <a:t>The Cyclic Barrier</a:t>
            </a:r>
          </a:p>
        </p:txBody>
      </p:sp>
      <p:sp>
        <p:nvSpPr>
          <p:cNvPr id="71682" name="Rectangle 3"/>
          <p:cNvSpPr>
            <a:spLocks noGrp="1" noChangeArrowheads="1"/>
          </p:cNvSpPr>
          <p:nvPr>
            <p:ph type="body" idx="1"/>
          </p:nvPr>
        </p:nvSpPr>
        <p:spPr>
          <a:xfrm>
            <a:off x="628650" y="1036032"/>
            <a:ext cx="7239000" cy="1460500"/>
          </a:xfrm>
        </p:spPr>
        <p:txBody>
          <a:bodyPr/>
          <a:lstStyle/>
          <a:p>
            <a:r>
              <a:rPr lang="en-US" dirty="0"/>
              <a:t>Synchronization point</a:t>
            </a:r>
          </a:p>
          <a:p>
            <a:pPr lvl="2"/>
            <a:r>
              <a:rPr lang="en-US" dirty="0">
                <a:ea typeface="ＭＳ Ｐゴシック" charset="0"/>
              </a:rPr>
              <a:t>allows a set of threads </a:t>
            </a:r>
            <a:br>
              <a:rPr lang="en-US" dirty="0">
                <a:ea typeface="ＭＳ Ｐゴシック" charset="0"/>
              </a:rPr>
            </a:br>
            <a:r>
              <a:rPr lang="en-US" dirty="0">
                <a:ea typeface="ＭＳ Ｐゴシック" charset="0"/>
              </a:rPr>
              <a:t>to wait until all have </a:t>
            </a:r>
            <a:br>
              <a:rPr lang="en-US" dirty="0">
                <a:ea typeface="ＭＳ Ｐゴシック" charset="0"/>
              </a:rPr>
            </a:br>
            <a:r>
              <a:rPr lang="en-US" dirty="0">
                <a:ea typeface="ＭＳ Ｐゴシック" charset="0"/>
              </a:rPr>
              <a:t>reached the point</a:t>
            </a:r>
          </a:p>
        </p:txBody>
      </p:sp>
      <p:grpSp>
        <p:nvGrpSpPr>
          <p:cNvPr id="71683" name="Group 34"/>
          <p:cNvGrpSpPr>
            <a:grpSpLocks/>
          </p:cNvGrpSpPr>
          <p:nvPr/>
        </p:nvGrpSpPr>
        <p:grpSpPr bwMode="auto">
          <a:xfrm>
            <a:off x="2413000" y="2032000"/>
            <a:ext cx="5080000" cy="3365500"/>
            <a:chOff x="768" y="1392"/>
            <a:chExt cx="3840" cy="2544"/>
          </a:xfrm>
        </p:grpSpPr>
        <p:sp>
          <p:nvSpPr>
            <p:cNvPr id="71686" name="Rectangle 4"/>
            <p:cNvSpPr>
              <a:spLocks noChangeArrowheads="1"/>
            </p:cNvSpPr>
            <p:nvPr/>
          </p:nvSpPr>
          <p:spPr bwMode="auto">
            <a:xfrm>
              <a:off x="2640" y="1392"/>
              <a:ext cx="96" cy="2544"/>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sz="1170"/>
            </a:p>
          </p:txBody>
        </p:sp>
        <p:sp>
          <p:nvSpPr>
            <p:cNvPr id="71687" name="AutoShape 5"/>
            <p:cNvSpPr>
              <a:spLocks noChangeArrowheads="1"/>
            </p:cNvSpPr>
            <p:nvPr/>
          </p:nvSpPr>
          <p:spPr bwMode="auto">
            <a:xfrm>
              <a:off x="768" y="1488"/>
              <a:ext cx="1872" cy="144"/>
            </a:xfrm>
            <a:prstGeom prst="rightArrow">
              <a:avLst>
                <a:gd name="adj1" fmla="val 50000"/>
                <a:gd name="adj2" fmla="val 123620"/>
              </a:avLst>
            </a:prstGeom>
            <a:solidFill>
              <a:schemeClr val="accent2"/>
            </a:solidFill>
            <a:ln w="12700">
              <a:solidFill>
                <a:schemeClr val="tx1"/>
              </a:solidFill>
              <a:miter lim="800000"/>
              <a:headEnd/>
              <a:tailEnd/>
            </a:ln>
          </p:spPr>
          <p:txBody>
            <a:bodyPr wrap="none" anchor="ctr"/>
            <a:lstStyle/>
            <a:p>
              <a:endParaRPr lang="en-US" sz="1170"/>
            </a:p>
          </p:txBody>
        </p:sp>
        <p:sp>
          <p:nvSpPr>
            <p:cNvPr id="71688" name="AutoShape 6"/>
            <p:cNvSpPr>
              <a:spLocks noChangeArrowheads="1"/>
            </p:cNvSpPr>
            <p:nvPr/>
          </p:nvSpPr>
          <p:spPr bwMode="auto">
            <a:xfrm>
              <a:off x="768" y="1824"/>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sp>
          <p:nvSpPr>
            <p:cNvPr id="71689" name="AutoShape 7"/>
            <p:cNvSpPr>
              <a:spLocks noChangeArrowheads="1"/>
            </p:cNvSpPr>
            <p:nvPr/>
          </p:nvSpPr>
          <p:spPr bwMode="auto">
            <a:xfrm>
              <a:off x="768" y="2208"/>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sp>
          <p:nvSpPr>
            <p:cNvPr id="71690" name="AutoShape 8"/>
            <p:cNvSpPr>
              <a:spLocks noChangeArrowheads="1"/>
            </p:cNvSpPr>
            <p:nvPr/>
          </p:nvSpPr>
          <p:spPr bwMode="auto">
            <a:xfrm>
              <a:off x="768" y="2688"/>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sp>
          <p:nvSpPr>
            <p:cNvPr id="71691" name="AutoShape 16"/>
            <p:cNvSpPr>
              <a:spLocks noChangeArrowheads="1"/>
            </p:cNvSpPr>
            <p:nvPr/>
          </p:nvSpPr>
          <p:spPr bwMode="auto">
            <a:xfrm>
              <a:off x="768" y="3168"/>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sp>
          <p:nvSpPr>
            <p:cNvPr id="71692" name="Rectangle 17"/>
            <p:cNvSpPr>
              <a:spLocks noChangeArrowheads="1"/>
            </p:cNvSpPr>
            <p:nvPr/>
          </p:nvSpPr>
          <p:spPr bwMode="auto">
            <a:xfrm>
              <a:off x="768" y="1872"/>
              <a:ext cx="816" cy="48"/>
            </a:xfrm>
            <a:prstGeom prst="rect">
              <a:avLst/>
            </a:prstGeom>
            <a:solidFill>
              <a:schemeClr val="accent2"/>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sz="1170"/>
            </a:p>
          </p:txBody>
        </p:sp>
        <p:sp>
          <p:nvSpPr>
            <p:cNvPr id="71693" name="Rectangle 18"/>
            <p:cNvSpPr>
              <a:spLocks noChangeArrowheads="1"/>
            </p:cNvSpPr>
            <p:nvPr/>
          </p:nvSpPr>
          <p:spPr bwMode="auto">
            <a:xfrm>
              <a:off x="768" y="2256"/>
              <a:ext cx="1392" cy="48"/>
            </a:xfrm>
            <a:prstGeom prst="rect">
              <a:avLst/>
            </a:prstGeom>
            <a:solidFill>
              <a:schemeClr val="accent2"/>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sz="1170"/>
            </a:p>
          </p:txBody>
        </p:sp>
        <p:sp>
          <p:nvSpPr>
            <p:cNvPr id="71694" name="Rectangle 19"/>
            <p:cNvSpPr>
              <a:spLocks noChangeArrowheads="1"/>
            </p:cNvSpPr>
            <p:nvPr/>
          </p:nvSpPr>
          <p:spPr bwMode="auto">
            <a:xfrm>
              <a:off x="768" y="2736"/>
              <a:ext cx="1056" cy="48"/>
            </a:xfrm>
            <a:prstGeom prst="rect">
              <a:avLst/>
            </a:prstGeom>
            <a:solidFill>
              <a:schemeClr val="accent2"/>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sz="1170"/>
            </a:p>
          </p:txBody>
        </p:sp>
        <p:sp>
          <p:nvSpPr>
            <p:cNvPr id="71695" name="Rectangle 20"/>
            <p:cNvSpPr>
              <a:spLocks noChangeArrowheads="1"/>
            </p:cNvSpPr>
            <p:nvPr/>
          </p:nvSpPr>
          <p:spPr bwMode="auto">
            <a:xfrm>
              <a:off x="768" y="3216"/>
              <a:ext cx="288" cy="48"/>
            </a:xfrm>
            <a:prstGeom prst="rect">
              <a:avLst/>
            </a:prstGeom>
            <a:solidFill>
              <a:schemeClr val="accent2"/>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sz="1170"/>
            </a:p>
          </p:txBody>
        </p:sp>
        <p:sp>
          <p:nvSpPr>
            <p:cNvPr id="71696" name="AutoShape 21"/>
            <p:cNvSpPr>
              <a:spLocks noChangeArrowheads="1"/>
            </p:cNvSpPr>
            <p:nvPr/>
          </p:nvSpPr>
          <p:spPr bwMode="auto">
            <a:xfrm>
              <a:off x="768" y="3600"/>
              <a:ext cx="1872" cy="144"/>
            </a:xfrm>
            <a:prstGeom prst="rightArrow">
              <a:avLst>
                <a:gd name="adj1" fmla="val 50000"/>
                <a:gd name="adj2" fmla="val 123620"/>
              </a:avLst>
            </a:prstGeom>
            <a:solidFill>
              <a:schemeClr val="accent2"/>
            </a:solidFill>
            <a:ln w="12700">
              <a:solidFill>
                <a:schemeClr val="tx1"/>
              </a:solidFill>
              <a:miter lim="800000"/>
              <a:headEnd/>
              <a:tailEnd/>
            </a:ln>
          </p:spPr>
          <p:txBody>
            <a:bodyPr wrap="none" anchor="ctr"/>
            <a:lstStyle/>
            <a:p>
              <a:endParaRPr lang="en-US" sz="1170"/>
            </a:p>
          </p:txBody>
        </p:sp>
        <p:sp>
          <p:nvSpPr>
            <p:cNvPr id="71697" name="AutoShape 23"/>
            <p:cNvSpPr>
              <a:spLocks noChangeArrowheads="1"/>
            </p:cNvSpPr>
            <p:nvPr/>
          </p:nvSpPr>
          <p:spPr bwMode="auto">
            <a:xfrm>
              <a:off x="2736" y="1824"/>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sp>
          <p:nvSpPr>
            <p:cNvPr id="71698" name="AutoShape 24"/>
            <p:cNvSpPr>
              <a:spLocks noChangeArrowheads="1"/>
            </p:cNvSpPr>
            <p:nvPr/>
          </p:nvSpPr>
          <p:spPr bwMode="auto">
            <a:xfrm>
              <a:off x="2736" y="2208"/>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sp>
          <p:nvSpPr>
            <p:cNvPr id="71699" name="AutoShape 25"/>
            <p:cNvSpPr>
              <a:spLocks noChangeArrowheads="1"/>
            </p:cNvSpPr>
            <p:nvPr/>
          </p:nvSpPr>
          <p:spPr bwMode="auto">
            <a:xfrm>
              <a:off x="2736" y="2688"/>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sp>
          <p:nvSpPr>
            <p:cNvPr id="71700" name="AutoShape 26"/>
            <p:cNvSpPr>
              <a:spLocks noChangeArrowheads="1"/>
            </p:cNvSpPr>
            <p:nvPr/>
          </p:nvSpPr>
          <p:spPr bwMode="auto">
            <a:xfrm>
              <a:off x="2736" y="3168"/>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sp>
          <p:nvSpPr>
            <p:cNvPr id="71701" name="AutoShape 32"/>
            <p:cNvSpPr>
              <a:spLocks noChangeArrowheads="1"/>
            </p:cNvSpPr>
            <p:nvPr/>
          </p:nvSpPr>
          <p:spPr bwMode="auto">
            <a:xfrm>
              <a:off x="2736" y="3600"/>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sp>
          <p:nvSpPr>
            <p:cNvPr id="71702" name="AutoShape 33"/>
            <p:cNvSpPr>
              <a:spLocks noChangeArrowheads="1"/>
            </p:cNvSpPr>
            <p:nvPr/>
          </p:nvSpPr>
          <p:spPr bwMode="auto">
            <a:xfrm>
              <a:off x="2736" y="1488"/>
              <a:ext cx="1872" cy="144"/>
            </a:xfrm>
            <a:prstGeom prst="rightArrow">
              <a:avLst>
                <a:gd name="adj1" fmla="val 50000"/>
                <a:gd name="adj2" fmla="val 123620"/>
              </a:avLst>
            </a:prstGeom>
            <a:solidFill>
              <a:srgbClr val="C8FEC8"/>
            </a:solidFill>
            <a:ln w="12700">
              <a:solidFill>
                <a:schemeClr val="tx1"/>
              </a:solidFill>
              <a:prstDash val="dash"/>
              <a:miter lim="800000"/>
              <a:headEnd/>
              <a:tailEnd/>
            </a:ln>
          </p:spPr>
          <p:txBody>
            <a:bodyPr wrap="none" anchor="ctr"/>
            <a:lstStyle/>
            <a:p>
              <a:endParaRPr lang="en-US" sz="1170"/>
            </a:p>
          </p:txBody>
        </p:sp>
      </p:grpSp>
      <p:sp>
        <p:nvSpPr>
          <p:cNvPr id="71684" name="Text Box 35"/>
          <p:cNvSpPr txBox="1">
            <a:spLocks noChangeArrowheads="1"/>
          </p:cNvSpPr>
          <p:nvPr/>
        </p:nvSpPr>
        <p:spPr bwMode="auto">
          <a:xfrm>
            <a:off x="5143500" y="1270000"/>
            <a:ext cx="2188420" cy="502573"/>
          </a:xfrm>
          <a:prstGeom prst="rect">
            <a:avLst/>
          </a:prstGeom>
          <a:solidFill>
            <a:schemeClr val="bg1"/>
          </a:solidFill>
          <a:ln w="12700">
            <a:solidFill>
              <a:schemeClr val="tx1"/>
            </a:solidFill>
            <a:miter lim="800000"/>
            <a:headEnd/>
            <a:tailEnd/>
          </a:ln>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333"/>
              <a:t>Threads cannot proceed </a:t>
            </a:r>
            <a:br>
              <a:rPr lang="en-US" sz="1333"/>
            </a:br>
            <a:r>
              <a:rPr lang="en-US" sz="1333"/>
              <a:t>until all have reached here</a:t>
            </a:r>
          </a:p>
        </p:txBody>
      </p:sp>
      <p:sp>
        <p:nvSpPr>
          <p:cNvPr id="71685" name="Line 36"/>
          <p:cNvSpPr>
            <a:spLocks noChangeShapeType="1"/>
          </p:cNvSpPr>
          <p:nvPr/>
        </p:nvSpPr>
        <p:spPr bwMode="auto">
          <a:xfrm flipH="1">
            <a:off x="5016500" y="1778000"/>
            <a:ext cx="381000" cy="25400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spTree>
    <p:extLst>
      <p:ext uri="{BB962C8B-B14F-4D97-AF65-F5344CB8AC3E}">
        <p14:creationId xmlns:p14="http://schemas.microsoft.com/office/powerpoint/2010/main" val="118047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GB" dirty="0">
                <a:ea typeface="ＭＳ Ｐゴシック" charset="0"/>
                <a:cs typeface="ＭＳ Ｐゴシック" charset="0"/>
              </a:rPr>
              <a:t>Synchronized Blocks</a:t>
            </a:r>
          </a:p>
        </p:txBody>
      </p:sp>
      <p:sp>
        <p:nvSpPr>
          <p:cNvPr id="10242" name="Rectangle 3"/>
          <p:cNvSpPr>
            <a:spLocks noGrp="1" noChangeArrowheads="1"/>
          </p:cNvSpPr>
          <p:nvPr>
            <p:ph type="body" idx="1"/>
          </p:nvPr>
        </p:nvSpPr>
        <p:spPr>
          <a:xfrm>
            <a:off x="628650" y="1055977"/>
            <a:ext cx="6557698" cy="1871928"/>
          </a:xfrm>
        </p:spPr>
        <p:txBody>
          <a:bodyPr/>
          <a:lstStyle/>
          <a:p>
            <a:r>
              <a:rPr lang="en-GB" dirty="0">
                <a:ea typeface="ＭＳ Ｐゴシック" charset="0"/>
                <a:cs typeface="ＭＳ Ｐゴシック" charset="0"/>
              </a:rPr>
              <a:t>More flexible than synchronizing entire methods</a:t>
            </a:r>
          </a:p>
          <a:p>
            <a:pPr lvl="2"/>
            <a:r>
              <a:rPr lang="en-GB" dirty="0">
                <a:ea typeface="ＭＳ Ｐゴシック" charset="0"/>
              </a:rPr>
              <a:t>leads to finer grained locking</a:t>
            </a:r>
          </a:p>
          <a:p>
            <a:pPr lvl="2"/>
            <a:r>
              <a:rPr lang="en-GB" dirty="0">
                <a:ea typeface="ＭＳ Ｐゴシック" charset="0"/>
              </a:rPr>
              <a:t>offers potentially higher throughput</a:t>
            </a:r>
          </a:p>
          <a:p>
            <a:pPr lvl="2"/>
            <a:endParaRPr lang="en-GB" dirty="0">
              <a:ea typeface="ＭＳ Ｐゴシック" charset="0"/>
            </a:endParaRPr>
          </a:p>
          <a:p>
            <a:r>
              <a:rPr lang="en-GB" dirty="0">
                <a:ea typeface="ＭＳ Ｐゴシック" charset="0"/>
                <a:cs typeface="ＭＳ Ｐゴシック" charset="0"/>
              </a:rPr>
              <a:t>Can synchronise on any object</a:t>
            </a:r>
          </a:p>
        </p:txBody>
      </p:sp>
      <p:sp>
        <p:nvSpPr>
          <p:cNvPr id="225284" name="Text Box 4"/>
          <p:cNvSpPr txBox="1">
            <a:spLocks noChangeArrowheads="1"/>
          </p:cNvSpPr>
          <p:nvPr/>
        </p:nvSpPr>
        <p:spPr bwMode="auto">
          <a:xfrm>
            <a:off x="1154907" y="3028157"/>
            <a:ext cx="3146672" cy="1397599"/>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none" lIns="180000" tIns="108000" bIns="108000">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pPr>
              <a:lnSpc>
                <a:spcPct val="115000"/>
              </a:lnSpc>
              <a:defRPr/>
            </a:pPr>
            <a:r>
              <a:rPr lang="en-GB" sz="1333" dirty="0">
                <a:latin typeface="Courier"/>
              </a:rPr>
              <a:t>synchronized ( </a:t>
            </a:r>
            <a:r>
              <a:rPr lang="en-GB" sz="1333" dirty="0" err="1">
                <a:latin typeface="Courier"/>
              </a:rPr>
              <a:t>myAccount</a:t>
            </a:r>
            <a:r>
              <a:rPr lang="en-GB" sz="1333" dirty="0">
                <a:latin typeface="Courier"/>
              </a:rPr>
              <a:t> ) {</a:t>
            </a:r>
          </a:p>
          <a:p>
            <a:pPr>
              <a:lnSpc>
                <a:spcPct val="115000"/>
              </a:lnSpc>
              <a:defRPr/>
            </a:pPr>
            <a:r>
              <a:rPr lang="en-GB" sz="1333" dirty="0">
                <a:latin typeface="Courier"/>
              </a:rPr>
              <a:t>  </a:t>
            </a:r>
            <a:r>
              <a:rPr lang="en-GB" sz="1333" dirty="0" err="1">
                <a:latin typeface="Courier"/>
              </a:rPr>
              <a:t>int</a:t>
            </a:r>
            <a:r>
              <a:rPr lang="en-GB" sz="1333" dirty="0">
                <a:latin typeface="Courier"/>
              </a:rPr>
              <a:t> </a:t>
            </a:r>
            <a:r>
              <a:rPr lang="en-GB" sz="1333" dirty="0" err="1">
                <a:latin typeface="Courier"/>
              </a:rPr>
              <a:t>curBal</a:t>
            </a:r>
            <a:r>
              <a:rPr lang="en-GB" sz="1333" dirty="0">
                <a:latin typeface="Courier"/>
              </a:rPr>
              <a:t> = </a:t>
            </a:r>
            <a:r>
              <a:rPr lang="en-GB" sz="1333" dirty="0" err="1">
                <a:latin typeface="Courier"/>
              </a:rPr>
              <a:t>getBalance</a:t>
            </a:r>
            <a:r>
              <a:rPr lang="en-GB" sz="1333" dirty="0">
                <a:latin typeface="Courier"/>
              </a:rPr>
              <a:t>();</a:t>
            </a:r>
          </a:p>
          <a:p>
            <a:pPr>
              <a:lnSpc>
                <a:spcPct val="115000"/>
              </a:lnSpc>
              <a:defRPr/>
            </a:pPr>
            <a:r>
              <a:rPr lang="en-GB" sz="1333" dirty="0">
                <a:latin typeface="Courier"/>
              </a:rPr>
              <a:t>  </a:t>
            </a:r>
            <a:r>
              <a:rPr lang="en-GB" sz="1333" dirty="0" err="1">
                <a:latin typeface="Courier"/>
              </a:rPr>
              <a:t>curBal</a:t>
            </a:r>
            <a:r>
              <a:rPr lang="en-GB" sz="1333" dirty="0">
                <a:latin typeface="Courier"/>
              </a:rPr>
              <a:t> += amount;</a:t>
            </a:r>
          </a:p>
          <a:p>
            <a:pPr>
              <a:lnSpc>
                <a:spcPct val="115000"/>
              </a:lnSpc>
              <a:defRPr/>
            </a:pPr>
            <a:r>
              <a:rPr lang="en-GB" sz="1333" dirty="0">
                <a:latin typeface="Courier"/>
              </a:rPr>
              <a:t>  </a:t>
            </a:r>
            <a:r>
              <a:rPr lang="en-GB" sz="1333" dirty="0" err="1">
                <a:latin typeface="Courier"/>
              </a:rPr>
              <a:t>setBalance</a:t>
            </a:r>
            <a:r>
              <a:rPr lang="en-GB" sz="1333" dirty="0">
                <a:latin typeface="Courier"/>
              </a:rPr>
              <a:t>( </a:t>
            </a:r>
            <a:r>
              <a:rPr lang="en-GB" sz="1333" dirty="0" err="1">
                <a:latin typeface="Courier"/>
              </a:rPr>
              <a:t>curBal</a:t>
            </a:r>
            <a:r>
              <a:rPr lang="en-GB" sz="1333" dirty="0">
                <a:latin typeface="Courier"/>
              </a:rPr>
              <a:t> );</a:t>
            </a:r>
          </a:p>
          <a:p>
            <a:pPr>
              <a:lnSpc>
                <a:spcPct val="115000"/>
              </a:lnSpc>
              <a:defRPr/>
            </a:pPr>
            <a:r>
              <a:rPr lang="en-GB" sz="1333" dirty="0">
                <a:latin typeface="Courier"/>
              </a:rPr>
              <a:t>}</a:t>
            </a:r>
          </a:p>
        </p:txBody>
      </p:sp>
      <p:sp>
        <p:nvSpPr>
          <p:cNvPr id="225285" name="Text Box 5"/>
          <p:cNvSpPr txBox="1">
            <a:spLocks noChangeArrowheads="1"/>
          </p:cNvSpPr>
          <p:nvPr/>
        </p:nvSpPr>
        <p:spPr bwMode="auto">
          <a:xfrm>
            <a:off x="4603750" y="3028157"/>
            <a:ext cx="3351856" cy="1397599"/>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none" lIns="180000" tIns="108000" bIns="108000">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pPr>
              <a:lnSpc>
                <a:spcPct val="115000"/>
              </a:lnSpc>
              <a:defRPr/>
            </a:pPr>
            <a:r>
              <a:rPr lang="en-GB" sz="1333" dirty="0">
                <a:latin typeface="Courier"/>
              </a:rPr>
              <a:t>synchronized ( </a:t>
            </a:r>
            <a:r>
              <a:rPr lang="en-GB" sz="1333" dirty="0" err="1">
                <a:latin typeface="Courier"/>
              </a:rPr>
              <a:t>yourAccount</a:t>
            </a:r>
            <a:r>
              <a:rPr lang="en-GB" sz="1333" dirty="0">
                <a:latin typeface="Courier"/>
              </a:rPr>
              <a:t> ) {</a:t>
            </a:r>
          </a:p>
          <a:p>
            <a:pPr>
              <a:lnSpc>
                <a:spcPct val="115000"/>
              </a:lnSpc>
              <a:defRPr/>
            </a:pPr>
            <a:r>
              <a:rPr lang="en-GB" sz="1333" dirty="0">
                <a:latin typeface="Courier"/>
              </a:rPr>
              <a:t>  </a:t>
            </a:r>
            <a:r>
              <a:rPr lang="en-GB" sz="1333" dirty="0" err="1">
                <a:latin typeface="Courier"/>
              </a:rPr>
              <a:t>int</a:t>
            </a:r>
            <a:r>
              <a:rPr lang="en-GB" sz="1333" dirty="0">
                <a:latin typeface="Courier"/>
              </a:rPr>
              <a:t> </a:t>
            </a:r>
            <a:r>
              <a:rPr lang="en-GB" sz="1333" dirty="0" err="1">
                <a:latin typeface="Courier"/>
              </a:rPr>
              <a:t>curBal</a:t>
            </a:r>
            <a:r>
              <a:rPr lang="en-GB" sz="1333" dirty="0">
                <a:latin typeface="Courier"/>
              </a:rPr>
              <a:t> = </a:t>
            </a:r>
            <a:r>
              <a:rPr lang="en-GB" sz="1333" dirty="0" err="1">
                <a:latin typeface="Courier"/>
              </a:rPr>
              <a:t>getBalance</a:t>
            </a:r>
            <a:r>
              <a:rPr lang="en-GB" sz="1333" dirty="0">
                <a:latin typeface="Courier"/>
              </a:rPr>
              <a:t>();</a:t>
            </a:r>
          </a:p>
          <a:p>
            <a:pPr>
              <a:lnSpc>
                <a:spcPct val="115000"/>
              </a:lnSpc>
              <a:defRPr/>
            </a:pPr>
            <a:r>
              <a:rPr lang="en-GB" sz="1333" dirty="0">
                <a:latin typeface="Courier"/>
              </a:rPr>
              <a:t>  </a:t>
            </a:r>
            <a:r>
              <a:rPr lang="en-GB" sz="1333" dirty="0" err="1">
                <a:latin typeface="Courier"/>
              </a:rPr>
              <a:t>curBal</a:t>
            </a:r>
            <a:r>
              <a:rPr lang="en-GB" sz="1333" dirty="0">
                <a:latin typeface="Courier"/>
              </a:rPr>
              <a:t> += amount;</a:t>
            </a:r>
          </a:p>
          <a:p>
            <a:pPr>
              <a:lnSpc>
                <a:spcPct val="115000"/>
              </a:lnSpc>
              <a:defRPr/>
            </a:pPr>
            <a:r>
              <a:rPr lang="en-GB" sz="1333" dirty="0">
                <a:latin typeface="Courier"/>
              </a:rPr>
              <a:t>  </a:t>
            </a:r>
            <a:r>
              <a:rPr lang="en-GB" sz="1333" dirty="0" err="1">
                <a:latin typeface="Courier"/>
              </a:rPr>
              <a:t>setBalance</a:t>
            </a:r>
            <a:r>
              <a:rPr lang="en-GB" sz="1333" dirty="0">
                <a:latin typeface="Courier"/>
              </a:rPr>
              <a:t>( </a:t>
            </a:r>
            <a:r>
              <a:rPr lang="en-GB" sz="1333" dirty="0" err="1">
                <a:latin typeface="Courier"/>
              </a:rPr>
              <a:t>curBal</a:t>
            </a:r>
            <a:r>
              <a:rPr lang="en-GB" sz="1333" dirty="0">
                <a:latin typeface="Courier"/>
              </a:rPr>
              <a:t> );</a:t>
            </a:r>
          </a:p>
          <a:p>
            <a:pPr>
              <a:lnSpc>
                <a:spcPct val="115000"/>
              </a:lnSpc>
              <a:defRPr/>
            </a:pPr>
            <a:r>
              <a:rPr lang="en-GB" sz="1333" dirty="0">
                <a:latin typeface="Courier"/>
              </a:rPr>
              <a:t>}</a:t>
            </a:r>
          </a:p>
        </p:txBody>
      </p:sp>
    </p:spTree>
    <p:extLst>
      <p:ext uri="{BB962C8B-B14F-4D97-AF65-F5344CB8AC3E}">
        <p14:creationId xmlns:p14="http://schemas.microsoft.com/office/powerpoint/2010/main" val="3361378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dirty="0" err="1"/>
              <a:t>CyclicBarrier</a:t>
            </a:r>
            <a:r>
              <a:rPr lang="en-US" dirty="0"/>
              <a:t> Example</a:t>
            </a:r>
          </a:p>
        </p:txBody>
      </p:sp>
      <p:sp>
        <p:nvSpPr>
          <p:cNvPr id="139268" name="Text Box 4"/>
          <p:cNvSpPr txBox="1">
            <a:spLocks noChangeArrowheads="1"/>
          </p:cNvSpPr>
          <p:nvPr/>
        </p:nvSpPr>
        <p:spPr bwMode="auto">
          <a:xfrm>
            <a:off x="1206500" y="1007101"/>
            <a:ext cx="6604000" cy="4216418"/>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wrap="square" tIns="99000" bIns="99000">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pPr>
              <a:defRPr/>
            </a:pPr>
            <a:r>
              <a:rPr lang="en-US" sz="1200" dirty="0">
                <a:latin typeface="Courier"/>
              </a:rPr>
              <a:t>public class Worker extends Thread {</a:t>
            </a:r>
          </a:p>
          <a:p>
            <a:pPr>
              <a:spcBef>
                <a:spcPct val="50000"/>
              </a:spcBef>
              <a:defRPr/>
            </a:pPr>
            <a:r>
              <a:rPr lang="en-US" sz="1200" dirty="0">
                <a:solidFill>
                  <a:srgbClr val="0B52FC"/>
                </a:solidFill>
                <a:latin typeface="Courier"/>
              </a:rPr>
              <a:t>  private </a:t>
            </a:r>
            <a:r>
              <a:rPr lang="en-US" sz="1200" dirty="0" err="1">
                <a:solidFill>
                  <a:srgbClr val="0B52FC"/>
                </a:solidFill>
                <a:latin typeface="Courier"/>
              </a:rPr>
              <a:t>CyclicBarrier</a:t>
            </a:r>
            <a:r>
              <a:rPr lang="en-US" sz="1200" dirty="0">
                <a:solidFill>
                  <a:srgbClr val="0B52FC"/>
                </a:solidFill>
                <a:latin typeface="Courier"/>
              </a:rPr>
              <a:t> </a:t>
            </a:r>
            <a:r>
              <a:rPr lang="en-US" sz="1200" dirty="0" err="1">
                <a:solidFill>
                  <a:srgbClr val="0B52FC"/>
                </a:solidFill>
                <a:latin typeface="Courier"/>
              </a:rPr>
              <a:t>theBarrier</a:t>
            </a:r>
            <a:r>
              <a:rPr lang="en-US" sz="1200" dirty="0">
                <a:solidFill>
                  <a:srgbClr val="0B52FC"/>
                </a:solidFill>
                <a:latin typeface="Courier"/>
              </a:rPr>
              <a:t>;</a:t>
            </a:r>
          </a:p>
          <a:p>
            <a:pPr>
              <a:spcBef>
                <a:spcPct val="50000"/>
              </a:spcBef>
              <a:defRPr/>
            </a:pPr>
            <a:r>
              <a:rPr lang="en-US" sz="1200" dirty="0">
                <a:latin typeface="Courier"/>
              </a:rPr>
              <a:t>  public Worker ( </a:t>
            </a:r>
            <a:r>
              <a:rPr lang="en-US" sz="1200" dirty="0" err="1">
                <a:latin typeface="Courier"/>
              </a:rPr>
              <a:t>int</a:t>
            </a:r>
            <a:r>
              <a:rPr lang="en-US" sz="1200" dirty="0">
                <a:latin typeface="Courier"/>
              </a:rPr>
              <a:t> </a:t>
            </a:r>
            <a:r>
              <a:rPr lang="en-US" sz="1200" dirty="0" err="1">
                <a:latin typeface="Courier"/>
              </a:rPr>
              <a:t>i</a:t>
            </a:r>
            <a:r>
              <a:rPr lang="en-US" sz="1200" dirty="0">
                <a:latin typeface="Courier"/>
              </a:rPr>
              <a:t>, </a:t>
            </a:r>
            <a:r>
              <a:rPr lang="en-US" sz="1200" dirty="0" err="1">
                <a:latin typeface="Courier"/>
              </a:rPr>
              <a:t>CyclicBarrier</a:t>
            </a:r>
            <a:r>
              <a:rPr lang="en-US" sz="1200" dirty="0">
                <a:latin typeface="Courier"/>
              </a:rPr>
              <a:t> b ) {</a:t>
            </a:r>
          </a:p>
          <a:p>
            <a:pPr>
              <a:defRPr/>
            </a:pPr>
            <a:r>
              <a:rPr lang="en-US" sz="1200" dirty="0">
                <a:latin typeface="Courier"/>
              </a:rPr>
              <a:t>    super("Worker"+</a:t>
            </a:r>
            <a:r>
              <a:rPr lang="en-US" sz="1200" dirty="0" err="1">
                <a:latin typeface="Courier"/>
              </a:rPr>
              <a:t>i</a:t>
            </a:r>
            <a:r>
              <a:rPr lang="en-US" sz="1200" dirty="0">
                <a:latin typeface="Courier"/>
              </a:rPr>
              <a:t>); </a:t>
            </a:r>
            <a:r>
              <a:rPr lang="en-US" sz="1200" dirty="0" err="1">
                <a:latin typeface="Courier"/>
              </a:rPr>
              <a:t>theBarrier</a:t>
            </a:r>
            <a:r>
              <a:rPr lang="en-US" sz="1200" dirty="0">
                <a:latin typeface="Courier"/>
              </a:rPr>
              <a:t> = b;</a:t>
            </a:r>
          </a:p>
          <a:p>
            <a:pPr>
              <a:defRPr/>
            </a:pPr>
            <a:r>
              <a:rPr lang="en-US" sz="1200" dirty="0">
                <a:latin typeface="Courier"/>
              </a:rPr>
              <a:t>  } </a:t>
            </a:r>
          </a:p>
          <a:p>
            <a:pPr>
              <a:spcBef>
                <a:spcPct val="50000"/>
              </a:spcBef>
              <a:defRPr/>
            </a:pPr>
            <a:r>
              <a:rPr lang="en-US" sz="1200" dirty="0">
                <a:latin typeface="Courier"/>
              </a:rPr>
              <a:t>  public void run() {</a:t>
            </a:r>
          </a:p>
          <a:p>
            <a:pPr>
              <a:defRPr/>
            </a:pPr>
            <a:r>
              <a:rPr lang="en-US" sz="1200" dirty="0">
                <a:latin typeface="Courier"/>
              </a:rPr>
              <a:t>    try {</a:t>
            </a:r>
          </a:p>
          <a:p>
            <a:pPr>
              <a:spcBef>
                <a:spcPct val="25000"/>
              </a:spcBef>
              <a:defRPr/>
            </a:pPr>
            <a:r>
              <a:rPr lang="en-US" sz="1200" dirty="0">
                <a:latin typeface="Courier"/>
              </a:rPr>
              <a:t>      // Wait until all Worker threads are ready</a:t>
            </a:r>
          </a:p>
          <a:p>
            <a:pPr>
              <a:defRPr/>
            </a:pPr>
            <a:r>
              <a:rPr lang="en-US" sz="1200" dirty="0">
                <a:solidFill>
                  <a:srgbClr val="0B52FC"/>
                </a:solidFill>
                <a:latin typeface="Courier"/>
              </a:rPr>
              <a:t>      </a:t>
            </a:r>
            <a:r>
              <a:rPr lang="en-US" sz="1200" dirty="0" err="1">
                <a:solidFill>
                  <a:srgbClr val="0B52FC"/>
                </a:solidFill>
                <a:latin typeface="Courier"/>
              </a:rPr>
              <a:t>theBarrier.await</a:t>
            </a:r>
            <a:r>
              <a:rPr lang="en-US" sz="1200" dirty="0">
                <a:solidFill>
                  <a:srgbClr val="0B52FC"/>
                </a:solidFill>
                <a:latin typeface="Courier"/>
              </a:rPr>
              <a:t>();</a:t>
            </a:r>
          </a:p>
          <a:p>
            <a:pPr>
              <a:spcBef>
                <a:spcPct val="25000"/>
              </a:spcBef>
              <a:defRPr/>
            </a:pPr>
            <a:r>
              <a:rPr lang="en-US" sz="1200" dirty="0">
                <a:latin typeface="Courier"/>
              </a:rPr>
              <a:t>      // Do some work… </a:t>
            </a:r>
          </a:p>
          <a:p>
            <a:pPr>
              <a:defRPr/>
            </a:pPr>
            <a:r>
              <a:rPr lang="en-US" sz="1200" dirty="0">
                <a:latin typeface="Courier"/>
              </a:rPr>
              <a:t>      </a:t>
            </a:r>
            <a:r>
              <a:rPr lang="en-US" sz="1200" dirty="0" err="1">
                <a:latin typeface="Courier"/>
              </a:rPr>
              <a:t>Thread.sleep</a:t>
            </a:r>
            <a:r>
              <a:rPr lang="en-US" sz="1200" dirty="0">
                <a:latin typeface="Courier"/>
              </a:rPr>
              <a:t>((</a:t>
            </a:r>
            <a:r>
              <a:rPr lang="en-US" sz="1200" dirty="0" err="1">
                <a:latin typeface="Courier"/>
              </a:rPr>
              <a:t>int</a:t>
            </a:r>
            <a:r>
              <a:rPr lang="en-US" sz="1200" dirty="0">
                <a:latin typeface="Courier"/>
              </a:rPr>
              <a:t>) (</a:t>
            </a:r>
            <a:r>
              <a:rPr lang="en-US" sz="1200" dirty="0" err="1">
                <a:latin typeface="Courier"/>
              </a:rPr>
              <a:t>Math.random</a:t>
            </a:r>
            <a:r>
              <a:rPr lang="en-US" sz="1200" dirty="0">
                <a:latin typeface="Courier"/>
              </a:rPr>
              <a:t>() * 1000));</a:t>
            </a:r>
          </a:p>
          <a:p>
            <a:pPr>
              <a:spcBef>
                <a:spcPct val="25000"/>
              </a:spcBef>
              <a:defRPr/>
            </a:pPr>
            <a:r>
              <a:rPr lang="en-US" sz="1200" dirty="0">
                <a:latin typeface="Courier"/>
              </a:rPr>
              <a:t>      // Wait until all Worker threads are finished</a:t>
            </a:r>
          </a:p>
          <a:p>
            <a:pPr>
              <a:defRPr/>
            </a:pPr>
            <a:r>
              <a:rPr lang="en-US" sz="1200" dirty="0">
                <a:solidFill>
                  <a:srgbClr val="0B52FC"/>
                </a:solidFill>
                <a:latin typeface="Courier"/>
              </a:rPr>
              <a:t>      </a:t>
            </a:r>
            <a:r>
              <a:rPr lang="en-US" sz="1200" dirty="0" err="1">
                <a:solidFill>
                  <a:srgbClr val="0B52FC"/>
                </a:solidFill>
                <a:latin typeface="Courier"/>
              </a:rPr>
              <a:t>theBarrier.await</a:t>
            </a:r>
            <a:r>
              <a:rPr lang="en-US" sz="1200" dirty="0">
                <a:solidFill>
                  <a:srgbClr val="0B52FC"/>
                </a:solidFill>
                <a:latin typeface="Courier"/>
              </a:rPr>
              <a:t>(); </a:t>
            </a:r>
          </a:p>
          <a:p>
            <a:pPr>
              <a:spcBef>
                <a:spcPct val="25000"/>
              </a:spcBef>
              <a:defRPr/>
            </a:pPr>
            <a:r>
              <a:rPr lang="en-US" sz="1200" dirty="0">
                <a:latin typeface="Courier"/>
              </a:rPr>
              <a:t>    } catch ( </a:t>
            </a:r>
            <a:r>
              <a:rPr lang="en-US" sz="1200" dirty="0" err="1">
                <a:latin typeface="Courier"/>
              </a:rPr>
              <a:t>InterruptedException</a:t>
            </a:r>
            <a:r>
              <a:rPr lang="en-US" sz="1200" dirty="0">
                <a:latin typeface="Courier"/>
              </a:rPr>
              <a:t> ignore ) { </a:t>
            </a:r>
          </a:p>
          <a:p>
            <a:pPr>
              <a:spcBef>
                <a:spcPct val="25000"/>
              </a:spcBef>
              <a:defRPr/>
            </a:pPr>
            <a:r>
              <a:rPr lang="en-US" sz="1200" dirty="0">
                <a:latin typeface="Courier"/>
              </a:rPr>
              <a:t>    } catch ( </a:t>
            </a:r>
            <a:r>
              <a:rPr lang="en-US" sz="1200" dirty="0" err="1">
                <a:latin typeface="Courier"/>
              </a:rPr>
              <a:t>BrokenBarrierException</a:t>
            </a:r>
            <a:r>
              <a:rPr lang="en-US" sz="1200" dirty="0">
                <a:latin typeface="Courier"/>
              </a:rPr>
              <a:t> </a:t>
            </a:r>
            <a:r>
              <a:rPr lang="en-US" sz="1200" dirty="0" err="1">
                <a:latin typeface="Courier"/>
              </a:rPr>
              <a:t>bbe</a:t>
            </a:r>
            <a:r>
              <a:rPr lang="en-US" sz="1200" dirty="0">
                <a:latin typeface="Courier"/>
              </a:rPr>
              <a:t> ) {</a:t>
            </a:r>
          </a:p>
          <a:p>
            <a:pPr>
              <a:defRPr/>
            </a:pPr>
            <a:r>
              <a:rPr lang="en-US" sz="1200" dirty="0">
                <a:latin typeface="Courier"/>
              </a:rPr>
              <a:t>      </a:t>
            </a:r>
            <a:r>
              <a:rPr lang="en-US" sz="1200" dirty="0" err="1">
                <a:latin typeface="Courier"/>
              </a:rPr>
              <a:t>System.out.println</a:t>
            </a:r>
            <a:r>
              <a:rPr lang="en-US" sz="1200" dirty="0">
                <a:latin typeface="Courier"/>
              </a:rPr>
              <a:t>("Barrier broken!");</a:t>
            </a:r>
          </a:p>
          <a:p>
            <a:pPr>
              <a:defRPr/>
            </a:pPr>
            <a:r>
              <a:rPr lang="en-US" sz="1200" dirty="0">
                <a:latin typeface="Courier"/>
              </a:rPr>
              <a:t>    } </a:t>
            </a:r>
          </a:p>
          <a:p>
            <a:pPr>
              <a:defRPr/>
            </a:pPr>
            <a:r>
              <a:rPr lang="en-US" sz="1200" dirty="0">
                <a:latin typeface="Courier"/>
              </a:rPr>
              <a:t>  }</a:t>
            </a:r>
          </a:p>
          <a:p>
            <a:pPr>
              <a:defRPr/>
            </a:pPr>
            <a:r>
              <a:rPr lang="en-US" sz="1200" dirty="0">
                <a:latin typeface="Courier"/>
              </a:rPr>
              <a:t>}</a:t>
            </a:r>
          </a:p>
        </p:txBody>
      </p:sp>
      <p:sp>
        <p:nvSpPr>
          <p:cNvPr id="73731" name="Text Box 5"/>
          <p:cNvSpPr txBox="1">
            <a:spLocks noChangeArrowheads="1"/>
          </p:cNvSpPr>
          <p:nvPr/>
        </p:nvSpPr>
        <p:spPr bwMode="auto">
          <a:xfrm>
            <a:off x="5905500" y="4445000"/>
            <a:ext cx="2433680" cy="912814"/>
          </a:xfrm>
          <a:prstGeom prst="rect">
            <a:avLst/>
          </a:prstGeom>
          <a:solidFill>
            <a:schemeClr val="bg1"/>
          </a:solidFill>
          <a:ln w="12700">
            <a:solidFill>
              <a:schemeClr val="tx1"/>
            </a:solidFill>
            <a:miter lim="800000"/>
            <a:headEnd/>
            <a:tailEnd/>
          </a:ln>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333" dirty="0"/>
              <a:t>Optional timeout on </a:t>
            </a:r>
            <a:r>
              <a:rPr lang="en-US" sz="1333" dirty="0">
                <a:latin typeface="Courier"/>
              </a:rPr>
              <a:t>await()</a:t>
            </a:r>
            <a:br>
              <a:rPr lang="en-US" sz="1333" dirty="0">
                <a:latin typeface="Courier"/>
              </a:rPr>
            </a:br>
            <a:r>
              <a:rPr lang="en-US" sz="1333" dirty="0"/>
              <a:t>call has expired before all</a:t>
            </a:r>
            <a:br>
              <a:rPr lang="en-US" sz="1333" dirty="0"/>
            </a:br>
            <a:r>
              <a:rPr lang="en-US" sz="1333" dirty="0"/>
              <a:t>threads have reached </a:t>
            </a:r>
            <a:br>
              <a:rPr lang="en-US" sz="1333" dirty="0"/>
            </a:br>
            <a:r>
              <a:rPr lang="en-US" sz="1333" dirty="0"/>
              <a:t>the barrier</a:t>
            </a:r>
          </a:p>
        </p:txBody>
      </p:sp>
      <p:sp>
        <p:nvSpPr>
          <p:cNvPr id="73732" name="Line 6"/>
          <p:cNvSpPr>
            <a:spLocks noChangeShapeType="1"/>
          </p:cNvSpPr>
          <p:nvPr/>
        </p:nvSpPr>
        <p:spPr bwMode="auto">
          <a:xfrm flipH="1" flipV="1">
            <a:off x="5080000" y="4762500"/>
            <a:ext cx="825500" cy="254000"/>
          </a:xfrm>
          <a:prstGeom prst="line">
            <a:avLst/>
          </a:prstGeom>
          <a:noFill/>
          <a:ln w="12700">
            <a:solidFill>
              <a:schemeClr val="tx1"/>
            </a:solidFill>
            <a:round/>
            <a:headEnd/>
            <a:tailEnd type="stealth" w="med" len="med"/>
          </a:ln>
          <a:extLst>
            <a:ext uri="{909E8E84-426E-40dd-AFC4-6F175D3DCCD1}">
              <a14:hiddenFill xmlns="" xmlns:a14="http://schemas.microsoft.com/office/drawing/2010/main">
                <a:noFill/>
              </a14:hiddenFill>
            </a:ext>
          </a:extLst>
        </p:spPr>
        <p:txBody>
          <a:bodyPr wrap="none" anchor="ctr"/>
          <a:lstStyle/>
          <a:p>
            <a:endParaRPr lang="en-US" sz="1170"/>
          </a:p>
        </p:txBody>
      </p:sp>
      <p:sp>
        <p:nvSpPr>
          <p:cNvPr id="6" name="Rectangle 5"/>
          <p:cNvSpPr/>
          <p:nvPr/>
        </p:nvSpPr>
        <p:spPr bwMode="auto">
          <a:xfrm>
            <a:off x="1143000" y="5469747"/>
            <a:ext cx="6794500" cy="181753"/>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782394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dirty="0" err="1"/>
              <a:t>CyclicBarrier</a:t>
            </a:r>
            <a:r>
              <a:rPr lang="en-US" dirty="0"/>
              <a:t> Example</a:t>
            </a:r>
          </a:p>
        </p:txBody>
      </p:sp>
      <p:sp>
        <p:nvSpPr>
          <p:cNvPr id="140292" name="Text Box 4"/>
          <p:cNvSpPr txBox="1">
            <a:spLocks noChangeArrowheads="1"/>
          </p:cNvSpPr>
          <p:nvPr/>
        </p:nvSpPr>
        <p:spPr bwMode="auto">
          <a:xfrm>
            <a:off x="1206500" y="1195019"/>
            <a:ext cx="6604000" cy="3710935"/>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tIns="129000" bIns="99000">
            <a:no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pPr>
              <a:defRPr/>
            </a:pPr>
            <a:endParaRPr lang="en-US" sz="1200" dirty="0">
              <a:latin typeface="Courier"/>
            </a:endParaRPr>
          </a:p>
          <a:p>
            <a:pPr>
              <a:defRPr/>
            </a:pPr>
            <a:r>
              <a:rPr lang="en-US" sz="1200" dirty="0">
                <a:latin typeface="Courier"/>
              </a:rPr>
              <a:t>public class </a:t>
            </a:r>
            <a:r>
              <a:rPr lang="en-US" sz="1200" dirty="0" err="1">
                <a:latin typeface="Courier"/>
              </a:rPr>
              <a:t>CyclicBarrierDriver</a:t>
            </a:r>
            <a:r>
              <a:rPr lang="en-US" sz="1200" dirty="0">
                <a:latin typeface="Courier"/>
              </a:rPr>
              <a:t> {</a:t>
            </a:r>
          </a:p>
          <a:p>
            <a:pPr>
              <a:spcBef>
                <a:spcPct val="50000"/>
              </a:spcBef>
              <a:defRPr/>
            </a:pPr>
            <a:r>
              <a:rPr lang="en-US" sz="1200" dirty="0">
                <a:latin typeface="Courier"/>
              </a:rPr>
              <a:t>  public static void main(String[] </a:t>
            </a:r>
            <a:r>
              <a:rPr lang="en-US" sz="1200" dirty="0" err="1">
                <a:latin typeface="Courier"/>
              </a:rPr>
              <a:t>args</a:t>
            </a:r>
            <a:r>
              <a:rPr lang="en-US" sz="1200" dirty="0">
                <a:latin typeface="Courier"/>
              </a:rPr>
              <a:t>) {</a:t>
            </a:r>
          </a:p>
          <a:p>
            <a:pPr>
              <a:defRPr/>
            </a:pPr>
            <a:r>
              <a:rPr lang="en-US" sz="1200" dirty="0">
                <a:latin typeface="Courier"/>
              </a:rPr>
              <a:t>    </a:t>
            </a:r>
            <a:r>
              <a:rPr lang="en-US" sz="1200" dirty="0" err="1">
                <a:latin typeface="Courier"/>
              </a:rPr>
              <a:t>int</a:t>
            </a:r>
            <a:r>
              <a:rPr lang="en-US" sz="1200" dirty="0">
                <a:latin typeface="Courier"/>
              </a:rPr>
              <a:t> </a:t>
            </a:r>
            <a:r>
              <a:rPr lang="en-US" sz="1200" dirty="0" err="1">
                <a:latin typeface="Courier"/>
              </a:rPr>
              <a:t>nThreads</a:t>
            </a:r>
            <a:r>
              <a:rPr lang="en-US" sz="1200" dirty="0">
                <a:latin typeface="Courier"/>
              </a:rPr>
              <a:t> = </a:t>
            </a:r>
            <a:r>
              <a:rPr lang="en-US" sz="1200" dirty="0" err="1">
                <a:latin typeface="Courier"/>
              </a:rPr>
              <a:t>Integer.parseInt</a:t>
            </a:r>
            <a:r>
              <a:rPr lang="en-US" sz="1200" dirty="0">
                <a:latin typeface="Courier"/>
              </a:rPr>
              <a:t>(</a:t>
            </a:r>
            <a:r>
              <a:rPr lang="en-US" sz="1200" dirty="0" err="1">
                <a:latin typeface="Courier"/>
              </a:rPr>
              <a:t>args</a:t>
            </a:r>
            <a:r>
              <a:rPr lang="en-US" sz="1200" dirty="0">
                <a:latin typeface="Courier"/>
              </a:rPr>
              <a:t>[0]);</a:t>
            </a:r>
          </a:p>
          <a:p>
            <a:pPr>
              <a:spcBef>
                <a:spcPct val="50000"/>
              </a:spcBef>
              <a:defRPr/>
            </a:pPr>
            <a:r>
              <a:rPr lang="en-US" sz="1200" dirty="0">
                <a:latin typeface="Courier"/>
              </a:rPr>
              <a:t>    </a:t>
            </a:r>
            <a:r>
              <a:rPr lang="en-US" sz="1200" dirty="0" err="1">
                <a:latin typeface="Courier"/>
              </a:rPr>
              <a:t>CyclicBarrier</a:t>
            </a:r>
            <a:r>
              <a:rPr lang="en-US" sz="1200" dirty="0">
                <a:latin typeface="Courier"/>
              </a:rPr>
              <a:t> barrier = new </a:t>
            </a:r>
            <a:r>
              <a:rPr lang="en-US" sz="1200" dirty="0" err="1">
                <a:latin typeface="Courier"/>
              </a:rPr>
              <a:t>CyclicBarrier</a:t>
            </a:r>
            <a:r>
              <a:rPr lang="en-US" sz="1200" dirty="0">
                <a:latin typeface="Courier"/>
              </a:rPr>
              <a:t>( </a:t>
            </a:r>
            <a:r>
              <a:rPr lang="en-US" sz="1200" dirty="0" err="1">
                <a:latin typeface="Courier"/>
              </a:rPr>
              <a:t>nThreads</a:t>
            </a:r>
            <a:r>
              <a:rPr lang="en-US" sz="1200" dirty="0">
                <a:latin typeface="Courier"/>
              </a:rPr>
              <a:t>, </a:t>
            </a:r>
          </a:p>
          <a:p>
            <a:pPr>
              <a:defRPr/>
            </a:pPr>
            <a:r>
              <a:rPr lang="en-US" sz="1200" dirty="0">
                <a:latin typeface="Courier"/>
              </a:rPr>
              <a:t>                    </a:t>
            </a:r>
            <a:r>
              <a:rPr lang="en-US" sz="1200" dirty="0">
                <a:solidFill>
                  <a:srgbClr val="0B52FC"/>
                </a:solidFill>
                <a:latin typeface="Courier"/>
              </a:rPr>
              <a:t>new Runnable() {</a:t>
            </a:r>
          </a:p>
          <a:p>
            <a:pPr>
              <a:defRPr/>
            </a:pPr>
            <a:r>
              <a:rPr lang="en-US" sz="1200" dirty="0">
                <a:solidFill>
                  <a:srgbClr val="0B52FC"/>
                </a:solidFill>
                <a:latin typeface="Courier"/>
              </a:rPr>
              <a:t>                      public void run() {</a:t>
            </a:r>
          </a:p>
          <a:p>
            <a:pPr>
              <a:defRPr/>
            </a:pPr>
            <a:r>
              <a:rPr lang="en-US" sz="1200" dirty="0">
                <a:solidFill>
                  <a:srgbClr val="0B52FC"/>
                </a:solidFill>
                <a:latin typeface="Courier"/>
              </a:rPr>
              <a:t>                       </a:t>
            </a:r>
            <a:r>
              <a:rPr lang="en-US" sz="1200" dirty="0" err="1">
                <a:solidFill>
                  <a:srgbClr val="0B52FC"/>
                </a:solidFill>
                <a:latin typeface="Courier"/>
              </a:rPr>
              <a:t>System.out.println</a:t>
            </a:r>
            <a:r>
              <a:rPr lang="en-US" sz="1200" dirty="0">
                <a:solidFill>
                  <a:srgbClr val="0B52FC"/>
                </a:solidFill>
                <a:latin typeface="Courier"/>
              </a:rPr>
              <a:t>("Barrier reached");</a:t>
            </a:r>
          </a:p>
          <a:p>
            <a:pPr>
              <a:defRPr/>
            </a:pPr>
            <a:r>
              <a:rPr lang="en-US" sz="1200" dirty="0">
                <a:solidFill>
                  <a:srgbClr val="0B52FC"/>
                </a:solidFill>
                <a:latin typeface="Courier"/>
              </a:rPr>
              <a:t>                      }</a:t>
            </a:r>
          </a:p>
          <a:p>
            <a:pPr>
              <a:defRPr/>
            </a:pPr>
            <a:r>
              <a:rPr lang="en-US" sz="1200" dirty="0">
                <a:latin typeface="Courier"/>
              </a:rPr>
              <a:t>                    </a:t>
            </a:r>
            <a:r>
              <a:rPr lang="en-US" sz="1200" dirty="0">
                <a:solidFill>
                  <a:srgbClr val="0B52FC"/>
                </a:solidFill>
                <a:latin typeface="Courier"/>
              </a:rPr>
              <a:t>} </a:t>
            </a:r>
            <a:r>
              <a:rPr lang="en-US" sz="1200" dirty="0">
                <a:latin typeface="Courier"/>
              </a:rPr>
              <a:t>);</a:t>
            </a:r>
          </a:p>
          <a:p>
            <a:pPr>
              <a:spcBef>
                <a:spcPct val="50000"/>
              </a:spcBef>
              <a:defRPr/>
            </a:pPr>
            <a:r>
              <a:rPr lang="en-US" sz="1200" dirty="0">
                <a:latin typeface="Courier"/>
              </a:rPr>
              <a:t>    for ( </a:t>
            </a:r>
            <a:r>
              <a:rPr lang="en-US" sz="1200" dirty="0" err="1">
                <a:latin typeface="Courier"/>
              </a:rPr>
              <a:t>int</a:t>
            </a:r>
            <a:r>
              <a:rPr lang="en-US" sz="1200" dirty="0">
                <a:latin typeface="Courier"/>
              </a:rPr>
              <a:t> </a:t>
            </a:r>
            <a:r>
              <a:rPr lang="en-US" sz="1200" dirty="0" err="1">
                <a:latin typeface="Courier"/>
              </a:rPr>
              <a:t>i</a:t>
            </a:r>
            <a:r>
              <a:rPr lang="en-US" sz="1200" dirty="0">
                <a:latin typeface="Courier"/>
              </a:rPr>
              <a:t> = 0; </a:t>
            </a:r>
            <a:r>
              <a:rPr lang="en-US" sz="1200" dirty="0" err="1">
                <a:latin typeface="Courier"/>
              </a:rPr>
              <a:t>i</a:t>
            </a:r>
            <a:r>
              <a:rPr lang="en-US" sz="1200" dirty="0">
                <a:latin typeface="Courier"/>
              </a:rPr>
              <a:t> &lt; </a:t>
            </a:r>
            <a:r>
              <a:rPr lang="en-US" sz="1200" dirty="0" err="1">
                <a:latin typeface="Courier"/>
              </a:rPr>
              <a:t>nThreads</a:t>
            </a:r>
            <a:r>
              <a:rPr lang="en-US" sz="1200" dirty="0">
                <a:latin typeface="Courier"/>
              </a:rPr>
              <a:t>; </a:t>
            </a:r>
            <a:r>
              <a:rPr lang="en-US" sz="1200" dirty="0" err="1">
                <a:latin typeface="Courier"/>
              </a:rPr>
              <a:t>i</a:t>
            </a:r>
            <a:r>
              <a:rPr lang="en-US" sz="1200" dirty="0">
                <a:latin typeface="Courier"/>
              </a:rPr>
              <a:t>++ ) {</a:t>
            </a:r>
          </a:p>
          <a:p>
            <a:pPr>
              <a:defRPr/>
            </a:pPr>
            <a:r>
              <a:rPr lang="en-US" sz="1200" dirty="0">
                <a:latin typeface="Courier"/>
              </a:rPr>
              <a:t>      new Worker(</a:t>
            </a:r>
            <a:r>
              <a:rPr lang="en-US" sz="1200" dirty="0" err="1">
                <a:latin typeface="Courier"/>
              </a:rPr>
              <a:t>i</a:t>
            </a:r>
            <a:r>
              <a:rPr lang="en-US" sz="1200" dirty="0">
                <a:latin typeface="Courier"/>
              </a:rPr>
              <a:t>, barrier).start();</a:t>
            </a:r>
          </a:p>
          <a:p>
            <a:pPr>
              <a:defRPr/>
            </a:pPr>
            <a:r>
              <a:rPr lang="en-US" sz="1200" dirty="0">
                <a:latin typeface="Courier"/>
              </a:rPr>
              <a:t>    }</a:t>
            </a:r>
          </a:p>
          <a:p>
            <a:pPr>
              <a:defRPr/>
            </a:pPr>
            <a:r>
              <a:rPr lang="en-US" sz="1200" dirty="0">
                <a:latin typeface="Courier"/>
              </a:rPr>
              <a:t>  }</a:t>
            </a:r>
          </a:p>
          <a:p>
            <a:pPr>
              <a:defRPr/>
            </a:pPr>
            <a:r>
              <a:rPr lang="en-US" sz="1200" dirty="0">
                <a:latin typeface="Courier"/>
              </a:rPr>
              <a:t>}</a:t>
            </a:r>
          </a:p>
        </p:txBody>
      </p:sp>
      <p:sp>
        <p:nvSpPr>
          <p:cNvPr id="7" name="Rectangle 6"/>
          <p:cNvSpPr/>
          <p:nvPr/>
        </p:nvSpPr>
        <p:spPr bwMode="auto">
          <a:xfrm>
            <a:off x="1016000" y="1159454"/>
            <a:ext cx="6921500" cy="127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1200">
              <a:latin typeface="Arial" charset="0"/>
              <a:ea typeface="ＭＳ Ｐゴシック" charset="0"/>
            </a:endParaRPr>
          </a:p>
        </p:txBody>
      </p:sp>
      <p:sp>
        <p:nvSpPr>
          <p:cNvPr id="9" name="Line 10"/>
          <p:cNvSpPr>
            <a:spLocks noChangeShapeType="1"/>
          </p:cNvSpPr>
          <p:nvPr/>
        </p:nvSpPr>
        <p:spPr bwMode="auto">
          <a:xfrm flipH="1" flipV="1">
            <a:off x="6794499" y="3048331"/>
            <a:ext cx="350573" cy="28442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170"/>
          </a:p>
        </p:txBody>
      </p:sp>
      <p:sp>
        <p:nvSpPr>
          <p:cNvPr id="10" name="Text Box 9"/>
          <p:cNvSpPr txBox="1">
            <a:spLocks noChangeArrowheads="1"/>
          </p:cNvSpPr>
          <p:nvPr/>
        </p:nvSpPr>
        <p:spPr bwMode="auto">
          <a:xfrm>
            <a:off x="6477000" y="3330845"/>
            <a:ext cx="1786066" cy="502573"/>
          </a:xfrm>
          <a:prstGeom prst="rect">
            <a:avLst/>
          </a:prstGeom>
          <a:solidFill>
            <a:schemeClr val="bg1"/>
          </a:solidFill>
          <a:ln w="12700">
            <a:solidFill>
              <a:schemeClr val="tx1"/>
            </a:solidFill>
            <a:miter lim="800000"/>
            <a:headEnd/>
            <a:tailEnd/>
          </a:ln>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sz="1333"/>
              <a:t>Code executed when</a:t>
            </a:r>
            <a:br>
              <a:rPr lang="en-US" sz="1333"/>
            </a:br>
            <a:r>
              <a:rPr lang="en-US" sz="1333"/>
              <a:t>the barrier is opened</a:t>
            </a:r>
          </a:p>
        </p:txBody>
      </p:sp>
    </p:spTree>
    <p:extLst>
      <p:ext uri="{BB962C8B-B14F-4D97-AF65-F5344CB8AC3E}">
        <p14:creationId xmlns:p14="http://schemas.microsoft.com/office/powerpoint/2010/main" val="1945209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dirty="0" err="1">
                <a:latin typeface="Courier"/>
              </a:rPr>
              <a:t>CyclicBarrier</a:t>
            </a:r>
            <a:r>
              <a:rPr lang="en-US" dirty="0">
                <a:latin typeface="Arial" charset="0"/>
              </a:rPr>
              <a:t> Example</a:t>
            </a:r>
          </a:p>
        </p:txBody>
      </p:sp>
      <p:sp>
        <p:nvSpPr>
          <p:cNvPr id="8" name="Rectangle 11"/>
          <p:cNvSpPr>
            <a:spLocks noChangeArrowheads="1"/>
          </p:cNvSpPr>
          <p:nvPr/>
        </p:nvSpPr>
        <p:spPr bwMode="auto">
          <a:xfrm>
            <a:off x="1968500" y="1143000"/>
            <a:ext cx="5207000" cy="3268932"/>
          </a:xfrm>
          <a:prstGeom prst="rect">
            <a:avLst/>
          </a:prstGeom>
          <a:solidFill>
            <a:srgbClr val="E0F8E0"/>
          </a:solidFill>
          <a:ln w="12700">
            <a:solidFill>
              <a:srgbClr val="009D00"/>
            </a:solidFill>
            <a:miter lim="800000"/>
            <a:headEnd/>
            <a:tailEnd/>
          </a:ln>
          <a:effectLst/>
        </p:spPr>
        <p:txBody>
          <a:bodyPr wrap="square" lIns="210000" tIns="156000" rIns="210000" bIns="156000">
            <a:spAutoFit/>
          </a:bodyPr>
          <a:lstStyle/>
          <a:p>
            <a:pPr>
              <a:lnSpc>
                <a:spcPct val="120000"/>
              </a:lnSpc>
              <a:defRPr/>
            </a:pPr>
            <a:r>
              <a:rPr lang="en-US" sz="1333" dirty="0">
                <a:solidFill>
                  <a:srgbClr val="000000"/>
                </a:solidFill>
                <a:latin typeface="Courier"/>
              </a:rPr>
              <a:t>$ java </a:t>
            </a:r>
            <a:r>
              <a:rPr lang="en-US" sz="1333" dirty="0" err="1">
                <a:solidFill>
                  <a:srgbClr val="000000"/>
                </a:solidFill>
                <a:latin typeface="Courier"/>
              </a:rPr>
              <a:t>CyclicBarrierDriver</a:t>
            </a:r>
            <a:r>
              <a:rPr lang="en-US" sz="1333" dirty="0">
                <a:solidFill>
                  <a:srgbClr val="000000"/>
                </a:solidFill>
                <a:latin typeface="Courier"/>
              </a:rPr>
              <a:t> 3</a:t>
            </a:r>
          </a:p>
          <a:p>
            <a:pPr>
              <a:lnSpc>
                <a:spcPct val="120000"/>
              </a:lnSpc>
              <a:defRPr/>
            </a:pPr>
            <a:r>
              <a:rPr lang="en-US" sz="1333" dirty="0">
                <a:solidFill>
                  <a:srgbClr val="000000"/>
                </a:solidFill>
                <a:latin typeface="Courier"/>
              </a:rPr>
              <a:t>Thread: Worker0 is ready</a:t>
            </a:r>
            <a:endParaRPr lang="en-US" sz="1333" dirty="0">
              <a:latin typeface="Courier"/>
            </a:endParaRPr>
          </a:p>
          <a:p>
            <a:pPr>
              <a:lnSpc>
                <a:spcPct val="120000"/>
              </a:lnSpc>
              <a:defRPr/>
            </a:pPr>
            <a:r>
              <a:rPr lang="en-US" sz="1333" dirty="0">
                <a:solidFill>
                  <a:srgbClr val="000000"/>
                </a:solidFill>
                <a:latin typeface="Courier"/>
              </a:rPr>
              <a:t>Thread: Worker1 is ready</a:t>
            </a:r>
            <a:endParaRPr lang="en-US" sz="1333" dirty="0">
              <a:latin typeface="Courier"/>
            </a:endParaRPr>
          </a:p>
          <a:p>
            <a:pPr>
              <a:lnSpc>
                <a:spcPct val="120000"/>
              </a:lnSpc>
              <a:defRPr/>
            </a:pPr>
            <a:r>
              <a:rPr lang="en-US" sz="1333" dirty="0">
                <a:solidFill>
                  <a:srgbClr val="000000"/>
                </a:solidFill>
                <a:latin typeface="Courier"/>
              </a:rPr>
              <a:t>Thread: Worker2 is ready</a:t>
            </a:r>
            <a:endParaRPr lang="en-US" sz="1333" dirty="0">
              <a:latin typeface="Courier"/>
            </a:endParaRPr>
          </a:p>
          <a:p>
            <a:pPr>
              <a:lnSpc>
                <a:spcPct val="120000"/>
              </a:lnSpc>
              <a:defRPr/>
            </a:pPr>
            <a:r>
              <a:rPr lang="en-US" sz="1333" dirty="0">
                <a:solidFill>
                  <a:srgbClr val="000000"/>
                </a:solidFill>
                <a:latin typeface="Courier"/>
              </a:rPr>
              <a:t>Barrier reached</a:t>
            </a:r>
            <a:endParaRPr lang="en-US" sz="1333" dirty="0">
              <a:latin typeface="Courier"/>
            </a:endParaRPr>
          </a:p>
          <a:p>
            <a:pPr>
              <a:lnSpc>
                <a:spcPct val="120000"/>
              </a:lnSpc>
              <a:defRPr/>
            </a:pPr>
            <a:r>
              <a:rPr lang="en-US" sz="1333" dirty="0">
                <a:solidFill>
                  <a:srgbClr val="000000"/>
                </a:solidFill>
                <a:latin typeface="Courier"/>
              </a:rPr>
              <a:t>Thread: Worker2 is working</a:t>
            </a:r>
            <a:endParaRPr lang="en-US" sz="1333" dirty="0">
              <a:latin typeface="Courier"/>
            </a:endParaRPr>
          </a:p>
          <a:p>
            <a:pPr>
              <a:lnSpc>
                <a:spcPct val="120000"/>
              </a:lnSpc>
              <a:defRPr/>
            </a:pPr>
            <a:r>
              <a:rPr lang="en-US" sz="1333" dirty="0">
                <a:solidFill>
                  <a:srgbClr val="000000"/>
                </a:solidFill>
                <a:latin typeface="Courier"/>
              </a:rPr>
              <a:t>Thread: Worker0 is working</a:t>
            </a:r>
            <a:endParaRPr lang="en-US" sz="1333" dirty="0">
              <a:latin typeface="Courier"/>
            </a:endParaRPr>
          </a:p>
          <a:p>
            <a:pPr>
              <a:lnSpc>
                <a:spcPct val="120000"/>
              </a:lnSpc>
              <a:defRPr/>
            </a:pPr>
            <a:r>
              <a:rPr lang="en-US" sz="1333" dirty="0">
                <a:solidFill>
                  <a:srgbClr val="000000"/>
                </a:solidFill>
                <a:latin typeface="Courier"/>
              </a:rPr>
              <a:t>Thread: Worker1 is working</a:t>
            </a:r>
            <a:endParaRPr lang="en-US" sz="1333" dirty="0">
              <a:latin typeface="Courier"/>
            </a:endParaRPr>
          </a:p>
          <a:p>
            <a:pPr>
              <a:lnSpc>
                <a:spcPct val="120000"/>
              </a:lnSpc>
              <a:defRPr/>
            </a:pPr>
            <a:r>
              <a:rPr lang="en-US" sz="1333" dirty="0">
                <a:solidFill>
                  <a:srgbClr val="000000"/>
                </a:solidFill>
                <a:latin typeface="Courier"/>
              </a:rPr>
              <a:t>Thread: Worker1 is finished</a:t>
            </a:r>
            <a:endParaRPr lang="en-US" sz="1333" dirty="0">
              <a:latin typeface="Courier"/>
            </a:endParaRPr>
          </a:p>
          <a:p>
            <a:pPr>
              <a:lnSpc>
                <a:spcPct val="120000"/>
              </a:lnSpc>
              <a:defRPr/>
            </a:pPr>
            <a:r>
              <a:rPr lang="en-US" sz="1333" dirty="0">
                <a:solidFill>
                  <a:srgbClr val="000000"/>
                </a:solidFill>
                <a:latin typeface="Courier"/>
              </a:rPr>
              <a:t>Thread: Worker2 is finished</a:t>
            </a:r>
            <a:endParaRPr lang="en-US" sz="1333" dirty="0">
              <a:latin typeface="Courier"/>
            </a:endParaRPr>
          </a:p>
          <a:p>
            <a:pPr>
              <a:lnSpc>
                <a:spcPct val="120000"/>
              </a:lnSpc>
              <a:defRPr/>
            </a:pPr>
            <a:r>
              <a:rPr lang="en-US" sz="1333" dirty="0">
                <a:solidFill>
                  <a:srgbClr val="000000"/>
                </a:solidFill>
                <a:latin typeface="Courier"/>
              </a:rPr>
              <a:t>Thread: Worker0 is finished</a:t>
            </a:r>
            <a:endParaRPr lang="en-US" sz="1333" dirty="0">
              <a:latin typeface="Courier"/>
            </a:endParaRPr>
          </a:p>
          <a:p>
            <a:pPr>
              <a:lnSpc>
                <a:spcPct val="120000"/>
              </a:lnSpc>
              <a:defRPr/>
            </a:pPr>
            <a:r>
              <a:rPr lang="en-US" sz="1333" dirty="0">
                <a:solidFill>
                  <a:srgbClr val="000000"/>
                </a:solidFill>
                <a:latin typeface="Courier"/>
              </a:rPr>
              <a:t>Barrier reached</a:t>
            </a:r>
          </a:p>
        </p:txBody>
      </p:sp>
    </p:spTree>
    <p:extLst>
      <p:ext uri="{BB962C8B-B14F-4D97-AF65-F5344CB8AC3E}">
        <p14:creationId xmlns:p14="http://schemas.microsoft.com/office/powerpoint/2010/main" val="2154618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Inter-thread Communication </a:t>
            </a:r>
          </a:p>
        </p:txBody>
      </p:sp>
      <p:sp>
        <p:nvSpPr>
          <p:cNvPr id="3" name="Content Placeholder 2"/>
          <p:cNvSpPr>
            <a:spLocks noGrp="1"/>
          </p:cNvSpPr>
          <p:nvPr>
            <p:ph idx="1"/>
          </p:nvPr>
        </p:nvSpPr>
        <p:spPr>
          <a:xfrm>
            <a:off x="628650" y="1167063"/>
            <a:ext cx="6985000" cy="1587500"/>
          </a:xfrm>
        </p:spPr>
        <p:txBody>
          <a:bodyPr>
            <a:normAutofit fontScale="92500" lnSpcReduction="10000"/>
          </a:bodyPr>
          <a:lstStyle/>
          <a:p>
            <a:r>
              <a:rPr lang="en-US" dirty="0"/>
              <a:t>Threads regularly pass information to each other</a:t>
            </a:r>
          </a:p>
          <a:p>
            <a:pPr lvl="2"/>
            <a:r>
              <a:rPr lang="en-US" dirty="0"/>
              <a:t>e.g. submission of tasks to Executor</a:t>
            </a:r>
          </a:p>
          <a:p>
            <a:pPr lvl="2"/>
            <a:endParaRPr lang="en-US" dirty="0"/>
          </a:p>
          <a:p>
            <a:r>
              <a:rPr lang="en-US" dirty="0"/>
              <a:t>Queue data structure used for this</a:t>
            </a:r>
          </a:p>
          <a:p>
            <a:pPr lvl="2"/>
            <a:r>
              <a:rPr lang="en-US" dirty="0"/>
              <a:t>maintains order of messages</a:t>
            </a:r>
          </a:p>
          <a:p>
            <a:pPr lvl="2"/>
            <a:r>
              <a:rPr lang="en-US" dirty="0"/>
              <a:t>may block if queue is empty (or full)</a:t>
            </a:r>
          </a:p>
        </p:txBody>
      </p:sp>
      <p:grpSp>
        <p:nvGrpSpPr>
          <p:cNvPr id="22" name="Group 21"/>
          <p:cNvGrpSpPr/>
          <p:nvPr/>
        </p:nvGrpSpPr>
        <p:grpSpPr>
          <a:xfrm>
            <a:off x="1651000" y="2857500"/>
            <a:ext cx="5588000" cy="2413000"/>
            <a:chOff x="1066800" y="3429000"/>
            <a:chExt cx="6705600" cy="2895600"/>
          </a:xfrm>
        </p:grpSpPr>
        <p:grpSp>
          <p:nvGrpSpPr>
            <p:cNvPr id="16" name="Group 15"/>
            <p:cNvGrpSpPr/>
            <p:nvPr/>
          </p:nvGrpSpPr>
          <p:grpSpPr>
            <a:xfrm>
              <a:off x="1066800" y="4953000"/>
              <a:ext cx="1600200" cy="1371600"/>
              <a:chOff x="1066800" y="4267200"/>
              <a:chExt cx="1600200" cy="1371600"/>
            </a:xfrm>
          </p:grpSpPr>
          <p:sp>
            <p:nvSpPr>
              <p:cNvPr id="4" name="Oval 3"/>
              <p:cNvSpPr/>
              <p:nvPr/>
            </p:nvSpPr>
            <p:spPr bwMode="auto">
              <a:xfrm flipH="1" flipV="1">
                <a:off x="1066800" y="4267200"/>
                <a:ext cx="1600200" cy="1371600"/>
              </a:xfrm>
              <a:prstGeom prst="ellipse">
                <a:avLst/>
              </a:prstGeom>
              <a:solidFill>
                <a:srgbClr val="FEFFC9"/>
              </a:solidFill>
              <a:ln>
                <a:solidFill>
                  <a:schemeClr val="bg2"/>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sp>
            <p:nvSpPr>
              <p:cNvPr id="5" name="TextBox 4"/>
              <p:cNvSpPr txBox="1"/>
              <p:nvPr/>
            </p:nvSpPr>
            <p:spPr>
              <a:xfrm>
                <a:off x="1405175" y="4783723"/>
                <a:ext cx="960263" cy="356945"/>
              </a:xfrm>
              <a:prstGeom prst="rect">
                <a:avLst/>
              </a:prstGeom>
              <a:noFill/>
            </p:spPr>
            <p:txBody>
              <a:bodyPr wrap="none" rtlCol="0">
                <a:spAutoFit/>
              </a:bodyPr>
              <a:lstStyle/>
              <a:p>
                <a:r>
                  <a:rPr lang="en-GB" sz="1333" dirty="0">
                    <a:latin typeface="Courier"/>
                    <a:cs typeface="Courier"/>
                  </a:rPr>
                  <a:t>Sender</a:t>
                </a:r>
              </a:p>
            </p:txBody>
          </p:sp>
        </p:grpSp>
        <p:grpSp>
          <p:nvGrpSpPr>
            <p:cNvPr id="20" name="Group 19"/>
            <p:cNvGrpSpPr/>
            <p:nvPr/>
          </p:nvGrpSpPr>
          <p:grpSpPr>
            <a:xfrm>
              <a:off x="6172200" y="4038600"/>
              <a:ext cx="1600200" cy="1371600"/>
              <a:chOff x="6477000" y="3429000"/>
              <a:chExt cx="1600200" cy="1371600"/>
            </a:xfrm>
          </p:grpSpPr>
          <p:sp>
            <p:nvSpPr>
              <p:cNvPr id="6" name="Oval 5"/>
              <p:cNvSpPr/>
              <p:nvPr/>
            </p:nvSpPr>
            <p:spPr bwMode="auto">
              <a:xfrm flipH="1" flipV="1">
                <a:off x="6477000" y="3429000"/>
                <a:ext cx="1600200" cy="1371600"/>
              </a:xfrm>
              <a:prstGeom prst="ellipse">
                <a:avLst/>
              </a:prstGeom>
              <a:solidFill>
                <a:srgbClr val="FEFFC9"/>
              </a:solidFill>
              <a:ln>
                <a:solidFill>
                  <a:schemeClr val="bg2"/>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Courier"/>
                  <a:ea typeface="ＭＳ Ｐゴシック" charset="0"/>
                  <a:cs typeface="Courier"/>
                </a:endParaRPr>
              </a:p>
            </p:txBody>
          </p:sp>
          <p:sp>
            <p:nvSpPr>
              <p:cNvPr id="7" name="TextBox 6"/>
              <p:cNvSpPr txBox="1"/>
              <p:nvPr/>
            </p:nvSpPr>
            <p:spPr>
              <a:xfrm>
                <a:off x="6692245" y="3945523"/>
                <a:ext cx="1206484" cy="356945"/>
              </a:xfrm>
              <a:prstGeom prst="rect">
                <a:avLst/>
              </a:prstGeom>
              <a:noFill/>
            </p:spPr>
            <p:txBody>
              <a:bodyPr wrap="none" rtlCol="0">
                <a:spAutoFit/>
              </a:bodyPr>
              <a:lstStyle/>
              <a:p>
                <a:r>
                  <a:rPr lang="en-GB" sz="1333" dirty="0">
                    <a:latin typeface="Courier"/>
                    <a:cs typeface="Courier"/>
                  </a:rPr>
                  <a:t>Receiver</a:t>
                </a:r>
              </a:p>
            </p:txBody>
          </p:sp>
        </p:grpSp>
        <p:sp>
          <p:nvSpPr>
            <p:cNvPr id="8" name="Rectangle 7"/>
            <p:cNvSpPr/>
            <p:nvPr/>
          </p:nvSpPr>
          <p:spPr bwMode="auto">
            <a:xfrm>
              <a:off x="3214040" y="4495800"/>
              <a:ext cx="2133600" cy="472913"/>
            </a:xfrm>
            <a:prstGeom prst="rect">
              <a:avLst/>
            </a:prstGeom>
            <a:solidFill>
              <a:schemeClr val="accent2">
                <a:lumMod val="20000"/>
                <a:lumOff val="80000"/>
              </a:schemeClr>
            </a:solidFill>
            <a:ln>
              <a:solidFill>
                <a:schemeClr val="accent6">
                  <a:lumMod val="50000"/>
                </a:schemeClr>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sp>
          <p:nvSpPr>
            <p:cNvPr id="9" name="Right Arrow 8"/>
            <p:cNvSpPr/>
            <p:nvPr/>
          </p:nvSpPr>
          <p:spPr bwMode="auto">
            <a:xfrm rot="1756811">
              <a:off x="2649897" y="4220899"/>
              <a:ext cx="533400" cy="381000"/>
            </a:xfrm>
            <a:prstGeom prst="rightArrow">
              <a:avLst/>
            </a:prstGeom>
            <a:solidFill>
              <a:schemeClr val="accent1">
                <a:lumMod val="20000"/>
                <a:lumOff val="80000"/>
              </a:schemeClr>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sp>
          <p:nvSpPr>
            <p:cNvPr id="10" name="Right Arrow 9"/>
            <p:cNvSpPr/>
            <p:nvPr/>
          </p:nvSpPr>
          <p:spPr bwMode="auto">
            <a:xfrm>
              <a:off x="5486400" y="4547590"/>
              <a:ext cx="547040" cy="369332"/>
            </a:xfrm>
            <a:prstGeom prst="rightArrow">
              <a:avLst/>
            </a:prstGeom>
            <a:solidFill>
              <a:schemeClr val="accent1">
                <a:lumMod val="20000"/>
                <a:lumOff val="80000"/>
              </a:schemeClr>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sp>
          <p:nvSpPr>
            <p:cNvPr id="11" name="TextBox 10"/>
            <p:cNvSpPr txBox="1"/>
            <p:nvPr/>
          </p:nvSpPr>
          <p:spPr>
            <a:xfrm>
              <a:off x="3829434" y="4022255"/>
              <a:ext cx="850618" cy="387798"/>
            </a:xfrm>
            <a:prstGeom prst="rect">
              <a:avLst/>
            </a:prstGeom>
            <a:noFill/>
          </p:spPr>
          <p:txBody>
            <a:bodyPr wrap="none" rtlCol="0">
              <a:spAutoFit/>
            </a:bodyPr>
            <a:lstStyle/>
            <a:p>
              <a:r>
                <a:rPr lang="en-GB" sz="1500" dirty="0"/>
                <a:t>Queue</a:t>
              </a:r>
              <a:endParaRPr lang="en-GB" sz="1170" dirty="0"/>
            </a:p>
          </p:txBody>
        </p:sp>
        <p:sp>
          <p:nvSpPr>
            <p:cNvPr id="12" name="Rectangle 11"/>
            <p:cNvSpPr/>
            <p:nvPr/>
          </p:nvSpPr>
          <p:spPr bwMode="auto">
            <a:xfrm>
              <a:off x="3394780" y="4541757"/>
              <a:ext cx="394640" cy="350756"/>
            </a:xfrm>
            <a:prstGeom prst="rect">
              <a:avLst/>
            </a:prstGeom>
            <a:solidFill>
              <a:schemeClr val="bg1"/>
            </a:solidFill>
            <a:ln>
              <a:solidFill>
                <a:schemeClr val="accent6">
                  <a:lumMod val="50000"/>
                </a:schemeClr>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sp>
          <p:nvSpPr>
            <p:cNvPr id="13" name="Rectangle 12"/>
            <p:cNvSpPr/>
            <p:nvPr/>
          </p:nvSpPr>
          <p:spPr bwMode="auto">
            <a:xfrm>
              <a:off x="3851980" y="4541757"/>
              <a:ext cx="394640" cy="350756"/>
            </a:xfrm>
            <a:prstGeom prst="rect">
              <a:avLst/>
            </a:prstGeom>
            <a:solidFill>
              <a:schemeClr val="bg1"/>
            </a:solidFill>
            <a:ln>
              <a:solidFill>
                <a:schemeClr val="accent6">
                  <a:lumMod val="50000"/>
                </a:schemeClr>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sp>
          <p:nvSpPr>
            <p:cNvPr id="14" name="Rectangle 13"/>
            <p:cNvSpPr/>
            <p:nvPr/>
          </p:nvSpPr>
          <p:spPr bwMode="auto">
            <a:xfrm>
              <a:off x="4309180" y="4541757"/>
              <a:ext cx="394640" cy="350756"/>
            </a:xfrm>
            <a:prstGeom prst="rect">
              <a:avLst/>
            </a:prstGeom>
            <a:solidFill>
              <a:schemeClr val="bg1"/>
            </a:solidFill>
            <a:ln>
              <a:solidFill>
                <a:schemeClr val="accent6">
                  <a:lumMod val="50000"/>
                </a:schemeClr>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sp>
          <p:nvSpPr>
            <p:cNvPr id="15" name="Rectangle 14"/>
            <p:cNvSpPr/>
            <p:nvPr/>
          </p:nvSpPr>
          <p:spPr bwMode="auto">
            <a:xfrm>
              <a:off x="4766380" y="4541757"/>
              <a:ext cx="394640" cy="350756"/>
            </a:xfrm>
            <a:prstGeom prst="rect">
              <a:avLst/>
            </a:prstGeom>
            <a:solidFill>
              <a:schemeClr val="bg1"/>
            </a:solidFill>
            <a:ln>
              <a:solidFill>
                <a:schemeClr val="accent6">
                  <a:lumMod val="50000"/>
                </a:schemeClr>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grpSp>
          <p:nvGrpSpPr>
            <p:cNvPr id="17" name="Group 16"/>
            <p:cNvGrpSpPr/>
            <p:nvPr/>
          </p:nvGrpSpPr>
          <p:grpSpPr>
            <a:xfrm>
              <a:off x="1066800" y="3429000"/>
              <a:ext cx="1600200" cy="1371600"/>
              <a:chOff x="1066800" y="4267200"/>
              <a:chExt cx="1600200" cy="1371600"/>
            </a:xfrm>
          </p:grpSpPr>
          <p:sp>
            <p:nvSpPr>
              <p:cNvPr id="18" name="Oval 17"/>
              <p:cNvSpPr/>
              <p:nvPr/>
            </p:nvSpPr>
            <p:spPr bwMode="auto">
              <a:xfrm flipH="1" flipV="1">
                <a:off x="1066800" y="4267200"/>
                <a:ext cx="1600200" cy="1371600"/>
              </a:xfrm>
              <a:prstGeom prst="ellipse">
                <a:avLst/>
              </a:prstGeom>
              <a:solidFill>
                <a:srgbClr val="FEFFC9"/>
              </a:solidFill>
              <a:ln>
                <a:solidFill>
                  <a:schemeClr val="bg2"/>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sp>
            <p:nvSpPr>
              <p:cNvPr id="19" name="TextBox 18"/>
              <p:cNvSpPr txBox="1"/>
              <p:nvPr/>
            </p:nvSpPr>
            <p:spPr>
              <a:xfrm>
                <a:off x="1405175" y="4783723"/>
                <a:ext cx="960263" cy="356945"/>
              </a:xfrm>
              <a:prstGeom prst="rect">
                <a:avLst/>
              </a:prstGeom>
              <a:noFill/>
            </p:spPr>
            <p:txBody>
              <a:bodyPr wrap="none" rtlCol="0">
                <a:spAutoFit/>
              </a:bodyPr>
              <a:lstStyle/>
              <a:p>
                <a:r>
                  <a:rPr lang="en-GB" sz="1333" dirty="0">
                    <a:latin typeface="Courier"/>
                    <a:cs typeface="Courier"/>
                  </a:rPr>
                  <a:t>Sender</a:t>
                </a:r>
              </a:p>
            </p:txBody>
          </p:sp>
        </p:grpSp>
        <p:sp>
          <p:nvSpPr>
            <p:cNvPr id="21" name="Right Arrow 20"/>
            <p:cNvSpPr/>
            <p:nvPr/>
          </p:nvSpPr>
          <p:spPr bwMode="auto">
            <a:xfrm rot="19382944">
              <a:off x="2651749" y="4922660"/>
              <a:ext cx="533400" cy="381000"/>
            </a:xfrm>
            <a:prstGeom prst="rightArrow">
              <a:avLst/>
            </a:prstGeom>
            <a:solidFill>
              <a:schemeClr val="accent1">
                <a:lumMod val="20000"/>
                <a:lumOff val="80000"/>
              </a:schemeClr>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GB" sz="2000">
                <a:latin typeface="Arial" charset="0"/>
                <a:ea typeface="ＭＳ Ｐゴシック" charset="0"/>
              </a:endParaRPr>
            </a:p>
          </p:txBody>
        </p:sp>
      </p:grpSp>
    </p:spTree>
    <p:extLst>
      <p:ext uri="{BB962C8B-B14F-4D97-AF65-F5344CB8AC3E}">
        <p14:creationId xmlns:p14="http://schemas.microsoft.com/office/powerpoint/2010/main" val="320108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dirty="0">
                <a:ea typeface="ＭＳ Ｐゴシック" charset="0"/>
                <a:cs typeface="ＭＳ Ｐゴシック" charset="0"/>
              </a:rPr>
              <a:t>Blocking Queues</a:t>
            </a:r>
          </a:p>
        </p:txBody>
      </p:sp>
      <p:sp>
        <p:nvSpPr>
          <p:cNvPr id="10242" name="Rectangle 3"/>
          <p:cNvSpPr>
            <a:spLocks noGrp="1" noChangeArrowheads="1"/>
          </p:cNvSpPr>
          <p:nvPr>
            <p:ph type="body" idx="1"/>
          </p:nvPr>
        </p:nvSpPr>
        <p:spPr/>
        <p:txBody>
          <a:bodyPr/>
          <a:lstStyle/>
          <a:p>
            <a:r>
              <a:rPr lang="en-US" dirty="0">
                <a:ea typeface="ＭＳ Ｐゴシック" charset="0"/>
                <a:cs typeface="ＭＳ Ｐゴシック" charset="0"/>
              </a:rPr>
              <a:t>Extends Queue interface with blocking operations</a:t>
            </a:r>
          </a:p>
          <a:p>
            <a:pPr lvl="2"/>
            <a:r>
              <a:rPr lang="en-US" dirty="0">
                <a:ea typeface="ＭＳ Ｐゴシック" charset="0"/>
              </a:rPr>
              <a:t>take() - remove element, wait until this is possible</a:t>
            </a:r>
          </a:p>
          <a:p>
            <a:pPr lvl="2"/>
            <a:r>
              <a:rPr lang="en-US" dirty="0">
                <a:ea typeface="ＭＳ Ｐゴシック" charset="0"/>
              </a:rPr>
              <a:t>put() - add element, wait until this is possible</a:t>
            </a:r>
          </a:p>
          <a:p>
            <a:pPr lvl="2"/>
            <a:endParaRPr lang="en-US" dirty="0">
              <a:ea typeface="ＭＳ Ｐゴシック" charset="0"/>
            </a:endParaRPr>
          </a:p>
          <a:p>
            <a:r>
              <a:rPr lang="en-US" dirty="0" err="1">
                <a:ea typeface="ＭＳ Ｐゴシック" charset="0"/>
                <a:cs typeface="ＭＳ Ｐゴシック" charset="0"/>
              </a:rPr>
              <a:t>ArrayBlockingQueue</a:t>
            </a:r>
            <a:r>
              <a:rPr lang="en-US" dirty="0">
                <a:ea typeface="ＭＳ Ｐゴシック" charset="0"/>
                <a:cs typeface="ＭＳ Ｐゴシック" charset="0"/>
              </a:rPr>
              <a:t> </a:t>
            </a:r>
          </a:p>
          <a:p>
            <a:pPr lvl="2"/>
            <a:r>
              <a:rPr lang="en-US" dirty="0">
                <a:ea typeface="ＭＳ Ｐゴシック" charset="0"/>
              </a:rPr>
              <a:t>ordered FIFO backed by array, bounded</a:t>
            </a:r>
          </a:p>
          <a:p>
            <a:r>
              <a:rPr lang="en-US" dirty="0" err="1">
                <a:ea typeface="ＭＳ Ｐゴシック" charset="0"/>
                <a:cs typeface="ＭＳ Ｐゴシック" charset="0"/>
              </a:rPr>
              <a:t>LinkedBlockingQueue</a:t>
            </a:r>
            <a:r>
              <a:rPr lang="en-US" dirty="0">
                <a:ea typeface="ＭＳ Ｐゴシック" charset="0"/>
                <a:cs typeface="ＭＳ Ｐゴシック" charset="0"/>
              </a:rPr>
              <a:t> </a:t>
            </a:r>
          </a:p>
          <a:p>
            <a:pPr lvl="2"/>
            <a:r>
              <a:rPr lang="en-US" dirty="0">
                <a:ea typeface="ＭＳ Ｐゴシック" charset="0"/>
              </a:rPr>
              <a:t>ordered FIFO, may be bounded</a:t>
            </a:r>
          </a:p>
          <a:p>
            <a:r>
              <a:rPr lang="en-US" dirty="0" err="1">
                <a:ea typeface="ＭＳ Ｐゴシック" charset="0"/>
                <a:cs typeface="ＭＳ Ｐゴシック" charset="0"/>
              </a:rPr>
              <a:t>PriorityBlockingQueue</a:t>
            </a:r>
            <a:r>
              <a:rPr lang="en-US" dirty="0">
                <a:ea typeface="ＭＳ Ｐゴシック" charset="0"/>
                <a:cs typeface="ＭＳ Ｐゴシック" charset="0"/>
              </a:rPr>
              <a:t> </a:t>
            </a:r>
          </a:p>
          <a:p>
            <a:pPr lvl="2"/>
            <a:r>
              <a:rPr lang="en-US" dirty="0">
                <a:ea typeface="ＭＳ Ｐゴシック" charset="0"/>
              </a:rPr>
              <a:t>blocking version of </a:t>
            </a:r>
            <a:r>
              <a:rPr lang="en-US" dirty="0" err="1">
                <a:ea typeface="ＭＳ Ｐゴシック" charset="0"/>
              </a:rPr>
              <a:t>PriorityQueue</a:t>
            </a:r>
            <a:endParaRPr lang="en-US" dirty="0">
              <a:ea typeface="ＭＳ Ｐゴシック" charset="0"/>
            </a:endParaRPr>
          </a:p>
          <a:p>
            <a:r>
              <a:rPr lang="en-US" dirty="0" err="1">
                <a:ea typeface="ＭＳ Ｐゴシック" charset="0"/>
                <a:cs typeface="ＭＳ Ｐゴシック" charset="0"/>
              </a:rPr>
              <a:t>SynchronousQueue</a:t>
            </a:r>
            <a:r>
              <a:rPr lang="en-US" dirty="0">
                <a:ea typeface="ＭＳ Ｐゴシック" charset="0"/>
                <a:cs typeface="ＭＳ Ｐゴシック" charset="0"/>
              </a:rPr>
              <a:t> </a:t>
            </a:r>
          </a:p>
          <a:p>
            <a:pPr lvl="2"/>
            <a:r>
              <a:rPr lang="en-US" dirty="0">
                <a:ea typeface="ＭＳ Ｐゴシック" charset="0"/>
              </a:rPr>
              <a:t>rendezvous channel, each put() must be matched by a take() and vice versa</a:t>
            </a:r>
          </a:p>
        </p:txBody>
      </p:sp>
    </p:spTree>
    <p:extLst>
      <p:ext uri="{BB962C8B-B14F-4D97-AF65-F5344CB8AC3E}">
        <p14:creationId xmlns:p14="http://schemas.microsoft.com/office/powerpoint/2010/main" val="157858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dirty="0"/>
              <a:t>Lock Objects</a:t>
            </a:r>
          </a:p>
        </p:txBody>
      </p:sp>
      <p:sp>
        <p:nvSpPr>
          <p:cNvPr id="28674" name="Rectangle 3"/>
          <p:cNvSpPr>
            <a:spLocks noGrp="1" noChangeArrowheads="1"/>
          </p:cNvSpPr>
          <p:nvPr>
            <p:ph type="body" idx="1"/>
          </p:nvPr>
        </p:nvSpPr>
        <p:spPr>
          <a:xfrm>
            <a:off x="628650" y="968513"/>
            <a:ext cx="6223000" cy="4572000"/>
          </a:xfrm>
        </p:spPr>
        <p:txBody>
          <a:bodyPr/>
          <a:lstStyle/>
          <a:p>
            <a:r>
              <a:rPr lang="en-US" dirty="0"/>
              <a:t>Java objects have always had locks</a:t>
            </a:r>
          </a:p>
          <a:p>
            <a:pPr lvl="2"/>
            <a:r>
              <a:rPr lang="en-US" dirty="0">
                <a:ea typeface="ＭＳ Ｐゴシック" charset="0"/>
              </a:rPr>
              <a:t>used to implement synchronized keyword</a:t>
            </a:r>
          </a:p>
          <a:p>
            <a:pPr lvl="2"/>
            <a:r>
              <a:rPr lang="en-US" dirty="0">
                <a:ea typeface="ＭＳ Ｐゴシック" charset="0"/>
              </a:rPr>
              <a:t>one </a:t>
            </a:r>
            <a:r>
              <a:rPr lang="en-US" dirty="0" err="1">
                <a:ea typeface="ＭＳ Ｐゴシック" charset="0"/>
              </a:rPr>
              <a:t>mutex</a:t>
            </a:r>
            <a:r>
              <a:rPr lang="en-US" dirty="0">
                <a:ea typeface="ＭＳ Ｐゴシック" charset="0"/>
              </a:rPr>
              <a:t>-style lock per object</a:t>
            </a:r>
          </a:p>
          <a:p>
            <a:pPr lvl="3"/>
            <a:endParaRPr lang="en-US" dirty="0">
              <a:ea typeface="ＭＳ Ｐゴシック" charset="0"/>
            </a:endParaRPr>
          </a:p>
          <a:p>
            <a:r>
              <a:rPr lang="en-US" dirty="0"/>
              <a:t>Existing approach has limitations</a:t>
            </a:r>
          </a:p>
          <a:p>
            <a:pPr lvl="3"/>
            <a:endParaRPr lang="en-US" dirty="0">
              <a:ea typeface="ＭＳ Ｐゴシック" charset="0"/>
            </a:endParaRPr>
          </a:p>
          <a:p>
            <a:r>
              <a:rPr lang="en-US" dirty="0"/>
              <a:t>No timeout when waiting for a lock</a:t>
            </a:r>
          </a:p>
          <a:p>
            <a:pPr lvl="2"/>
            <a:r>
              <a:rPr lang="en-US" dirty="0">
                <a:ea typeface="ＭＳ Ｐゴシック" charset="0"/>
              </a:rPr>
              <a:t>deadlock</a:t>
            </a:r>
          </a:p>
          <a:p>
            <a:pPr lvl="3"/>
            <a:endParaRPr lang="en-US" dirty="0">
              <a:ea typeface="ＭＳ Ｐゴシック" charset="0"/>
            </a:endParaRPr>
          </a:p>
          <a:p>
            <a:r>
              <a:rPr lang="en-US" dirty="0"/>
              <a:t>No non-blocking check on lock </a:t>
            </a:r>
            <a:br>
              <a:rPr lang="en-US" dirty="0"/>
            </a:br>
            <a:r>
              <a:rPr lang="en-US" dirty="0"/>
              <a:t>availability</a:t>
            </a:r>
          </a:p>
          <a:p>
            <a:pPr lvl="3"/>
            <a:endParaRPr lang="en-US" dirty="0">
              <a:ea typeface="ＭＳ Ｐゴシック" charset="0"/>
            </a:endParaRPr>
          </a:p>
          <a:p>
            <a:r>
              <a:rPr lang="en-US" dirty="0"/>
              <a:t>Only one </a:t>
            </a:r>
            <a:r>
              <a:rPr lang="en-US" dirty="0" err="1"/>
              <a:t>mutex</a:t>
            </a:r>
            <a:r>
              <a:rPr lang="en-US" dirty="0"/>
              <a:t> per object</a:t>
            </a:r>
          </a:p>
          <a:p>
            <a:pPr lvl="2"/>
            <a:r>
              <a:rPr lang="en-US" dirty="0">
                <a:ea typeface="ＭＳ Ｐゴシック" charset="0"/>
              </a:rPr>
              <a:t>lacks flexibility</a:t>
            </a:r>
          </a:p>
          <a:p>
            <a:pPr lvl="2"/>
            <a:r>
              <a:rPr lang="en-US" dirty="0">
                <a:ea typeface="ＭＳ Ｐゴシック" charset="0"/>
              </a:rPr>
              <a:t>no shared/exclusive locks</a:t>
            </a:r>
          </a:p>
        </p:txBody>
      </p:sp>
      <p:pic>
        <p:nvPicPr>
          <p:cNvPr id="286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2667000"/>
            <a:ext cx="1599407" cy="2405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434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dirty="0"/>
              <a:t>The Lock Interface</a:t>
            </a:r>
          </a:p>
        </p:txBody>
      </p:sp>
      <p:sp>
        <p:nvSpPr>
          <p:cNvPr id="30722" name="Rectangle 3"/>
          <p:cNvSpPr>
            <a:spLocks noGrp="1" noChangeArrowheads="1"/>
          </p:cNvSpPr>
          <p:nvPr>
            <p:ph type="body" idx="1"/>
          </p:nvPr>
        </p:nvSpPr>
        <p:spPr/>
        <p:txBody>
          <a:bodyPr/>
          <a:lstStyle/>
          <a:p>
            <a:r>
              <a:rPr lang="en-US" dirty="0"/>
              <a:t>Aims to tackle deficiencies in built in locking</a:t>
            </a:r>
          </a:p>
          <a:p>
            <a:pPr lvl="2"/>
            <a:r>
              <a:rPr lang="en-US" dirty="0">
                <a:ea typeface="ＭＳ Ｐゴシック" charset="0"/>
              </a:rPr>
              <a:t>allow different lock strategies</a:t>
            </a: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pPr lvl="2"/>
            <a:endParaRPr lang="en-US" dirty="0">
              <a:ea typeface="ＭＳ Ｐゴシック" charset="0"/>
            </a:endParaRPr>
          </a:p>
          <a:p>
            <a:r>
              <a:rPr lang="en-US" dirty="0"/>
              <a:t>No automatic </a:t>
            </a:r>
            <a:br>
              <a:rPr lang="en-US" dirty="0"/>
            </a:br>
            <a:r>
              <a:rPr lang="en-US" dirty="0"/>
              <a:t>lock release</a:t>
            </a:r>
          </a:p>
          <a:p>
            <a:pPr lvl="2"/>
            <a:r>
              <a:rPr lang="en-US" dirty="0">
                <a:ea typeface="ＭＳ Ｐゴシック" charset="0"/>
              </a:rPr>
              <a:t>use try/finally</a:t>
            </a:r>
          </a:p>
        </p:txBody>
      </p:sp>
      <p:sp>
        <p:nvSpPr>
          <p:cNvPr id="144388" name="Text Box 4"/>
          <p:cNvSpPr txBox="1">
            <a:spLocks noChangeArrowheads="1"/>
          </p:cNvSpPr>
          <p:nvPr/>
        </p:nvSpPr>
        <p:spPr bwMode="auto">
          <a:xfrm>
            <a:off x="787453" y="1727542"/>
            <a:ext cx="6042039" cy="2184388"/>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wrap="none" tIns="99000" bIns="99000">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pPr>
              <a:lnSpc>
                <a:spcPct val="120000"/>
              </a:lnSpc>
              <a:defRPr/>
            </a:pPr>
            <a:r>
              <a:rPr lang="en-US" sz="1200" dirty="0">
                <a:latin typeface="Courier"/>
              </a:rPr>
              <a:t>interface Lock {</a:t>
            </a:r>
          </a:p>
          <a:p>
            <a:pPr>
              <a:lnSpc>
                <a:spcPct val="120000"/>
              </a:lnSpc>
              <a:defRPr/>
            </a:pPr>
            <a:r>
              <a:rPr lang="en-US" sz="1200" dirty="0">
                <a:latin typeface="Courier"/>
              </a:rPr>
              <a:t> void lock();</a:t>
            </a:r>
          </a:p>
          <a:p>
            <a:pPr>
              <a:lnSpc>
                <a:spcPct val="120000"/>
              </a:lnSpc>
              <a:defRPr/>
            </a:pPr>
            <a:r>
              <a:rPr lang="en-US" sz="1200" dirty="0">
                <a:latin typeface="Courier"/>
              </a:rPr>
              <a:t> void </a:t>
            </a:r>
            <a:r>
              <a:rPr lang="en-US" sz="1200" dirty="0" err="1">
                <a:latin typeface="Courier"/>
              </a:rPr>
              <a:t>lockInterruptibly</a:t>
            </a:r>
            <a:r>
              <a:rPr lang="en-US" sz="1200" dirty="0">
                <a:latin typeface="Courier"/>
              </a:rPr>
              <a:t>() throws </a:t>
            </a:r>
            <a:r>
              <a:rPr lang="en-US" sz="1200" dirty="0" err="1">
                <a:latin typeface="Courier"/>
              </a:rPr>
              <a:t>InterruptedException</a:t>
            </a:r>
            <a:r>
              <a:rPr lang="en-US" sz="1200" dirty="0">
                <a:latin typeface="Courier"/>
              </a:rPr>
              <a:t>;</a:t>
            </a:r>
          </a:p>
          <a:p>
            <a:pPr>
              <a:lnSpc>
                <a:spcPct val="120000"/>
              </a:lnSpc>
              <a:defRPr/>
            </a:pPr>
            <a:r>
              <a:rPr lang="en-US" sz="1200" dirty="0">
                <a:latin typeface="Courier"/>
              </a:rPr>
              <a:t> </a:t>
            </a:r>
            <a:r>
              <a:rPr lang="en-US" sz="1200" dirty="0" err="1">
                <a:latin typeface="Courier"/>
              </a:rPr>
              <a:t>boolean</a:t>
            </a:r>
            <a:r>
              <a:rPr lang="en-US" sz="1200" dirty="0">
                <a:latin typeface="Courier"/>
              </a:rPr>
              <a:t> </a:t>
            </a:r>
            <a:r>
              <a:rPr lang="en-US" sz="1200" dirty="0" err="1">
                <a:latin typeface="Courier"/>
              </a:rPr>
              <a:t>tryLock</a:t>
            </a:r>
            <a:r>
              <a:rPr lang="en-US" sz="1200" dirty="0">
                <a:latin typeface="Courier"/>
              </a:rPr>
              <a:t>();</a:t>
            </a:r>
          </a:p>
          <a:p>
            <a:pPr>
              <a:lnSpc>
                <a:spcPct val="120000"/>
              </a:lnSpc>
              <a:defRPr/>
            </a:pPr>
            <a:r>
              <a:rPr lang="en-US" sz="1200" dirty="0">
                <a:latin typeface="Courier"/>
              </a:rPr>
              <a:t> </a:t>
            </a:r>
            <a:r>
              <a:rPr lang="en-US" sz="1200" dirty="0" err="1">
                <a:latin typeface="Courier"/>
              </a:rPr>
              <a:t>boolean</a:t>
            </a:r>
            <a:r>
              <a:rPr lang="en-US" sz="1200" dirty="0">
                <a:latin typeface="Courier"/>
              </a:rPr>
              <a:t> </a:t>
            </a:r>
            <a:r>
              <a:rPr lang="en-US" sz="1200" dirty="0" err="1">
                <a:latin typeface="Courier"/>
              </a:rPr>
              <a:t>tryLock</a:t>
            </a:r>
            <a:r>
              <a:rPr lang="en-US" sz="1200" dirty="0">
                <a:latin typeface="Courier"/>
              </a:rPr>
              <a:t>(long time, </a:t>
            </a:r>
            <a:r>
              <a:rPr lang="en-US" sz="1200" dirty="0" err="1">
                <a:latin typeface="Courier"/>
              </a:rPr>
              <a:t>TimeUnit</a:t>
            </a:r>
            <a:r>
              <a:rPr lang="en-US" sz="1200" dirty="0">
                <a:latin typeface="Courier"/>
              </a:rPr>
              <a:t> unit) </a:t>
            </a:r>
            <a:br>
              <a:rPr lang="en-US" sz="1200" dirty="0">
                <a:latin typeface="Courier"/>
              </a:rPr>
            </a:br>
            <a:r>
              <a:rPr lang="en-US" sz="1200" dirty="0">
                <a:latin typeface="Courier"/>
              </a:rPr>
              <a:t>                          throws </a:t>
            </a:r>
            <a:r>
              <a:rPr lang="en-US" sz="1200" dirty="0" err="1">
                <a:latin typeface="Courier"/>
              </a:rPr>
              <a:t>InterruptedException</a:t>
            </a:r>
            <a:r>
              <a:rPr lang="en-US" sz="1200" dirty="0">
                <a:latin typeface="Courier"/>
              </a:rPr>
              <a:t>;</a:t>
            </a:r>
          </a:p>
          <a:p>
            <a:pPr>
              <a:lnSpc>
                <a:spcPct val="120000"/>
              </a:lnSpc>
              <a:defRPr/>
            </a:pPr>
            <a:r>
              <a:rPr lang="en-US" sz="1200" dirty="0">
                <a:latin typeface="Courier"/>
              </a:rPr>
              <a:t> void unlock();</a:t>
            </a:r>
          </a:p>
          <a:p>
            <a:pPr>
              <a:lnSpc>
                <a:spcPct val="120000"/>
              </a:lnSpc>
              <a:defRPr/>
            </a:pPr>
            <a:r>
              <a:rPr lang="en-US" sz="1200" dirty="0">
                <a:latin typeface="Courier"/>
              </a:rPr>
              <a:t> Condition </a:t>
            </a:r>
            <a:r>
              <a:rPr lang="en-US" sz="1200" dirty="0" err="1">
                <a:latin typeface="Courier"/>
              </a:rPr>
              <a:t>newCondition</a:t>
            </a:r>
            <a:r>
              <a:rPr lang="en-US" sz="1200" dirty="0">
                <a:latin typeface="Courier"/>
              </a:rPr>
              <a:t>() throws </a:t>
            </a:r>
            <a:r>
              <a:rPr lang="en-US" sz="1200" dirty="0" err="1">
                <a:latin typeface="Courier"/>
              </a:rPr>
              <a:t>UnsupportedOperationException</a:t>
            </a:r>
            <a:r>
              <a:rPr lang="en-US" sz="1200" dirty="0">
                <a:latin typeface="Courier"/>
              </a:rPr>
              <a:t>;</a:t>
            </a:r>
          </a:p>
          <a:p>
            <a:pPr>
              <a:lnSpc>
                <a:spcPct val="120000"/>
              </a:lnSpc>
              <a:defRPr/>
            </a:pPr>
            <a:r>
              <a:rPr lang="en-US" sz="1200" dirty="0">
                <a:latin typeface="Courier"/>
              </a:rPr>
              <a:t> } </a:t>
            </a:r>
          </a:p>
        </p:txBody>
      </p:sp>
      <p:sp>
        <p:nvSpPr>
          <p:cNvPr id="144389" name="Text Box 5"/>
          <p:cNvSpPr txBox="1">
            <a:spLocks noChangeArrowheads="1"/>
          </p:cNvSpPr>
          <p:nvPr/>
        </p:nvSpPr>
        <p:spPr bwMode="auto">
          <a:xfrm>
            <a:off x="3808472" y="3608124"/>
            <a:ext cx="4182555" cy="1677261"/>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wrap="none" tIns="99000" bIns="99000">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pPr>
              <a:defRPr/>
            </a:pPr>
            <a:r>
              <a:rPr lang="en-US" sz="1200" dirty="0">
                <a:latin typeface="Courier" charset="0"/>
              </a:rPr>
              <a:t> Lock l = …;</a:t>
            </a:r>
          </a:p>
          <a:p>
            <a:pPr>
              <a:defRPr/>
            </a:pPr>
            <a:r>
              <a:rPr lang="en-US" sz="1200" dirty="0">
                <a:solidFill>
                  <a:srgbClr val="0B52FC"/>
                </a:solidFill>
                <a:latin typeface="Courier" charset="0"/>
              </a:rPr>
              <a:t> </a:t>
            </a:r>
            <a:r>
              <a:rPr lang="en-US" sz="1200" dirty="0" err="1">
                <a:solidFill>
                  <a:srgbClr val="0B52FC"/>
                </a:solidFill>
                <a:latin typeface="Courier" charset="0"/>
              </a:rPr>
              <a:t>l.lock</a:t>
            </a:r>
            <a:r>
              <a:rPr lang="en-US" sz="1200" dirty="0">
                <a:solidFill>
                  <a:srgbClr val="0B52FC"/>
                </a:solidFill>
                <a:latin typeface="Courier" charset="0"/>
              </a:rPr>
              <a:t>();     </a:t>
            </a:r>
          </a:p>
          <a:p>
            <a:pPr>
              <a:defRPr/>
            </a:pPr>
            <a:r>
              <a:rPr lang="en-US" sz="1200" dirty="0">
                <a:latin typeface="Courier" charset="0"/>
              </a:rPr>
              <a:t> try {</a:t>
            </a:r>
          </a:p>
          <a:p>
            <a:pPr>
              <a:spcBef>
                <a:spcPct val="50000"/>
              </a:spcBef>
              <a:spcAft>
                <a:spcPct val="50000"/>
              </a:spcAft>
              <a:defRPr/>
            </a:pPr>
            <a:r>
              <a:rPr lang="en-US" sz="1200" dirty="0">
                <a:latin typeface="Courier" charset="0"/>
              </a:rPr>
              <a:t>   // access resource protected by the lock</a:t>
            </a:r>
          </a:p>
          <a:p>
            <a:pPr>
              <a:defRPr/>
            </a:pPr>
            <a:r>
              <a:rPr lang="en-US" sz="1200" dirty="0">
                <a:latin typeface="Courier" charset="0"/>
              </a:rPr>
              <a:t> } finally {</a:t>
            </a:r>
          </a:p>
          <a:p>
            <a:pPr>
              <a:defRPr/>
            </a:pPr>
            <a:r>
              <a:rPr lang="en-US" sz="1200" dirty="0">
                <a:solidFill>
                  <a:srgbClr val="0B52FC"/>
                </a:solidFill>
                <a:latin typeface="Courier" charset="0"/>
              </a:rPr>
              <a:t>   </a:t>
            </a:r>
            <a:r>
              <a:rPr lang="en-US" sz="1200" dirty="0" err="1">
                <a:solidFill>
                  <a:srgbClr val="0B52FC"/>
                </a:solidFill>
                <a:latin typeface="Courier" charset="0"/>
              </a:rPr>
              <a:t>l.unlock</a:t>
            </a:r>
            <a:r>
              <a:rPr lang="en-US" sz="1200" dirty="0">
                <a:solidFill>
                  <a:srgbClr val="0B52FC"/>
                </a:solidFill>
                <a:latin typeface="Courier" charset="0"/>
              </a:rPr>
              <a:t>();</a:t>
            </a:r>
          </a:p>
          <a:p>
            <a:pPr>
              <a:defRPr/>
            </a:pPr>
            <a:r>
              <a:rPr lang="en-US" sz="1200" dirty="0">
                <a:latin typeface="Courier" charset="0"/>
              </a:rPr>
              <a:t> }</a:t>
            </a:r>
          </a:p>
        </p:txBody>
      </p:sp>
    </p:spTree>
    <p:extLst>
      <p:ext uri="{BB962C8B-B14F-4D97-AF65-F5344CB8AC3E}">
        <p14:creationId xmlns:p14="http://schemas.microsoft.com/office/powerpoint/2010/main" val="258167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err="1">
                <a:latin typeface="Courier"/>
              </a:rPr>
              <a:t>ReentrantLock</a:t>
            </a:r>
            <a:endParaRPr lang="en-US" dirty="0">
              <a:latin typeface="Arial" charset="0"/>
            </a:endParaRPr>
          </a:p>
        </p:txBody>
      </p:sp>
      <p:sp>
        <p:nvSpPr>
          <p:cNvPr id="32770" name="Rectangle 3"/>
          <p:cNvSpPr>
            <a:spLocks noGrp="1" noChangeArrowheads="1"/>
          </p:cNvSpPr>
          <p:nvPr>
            <p:ph type="body" idx="1"/>
          </p:nvPr>
        </p:nvSpPr>
        <p:spPr>
          <a:xfrm>
            <a:off x="628650" y="1071880"/>
            <a:ext cx="5715000" cy="3857929"/>
          </a:xfrm>
        </p:spPr>
        <p:txBody>
          <a:bodyPr/>
          <a:lstStyle/>
          <a:p>
            <a:r>
              <a:rPr lang="en-US" dirty="0"/>
              <a:t>Implementation of Lock interface</a:t>
            </a:r>
          </a:p>
          <a:p>
            <a:pPr lvl="2"/>
            <a:r>
              <a:rPr lang="en-US" dirty="0">
                <a:ea typeface="ＭＳ Ｐゴシック" charset="0"/>
              </a:rPr>
              <a:t>similar to built in monitor lock used </a:t>
            </a:r>
            <a:br>
              <a:rPr lang="en-US" dirty="0">
                <a:ea typeface="ＭＳ Ｐゴシック" charset="0"/>
              </a:rPr>
            </a:br>
            <a:r>
              <a:rPr lang="en-US" dirty="0">
                <a:ea typeface="ＭＳ Ｐゴシック" charset="0"/>
              </a:rPr>
              <a:t>in synchronized blocks</a:t>
            </a:r>
          </a:p>
          <a:p>
            <a:pPr lvl="2"/>
            <a:endParaRPr lang="en-US" dirty="0">
              <a:ea typeface="ＭＳ Ｐゴシック" charset="0"/>
            </a:endParaRPr>
          </a:p>
          <a:p>
            <a:r>
              <a:rPr lang="en-US" dirty="0"/>
              <a:t>Provides option of "fair" locking</a:t>
            </a:r>
          </a:p>
          <a:p>
            <a:pPr lvl="2"/>
            <a:r>
              <a:rPr lang="en-US" dirty="0">
                <a:ea typeface="ＭＳ Ｐゴシック" charset="0"/>
              </a:rPr>
              <a:t>lock granted to threads in order of requests</a:t>
            </a:r>
          </a:p>
          <a:p>
            <a:pPr lvl="2"/>
            <a:r>
              <a:rPr lang="en-US" dirty="0">
                <a:ea typeface="ＭＳ Ｐゴシック" charset="0"/>
              </a:rPr>
              <a:t>not supported by intrinsic locking</a:t>
            </a:r>
          </a:p>
          <a:p>
            <a:pPr lvl="2"/>
            <a:r>
              <a:rPr lang="en-US" dirty="0">
                <a:ea typeface="ＭＳ Ｐゴシック" charset="0"/>
              </a:rPr>
              <a:t>degrades performance substantially</a:t>
            </a:r>
          </a:p>
          <a:p>
            <a:pPr lvl="2"/>
            <a:endParaRPr lang="en-US" dirty="0">
              <a:ea typeface="ＭＳ Ｐゴシック" charset="0"/>
            </a:endParaRPr>
          </a:p>
          <a:p>
            <a:pPr lvl="2"/>
            <a:endParaRPr lang="en-US" dirty="0">
              <a:ea typeface="ＭＳ Ｐゴシック" charset="0"/>
            </a:endParaRPr>
          </a:p>
        </p:txBody>
      </p:sp>
      <p:pic>
        <p:nvPicPr>
          <p:cNvPr id="327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708" y="2443591"/>
            <a:ext cx="1674813" cy="22807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38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dirty="0" err="1">
                <a:latin typeface="Courier"/>
              </a:rPr>
              <a:t>ReadWriteLock</a:t>
            </a:r>
            <a:endParaRPr lang="en-US" dirty="0">
              <a:latin typeface="Arial" charset="0"/>
            </a:endParaRPr>
          </a:p>
        </p:txBody>
      </p:sp>
      <p:sp>
        <p:nvSpPr>
          <p:cNvPr id="34818" name="Rectangle 3"/>
          <p:cNvSpPr>
            <a:spLocks noGrp="1" noChangeArrowheads="1"/>
          </p:cNvSpPr>
          <p:nvPr>
            <p:ph type="body" idx="1"/>
          </p:nvPr>
        </p:nvSpPr>
        <p:spPr>
          <a:xfrm>
            <a:off x="628650" y="1016000"/>
            <a:ext cx="7239000" cy="952500"/>
          </a:xfrm>
        </p:spPr>
        <p:txBody>
          <a:bodyPr/>
          <a:lstStyle/>
          <a:p>
            <a:r>
              <a:rPr lang="en-US" dirty="0"/>
              <a:t>Implements shared/exclusive locking</a:t>
            </a:r>
          </a:p>
          <a:p>
            <a:pPr lvl="2"/>
            <a:r>
              <a:rPr lang="en-US" dirty="0">
                <a:ea typeface="ＭＳ Ｐゴシック" charset="0"/>
              </a:rPr>
              <a:t>more efficient for read-mostly resources</a:t>
            </a:r>
          </a:p>
          <a:p>
            <a:pPr lvl="2"/>
            <a:r>
              <a:rPr lang="en-US" dirty="0">
                <a:ea typeface="ＭＳ Ｐゴシック" charset="0"/>
              </a:rPr>
              <a:t>composed of two Lock objects</a:t>
            </a:r>
          </a:p>
        </p:txBody>
      </p:sp>
      <p:sp>
        <p:nvSpPr>
          <p:cNvPr id="149511" name="Text Box 7"/>
          <p:cNvSpPr txBox="1">
            <a:spLocks noChangeArrowheads="1"/>
          </p:cNvSpPr>
          <p:nvPr/>
        </p:nvSpPr>
        <p:spPr bwMode="auto">
          <a:xfrm>
            <a:off x="1143000" y="1968500"/>
            <a:ext cx="6955750" cy="2866561"/>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wrap="none" tIns="99000" bIns="99000">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pPr>
              <a:defRPr/>
            </a:pPr>
            <a:r>
              <a:rPr lang="en-US" sz="1333" dirty="0">
                <a:latin typeface="Courier"/>
              </a:rPr>
              <a:t>public class </a:t>
            </a:r>
            <a:r>
              <a:rPr lang="en-US" sz="1333" dirty="0" err="1">
                <a:latin typeface="Courier"/>
              </a:rPr>
              <a:t>ReadWriteMap</a:t>
            </a:r>
            <a:r>
              <a:rPr lang="en-US" sz="1333" dirty="0">
                <a:latin typeface="Courier"/>
              </a:rPr>
              <a:t> {</a:t>
            </a:r>
          </a:p>
          <a:p>
            <a:pPr>
              <a:defRPr/>
            </a:pPr>
            <a:r>
              <a:rPr lang="en-US" sz="1333" dirty="0">
                <a:latin typeface="Courier"/>
              </a:rPr>
              <a:t>  final Map &lt;String, Data&gt; m = new </a:t>
            </a:r>
            <a:r>
              <a:rPr lang="en-US" sz="1333" dirty="0" err="1">
                <a:latin typeface="Courier"/>
              </a:rPr>
              <a:t>TreeMap</a:t>
            </a:r>
            <a:r>
              <a:rPr lang="en-US" sz="1333" dirty="0">
                <a:latin typeface="Courier"/>
              </a:rPr>
              <a:t>&lt;String, Data&gt;;</a:t>
            </a:r>
          </a:p>
          <a:p>
            <a:pPr>
              <a:defRPr/>
            </a:pPr>
            <a:r>
              <a:rPr lang="en-US" sz="1333" dirty="0">
                <a:latin typeface="Courier"/>
              </a:rPr>
              <a:t>  final </a:t>
            </a:r>
            <a:r>
              <a:rPr lang="en-US" sz="1333" dirty="0" err="1">
                <a:latin typeface="Courier"/>
              </a:rPr>
              <a:t>ReentrantReadWriteLock</a:t>
            </a:r>
            <a:r>
              <a:rPr lang="en-US" sz="1333" dirty="0">
                <a:latin typeface="Courier"/>
              </a:rPr>
              <a:t> </a:t>
            </a:r>
            <a:r>
              <a:rPr lang="en-US" sz="1333" dirty="0" err="1">
                <a:latin typeface="Courier"/>
              </a:rPr>
              <a:t>rwl</a:t>
            </a:r>
            <a:r>
              <a:rPr lang="en-US" sz="1333" dirty="0">
                <a:latin typeface="Courier"/>
              </a:rPr>
              <a:t> = new </a:t>
            </a:r>
            <a:r>
              <a:rPr lang="en-US" sz="1333" dirty="0" err="1">
                <a:latin typeface="Courier"/>
              </a:rPr>
              <a:t>ReentrantReadWriteLock</a:t>
            </a:r>
            <a:r>
              <a:rPr lang="en-US" sz="1333" dirty="0">
                <a:latin typeface="Courier"/>
              </a:rPr>
              <a:t>();</a:t>
            </a:r>
          </a:p>
          <a:p>
            <a:pPr>
              <a:defRPr/>
            </a:pPr>
            <a:r>
              <a:rPr lang="en-US" sz="1333" dirty="0">
                <a:latin typeface="Courier"/>
              </a:rPr>
              <a:t>  </a:t>
            </a:r>
            <a:r>
              <a:rPr lang="en-US" sz="1333" dirty="0">
                <a:solidFill>
                  <a:srgbClr val="0B52FC"/>
                </a:solidFill>
                <a:latin typeface="Courier"/>
              </a:rPr>
              <a:t>final Lock r = </a:t>
            </a:r>
            <a:r>
              <a:rPr lang="en-US" sz="1333" dirty="0" err="1">
                <a:solidFill>
                  <a:srgbClr val="0B52FC"/>
                </a:solidFill>
                <a:latin typeface="Courier"/>
              </a:rPr>
              <a:t>rwl.readLock</a:t>
            </a:r>
            <a:r>
              <a:rPr lang="en-US" sz="1333" dirty="0">
                <a:solidFill>
                  <a:srgbClr val="0B52FC"/>
                </a:solidFill>
                <a:latin typeface="Courier"/>
              </a:rPr>
              <a:t>();</a:t>
            </a:r>
          </a:p>
          <a:p>
            <a:pPr>
              <a:defRPr/>
            </a:pPr>
            <a:r>
              <a:rPr lang="en-US" sz="1333" dirty="0">
                <a:solidFill>
                  <a:srgbClr val="0B52FC"/>
                </a:solidFill>
                <a:latin typeface="Courier"/>
              </a:rPr>
              <a:t>  final Lock w = </a:t>
            </a:r>
            <a:r>
              <a:rPr lang="en-US" sz="1333" dirty="0" err="1">
                <a:solidFill>
                  <a:srgbClr val="0B52FC"/>
                </a:solidFill>
                <a:latin typeface="Courier"/>
              </a:rPr>
              <a:t>rwl.writeLock</a:t>
            </a:r>
            <a:r>
              <a:rPr lang="en-US" sz="1333" dirty="0">
                <a:solidFill>
                  <a:srgbClr val="0B52FC"/>
                </a:solidFill>
                <a:latin typeface="Courier"/>
              </a:rPr>
              <a:t>();</a:t>
            </a:r>
          </a:p>
          <a:p>
            <a:pPr>
              <a:spcBef>
                <a:spcPct val="50000"/>
              </a:spcBef>
              <a:defRPr/>
            </a:pPr>
            <a:r>
              <a:rPr lang="en-US" sz="1333" dirty="0">
                <a:latin typeface="Courier"/>
              </a:rPr>
              <a:t>  public Data get ( String key ) {</a:t>
            </a:r>
          </a:p>
          <a:p>
            <a:pPr>
              <a:defRPr/>
            </a:pPr>
            <a:r>
              <a:rPr lang="en-US" sz="1333" dirty="0">
                <a:solidFill>
                  <a:srgbClr val="0B52FC"/>
                </a:solidFill>
                <a:latin typeface="Courier"/>
              </a:rPr>
              <a:t>    </a:t>
            </a:r>
            <a:r>
              <a:rPr lang="en-US" sz="1333" dirty="0" err="1">
                <a:solidFill>
                  <a:srgbClr val="0B52FC"/>
                </a:solidFill>
                <a:latin typeface="Courier"/>
              </a:rPr>
              <a:t>r.lock</a:t>
            </a:r>
            <a:r>
              <a:rPr lang="en-US" sz="1333" dirty="0">
                <a:solidFill>
                  <a:srgbClr val="0B52FC"/>
                </a:solidFill>
                <a:latin typeface="Courier"/>
              </a:rPr>
              <a:t>();</a:t>
            </a:r>
          </a:p>
          <a:p>
            <a:pPr>
              <a:defRPr/>
            </a:pPr>
            <a:r>
              <a:rPr lang="en-US" sz="1333" dirty="0">
                <a:latin typeface="Courier"/>
              </a:rPr>
              <a:t>    try {</a:t>
            </a:r>
          </a:p>
          <a:p>
            <a:pPr>
              <a:defRPr/>
            </a:pPr>
            <a:r>
              <a:rPr lang="en-US" sz="1333" dirty="0">
                <a:latin typeface="Courier"/>
              </a:rPr>
              <a:t>      return </a:t>
            </a:r>
            <a:r>
              <a:rPr lang="en-US" sz="1333" dirty="0" err="1">
                <a:latin typeface="Courier"/>
              </a:rPr>
              <a:t>m.get</a:t>
            </a:r>
            <a:r>
              <a:rPr lang="en-US" sz="1333" dirty="0">
                <a:latin typeface="Courier"/>
              </a:rPr>
              <a:t>(key);</a:t>
            </a:r>
          </a:p>
          <a:p>
            <a:pPr>
              <a:defRPr/>
            </a:pPr>
            <a:r>
              <a:rPr lang="en-US" sz="1333" dirty="0">
                <a:latin typeface="Courier"/>
              </a:rPr>
              <a:t>    } finally { </a:t>
            </a:r>
            <a:r>
              <a:rPr lang="en-US" sz="1333" dirty="0" err="1">
                <a:solidFill>
                  <a:srgbClr val="0B52FC"/>
                </a:solidFill>
                <a:latin typeface="Courier"/>
              </a:rPr>
              <a:t>r.unlock</a:t>
            </a:r>
            <a:r>
              <a:rPr lang="en-US" sz="1333" dirty="0">
                <a:solidFill>
                  <a:srgbClr val="0B52FC"/>
                </a:solidFill>
                <a:latin typeface="Courier"/>
              </a:rPr>
              <a:t>();</a:t>
            </a:r>
            <a:r>
              <a:rPr lang="en-US" sz="1333" dirty="0">
                <a:latin typeface="Courier"/>
              </a:rPr>
              <a:t> }</a:t>
            </a:r>
          </a:p>
          <a:p>
            <a:pPr>
              <a:defRPr/>
            </a:pPr>
            <a:r>
              <a:rPr lang="en-US" sz="1333" dirty="0">
                <a:latin typeface="Courier"/>
              </a:rPr>
              <a:t>  }</a:t>
            </a:r>
          </a:p>
          <a:p>
            <a:pPr>
              <a:spcBef>
                <a:spcPct val="50000"/>
              </a:spcBef>
              <a:defRPr/>
            </a:pPr>
            <a:r>
              <a:rPr lang="en-US" sz="1333" dirty="0">
                <a:latin typeface="Courier"/>
              </a:rPr>
              <a:t> </a:t>
            </a:r>
          </a:p>
        </p:txBody>
      </p:sp>
      <p:sp>
        <p:nvSpPr>
          <p:cNvPr id="5" name="Rectangle 4"/>
          <p:cNvSpPr/>
          <p:nvPr/>
        </p:nvSpPr>
        <p:spPr bwMode="auto">
          <a:xfrm>
            <a:off x="1079500" y="4699000"/>
            <a:ext cx="7048500" cy="254000"/>
          </a:xfrm>
          <a:prstGeom prst="rect">
            <a:avLst/>
          </a:prstGeom>
          <a:solidFill>
            <a:srgbClr val="FFFF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265169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dirty="0" err="1">
                <a:latin typeface="Courier"/>
              </a:rPr>
              <a:t>ReadWriteLock</a:t>
            </a:r>
            <a:endParaRPr lang="en-US" dirty="0">
              <a:latin typeface="Arial" charset="0"/>
            </a:endParaRPr>
          </a:p>
        </p:txBody>
      </p:sp>
      <p:sp>
        <p:nvSpPr>
          <p:cNvPr id="34818" name="Rectangle 3"/>
          <p:cNvSpPr>
            <a:spLocks noGrp="1" noChangeArrowheads="1"/>
          </p:cNvSpPr>
          <p:nvPr>
            <p:ph type="body" idx="1"/>
          </p:nvPr>
        </p:nvSpPr>
        <p:spPr>
          <a:xfrm>
            <a:off x="628650" y="1016000"/>
            <a:ext cx="7239000" cy="952500"/>
          </a:xfrm>
        </p:spPr>
        <p:txBody>
          <a:bodyPr/>
          <a:lstStyle/>
          <a:p>
            <a:r>
              <a:rPr lang="en-US" dirty="0"/>
              <a:t>Implements shared/exclusive locking</a:t>
            </a:r>
          </a:p>
          <a:p>
            <a:pPr lvl="2"/>
            <a:r>
              <a:rPr lang="en-US" dirty="0">
                <a:ea typeface="ＭＳ Ｐゴシック" charset="0"/>
              </a:rPr>
              <a:t>more efficient for read-mostly resources</a:t>
            </a:r>
          </a:p>
          <a:p>
            <a:pPr lvl="2"/>
            <a:r>
              <a:rPr lang="en-US" dirty="0">
                <a:ea typeface="ＭＳ Ｐゴシック" charset="0"/>
              </a:rPr>
              <a:t>composed of two Lock objects</a:t>
            </a:r>
          </a:p>
        </p:txBody>
      </p:sp>
      <p:sp>
        <p:nvSpPr>
          <p:cNvPr id="6" name="Text Box 7">
            <a:extLst>
              <a:ext uri="{FF2B5EF4-FFF2-40B4-BE49-F238E27FC236}">
                <a16:creationId xmlns:a16="http://schemas.microsoft.com/office/drawing/2014/main" id="{613F5DBF-3C5C-324A-B21E-5BDC463B5BC6}"/>
              </a:ext>
            </a:extLst>
          </p:cNvPr>
          <p:cNvSpPr txBox="1">
            <a:spLocks noChangeArrowheads="1"/>
          </p:cNvSpPr>
          <p:nvPr/>
        </p:nvSpPr>
        <p:spPr bwMode="auto">
          <a:xfrm>
            <a:off x="1111195" y="2364873"/>
            <a:ext cx="6921500" cy="2046016"/>
          </a:xfrm>
          <a:prstGeom prst="rect">
            <a:avLst/>
          </a:prstGeom>
          <a:solidFill>
            <a:srgbClr val="FFFFFF"/>
          </a:solidFill>
          <a:ln w="12700">
            <a:solidFill>
              <a:schemeClr val="tx1"/>
            </a:solidFill>
            <a:miter lim="800000"/>
            <a:headEnd/>
            <a:tailEnd/>
          </a:ln>
          <a:effectLst>
            <a:outerShdw blurRad="63500" dist="38099" dir="2700000" algn="ctr" rotWithShape="0">
              <a:schemeClr val="bg2">
                <a:alpha val="74998"/>
              </a:schemeClr>
            </a:outerShdw>
          </a:effectLst>
        </p:spPr>
        <p:txBody>
          <a:bodyPr wrap="square" tIns="99000" bIns="99000">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0"/>
              </a:spcBef>
              <a:spcAft>
                <a:spcPct val="0"/>
              </a:spcAft>
              <a:defRPr sz="1400">
                <a:solidFill>
                  <a:schemeClr val="tx1"/>
                </a:solidFill>
                <a:latin typeface="Arial" charset="0"/>
                <a:ea typeface="ＭＳ Ｐゴシック" charset="0"/>
              </a:defRPr>
            </a:lvl6pPr>
            <a:lvl7pPr marL="914400" eaLnBrk="0" fontAlgn="base" hangingPunct="0">
              <a:spcBef>
                <a:spcPct val="0"/>
              </a:spcBef>
              <a:spcAft>
                <a:spcPct val="0"/>
              </a:spcAft>
              <a:defRPr sz="1400">
                <a:solidFill>
                  <a:schemeClr val="tx1"/>
                </a:solidFill>
                <a:latin typeface="Arial" charset="0"/>
                <a:ea typeface="ＭＳ Ｐゴシック" charset="0"/>
              </a:defRPr>
            </a:lvl7pPr>
            <a:lvl8pPr marL="1371600" eaLnBrk="0" fontAlgn="base" hangingPunct="0">
              <a:spcBef>
                <a:spcPct val="0"/>
              </a:spcBef>
              <a:spcAft>
                <a:spcPct val="0"/>
              </a:spcAft>
              <a:defRPr sz="1400">
                <a:solidFill>
                  <a:schemeClr val="tx1"/>
                </a:solidFill>
                <a:latin typeface="Arial" charset="0"/>
                <a:ea typeface="ＭＳ Ｐゴシック" charset="0"/>
              </a:defRPr>
            </a:lvl8pPr>
            <a:lvl9pPr marL="1828800" eaLnBrk="0" fontAlgn="base" hangingPunct="0">
              <a:spcBef>
                <a:spcPct val="0"/>
              </a:spcBef>
              <a:spcAft>
                <a:spcPct val="0"/>
              </a:spcAft>
              <a:defRPr sz="1400">
                <a:solidFill>
                  <a:schemeClr val="tx1"/>
                </a:solidFill>
                <a:latin typeface="Arial" charset="0"/>
                <a:ea typeface="ＭＳ Ｐゴシック" charset="0"/>
              </a:defRPr>
            </a:lvl9pPr>
          </a:lstStyle>
          <a:p>
            <a:pPr>
              <a:defRPr/>
            </a:pPr>
            <a:endParaRPr lang="en-US" sz="1333" dirty="0">
              <a:latin typeface="Courier"/>
            </a:endParaRPr>
          </a:p>
          <a:p>
            <a:pPr>
              <a:defRPr/>
            </a:pPr>
            <a:r>
              <a:rPr lang="en-US" sz="1333" dirty="0">
                <a:latin typeface="Courier"/>
              </a:rPr>
              <a:t>  public Data put ( String key, Data value ) {</a:t>
            </a:r>
          </a:p>
          <a:p>
            <a:pPr>
              <a:defRPr/>
            </a:pPr>
            <a:r>
              <a:rPr lang="en-US" sz="1333" dirty="0">
                <a:solidFill>
                  <a:srgbClr val="0B52FC"/>
                </a:solidFill>
                <a:latin typeface="Courier"/>
              </a:rPr>
              <a:t>    </a:t>
            </a:r>
            <a:r>
              <a:rPr lang="en-US" sz="1333" dirty="0" err="1">
                <a:solidFill>
                  <a:srgbClr val="0B52FC"/>
                </a:solidFill>
                <a:latin typeface="Courier"/>
              </a:rPr>
              <a:t>w.lock</a:t>
            </a:r>
            <a:r>
              <a:rPr lang="en-US" sz="1333" dirty="0">
                <a:solidFill>
                  <a:srgbClr val="0B52FC"/>
                </a:solidFill>
                <a:latin typeface="Courier"/>
              </a:rPr>
              <a:t>();</a:t>
            </a:r>
          </a:p>
          <a:p>
            <a:pPr>
              <a:defRPr/>
            </a:pPr>
            <a:r>
              <a:rPr lang="en-US" sz="1333" dirty="0">
                <a:latin typeface="Courier"/>
              </a:rPr>
              <a:t>    try {</a:t>
            </a:r>
          </a:p>
          <a:p>
            <a:pPr>
              <a:defRPr/>
            </a:pPr>
            <a:r>
              <a:rPr lang="en-US" sz="1333" dirty="0">
                <a:latin typeface="Courier"/>
              </a:rPr>
              <a:t>      return </a:t>
            </a:r>
            <a:r>
              <a:rPr lang="en-US" sz="1333" dirty="0" err="1">
                <a:latin typeface="Courier"/>
              </a:rPr>
              <a:t>m.put</a:t>
            </a:r>
            <a:r>
              <a:rPr lang="en-US" sz="1333" dirty="0">
                <a:latin typeface="Courier"/>
              </a:rPr>
              <a:t>(</a:t>
            </a:r>
            <a:r>
              <a:rPr lang="en-US" sz="1333" dirty="0" err="1">
                <a:latin typeface="Courier"/>
              </a:rPr>
              <a:t>key,value</a:t>
            </a:r>
            <a:r>
              <a:rPr lang="en-US" sz="1333" dirty="0">
                <a:latin typeface="Courier"/>
              </a:rPr>
              <a:t>);</a:t>
            </a:r>
          </a:p>
          <a:p>
            <a:pPr>
              <a:defRPr/>
            </a:pPr>
            <a:r>
              <a:rPr lang="en-US" sz="1333" dirty="0">
                <a:latin typeface="Courier"/>
              </a:rPr>
              <a:t>    } finally { </a:t>
            </a:r>
            <a:r>
              <a:rPr lang="en-US" sz="1333" dirty="0" err="1">
                <a:solidFill>
                  <a:srgbClr val="0B52FC"/>
                </a:solidFill>
                <a:latin typeface="Courier"/>
              </a:rPr>
              <a:t>w.unlock</a:t>
            </a:r>
            <a:r>
              <a:rPr lang="en-US" sz="1333" dirty="0">
                <a:solidFill>
                  <a:srgbClr val="0B52FC"/>
                </a:solidFill>
                <a:latin typeface="Courier"/>
              </a:rPr>
              <a:t>();</a:t>
            </a:r>
            <a:r>
              <a:rPr lang="en-US" sz="1333" dirty="0">
                <a:latin typeface="Courier"/>
              </a:rPr>
              <a:t> }</a:t>
            </a:r>
          </a:p>
          <a:p>
            <a:pPr>
              <a:defRPr/>
            </a:pPr>
            <a:r>
              <a:rPr lang="en-US" sz="1333" dirty="0">
                <a:latin typeface="Courier"/>
              </a:rPr>
              <a:t>  }</a:t>
            </a:r>
          </a:p>
          <a:p>
            <a:pPr>
              <a:defRPr/>
            </a:pPr>
            <a:r>
              <a:rPr lang="en-US" sz="1333" dirty="0">
                <a:latin typeface="Courier"/>
              </a:rPr>
              <a:t>  …</a:t>
            </a:r>
          </a:p>
          <a:p>
            <a:pPr>
              <a:defRPr/>
            </a:pPr>
            <a:r>
              <a:rPr lang="en-US" sz="1333" dirty="0">
                <a:latin typeface="Courier"/>
              </a:rPr>
              <a:t>}</a:t>
            </a:r>
          </a:p>
        </p:txBody>
      </p:sp>
      <p:sp>
        <p:nvSpPr>
          <p:cNvPr id="7" name="Rectangle 6">
            <a:extLst>
              <a:ext uri="{FF2B5EF4-FFF2-40B4-BE49-F238E27FC236}">
                <a16:creationId xmlns:a16="http://schemas.microsoft.com/office/drawing/2014/main" id="{BDA534D1-372F-BD4D-A8D5-4B2015C4C2A7}"/>
              </a:ext>
            </a:extLst>
          </p:cNvPr>
          <p:cNvSpPr/>
          <p:nvPr/>
        </p:nvSpPr>
        <p:spPr bwMode="auto">
          <a:xfrm>
            <a:off x="1047695" y="2301373"/>
            <a:ext cx="7048500" cy="254000"/>
          </a:xfrm>
          <a:prstGeom prst="rect">
            <a:avLst/>
          </a:prstGeom>
          <a:solidFill>
            <a:srgbClr val="FFFF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22551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r>
              <a:rPr lang="en-GB" dirty="0">
                <a:ea typeface="ＭＳ Ｐゴシック" charset="0"/>
                <a:cs typeface="ＭＳ Ｐゴシック" charset="0"/>
              </a:rPr>
              <a:t>Synchronizing Execution</a:t>
            </a:r>
          </a:p>
        </p:txBody>
      </p:sp>
      <p:sp>
        <p:nvSpPr>
          <p:cNvPr id="12290" name="Rectangle 3"/>
          <p:cNvSpPr>
            <a:spLocks noGrp="1" noChangeArrowheads="1"/>
          </p:cNvSpPr>
          <p:nvPr>
            <p:ph type="body" idx="1"/>
          </p:nvPr>
        </p:nvSpPr>
        <p:spPr>
          <a:xfrm>
            <a:off x="636985" y="1089224"/>
            <a:ext cx="7239000" cy="4134115"/>
          </a:xfrm>
        </p:spPr>
        <p:txBody>
          <a:bodyPr>
            <a:normAutofit lnSpcReduction="10000"/>
          </a:bodyPr>
          <a:lstStyle/>
          <a:p>
            <a:pPr>
              <a:lnSpc>
                <a:spcPct val="80000"/>
              </a:lnSpc>
            </a:pPr>
            <a:r>
              <a:rPr lang="en-GB" dirty="0">
                <a:ea typeface="ＭＳ Ｐゴシック" charset="0"/>
              </a:rPr>
              <a:t>Producer-Consumer problem</a:t>
            </a:r>
          </a:p>
          <a:p>
            <a:pPr>
              <a:lnSpc>
                <a:spcPct val="80000"/>
              </a:lnSpc>
            </a:pPr>
            <a:endParaRPr lang="en-GB" dirty="0">
              <a:ea typeface="ＭＳ Ｐゴシック" charset="0"/>
            </a:endParaRPr>
          </a:p>
          <a:p>
            <a:pPr>
              <a:lnSpc>
                <a:spcPct val="80000"/>
              </a:lnSpc>
            </a:pPr>
            <a:endParaRPr lang="en-GB" dirty="0">
              <a:ea typeface="ＭＳ Ｐゴシック" charset="0"/>
            </a:endParaRPr>
          </a:p>
          <a:p>
            <a:pPr>
              <a:lnSpc>
                <a:spcPct val="80000"/>
              </a:lnSpc>
            </a:pPr>
            <a:endParaRPr lang="en-GB" dirty="0">
              <a:ea typeface="ＭＳ Ｐゴシック" charset="0"/>
            </a:endParaRPr>
          </a:p>
          <a:p>
            <a:pPr>
              <a:lnSpc>
                <a:spcPct val="80000"/>
              </a:lnSpc>
            </a:pPr>
            <a:endParaRPr lang="en-GB" dirty="0">
              <a:ea typeface="ＭＳ Ｐゴシック" charset="0"/>
            </a:endParaRPr>
          </a:p>
          <a:p>
            <a:pPr>
              <a:lnSpc>
                <a:spcPct val="80000"/>
              </a:lnSpc>
            </a:pPr>
            <a:endParaRPr lang="en-GB" dirty="0">
              <a:ea typeface="ＭＳ Ｐゴシック" charset="0"/>
            </a:endParaRPr>
          </a:p>
          <a:p>
            <a:pPr>
              <a:lnSpc>
                <a:spcPct val="80000"/>
              </a:lnSpc>
            </a:pPr>
            <a:endParaRPr lang="en-GB" dirty="0">
              <a:ea typeface="ＭＳ Ｐゴシック" charset="0"/>
            </a:endParaRPr>
          </a:p>
          <a:p>
            <a:pPr>
              <a:lnSpc>
                <a:spcPct val="80000"/>
              </a:lnSpc>
            </a:pPr>
            <a:endParaRPr lang="en-GB" dirty="0">
              <a:ea typeface="ＭＳ Ｐゴシック" charset="0"/>
            </a:endParaRPr>
          </a:p>
          <a:p>
            <a:pPr>
              <a:lnSpc>
                <a:spcPct val="80000"/>
              </a:lnSpc>
            </a:pPr>
            <a:r>
              <a:rPr lang="en-GB" dirty="0">
                <a:ea typeface="ＭＳ Ｐゴシック" charset="0"/>
              </a:rPr>
              <a:t>Cannot consume if resource pool is empty</a:t>
            </a:r>
          </a:p>
          <a:p>
            <a:pPr lvl="2">
              <a:lnSpc>
                <a:spcPct val="80000"/>
              </a:lnSpc>
            </a:pPr>
            <a:r>
              <a:rPr lang="en-GB" dirty="0">
                <a:ea typeface="ＭＳ Ｐゴシック" charset="0"/>
              </a:rPr>
              <a:t>cannot produce if pool is full</a:t>
            </a:r>
          </a:p>
          <a:p>
            <a:pPr lvl="2">
              <a:lnSpc>
                <a:spcPct val="80000"/>
              </a:lnSpc>
            </a:pPr>
            <a:endParaRPr lang="en-GB" dirty="0">
              <a:ea typeface="ＭＳ Ｐゴシック" charset="0"/>
            </a:endParaRPr>
          </a:p>
          <a:p>
            <a:pPr>
              <a:lnSpc>
                <a:spcPct val="80000"/>
              </a:lnSpc>
            </a:pPr>
            <a:r>
              <a:rPr lang="en-GB" dirty="0">
                <a:ea typeface="ＭＳ Ｐゴシック" charset="0"/>
              </a:rPr>
              <a:t>Synchronization between producers and consumers</a:t>
            </a:r>
            <a:br>
              <a:rPr lang="en-GB" dirty="0">
                <a:ea typeface="ＭＳ Ｐゴシック" charset="0"/>
              </a:rPr>
            </a:br>
            <a:r>
              <a:rPr lang="en-GB" dirty="0">
                <a:ea typeface="ＭＳ Ｐゴシック" charset="0"/>
              </a:rPr>
              <a:t>is necessary</a:t>
            </a:r>
          </a:p>
        </p:txBody>
      </p:sp>
      <p:sp>
        <p:nvSpPr>
          <p:cNvPr id="12291" name="Oval 4"/>
          <p:cNvSpPr>
            <a:spLocks noChangeArrowheads="1"/>
          </p:cNvSpPr>
          <p:nvPr/>
        </p:nvSpPr>
        <p:spPr bwMode="auto">
          <a:xfrm>
            <a:off x="967479" y="2299561"/>
            <a:ext cx="1095375" cy="519907"/>
          </a:xfrm>
          <a:prstGeom prst="ellipse">
            <a:avLst/>
          </a:prstGeom>
          <a:solidFill>
            <a:srgbClr val="CCFFFF"/>
          </a:solidFill>
          <a:ln w="9525">
            <a:solidFill>
              <a:schemeClr val="tx1"/>
            </a:solidFill>
            <a:round/>
            <a:headEnd type="none" w="sm" len="sm"/>
            <a:tailEnd type="none" w="sm" len="sm"/>
          </a:ln>
        </p:spPr>
        <p:txBody>
          <a:bodyPr wrap="none" anchor="ctr"/>
          <a:lstStyle/>
          <a:p>
            <a:endParaRPr lang="en-US" sz="1170"/>
          </a:p>
        </p:txBody>
      </p:sp>
      <p:sp>
        <p:nvSpPr>
          <p:cNvPr id="12292" name="Oval 5"/>
          <p:cNvSpPr>
            <a:spLocks noChangeArrowheads="1"/>
          </p:cNvSpPr>
          <p:nvPr/>
        </p:nvSpPr>
        <p:spPr bwMode="auto">
          <a:xfrm>
            <a:off x="6006469" y="1627519"/>
            <a:ext cx="1095375" cy="519907"/>
          </a:xfrm>
          <a:prstGeom prst="ellipse">
            <a:avLst/>
          </a:prstGeom>
          <a:solidFill>
            <a:srgbClr val="CCFFFF"/>
          </a:solidFill>
          <a:ln w="9525">
            <a:solidFill>
              <a:schemeClr val="tx1"/>
            </a:solidFill>
            <a:round/>
            <a:headEnd type="none" w="sm" len="sm"/>
            <a:tailEnd type="none" w="sm" len="sm"/>
          </a:ln>
        </p:spPr>
        <p:txBody>
          <a:bodyPr wrap="none" anchor="ctr"/>
          <a:lstStyle/>
          <a:p>
            <a:endParaRPr lang="en-US" sz="1170"/>
          </a:p>
        </p:txBody>
      </p:sp>
      <p:sp>
        <p:nvSpPr>
          <p:cNvPr id="12293" name="Oval 6"/>
          <p:cNvSpPr>
            <a:spLocks noChangeArrowheads="1"/>
          </p:cNvSpPr>
          <p:nvPr/>
        </p:nvSpPr>
        <p:spPr bwMode="auto">
          <a:xfrm>
            <a:off x="5993239" y="2708343"/>
            <a:ext cx="1095375" cy="519906"/>
          </a:xfrm>
          <a:prstGeom prst="ellipse">
            <a:avLst/>
          </a:prstGeom>
          <a:solidFill>
            <a:srgbClr val="CCFFFF"/>
          </a:solidFill>
          <a:ln w="9525">
            <a:solidFill>
              <a:schemeClr val="tx1"/>
            </a:solidFill>
            <a:round/>
            <a:headEnd type="none" w="sm" len="sm"/>
            <a:tailEnd type="none" w="sm" len="sm"/>
          </a:ln>
        </p:spPr>
        <p:txBody>
          <a:bodyPr wrap="none" anchor="ctr"/>
          <a:lstStyle/>
          <a:p>
            <a:endParaRPr lang="en-US" sz="1170"/>
          </a:p>
        </p:txBody>
      </p:sp>
      <p:grpSp>
        <p:nvGrpSpPr>
          <p:cNvPr id="12294" name="Group 7"/>
          <p:cNvGrpSpPr>
            <a:grpSpLocks/>
          </p:cNvGrpSpPr>
          <p:nvPr/>
        </p:nvGrpSpPr>
        <p:grpSpPr bwMode="auto">
          <a:xfrm>
            <a:off x="2691240" y="2393489"/>
            <a:ext cx="2096823" cy="383646"/>
            <a:chOff x="1673" y="1634"/>
            <a:chExt cx="1585" cy="290"/>
          </a:xfrm>
        </p:grpSpPr>
        <p:sp>
          <p:nvSpPr>
            <p:cNvPr id="231432" name="Rectangle 8"/>
            <p:cNvSpPr>
              <a:spLocks noChangeArrowheads="1"/>
            </p:cNvSpPr>
            <p:nvPr/>
          </p:nvSpPr>
          <p:spPr bwMode="auto">
            <a:xfrm>
              <a:off x="1673" y="1634"/>
              <a:ext cx="1585" cy="290"/>
            </a:xfrm>
            <a:prstGeom prst="rect">
              <a:avLst/>
            </a:prstGeom>
            <a:solidFill>
              <a:schemeClr val="accent2"/>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none" anchor="ctr"/>
            <a:lstStyle/>
            <a:p>
              <a:pPr>
                <a:defRPr/>
              </a:pPr>
              <a:endParaRPr lang="en-US" sz="1170">
                <a:ea typeface="ＭＳ Ｐゴシック" charset="-128"/>
                <a:cs typeface="ＭＳ Ｐゴシック" charset="-128"/>
              </a:endParaRPr>
            </a:p>
          </p:txBody>
        </p:sp>
        <p:sp>
          <p:nvSpPr>
            <p:cNvPr id="12302" name="Rectangle 9"/>
            <p:cNvSpPr>
              <a:spLocks noChangeArrowheads="1"/>
            </p:cNvSpPr>
            <p:nvPr/>
          </p:nvSpPr>
          <p:spPr bwMode="auto">
            <a:xfrm>
              <a:off x="1738" y="1686"/>
              <a:ext cx="238" cy="155"/>
            </a:xfrm>
            <a:prstGeom prst="rect">
              <a:avLst/>
            </a:prstGeom>
            <a:solidFill>
              <a:srgbClr val="FFC5CF"/>
            </a:solidFill>
            <a:ln w="9525">
              <a:solidFill>
                <a:schemeClr val="tx1"/>
              </a:solidFill>
              <a:miter lim="800000"/>
              <a:headEnd type="none" w="sm" len="sm"/>
              <a:tailEnd type="none" w="sm" len="sm"/>
            </a:ln>
          </p:spPr>
          <p:txBody>
            <a:bodyPr wrap="none" anchor="ctr"/>
            <a:lstStyle/>
            <a:p>
              <a:endParaRPr lang="en-US" sz="1170"/>
            </a:p>
          </p:txBody>
        </p:sp>
        <p:sp>
          <p:nvSpPr>
            <p:cNvPr id="12303" name="Rectangle 10"/>
            <p:cNvSpPr>
              <a:spLocks noChangeArrowheads="1"/>
            </p:cNvSpPr>
            <p:nvPr/>
          </p:nvSpPr>
          <p:spPr bwMode="auto">
            <a:xfrm>
              <a:off x="2121" y="1707"/>
              <a:ext cx="238" cy="155"/>
            </a:xfrm>
            <a:prstGeom prst="rect">
              <a:avLst/>
            </a:prstGeom>
            <a:solidFill>
              <a:srgbClr val="FFC5CF"/>
            </a:solidFill>
            <a:ln w="9525">
              <a:solidFill>
                <a:schemeClr val="tx1"/>
              </a:solidFill>
              <a:miter lim="800000"/>
              <a:headEnd type="none" w="sm" len="sm"/>
              <a:tailEnd type="none" w="sm" len="sm"/>
            </a:ln>
          </p:spPr>
          <p:txBody>
            <a:bodyPr wrap="none" anchor="ctr"/>
            <a:lstStyle/>
            <a:p>
              <a:endParaRPr lang="en-US" sz="1170"/>
            </a:p>
          </p:txBody>
        </p:sp>
        <p:sp>
          <p:nvSpPr>
            <p:cNvPr id="12304" name="Rectangle 11"/>
            <p:cNvSpPr>
              <a:spLocks noChangeArrowheads="1"/>
            </p:cNvSpPr>
            <p:nvPr/>
          </p:nvSpPr>
          <p:spPr bwMode="auto">
            <a:xfrm>
              <a:off x="2432" y="1707"/>
              <a:ext cx="238" cy="155"/>
            </a:xfrm>
            <a:prstGeom prst="rect">
              <a:avLst/>
            </a:prstGeom>
            <a:solidFill>
              <a:srgbClr val="FFC5CF"/>
            </a:solidFill>
            <a:ln w="9525">
              <a:solidFill>
                <a:schemeClr val="tx1"/>
              </a:solidFill>
              <a:miter lim="800000"/>
              <a:headEnd type="none" w="sm" len="sm"/>
              <a:tailEnd type="none" w="sm" len="sm"/>
            </a:ln>
          </p:spPr>
          <p:txBody>
            <a:bodyPr wrap="none" anchor="ctr"/>
            <a:lstStyle/>
            <a:p>
              <a:endParaRPr lang="en-US" sz="1170"/>
            </a:p>
          </p:txBody>
        </p:sp>
        <p:sp>
          <p:nvSpPr>
            <p:cNvPr id="12305" name="Rectangle 12"/>
            <p:cNvSpPr>
              <a:spLocks noChangeArrowheads="1"/>
            </p:cNvSpPr>
            <p:nvPr/>
          </p:nvSpPr>
          <p:spPr bwMode="auto">
            <a:xfrm>
              <a:off x="2846" y="1707"/>
              <a:ext cx="238" cy="155"/>
            </a:xfrm>
            <a:prstGeom prst="rect">
              <a:avLst/>
            </a:prstGeom>
            <a:solidFill>
              <a:srgbClr val="FFC5CF"/>
            </a:solidFill>
            <a:ln w="9525">
              <a:solidFill>
                <a:schemeClr val="tx1"/>
              </a:solidFill>
              <a:miter lim="800000"/>
              <a:headEnd type="none" w="sm" len="sm"/>
              <a:tailEnd type="none" w="sm" len="sm"/>
            </a:ln>
          </p:spPr>
          <p:txBody>
            <a:bodyPr wrap="none" anchor="ctr"/>
            <a:lstStyle/>
            <a:p>
              <a:endParaRPr lang="en-US" sz="1170"/>
            </a:p>
          </p:txBody>
        </p:sp>
      </p:grpSp>
      <p:sp>
        <p:nvSpPr>
          <p:cNvPr id="12295" name="Line 13"/>
          <p:cNvSpPr>
            <a:spLocks noChangeShapeType="1"/>
          </p:cNvSpPr>
          <p:nvPr/>
        </p:nvSpPr>
        <p:spPr bwMode="auto">
          <a:xfrm>
            <a:off x="2065500" y="2544301"/>
            <a:ext cx="642938" cy="0"/>
          </a:xfrm>
          <a:prstGeom prst="line">
            <a:avLst/>
          </a:prstGeom>
          <a:noFill/>
          <a:ln w="952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sp>
        <p:nvSpPr>
          <p:cNvPr id="12296" name="Line 14"/>
          <p:cNvSpPr>
            <a:spLocks noChangeShapeType="1"/>
          </p:cNvSpPr>
          <p:nvPr/>
        </p:nvSpPr>
        <p:spPr bwMode="auto">
          <a:xfrm flipV="1">
            <a:off x="4801292" y="2024395"/>
            <a:ext cx="1203854" cy="478896"/>
          </a:xfrm>
          <a:prstGeom prst="line">
            <a:avLst/>
          </a:prstGeom>
          <a:noFill/>
          <a:ln w="952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sp>
        <p:nvSpPr>
          <p:cNvPr id="12297" name="Line 15"/>
          <p:cNvSpPr>
            <a:spLocks noChangeShapeType="1"/>
          </p:cNvSpPr>
          <p:nvPr/>
        </p:nvSpPr>
        <p:spPr bwMode="auto">
          <a:xfrm>
            <a:off x="4805260" y="2671301"/>
            <a:ext cx="1162843" cy="273843"/>
          </a:xfrm>
          <a:prstGeom prst="line">
            <a:avLst/>
          </a:prstGeom>
          <a:noFill/>
          <a:ln w="952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sp>
        <p:nvSpPr>
          <p:cNvPr id="12298" name="Text Box 16"/>
          <p:cNvSpPr txBox="1">
            <a:spLocks noChangeArrowheads="1"/>
          </p:cNvSpPr>
          <p:nvPr/>
        </p:nvSpPr>
        <p:spPr bwMode="auto">
          <a:xfrm>
            <a:off x="3020570" y="2040270"/>
            <a:ext cx="144943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GB" sz="1500" dirty="0"/>
              <a:t>Resource Pool</a:t>
            </a:r>
          </a:p>
        </p:txBody>
      </p:sp>
      <p:sp>
        <p:nvSpPr>
          <p:cNvPr id="12299" name="Text Box 17"/>
          <p:cNvSpPr txBox="1">
            <a:spLocks noChangeArrowheads="1"/>
          </p:cNvSpPr>
          <p:nvPr/>
        </p:nvSpPr>
        <p:spPr bwMode="auto">
          <a:xfrm>
            <a:off x="1070666" y="1929145"/>
            <a:ext cx="966931"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GB" sz="1500"/>
              <a:t>Producer</a:t>
            </a:r>
          </a:p>
        </p:txBody>
      </p:sp>
      <p:sp>
        <p:nvSpPr>
          <p:cNvPr id="12300" name="Text Box 18"/>
          <p:cNvSpPr txBox="1">
            <a:spLocks noChangeArrowheads="1"/>
          </p:cNvSpPr>
          <p:nvPr/>
        </p:nvSpPr>
        <p:spPr bwMode="auto">
          <a:xfrm>
            <a:off x="6023666" y="1280056"/>
            <a:ext cx="1074333"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GB" sz="1500" dirty="0"/>
              <a:t>Consumer</a:t>
            </a:r>
          </a:p>
        </p:txBody>
      </p:sp>
    </p:spTree>
    <p:extLst>
      <p:ext uri="{BB962C8B-B14F-4D97-AF65-F5344CB8AC3E}">
        <p14:creationId xmlns:p14="http://schemas.microsoft.com/office/powerpoint/2010/main" val="28730414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TotalTime>
  <Words>6170</Words>
  <Application>Microsoft Macintosh PowerPoint</Application>
  <PresentationFormat>On-screen Show (16:10)</PresentationFormat>
  <Paragraphs>672</Paragraphs>
  <Slides>34</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ＭＳ Ｐゴシック</vt:lpstr>
      <vt:lpstr>Arial</vt:lpstr>
      <vt:lpstr>Calibri</vt:lpstr>
      <vt:lpstr>Calibri Light</vt:lpstr>
      <vt:lpstr>Courier</vt:lpstr>
      <vt:lpstr>Symbol</vt:lpstr>
      <vt:lpstr>Office Theme</vt:lpstr>
      <vt:lpstr>Clip</vt:lpstr>
      <vt:lpstr>Synchronisation in Java</vt:lpstr>
      <vt:lpstr>Basic Data Access Synchronization</vt:lpstr>
      <vt:lpstr>Synchronized Blocks</vt:lpstr>
      <vt:lpstr>Lock Objects</vt:lpstr>
      <vt:lpstr>The Lock Interface</vt:lpstr>
      <vt:lpstr>ReentrantLock</vt:lpstr>
      <vt:lpstr>ReadWriteLock</vt:lpstr>
      <vt:lpstr>ReadWriteLock</vt:lpstr>
      <vt:lpstr>Synchronizing Execution</vt:lpstr>
      <vt:lpstr>Example Producer</vt:lpstr>
      <vt:lpstr>Example Producer</vt:lpstr>
      <vt:lpstr>Example Consumer</vt:lpstr>
      <vt:lpstr>Example Consumer</vt:lpstr>
      <vt:lpstr>Driver Program and Shared Resource</vt:lpstr>
      <vt:lpstr>Basic Synchronization</vt:lpstr>
      <vt:lpstr>Solution Using Basic Synchronization</vt:lpstr>
      <vt:lpstr>Solution Using Basic Synchronization</vt:lpstr>
      <vt:lpstr>Solution Using Basic Synchronization</vt:lpstr>
      <vt:lpstr>Conditions</vt:lpstr>
      <vt:lpstr>Letters Implementation Using Conditions</vt:lpstr>
      <vt:lpstr>Letters Implementation Using Conditions</vt:lpstr>
      <vt:lpstr>Semaphores</vt:lpstr>
      <vt:lpstr>Semaphores</vt:lpstr>
      <vt:lpstr>Latches</vt:lpstr>
      <vt:lpstr>CountDownLatch Example</vt:lpstr>
      <vt:lpstr>CountDownLatch Example</vt:lpstr>
      <vt:lpstr>CountDownLatch Example</vt:lpstr>
      <vt:lpstr>CountDownLatch Example</vt:lpstr>
      <vt:lpstr>The Cyclic Barrier</vt:lpstr>
      <vt:lpstr>CyclicBarrier Example</vt:lpstr>
      <vt:lpstr>CyclicBarrier Example</vt:lpstr>
      <vt:lpstr>CyclicBarrier Example</vt:lpstr>
      <vt:lpstr>Inter-thread Communication </vt:lpstr>
      <vt:lpstr>Blocking Queues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Microsoft Office User</cp:lastModifiedBy>
  <cp:revision>56</cp:revision>
  <cp:lastPrinted>2018-02-28T17:54:25Z</cp:lastPrinted>
  <dcterms:created xsi:type="dcterms:W3CDTF">2016-08-08T06:24:31Z</dcterms:created>
  <dcterms:modified xsi:type="dcterms:W3CDTF">2018-02-28T18:00:08Z</dcterms:modified>
</cp:coreProperties>
</file>