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144000" cy="5715000" type="screen16x10"/>
  <p:notesSz cx="6858000" cy="9144000"/>
  <p:defaultTextStyle>
    <a:defPPr>
      <a:defRPr lang="en-US"/>
    </a:defPPr>
    <a:lvl1pPr marL="0" algn="l" defTabSz="713232" rtl="0" eaLnBrk="1" latinLnBrk="0" hangingPunct="1">
      <a:defRPr sz="1404" kern="1200">
        <a:solidFill>
          <a:schemeClr val="tx1"/>
        </a:solidFill>
        <a:latin typeface="+mn-lt"/>
        <a:ea typeface="+mn-ea"/>
        <a:cs typeface="+mn-cs"/>
      </a:defRPr>
    </a:lvl1pPr>
    <a:lvl2pPr marL="356616" algn="l" defTabSz="713232" rtl="0" eaLnBrk="1" latinLnBrk="0" hangingPunct="1">
      <a:defRPr sz="1404" kern="1200">
        <a:solidFill>
          <a:schemeClr val="tx1"/>
        </a:solidFill>
        <a:latin typeface="+mn-lt"/>
        <a:ea typeface="+mn-ea"/>
        <a:cs typeface="+mn-cs"/>
      </a:defRPr>
    </a:lvl2pPr>
    <a:lvl3pPr marL="713232" algn="l" defTabSz="713232" rtl="0" eaLnBrk="1" latinLnBrk="0" hangingPunct="1">
      <a:defRPr sz="1404" kern="1200">
        <a:solidFill>
          <a:schemeClr val="tx1"/>
        </a:solidFill>
        <a:latin typeface="+mn-lt"/>
        <a:ea typeface="+mn-ea"/>
        <a:cs typeface="+mn-cs"/>
      </a:defRPr>
    </a:lvl3pPr>
    <a:lvl4pPr marL="1069848" algn="l" defTabSz="713232" rtl="0" eaLnBrk="1" latinLnBrk="0" hangingPunct="1">
      <a:defRPr sz="1404" kern="1200">
        <a:solidFill>
          <a:schemeClr val="tx1"/>
        </a:solidFill>
        <a:latin typeface="+mn-lt"/>
        <a:ea typeface="+mn-ea"/>
        <a:cs typeface="+mn-cs"/>
      </a:defRPr>
    </a:lvl4pPr>
    <a:lvl5pPr marL="1426464" algn="l" defTabSz="713232" rtl="0" eaLnBrk="1" latinLnBrk="0" hangingPunct="1">
      <a:defRPr sz="1404" kern="1200">
        <a:solidFill>
          <a:schemeClr val="tx1"/>
        </a:solidFill>
        <a:latin typeface="+mn-lt"/>
        <a:ea typeface="+mn-ea"/>
        <a:cs typeface="+mn-cs"/>
      </a:defRPr>
    </a:lvl5pPr>
    <a:lvl6pPr marL="1783080" algn="l" defTabSz="713232" rtl="0" eaLnBrk="1" latinLnBrk="0" hangingPunct="1">
      <a:defRPr sz="1404" kern="1200">
        <a:solidFill>
          <a:schemeClr val="tx1"/>
        </a:solidFill>
        <a:latin typeface="+mn-lt"/>
        <a:ea typeface="+mn-ea"/>
        <a:cs typeface="+mn-cs"/>
      </a:defRPr>
    </a:lvl6pPr>
    <a:lvl7pPr marL="2139696" algn="l" defTabSz="713232" rtl="0" eaLnBrk="1" latinLnBrk="0" hangingPunct="1">
      <a:defRPr sz="1404" kern="1200">
        <a:solidFill>
          <a:schemeClr val="tx1"/>
        </a:solidFill>
        <a:latin typeface="+mn-lt"/>
        <a:ea typeface="+mn-ea"/>
        <a:cs typeface="+mn-cs"/>
      </a:defRPr>
    </a:lvl7pPr>
    <a:lvl8pPr marL="2496312" algn="l" defTabSz="713232" rtl="0" eaLnBrk="1" latinLnBrk="0" hangingPunct="1">
      <a:defRPr sz="1404" kern="1200">
        <a:solidFill>
          <a:schemeClr val="tx1"/>
        </a:solidFill>
        <a:latin typeface="+mn-lt"/>
        <a:ea typeface="+mn-ea"/>
        <a:cs typeface="+mn-cs"/>
      </a:defRPr>
    </a:lvl8pPr>
    <a:lvl9pPr marL="2852928" algn="l" defTabSz="713232" rtl="0" eaLnBrk="1" latinLnBrk="0" hangingPunct="1">
      <a:defRPr sz="1404"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166"/>
    <p:restoredTop sz="94674"/>
  </p:normalViewPr>
  <p:slideViewPr>
    <p:cSldViewPr snapToGrid="0" snapToObjects="1">
      <p:cViewPr varScale="1">
        <p:scale>
          <a:sx n="107" d="100"/>
          <a:sy n="107" d="100"/>
        </p:scale>
        <p:origin x="168" y="624"/>
      </p:cViewPr>
      <p:guideLst/>
    </p:cSldViewPr>
  </p:slideViewPr>
  <p:notesTextViewPr>
    <p:cViewPr>
      <p:scale>
        <a:sx n="1" d="1"/>
        <a:sy n="1" d="1"/>
      </p:scale>
      <p:origin x="0" y="0"/>
    </p:cViewPr>
  </p:notesTextViewPr>
  <p:notesViewPr>
    <p:cSldViewPr snapToGrid="0" snapToObjects="1">
      <p:cViewPr varScale="1">
        <p:scale>
          <a:sx n="121" d="100"/>
          <a:sy n="121" d="100"/>
        </p:scale>
        <p:origin x="2336" y="17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685800" y="105103"/>
            <a:ext cx="2286000" cy="353685"/>
          </a:xfrm>
          <a:prstGeom prst="rect">
            <a:avLst/>
          </a:prstGeom>
        </p:spPr>
        <p:txBody>
          <a:bodyPr vert="horz" lIns="91440" tIns="45720" rIns="91440" bIns="45720" rtlCol="0"/>
          <a:lstStyle>
            <a:lvl1pPr algn="l">
              <a:defRPr sz="1000"/>
            </a:lvl1pPr>
          </a:lstStyle>
          <a:p>
            <a:r>
              <a:rPr lang="en-US" dirty="0"/>
              <a:t>Introduction and Background</a:t>
            </a:r>
          </a:p>
        </p:txBody>
      </p:sp>
      <p:sp>
        <p:nvSpPr>
          <p:cNvPr id="4" name="Slide Image Placeholder 3"/>
          <p:cNvSpPr>
            <a:spLocks noGrp="1" noRot="1" noChangeAspect="1"/>
          </p:cNvSpPr>
          <p:nvPr>
            <p:ph type="sldImg" idx="2"/>
          </p:nvPr>
        </p:nvSpPr>
        <p:spPr>
          <a:xfrm>
            <a:off x="687388" y="533400"/>
            <a:ext cx="5465762" cy="3417888"/>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49"/>
            <a:ext cx="5486400" cy="4133851"/>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685800" y="8783365"/>
            <a:ext cx="2286000" cy="19969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4" y="8765628"/>
            <a:ext cx="2287587" cy="217432"/>
          </a:xfrm>
          <a:prstGeom prst="rect">
            <a:avLst/>
          </a:prstGeom>
        </p:spPr>
        <p:txBody>
          <a:bodyPr vert="horz" lIns="91440" tIns="45720" rIns="91440" bIns="45720" rtlCol="0" anchor="b"/>
          <a:lstStyle>
            <a:lvl1pPr algn="r">
              <a:defRPr sz="900"/>
            </a:lvl1pPr>
          </a:lstStyle>
          <a:p>
            <a:fld id="{3E5819FF-951A-8047-BBA2-AC7617C5FF31}" type="slidenum">
              <a:rPr lang="en-US" smtClean="0"/>
              <a:pPr/>
              <a:t>‹#›</a:t>
            </a:fld>
            <a:endParaRPr lang="en-US"/>
          </a:p>
        </p:txBody>
      </p:sp>
      <p:cxnSp>
        <p:nvCxnSpPr>
          <p:cNvPr id="9" name="Straight Connector 8"/>
          <p:cNvCxnSpPr/>
          <p:nvPr/>
        </p:nvCxnSpPr>
        <p:spPr>
          <a:xfrm>
            <a:off x="685801" y="4151587"/>
            <a:ext cx="546888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V="1">
            <a:off x="685800" y="8650015"/>
            <a:ext cx="5486400" cy="2102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685801" y="358939"/>
            <a:ext cx="5468881"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6299597"/>
      </p:ext>
    </p:extLst>
  </p:cSld>
  <p:clrMap bg1="lt1" tx1="dk1" bg2="lt2" tx2="dk2" accent1="accent1" accent2="accent2" accent3="accent3" accent4="accent4" accent5="accent5" accent6="accent6" hlink="hlink" folHlink="folHlink"/>
  <p:notesStyle>
    <a:lvl1pPr marL="0" algn="l" defTabSz="713232" rtl="0" eaLnBrk="1" latinLnBrk="0" hangingPunct="1">
      <a:defRPr sz="936" kern="1200">
        <a:solidFill>
          <a:schemeClr val="tx1"/>
        </a:solidFill>
        <a:latin typeface="+mn-lt"/>
        <a:ea typeface="+mn-ea"/>
        <a:cs typeface="+mn-cs"/>
      </a:defRPr>
    </a:lvl1pPr>
    <a:lvl2pPr marL="356616" algn="l" defTabSz="713232" rtl="0" eaLnBrk="1" latinLnBrk="0" hangingPunct="1">
      <a:defRPr sz="936" kern="1200">
        <a:solidFill>
          <a:schemeClr val="tx1"/>
        </a:solidFill>
        <a:latin typeface="+mn-lt"/>
        <a:ea typeface="+mn-ea"/>
        <a:cs typeface="+mn-cs"/>
      </a:defRPr>
    </a:lvl2pPr>
    <a:lvl3pPr marL="713232" algn="l" defTabSz="713232" rtl="0" eaLnBrk="1" latinLnBrk="0" hangingPunct="1">
      <a:defRPr sz="936" kern="1200">
        <a:solidFill>
          <a:schemeClr val="tx1"/>
        </a:solidFill>
        <a:latin typeface="+mn-lt"/>
        <a:ea typeface="+mn-ea"/>
        <a:cs typeface="+mn-cs"/>
      </a:defRPr>
    </a:lvl3pPr>
    <a:lvl4pPr marL="1069848" algn="l" defTabSz="713232" rtl="0" eaLnBrk="1" latinLnBrk="0" hangingPunct="1">
      <a:defRPr sz="936" kern="1200">
        <a:solidFill>
          <a:schemeClr val="tx1"/>
        </a:solidFill>
        <a:latin typeface="+mn-lt"/>
        <a:ea typeface="+mn-ea"/>
        <a:cs typeface="+mn-cs"/>
      </a:defRPr>
    </a:lvl4pPr>
    <a:lvl5pPr marL="1426464" algn="l" defTabSz="713232" rtl="0" eaLnBrk="1" latinLnBrk="0" hangingPunct="1">
      <a:defRPr sz="936" kern="1200">
        <a:solidFill>
          <a:schemeClr val="tx1"/>
        </a:solidFill>
        <a:latin typeface="+mn-lt"/>
        <a:ea typeface="+mn-ea"/>
        <a:cs typeface="+mn-cs"/>
      </a:defRPr>
    </a:lvl5pPr>
    <a:lvl6pPr marL="1783080" algn="l" defTabSz="713232" rtl="0" eaLnBrk="1" latinLnBrk="0" hangingPunct="1">
      <a:defRPr sz="936" kern="1200">
        <a:solidFill>
          <a:schemeClr val="tx1"/>
        </a:solidFill>
        <a:latin typeface="+mn-lt"/>
        <a:ea typeface="+mn-ea"/>
        <a:cs typeface="+mn-cs"/>
      </a:defRPr>
    </a:lvl6pPr>
    <a:lvl7pPr marL="2139696" algn="l" defTabSz="713232" rtl="0" eaLnBrk="1" latinLnBrk="0" hangingPunct="1">
      <a:defRPr sz="936" kern="1200">
        <a:solidFill>
          <a:schemeClr val="tx1"/>
        </a:solidFill>
        <a:latin typeface="+mn-lt"/>
        <a:ea typeface="+mn-ea"/>
        <a:cs typeface="+mn-cs"/>
      </a:defRPr>
    </a:lvl7pPr>
    <a:lvl8pPr marL="2496312" algn="l" defTabSz="713232" rtl="0" eaLnBrk="1" latinLnBrk="0" hangingPunct="1">
      <a:defRPr sz="936" kern="1200">
        <a:solidFill>
          <a:schemeClr val="tx1"/>
        </a:solidFill>
        <a:latin typeface="+mn-lt"/>
        <a:ea typeface="+mn-ea"/>
        <a:cs typeface="+mn-cs"/>
      </a:defRPr>
    </a:lvl8pPr>
    <a:lvl9pPr marL="2852928" algn="l" defTabSz="713232" rtl="0" eaLnBrk="1" latinLnBrk="0" hangingPunct="1">
      <a:defRPr sz="93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44638" y="985838"/>
            <a:ext cx="5445125" cy="3403600"/>
          </a:xfrm>
        </p:spPr>
      </p:sp>
      <p:sp>
        <p:nvSpPr>
          <p:cNvPr id="3" name="Notes Placeholder 2"/>
          <p:cNvSpPr>
            <a:spLocks noGrp="1"/>
          </p:cNvSpPr>
          <p:nvPr>
            <p:ph type="body" idx="1"/>
          </p:nvPr>
        </p:nvSpPr>
        <p:spPr/>
        <p:txBody>
          <a:bodyPr/>
          <a:lstStyle/>
          <a:p>
            <a:r>
              <a:rPr lang="en-US" dirty="0"/>
              <a:t>The introduction of the Optional type addresses some of the issues associated with null</a:t>
            </a:r>
            <a:r>
              <a:rPr lang="en-US" baseline="0" dirty="0"/>
              <a:t> values. This raises the question, what is the problem with working with a null value?</a:t>
            </a:r>
          </a:p>
          <a:p>
            <a:r>
              <a:rPr lang="en-US" baseline="0" dirty="0"/>
              <a:t>The example shown here illustrates the general problem with a null value when returned from a method. In this example, somewhere along the calling chain a null value has been returned from a method. However, the </a:t>
            </a:r>
            <a:r>
              <a:rPr lang="en-US" baseline="0" dirty="0" err="1">
                <a:latin typeface="Courier"/>
                <a:cs typeface="Courier"/>
              </a:rPr>
              <a:t>NullPointerException</a:t>
            </a:r>
            <a:r>
              <a:rPr lang="en-US" baseline="0" dirty="0"/>
              <a:t> does not give us much information, all that is known is that on line 12 the exception was raised? There is no indication whether the problem is related to the trader object, the resulting portfolio, asset or symbol objects?</a:t>
            </a:r>
            <a:endParaRPr lang="en-US" dirty="0"/>
          </a:p>
        </p:txBody>
      </p:sp>
    </p:spTree>
    <p:extLst>
      <p:ext uri="{BB962C8B-B14F-4D97-AF65-F5344CB8AC3E}">
        <p14:creationId xmlns:p14="http://schemas.microsoft.com/office/powerpoint/2010/main" val="17390301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44638" y="985838"/>
            <a:ext cx="5445125" cy="3403600"/>
          </a:xfrm>
        </p:spPr>
      </p:sp>
      <p:sp>
        <p:nvSpPr>
          <p:cNvPr id="3" name="Notes Placeholder 2"/>
          <p:cNvSpPr>
            <a:spLocks noGrp="1"/>
          </p:cNvSpPr>
          <p:nvPr>
            <p:ph type="body" idx="1"/>
          </p:nvPr>
        </p:nvSpPr>
        <p:spPr/>
        <p:txBody>
          <a:bodyPr/>
          <a:lstStyle/>
          <a:p>
            <a:pPr marL="0" marR="0" indent="0" algn="l" defTabSz="915988" rtl="0" eaLnBrk="0" fontAlgn="base" latinLnBrk="0" hangingPunct="0">
              <a:lnSpc>
                <a:spcPct val="90000"/>
              </a:lnSpc>
              <a:spcBef>
                <a:spcPts val="600"/>
              </a:spcBef>
              <a:spcAft>
                <a:spcPct val="0"/>
              </a:spcAft>
              <a:buClrTx/>
              <a:buSzTx/>
              <a:buFontTx/>
              <a:buNone/>
              <a:tabLst>
                <a:tab pos="230188" algn="l"/>
                <a:tab pos="454025" algn="l"/>
                <a:tab pos="684213" algn="l"/>
                <a:tab pos="915988" algn="l"/>
                <a:tab pos="1146175" algn="l"/>
                <a:tab pos="1368425" algn="l"/>
                <a:tab pos="1600200" algn="l"/>
                <a:tab pos="1830388" algn="l"/>
                <a:tab pos="2054225" algn="l"/>
                <a:tab pos="2284413" algn="l"/>
                <a:tab pos="2514600" algn="l"/>
                <a:tab pos="2746375" algn="l"/>
                <a:tab pos="2968625" algn="l"/>
                <a:tab pos="3200400" algn="l"/>
              </a:tabLst>
              <a:defRPr/>
            </a:pPr>
            <a:r>
              <a:rPr lang="en-US" dirty="0"/>
              <a:t>Here it is hard to predict whether the result of the filter operation will result in any values being sorted and collected. Thus</a:t>
            </a:r>
            <a:r>
              <a:rPr lang="en-US" baseline="0" dirty="0"/>
              <a:t> it is not obvious whether there will be a value to be returned.</a:t>
            </a:r>
            <a:endParaRPr lang="en-US" dirty="0"/>
          </a:p>
          <a:p>
            <a:pPr marL="0" marR="0" indent="0" algn="l" defTabSz="915988" rtl="0" eaLnBrk="0" fontAlgn="base" latinLnBrk="0" hangingPunct="0">
              <a:lnSpc>
                <a:spcPct val="90000"/>
              </a:lnSpc>
              <a:spcBef>
                <a:spcPts val="600"/>
              </a:spcBef>
              <a:spcAft>
                <a:spcPct val="0"/>
              </a:spcAft>
              <a:buClrTx/>
              <a:buSzTx/>
              <a:buFontTx/>
              <a:buNone/>
              <a:tabLst>
                <a:tab pos="230188" algn="l"/>
                <a:tab pos="454025" algn="l"/>
                <a:tab pos="684213" algn="l"/>
                <a:tab pos="915988" algn="l"/>
                <a:tab pos="1146175" algn="l"/>
                <a:tab pos="1368425" algn="l"/>
                <a:tab pos="1600200" algn="l"/>
                <a:tab pos="1830388" algn="l"/>
                <a:tab pos="2054225" algn="l"/>
                <a:tab pos="2284413" algn="l"/>
                <a:tab pos="2514600" algn="l"/>
                <a:tab pos="2746375" algn="l"/>
                <a:tab pos="2968625" algn="l"/>
                <a:tab pos="3200400" algn="l"/>
              </a:tabLst>
              <a:defRPr/>
            </a:pPr>
            <a:r>
              <a:rPr lang="en-US" dirty="0"/>
              <a:t>@tag optional</a:t>
            </a:r>
          </a:p>
          <a:p>
            <a:endParaRPr lang="en-US" dirty="0"/>
          </a:p>
        </p:txBody>
      </p:sp>
    </p:spTree>
    <p:extLst>
      <p:ext uri="{BB962C8B-B14F-4D97-AF65-F5344CB8AC3E}">
        <p14:creationId xmlns:p14="http://schemas.microsoft.com/office/powerpoint/2010/main" val="1455246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44638" y="985838"/>
            <a:ext cx="5445125" cy="3403600"/>
          </a:xfrm>
        </p:spPr>
      </p:sp>
      <p:sp>
        <p:nvSpPr>
          <p:cNvPr id="3" name="Notes Placeholder 2"/>
          <p:cNvSpPr>
            <a:spLocks noGrp="1"/>
          </p:cNvSpPr>
          <p:nvPr>
            <p:ph type="body" idx="1"/>
          </p:nvPr>
        </p:nvSpPr>
        <p:spPr/>
        <p:txBody>
          <a:bodyPr/>
          <a:lstStyle/>
          <a:p>
            <a:pPr marL="0" marR="0" indent="0" algn="l" defTabSz="915988" rtl="0" eaLnBrk="0" fontAlgn="base" latinLnBrk="0" hangingPunct="0">
              <a:lnSpc>
                <a:spcPct val="90000"/>
              </a:lnSpc>
              <a:spcBef>
                <a:spcPts val="600"/>
              </a:spcBef>
              <a:spcAft>
                <a:spcPct val="0"/>
              </a:spcAft>
              <a:buClrTx/>
              <a:buSzTx/>
              <a:buFontTx/>
              <a:buNone/>
              <a:tabLst>
                <a:tab pos="230188" algn="l"/>
                <a:tab pos="454025" algn="l"/>
                <a:tab pos="684213" algn="l"/>
                <a:tab pos="915988" algn="l"/>
                <a:tab pos="1146175" algn="l"/>
                <a:tab pos="1368425" algn="l"/>
                <a:tab pos="1600200" algn="l"/>
                <a:tab pos="1830388" algn="l"/>
                <a:tab pos="2054225" algn="l"/>
                <a:tab pos="2284413" algn="l"/>
                <a:tab pos="2514600" algn="l"/>
                <a:tab pos="2746375" algn="l"/>
                <a:tab pos="2968625" algn="l"/>
                <a:tab pos="3200400" algn="l"/>
              </a:tabLst>
              <a:defRPr/>
            </a:pPr>
            <a:r>
              <a:rPr lang="en-US" dirty="0"/>
              <a:t>However the example can be rewritten</a:t>
            </a:r>
            <a:r>
              <a:rPr lang="en-US" baseline="0" dirty="0"/>
              <a:t> to improve the quality of the code by using an alternative method to extract the head of the </a:t>
            </a:r>
            <a:r>
              <a:rPr lang="en-US" dirty="0">
                <a:latin typeface="Courier"/>
                <a:cs typeface="Courier"/>
              </a:rPr>
              <a:t>Stream</a:t>
            </a:r>
            <a:r>
              <a:rPr lang="en-US" baseline="0" dirty="0"/>
              <a:t>. </a:t>
            </a:r>
          </a:p>
          <a:p>
            <a:pPr marL="0" marR="0" indent="0" algn="l" defTabSz="915988" rtl="0" eaLnBrk="0" fontAlgn="base" latinLnBrk="0" hangingPunct="0">
              <a:lnSpc>
                <a:spcPct val="90000"/>
              </a:lnSpc>
              <a:spcBef>
                <a:spcPts val="600"/>
              </a:spcBef>
              <a:spcAft>
                <a:spcPct val="0"/>
              </a:spcAft>
              <a:buClrTx/>
              <a:buSzTx/>
              <a:buFontTx/>
              <a:buNone/>
              <a:tabLst>
                <a:tab pos="230188" algn="l"/>
                <a:tab pos="454025" algn="l"/>
                <a:tab pos="684213" algn="l"/>
                <a:tab pos="915988" algn="l"/>
                <a:tab pos="1146175" algn="l"/>
                <a:tab pos="1368425" algn="l"/>
                <a:tab pos="1600200" algn="l"/>
                <a:tab pos="1830388" algn="l"/>
                <a:tab pos="2054225" algn="l"/>
                <a:tab pos="2284413" algn="l"/>
                <a:tab pos="2514600" algn="l"/>
                <a:tab pos="2746375" algn="l"/>
                <a:tab pos="2968625" algn="l"/>
                <a:tab pos="3200400" algn="l"/>
              </a:tabLst>
              <a:defRPr/>
            </a:pPr>
            <a:r>
              <a:rPr lang="en-US" baseline="0" dirty="0"/>
              <a:t>In this case the </a:t>
            </a:r>
            <a:r>
              <a:rPr lang="en-US" dirty="0" err="1">
                <a:latin typeface="Courier"/>
                <a:cs typeface="Courier"/>
              </a:rPr>
              <a:t>findFirst</a:t>
            </a:r>
            <a:r>
              <a:rPr lang="en-US" dirty="0">
                <a:latin typeface="Courier"/>
                <a:cs typeface="Courier"/>
              </a:rPr>
              <a:t>()</a:t>
            </a:r>
            <a:r>
              <a:rPr lang="en-US" baseline="0" dirty="0"/>
              <a:t> method is being used. This method returns an Optional describing the first element of the stream or an empty </a:t>
            </a:r>
            <a:r>
              <a:rPr lang="en-US" dirty="0">
                <a:latin typeface="Courier"/>
                <a:cs typeface="Courier"/>
              </a:rPr>
              <a:t>Optional</a:t>
            </a:r>
            <a:r>
              <a:rPr lang="en-US" baseline="0" dirty="0"/>
              <a:t> if the stream is empty.</a:t>
            </a:r>
            <a:endParaRPr lang="en-US" dirty="0"/>
          </a:p>
          <a:p>
            <a:pPr marL="0" marR="0" indent="0" algn="l" defTabSz="915988" rtl="0" eaLnBrk="0" fontAlgn="base" latinLnBrk="0" hangingPunct="0">
              <a:lnSpc>
                <a:spcPct val="90000"/>
              </a:lnSpc>
              <a:spcBef>
                <a:spcPts val="600"/>
              </a:spcBef>
              <a:spcAft>
                <a:spcPct val="0"/>
              </a:spcAft>
              <a:buClrTx/>
              <a:buSzTx/>
              <a:buFontTx/>
              <a:buNone/>
              <a:tabLst>
                <a:tab pos="230188" algn="l"/>
                <a:tab pos="454025" algn="l"/>
                <a:tab pos="684213" algn="l"/>
                <a:tab pos="915988" algn="l"/>
                <a:tab pos="1146175" algn="l"/>
                <a:tab pos="1368425" algn="l"/>
                <a:tab pos="1600200" algn="l"/>
                <a:tab pos="1830388" algn="l"/>
                <a:tab pos="2054225" algn="l"/>
                <a:tab pos="2284413" algn="l"/>
                <a:tab pos="2514600" algn="l"/>
                <a:tab pos="2746375" algn="l"/>
                <a:tab pos="2968625" algn="l"/>
                <a:tab pos="3200400" algn="l"/>
              </a:tabLst>
              <a:defRPr/>
            </a:pPr>
            <a:r>
              <a:rPr lang="en-US" dirty="0"/>
              <a:t>@tag optional</a:t>
            </a:r>
          </a:p>
          <a:p>
            <a:endParaRPr lang="en-US" dirty="0"/>
          </a:p>
        </p:txBody>
      </p:sp>
    </p:spTree>
    <p:extLst>
      <p:ext uri="{BB962C8B-B14F-4D97-AF65-F5344CB8AC3E}">
        <p14:creationId xmlns:p14="http://schemas.microsoft.com/office/powerpoint/2010/main" val="13061888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44638" y="985838"/>
            <a:ext cx="5445125" cy="3403600"/>
          </a:xfrm>
        </p:spPr>
      </p:sp>
      <p:sp>
        <p:nvSpPr>
          <p:cNvPr id="3" name="Notes Placeholder 2"/>
          <p:cNvSpPr>
            <a:spLocks noGrp="1"/>
          </p:cNvSpPr>
          <p:nvPr>
            <p:ph type="body" idx="1"/>
          </p:nvPr>
        </p:nvSpPr>
        <p:spPr/>
        <p:txBody>
          <a:bodyPr/>
          <a:lstStyle/>
          <a:p>
            <a:pPr marL="0" marR="0" indent="0" algn="l" defTabSz="915988" rtl="0" eaLnBrk="0" fontAlgn="base" latinLnBrk="0" hangingPunct="0">
              <a:lnSpc>
                <a:spcPct val="90000"/>
              </a:lnSpc>
              <a:spcBef>
                <a:spcPts val="600"/>
              </a:spcBef>
              <a:spcAft>
                <a:spcPct val="0"/>
              </a:spcAft>
              <a:buClrTx/>
              <a:buSzTx/>
              <a:buFontTx/>
              <a:buNone/>
              <a:tabLst>
                <a:tab pos="230188" algn="l"/>
                <a:tab pos="454025" algn="l"/>
                <a:tab pos="684213" algn="l"/>
                <a:tab pos="915988" algn="l"/>
                <a:tab pos="1146175" algn="l"/>
                <a:tab pos="1368425" algn="l"/>
                <a:tab pos="1600200" algn="l"/>
                <a:tab pos="1830388" algn="l"/>
                <a:tab pos="2054225" algn="l"/>
                <a:tab pos="2284413" algn="l"/>
                <a:tab pos="2514600" algn="l"/>
                <a:tab pos="2746375" algn="l"/>
                <a:tab pos="2968625" algn="l"/>
                <a:tab pos="3200400" algn="l"/>
              </a:tabLst>
              <a:defRPr/>
            </a:pPr>
            <a:r>
              <a:rPr lang="en-US" dirty="0"/>
              <a:t>@tag optional</a:t>
            </a:r>
          </a:p>
          <a:p>
            <a:endParaRPr lang="en-US" dirty="0"/>
          </a:p>
        </p:txBody>
      </p:sp>
    </p:spTree>
    <p:extLst>
      <p:ext uri="{BB962C8B-B14F-4D97-AF65-F5344CB8AC3E}">
        <p14:creationId xmlns:p14="http://schemas.microsoft.com/office/powerpoint/2010/main" val="877500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44638" y="985838"/>
            <a:ext cx="5445125" cy="3403600"/>
          </a:xfrm>
        </p:spPr>
      </p:sp>
      <p:sp>
        <p:nvSpPr>
          <p:cNvPr id="3" name="Notes Placeholder 2"/>
          <p:cNvSpPr>
            <a:spLocks noGrp="1"/>
          </p:cNvSpPr>
          <p:nvPr>
            <p:ph type="body" idx="1"/>
          </p:nvPr>
        </p:nvSpPr>
        <p:spPr/>
        <p:txBody>
          <a:bodyPr/>
          <a:lstStyle/>
          <a:p>
            <a:r>
              <a:rPr lang="en-US" dirty="0"/>
              <a:t>The Optional type provides many utility</a:t>
            </a:r>
            <a:r>
              <a:rPr lang="en-US" baseline="0" dirty="0"/>
              <a:t> methods, the most commonly used are presented here.</a:t>
            </a:r>
            <a:endParaRPr lang="en-US" dirty="0"/>
          </a:p>
        </p:txBody>
      </p:sp>
    </p:spTree>
    <p:extLst>
      <p:ext uri="{BB962C8B-B14F-4D97-AF65-F5344CB8AC3E}">
        <p14:creationId xmlns:p14="http://schemas.microsoft.com/office/powerpoint/2010/main" val="14394418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44638" y="985838"/>
            <a:ext cx="5445125" cy="3403600"/>
          </a:xfrm>
        </p:spPr>
      </p:sp>
      <p:sp>
        <p:nvSpPr>
          <p:cNvPr id="3" name="Notes Placeholder 2"/>
          <p:cNvSpPr>
            <a:spLocks noGrp="1"/>
          </p:cNvSpPr>
          <p:nvPr>
            <p:ph type="body" idx="1"/>
          </p:nvPr>
        </p:nvSpPr>
        <p:spPr/>
        <p:txBody>
          <a:bodyPr/>
          <a:lstStyle/>
          <a:p>
            <a:pPr marL="0" marR="0" lvl="0" indent="0" algn="l" defTabSz="915988" rtl="0" eaLnBrk="0" fontAlgn="base" latinLnBrk="0" hangingPunct="0">
              <a:lnSpc>
                <a:spcPct val="90000"/>
              </a:lnSpc>
              <a:spcBef>
                <a:spcPts val="600"/>
              </a:spcBef>
              <a:spcAft>
                <a:spcPct val="0"/>
              </a:spcAft>
              <a:buClrTx/>
              <a:buSzTx/>
              <a:buFontTx/>
              <a:buNone/>
              <a:tabLst>
                <a:tab pos="230188" algn="l"/>
                <a:tab pos="454025" algn="l"/>
                <a:tab pos="684213" algn="l"/>
                <a:tab pos="915988" algn="l"/>
                <a:tab pos="1146175" algn="l"/>
                <a:tab pos="1368425" algn="l"/>
                <a:tab pos="1600200" algn="l"/>
                <a:tab pos="1830388" algn="l"/>
                <a:tab pos="2054225" algn="l"/>
                <a:tab pos="2284413" algn="l"/>
                <a:tab pos="2514600" algn="l"/>
                <a:tab pos="2746375" algn="l"/>
                <a:tab pos="2968625" algn="l"/>
                <a:tab pos="3200400" algn="l"/>
              </a:tabLst>
              <a:defRPr/>
            </a:pPr>
            <a:r>
              <a:rPr lang="en-US" dirty="0"/>
              <a:t>P</a:t>
            </a:r>
            <a:r>
              <a:rPr lang="en-US" dirty="0">
                <a:ea typeface="ＭＳ Ｐゴシック" charset="0"/>
              </a:rPr>
              <a:t>re Java8, a common way of indicating the absence of a value </a:t>
            </a:r>
            <a:r>
              <a:rPr lang="en-US" dirty="0"/>
              <a:t>was</a:t>
            </a:r>
            <a:r>
              <a:rPr lang="en-US" dirty="0">
                <a:ea typeface="ＭＳ Ｐゴシック" charset="0"/>
              </a:rPr>
              <a:t> to use </a:t>
            </a:r>
            <a:r>
              <a:rPr lang="en-US" dirty="0">
                <a:latin typeface="Courier"/>
                <a:ea typeface="ＭＳ Ｐゴシック" charset="0"/>
                <a:cs typeface="Courier"/>
              </a:rPr>
              <a:t>null</a:t>
            </a:r>
            <a:r>
              <a:rPr lang="en-US" dirty="0">
                <a:ea typeface="ＭＳ Ｐゴシック" charset="0"/>
              </a:rPr>
              <a:t>, for example when attempting to retrieve a non existent key/value from a map.</a:t>
            </a:r>
          </a:p>
          <a:p>
            <a:pPr lvl="0"/>
            <a:r>
              <a:rPr lang="en-US" dirty="0"/>
              <a:t>Java8 introduces </a:t>
            </a:r>
            <a:r>
              <a:rPr lang="en-US" dirty="0">
                <a:ea typeface="ＭＳ Ｐゴシック" charset="0"/>
              </a:rPr>
              <a:t>the </a:t>
            </a:r>
            <a:r>
              <a:rPr lang="en-US" dirty="0">
                <a:latin typeface="Courier"/>
                <a:ea typeface="ＭＳ Ｐゴシック" charset="0"/>
                <a:cs typeface="Courier"/>
              </a:rPr>
              <a:t>Optional&lt;T&gt; </a:t>
            </a:r>
            <a:r>
              <a:rPr lang="en-US" dirty="0">
                <a:ea typeface="ＭＳ Ｐゴシック" charset="0"/>
              </a:rPr>
              <a:t>type.</a:t>
            </a:r>
            <a:r>
              <a:rPr lang="en-US" baseline="0" dirty="0">
                <a:ea typeface="ＭＳ Ｐゴシック" charset="0"/>
              </a:rPr>
              <a:t> This type</a:t>
            </a:r>
            <a:r>
              <a:rPr lang="en-US" dirty="0">
                <a:ea typeface="ＭＳ Ｐゴシック" charset="0"/>
              </a:rPr>
              <a:t> presents an alternative way of representing either a value or the absence of a value, in such a way that </a:t>
            </a:r>
            <a:r>
              <a:rPr lang="en-US" dirty="0"/>
              <a:t>the </a:t>
            </a:r>
            <a:r>
              <a:rPr lang="en-US" dirty="0" err="1">
                <a:latin typeface="Courier"/>
                <a:cs typeface="Courier"/>
              </a:rPr>
              <a:t>NullPointerException</a:t>
            </a:r>
            <a:r>
              <a:rPr lang="en-US" dirty="0">
                <a:ea typeface="ＭＳ Ｐゴシック" charset="0"/>
              </a:rPr>
              <a:t> can be avoided. It also removes the need check for the presence of </a:t>
            </a:r>
            <a:r>
              <a:rPr lang="en-US" dirty="0">
                <a:latin typeface="Courier"/>
                <a:cs typeface="Courier"/>
              </a:rPr>
              <a:t>null</a:t>
            </a:r>
            <a:r>
              <a:rPr lang="en-US" dirty="0">
                <a:ea typeface="ＭＳ Ｐゴシック" charset="0"/>
              </a:rPr>
              <a:t>.</a:t>
            </a:r>
          </a:p>
          <a:p>
            <a:pPr lvl="0"/>
            <a:r>
              <a:rPr lang="en-US" dirty="0">
                <a:ea typeface="ＭＳ Ｐゴシック" charset="0"/>
              </a:rPr>
              <a:t>Optional is a container object that can be used to contain not-null objects and represent</a:t>
            </a:r>
            <a:r>
              <a:rPr lang="en-US" baseline="0" dirty="0">
                <a:ea typeface="ＭＳ Ｐゴシック" charset="0"/>
              </a:rPr>
              <a:t> null objects. The class defines a set of utility methods that support the idea of values being available or not available instead of checking for null values. It is similar to </a:t>
            </a:r>
            <a:r>
              <a:rPr lang="en-US" baseline="0" dirty="0" err="1">
                <a:ea typeface="ＭＳ Ｐゴシック" charset="0"/>
              </a:rPr>
              <a:t>Scala's</a:t>
            </a:r>
            <a:r>
              <a:rPr lang="en-US" baseline="0" dirty="0">
                <a:ea typeface="ＭＳ Ｐゴシック" charset="0"/>
              </a:rPr>
              <a:t> Option class.</a:t>
            </a:r>
            <a:endParaRPr lang="en-US" dirty="0">
              <a:ea typeface="ＭＳ Ｐゴシック" charset="0"/>
            </a:endParaRPr>
          </a:p>
          <a:p>
            <a:endParaRPr lang="en-US" dirty="0"/>
          </a:p>
          <a:p>
            <a:r>
              <a:rPr lang="en-US" dirty="0"/>
              <a:t>@tag optional;</a:t>
            </a:r>
          </a:p>
        </p:txBody>
      </p:sp>
    </p:spTree>
    <p:extLst>
      <p:ext uri="{BB962C8B-B14F-4D97-AF65-F5344CB8AC3E}">
        <p14:creationId xmlns:p14="http://schemas.microsoft.com/office/powerpoint/2010/main" val="20282909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44638" y="985838"/>
            <a:ext cx="5445125" cy="3403600"/>
          </a:xfrm>
        </p:spPr>
      </p:sp>
      <p:sp>
        <p:nvSpPr>
          <p:cNvPr id="3" name="Notes Placeholder 2"/>
          <p:cNvSpPr>
            <a:spLocks noGrp="1"/>
          </p:cNvSpPr>
          <p:nvPr>
            <p:ph type="body" idx="1"/>
          </p:nvPr>
        </p:nvSpPr>
        <p:spPr/>
        <p:txBody>
          <a:bodyPr/>
          <a:lstStyle/>
          <a:p>
            <a:r>
              <a:rPr lang="en-US" dirty="0"/>
              <a:t>Variables can be defined as being of type </a:t>
            </a:r>
            <a:r>
              <a:rPr lang="en-US" dirty="0">
                <a:latin typeface="Courier"/>
                <a:cs typeface="Courier"/>
              </a:rPr>
              <a:t>Optional&lt;T&gt;</a:t>
            </a:r>
            <a:r>
              <a:rPr lang="en-US" dirty="0"/>
              <a:t> - for example in this</a:t>
            </a:r>
            <a:r>
              <a:rPr lang="en-US" baseline="0" dirty="0"/>
              <a:t> example the parameters to the </a:t>
            </a:r>
            <a:r>
              <a:rPr lang="en-US" dirty="0" err="1">
                <a:latin typeface="Courier"/>
                <a:cs typeface="Courier"/>
              </a:rPr>
              <a:t>calc</a:t>
            </a:r>
            <a:r>
              <a:rPr lang="en-US" baseline="0" dirty="0"/>
              <a:t> method are of type </a:t>
            </a:r>
            <a:r>
              <a:rPr lang="en-US" dirty="0">
                <a:latin typeface="Courier"/>
                <a:cs typeface="Courier"/>
              </a:rPr>
              <a:t>Optional&lt;Integer&gt;</a:t>
            </a:r>
            <a:r>
              <a:rPr lang="en-US" baseline="0" dirty="0"/>
              <a:t>.</a:t>
            </a:r>
          </a:p>
          <a:p>
            <a:pPr marL="0" marR="0" indent="0" algn="l" defTabSz="915988" rtl="0" eaLnBrk="0" fontAlgn="base" latinLnBrk="0" hangingPunct="0">
              <a:lnSpc>
                <a:spcPct val="90000"/>
              </a:lnSpc>
              <a:spcBef>
                <a:spcPts val="600"/>
              </a:spcBef>
              <a:spcAft>
                <a:spcPct val="0"/>
              </a:spcAft>
              <a:buClrTx/>
              <a:buSzTx/>
              <a:buFontTx/>
              <a:buNone/>
              <a:tabLst>
                <a:tab pos="230188" algn="l"/>
                <a:tab pos="454025" algn="l"/>
                <a:tab pos="684213" algn="l"/>
                <a:tab pos="915988" algn="l"/>
                <a:tab pos="1146175" algn="l"/>
                <a:tab pos="1368425" algn="l"/>
                <a:tab pos="1600200" algn="l"/>
                <a:tab pos="1830388" algn="l"/>
                <a:tab pos="2054225" algn="l"/>
                <a:tab pos="2284413" algn="l"/>
                <a:tab pos="2514600" algn="l"/>
                <a:tab pos="2746375" algn="l"/>
                <a:tab pos="2968625" algn="l"/>
                <a:tab pos="3200400" algn="l"/>
              </a:tabLst>
              <a:defRPr/>
            </a:pPr>
            <a:r>
              <a:rPr lang="en-US" dirty="0"/>
              <a:t>@tag optional</a:t>
            </a:r>
          </a:p>
          <a:p>
            <a:endParaRPr lang="en-US" dirty="0"/>
          </a:p>
        </p:txBody>
      </p:sp>
    </p:spTree>
    <p:extLst>
      <p:ext uri="{BB962C8B-B14F-4D97-AF65-F5344CB8AC3E}">
        <p14:creationId xmlns:p14="http://schemas.microsoft.com/office/powerpoint/2010/main" val="9249390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44638" y="985838"/>
            <a:ext cx="5445125" cy="3403600"/>
          </a:xfrm>
        </p:spPr>
      </p:sp>
      <p:sp>
        <p:nvSpPr>
          <p:cNvPr id="3" name="Notes Placeholder 2"/>
          <p:cNvSpPr>
            <a:spLocks noGrp="1"/>
          </p:cNvSpPr>
          <p:nvPr>
            <p:ph type="body" idx="1"/>
          </p:nvPr>
        </p:nvSpPr>
        <p:spPr/>
        <p:txBody>
          <a:bodyPr/>
          <a:lstStyle/>
          <a:p>
            <a:r>
              <a:rPr lang="en-US" dirty="0"/>
              <a:t>The factory methods </a:t>
            </a:r>
            <a:r>
              <a:rPr lang="en-US" dirty="0" err="1">
                <a:latin typeface="Courier"/>
                <a:cs typeface="Courier"/>
              </a:rPr>
              <a:t>ofNullable</a:t>
            </a:r>
            <a:r>
              <a:rPr lang="en-US" dirty="0"/>
              <a:t> and </a:t>
            </a:r>
            <a:r>
              <a:rPr lang="en-US" dirty="0">
                <a:latin typeface="Courier"/>
                <a:cs typeface="Courier"/>
              </a:rPr>
              <a:t>of</a:t>
            </a:r>
            <a:r>
              <a:rPr lang="en-US" dirty="0"/>
              <a:t> can be used to create </a:t>
            </a:r>
            <a:r>
              <a:rPr lang="en-US" dirty="0">
                <a:latin typeface="Courier"/>
                <a:cs typeface="Courier"/>
              </a:rPr>
              <a:t>Optional</a:t>
            </a:r>
            <a:r>
              <a:rPr lang="en-US" dirty="0"/>
              <a:t> objects</a:t>
            </a:r>
            <a:r>
              <a:rPr lang="en-US" baseline="0" dirty="0"/>
              <a:t> for specific values. </a:t>
            </a:r>
          </a:p>
          <a:p>
            <a:pPr marL="171450" indent="-171450">
              <a:buFont typeface="Arial"/>
              <a:buChar char="•"/>
            </a:pPr>
            <a:r>
              <a:rPr lang="en-US" baseline="0" dirty="0"/>
              <a:t>The </a:t>
            </a:r>
            <a:r>
              <a:rPr lang="en-US" dirty="0" err="1">
                <a:latin typeface="Courier"/>
                <a:cs typeface="Courier"/>
              </a:rPr>
              <a:t>Optional.of</a:t>
            </a:r>
            <a:r>
              <a:rPr lang="en-US" dirty="0">
                <a:latin typeface="Courier"/>
                <a:cs typeface="Courier"/>
              </a:rPr>
              <a:t> </a:t>
            </a:r>
            <a:r>
              <a:rPr lang="en-US" baseline="0" dirty="0"/>
              <a:t>method can be used to create a wrapper around a specific value. </a:t>
            </a:r>
          </a:p>
          <a:p>
            <a:pPr marL="171450" indent="-171450">
              <a:buFont typeface="Arial"/>
              <a:buChar char="•"/>
            </a:pPr>
            <a:r>
              <a:rPr lang="en-US" baseline="0" dirty="0"/>
              <a:t>The </a:t>
            </a:r>
            <a:r>
              <a:rPr lang="en-US" dirty="0" err="1">
                <a:latin typeface="Courier"/>
                <a:cs typeface="Courier"/>
              </a:rPr>
              <a:t>Optional.ofNullable</a:t>
            </a:r>
            <a:r>
              <a:rPr lang="en-US" baseline="0" dirty="0"/>
              <a:t> allows concrete values as well as </a:t>
            </a:r>
            <a:r>
              <a:rPr lang="en-US" dirty="0">
                <a:latin typeface="Courier"/>
                <a:cs typeface="Courier"/>
              </a:rPr>
              <a:t>null</a:t>
            </a:r>
            <a:r>
              <a:rPr lang="en-US" baseline="0" dirty="0"/>
              <a:t>.</a:t>
            </a:r>
          </a:p>
          <a:p>
            <a:pPr marL="0" marR="0" indent="0" algn="l" defTabSz="915988" rtl="0" eaLnBrk="0" fontAlgn="base" latinLnBrk="0" hangingPunct="0">
              <a:lnSpc>
                <a:spcPct val="90000"/>
              </a:lnSpc>
              <a:spcBef>
                <a:spcPts val="600"/>
              </a:spcBef>
              <a:spcAft>
                <a:spcPct val="0"/>
              </a:spcAft>
              <a:buClrTx/>
              <a:buSzTx/>
              <a:buFontTx/>
              <a:buNone/>
              <a:tabLst>
                <a:tab pos="230188" algn="l"/>
                <a:tab pos="454025" algn="l"/>
                <a:tab pos="684213" algn="l"/>
                <a:tab pos="915988" algn="l"/>
                <a:tab pos="1146175" algn="l"/>
                <a:tab pos="1368425" algn="l"/>
                <a:tab pos="1600200" algn="l"/>
                <a:tab pos="1830388" algn="l"/>
                <a:tab pos="2054225" algn="l"/>
                <a:tab pos="2284413" algn="l"/>
                <a:tab pos="2514600" algn="l"/>
                <a:tab pos="2746375" algn="l"/>
                <a:tab pos="2968625" algn="l"/>
                <a:tab pos="3200400" algn="l"/>
              </a:tabLst>
              <a:defRPr/>
            </a:pPr>
            <a:r>
              <a:rPr lang="en-US" dirty="0"/>
              <a:t>@tag optional</a:t>
            </a:r>
          </a:p>
          <a:p>
            <a:endParaRPr lang="en-US" dirty="0"/>
          </a:p>
        </p:txBody>
      </p:sp>
    </p:spTree>
    <p:extLst>
      <p:ext uri="{BB962C8B-B14F-4D97-AF65-F5344CB8AC3E}">
        <p14:creationId xmlns:p14="http://schemas.microsoft.com/office/powerpoint/2010/main" val="17270953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44638" y="985838"/>
            <a:ext cx="5445125" cy="3403600"/>
          </a:xfrm>
        </p:spPr>
      </p:sp>
      <p:sp>
        <p:nvSpPr>
          <p:cNvPr id="3" name="Notes Placeholder 2"/>
          <p:cNvSpPr>
            <a:spLocks noGrp="1"/>
          </p:cNvSpPr>
          <p:nvPr>
            <p:ph type="body" idx="1"/>
          </p:nvPr>
        </p:nvSpPr>
        <p:spPr/>
        <p:txBody>
          <a:bodyPr/>
          <a:lstStyle/>
          <a:p>
            <a:pPr marL="0" marR="0" indent="0" algn="l" defTabSz="915988" rtl="0" eaLnBrk="0" fontAlgn="base" latinLnBrk="0" hangingPunct="0">
              <a:lnSpc>
                <a:spcPct val="90000"/>
              </a:lnSpc>
              <a:spcBef>
                <a:spcPts val="600"/>
              </a:spcBef>
              <a:spcAft>
                <a:spcPct val="0"/>
              </a:spcAft>
              <a:buClrTx/>
              <a:buSzTx/>
              <a:buFontTx/>
              <a:buNone/>
              <a:tabLst>
                <a:tab pos="230188" algn="l"/>
                <a:tab pos="454025" algn="l"/>
                <a:tab pos="684213" algn="l"/>
                <a:tab pos="915988" algn="l"/>
                <a:tab pos="1146175" algn="l"/>
                <a:tab pos="1368425" algn="l"/>
                <a:tab pos="1600200" algn="l"/>
                <a:tab pos="1830388" algn="l"/>
                <a:tab pos="2054225" algn="l"/>
                <a:tab pos="2284413" algn="l"/>
                <a:tab pos="2514600" algn="l"/>
                <a:tab pos="2746375" algn="l"/>
                <a:tab pos="2968625" algn="l"/>
                <a:tab pos="3200400" algn="l"/>
              </a:tabLst>
              <a:defRPr/>
            </a:pPr>
            <a:r>
              <a:rPr lang="en-US" dirty="0"/>
              <a:t>Another possible use of </a:t>
            </a:r>
            <a:r>
              <a:rPr lang="en-US" dirty="0">
                <a:latin typeface="Courier"/>
                <a:cs typeface="Courier"/>
              </a:rPr>
              <a:t>Optional&lt;T&gt;</a:t>
            </a:r>
            <a:r>
              <a:rPr lang="en-US" dirty="0"/>
              <a:t> is as a return type</a:t>
            </a:r>
            <a:r>
              <a:rPr lang="en-US" baseline="0" dirty="0"/>
              <a:t> where the values may be </a:t>
            </a:r>
            <a:r>
              <a:rPr lang="en-US" dirty="0">
                <a:latin typeface="Courier"/>
                <a:cs typeface="Courier"/>
              </a:rPr>
              <a:t>null</a:t>
            </a:r>
            <a:r>
              <a:rPr lang="en-US" baseline="0" dirty="0"/>
              <a:t>. For example, in this examples the map type returns a value if one is found for the key specified. However, it returns </a:t>
            </a:r>
            <a:r>
              <a:rPr lang="en-US" dirty="0">
                <a:latin typeface="Courier"/>
                <a:cs typeface="Courier"/>
              </a:rPr>
              <a:t>null</a:t>
            </a:r>
            <a:r>
              <a:rPr lang="en-US" baseline="0" dirty="0"/>
              <a:t> if the key is not present. This can result in the generation of a </a:t>
            </a:r>
            <a:r>
              <a:rPr lang="en-US" dirty="0" err="1">
                <a:latin typeface="Courier"/>
                <a:cs typeface="Courier"/>
              </a:rPr>
              <a:t>NullPointerException</a:t>
            </a:r>
            <a:r>
              <a:rPr lang="en-US" baseline="0" dirty="0"/>
              <a:t>.</a:t>
            </a:r>
            <a:endParaRPr lang="en-US" dirty="0"/>
          </a:p>
          <a:p>
            <a:pPr marL="0" marR="0" indent="0" algn="l" defTabSz="915988" rtl="0" eaLnBrk="0" fontAlgn="base" latinLnBrk="0" hangingPunct="0">
              <a:lnSpc>
                <a:spcPct val="90000"/>
              </a:lnSpc>
              <a:spcBef>
                <a:spcPts val="600"/>
              </a:spcBef>
              <a:spcAft>
                <a:spcPct val="0"/>
              </a:spcAft>
              <a:buClrTx/>
              <a:buSzTx/>
              <a:buFontTx/>
              <a:buNone/>
              <a:tabLst>
                <a:tab pos="230188" algn="l"/>
                <a:tab pos="454025" algn="l"/>
                <a:tab pos="684213" algn="l"/>
                <a:tab pos="915988" algn="l"/>
                <a:tab pos="1146175" algn="l"/>
                <a:tab pos="1368425" algn="l"/>
                <a:tab pos="1600200" algn="l"/>
                <a:tab pos="1830388" algn="l"/>
                <a:tab pos="2054225" algn="l"/>
                <a:tab pos="2284413" algn="l"/>
                <a:tab pos="2514600" algn="l"/>
                <a:tab pos="2746375" algn="l"/>
                <a:tab pos="2968625" algn="l"/>
                <a:tab pos="3200400" algn="l"/>
              </a:tabLst>
              <a:defRPr/>
            </a:pPr>
            <a:r>
              <a:rPr lang="en-US" dirty="0"/>
              <a:t>@tag optional</a:t>
            </a:r>
          </a:p>
          <a:p>
            <a:pPr marL="0" marR="0" indent="0" algn="l" defTabSz="915988" rtl="0" eaLnBrk="0" fontAlgn="base" latinLnBrk="0" hangingPunct="0">
              <a:lnSpc>
                <a:spcPct val="90000"/>
              </a:lnSpc>
              <a:spcBef>
                <a:spcPts val="600"/>
              </a:spcBef>
              <a:spcAft>
                <a:spcPct val="0"/>
              </a:spcAft>
              <a:buClrTx/>
              <a:buSzTx/>
              <a:buFontTx/>
              <a:buNone/>
              <a:tabLst>
                <a:tab pos="230188" algn="l"/>
                <a:tab pos="454025" algn="l"/>
                <a:tab pos="684213" algn="l"/>
                <a:tab pos="915988" algn="l"/>
                <a:tab pos="1146175" algn="l"/>
                <a:tab pos="1368425" algn="l"/>
                <a:tab pos="1600200" algn="l"/>
                <a:tab pos="1830388" algn="l"/>
                <a:tab pos="2054225" algn="l"/>
                <a:tab pos="2284413" algn="l"/>
                <a:tab pos="2514600" algn="l"/>
                <a:tab pos="2746375" algn="l"/>
                <a:tab pos="2968625" algn="l"/>
                <a:tab pos="3200400" algn="l"/>
              </a:tabLst>
              <a:defRPr/>
            </a:pPr>
            <a:endParaRPr lang="en-US" dirty="0"/>
          </a:p>
        </p:txBody>
      </p:sp>
    </p:spTree>
    <p:extLst>
      <p:ext uri="{BB962C8B-B14F-4D97-AF65-F5344CB8AC3E}">
        <p14:creationId xmlns:p14="http://schemas.microsoft.com/office/powerpoint/2010/main" val="6520831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44638" y="985838"/>
            <a:ext cx="5445125" cy="3403600"/>
          </a:xfrm>
        </p:spPr>
      </p:sp>
      <p:sp>
        <p:nvSpPr>
          <p:cNvPr id="3" name="Notes Placeholder 2"/>
          <p:cNvSpPr>
            <a:spLocks noGrp="1"/>
          </p:cNvSpPr>
          <p:nvPr>
            <p:ph type="body" idx="1"/>
          </p:nvPr>
        </p:nvSpPr>
        <p:spPr/>
        <p:txBody>
          <a:bodyPr/>
          <a:lstStyle/>
          <a:p>
            <a:pPr marL="0" marR="0" indent="0" algn="l" defTabSz="915988" rtl="0" eaLnBrk="0" fontAlgn="base" latinLnBrk="0" hangingPunct="0">
              <a:lnSpc>
                <a:spcPct val="90000"/>
              </a:lnSpc>
              <a:spcBef>
                <a:spcPts val="600"/>
              </a:spcBef>
              <a:spcAft>
                <a:spcPct val="0"/>
              </a:spcAft>
              <a:buClrTx/>
              <a:buSzTx/>
              <a:buFontTx/>
              <a:buNone/>
              <a:tabLst>
                <a:tab pos="230188" algn="l"/>
                <a:tab pos="454025" algn="l"/>
                <a:tab pos="684213" algn="l"/>
                <a:tab pos="915988" algn="l"/>
                <a:tab pos="1146175" algn="l"/>
                <a:tab pos="1368425" algn="l"/>
                <a:tab pos="1600200" algn="l"/>
                <a:tab pos="1830388" algn="l"/>
                <a:tab pos="2054225" algn="l"/>
                <a:tab pos="2284413" algn="l"/>
                <a:tab pos="2514600" algn="l"/>
                <a:tab pos="2746375" algn="l"/>
                <a:tab pos="2968625" algn="l"/>
                <a:tab pos="3200400" algn="l"/>
              </a:tabLst>
              <a:defRPr/>
            </a:pPr>
            <a:r>
              <a:rPr lang="en-US" dirty="0"/>
              <a:t>Here a utility method is defined that accesses a </a:t>
            </a:r>
            <a:r>
              <a:rPr lang="en-US" dirty="0" err="1">
                <a:latin typeface="Courier"/>
                <a:cs typeface="Courier"/>
              </a:rPr>
              <a:t>HashMap</a:t>
            </a:r>
            <a:r>
              <a:rPr lang="en-US" dirty="0"/>
              <a:t> of capitals and returns an </a:t>
            </a:r>
            <a:r>
              <a:rPr lang="en-US" dirty="0">
                <a:latin typeface="Courier"/>
                <a:cs typeface="Courier"/>
              </a:rPr>
              <a:t>Optional</a:t>
            </a:r>
            <a:r>
              <a:rPr lang="en-US" dirty="0"/>
              <a:t> wrapper around the result. The result returned is never </a:t>
            </a:r>
            <a:r>
              <a:rPr lang="en-US" dirty="0">
                <a:latin typeface="Courier"/>
                <a:cs typeface="Courier"/>
              </a:rPr>
              <a:t>null</a:t>
            </a:r>
            <a:r>
              <a:rPr lang="en-US" dirty="0"/>
              <a:t>. It is either a wrapper around a string or a value representing empty.</a:t>
            </a:r>
          </a:p>
          <a:p>
            <a:pPr marL="0" marR="0" indent="0" algn="l" defTabSz="915988" rtl="0" eaLnBrk="0" fontAlgn="base" latinLnBrk="0" hangingPunct="0">
              <a:lnSpc>
                <a:spcPct val="90000"/>
              </a:lnSpc>
              <a:spcBef>
                <a:spcPts val="600"/>
              </a:spcBef>
              <a:spcAft>
                <a:spcPct val="0"/>
              </a:spcAft>
              <a:buClrTx/>
              <a:buSzTx/>
              <a:buFontTx/>
              <a:buNone/>
              <a:tabLst>
                <a:tab pos="230188" algn="l"/>
                <a:tab pos="454025" algn="l"/>
                <a:tab pos="684213" algn="l"/>
                <a:tab pos="915988" algn="l"/>
                <a:tab pos="1146175" algn="l"/>
                <a:tab pos="1368425" algn="l"/>
                <a:tab pos="1600200" algn="l"/>
                <a:tab pos="1830388" algn="l"/>
                <a:tab pos="2054225" algn="l"/>
                <a:tab pos="2284413" algn="l"/>
                <a:tab pos="2514600" algn="l"/>
                <a:tab pos="2746375" algn="l"/>
                <a:tab pos="2968625" algn="l"/>
                <a:tab pos="3200400" algn="l"/>
              </a:tabLst>
              <a:defRPr/>
            </a:pPr>
            <a:endParaRPr lang="en-US" dirty="0"/>
          </a:p>
          <a:p>
            <a:pPr marL="0" marR="0" indent="0" algn="l" defTabSz="915988" rtl="0" eaLnBrk="0" fontAlgn="base" latinLnBrk="0" hangingPunct="0">
              <a:lnSpc>
                <a:spcPct val="90000"/>
              </a:lnSpc>
              <a:spcBef>
                <a:spcPts val="600"/>
              </a:spcBef>
              <a:spcAft>
                <a:spcPct val="0"/>
              </a:spcAft>
              <a:buClrTx/>
              <a:buSzTx/>
              <a:buFontTx/>
              <a:buNone/>
              <a:tabLst>
                <a:tab pos="230188" algn="l"/>
                <a:tab pos="454025" algn="l"/>
                <a:tab pos="684213" algn="l"/>
                <a:tab pos="915988" algn="l"/>
                <a:tab pos="1146175" algn="l"/>
                <a:tab pos="1368425" algn="l"/>
                <a:tab pos="1600200" algn="l"/>
                <a:tab pos="1830388" algn="l"/>
                <a:tab pos="2054225" algn="l"/>
                <a:tab pos="2284413" algn="l"/>
                <a:tab pos="2514600" algn="l"/>
                <a:tab pos="2746375" algn="l"/>
                <a:tab pos="2968625" algn="l"/>
                <a:tab pos="3200400" algn="l"/>
              </a:tabLst>
              <a:defRPr/>
            </a:pPr>
            <a:r>
              <a:rPr lang="en-US" dirty="0"/>
              <a:t>@tag optional</a:t>
            </a:r>
          </a:p>
          <a:p>
            <a:endParaRPr lang="en-US" dirty="0"/>
          </a:p>
        </p:txBody>
      </p:sp>
    </p:spTree>
    <p:extLst>
      <p:ext uri="{BB962C8B-B14F-4D97-AF65-F5344CB8AC3E}">
        <p14:creationId xmlns:p14="http://schemas.microsoft.com/office/powerpoint/2010/main" val="16988246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44638" y="985838"/>
            <a:ext cx="5445125" cy="3403600"/>
          </a:xfrm>
        </p:spPr>
      </p:sp>
      <p:sp>
        <p:nvSpPr>
          <p:cNvPr id="3" name="Notes Placeholder 2"/>
          <p:cNvSpPr>
            <a:spLocks noGrp="1"/>
          </p:cNvSpPr>
          <p:nvPr>
            <p:ph type="body" idx="1"/>
          </p:nvPr>
        </p:nvSpPr>
        <p:spPr/>
        <p:txBody>
          <a:bodyPr/>
          <a:lstStyle/>
          <a:p>
            <a:pPr marL="0" marR="0" indent="0" algn="l" defTabSz="915988" rtl="0" eaLnBrk="0" fontAlgn="base" latinLnBrk="0" hangingPunct="0">
              <a:lnSpc>
                <a:spcPct val="90000"/>
              </a:lnSpc>
              <a:spcBef>
                <a:spcPts val="600"/>
              </a:spcBef>
              <a:spcAft>
                <a:spcPct val="0"/>
              </a:spcAft>
              <a:buClrTx/>
              <a:buSzTx/>
              <a:buFontTx/>
              <a:buNone/>
              <a:tabLst>
                <a:tab pos="230188" algn="l"/>
                <a:tab pos="454025" algn="l"/>
                <a:tab pos="684213" algn="l"/>
                <a:tab pos="915988" algn="l"/>
                <a:tab pos="1146175" algn="l"/>
                <a:tab pos="1368425" algn="l"/>
                <a:tab pos="1600200" algn="l"/>
                <a:tab pos="1830388" algn="l"/>
                <a:tab pos="2054225" algn="l"/>
                <a:tab pos="2284413" algn="l"/>
                <a:tab pos="2514600" algn="l"/>
                <a:tab pos="2746375" algn="l"/>
                <a:tab pos="2968625" algn="l"/>
                <a:tab pos="3200400" algn="l"/>
              </a:tabLst>
              <a:defRPr/>
            </a:pPr>
            <a:r>
              <a:rPr lang="en-US" dirty="0"/>
              <a:t>It is also possible to apply functions such as map to an</a:t>
            </a:r>
            <a:r>
              <a:rPr lang="en-US" baseline="0" dirty="0"/>
              <a:t> Optional. </a:t>
            </a:r>
            <a:r>
              <a:rPr lang="en-US" baseline="0"/>
              <a:t>If the Optional </a:t>
            </a:r>
            <a:r>
              <a:rPr lang="en-US" baseline="0" dirty="0"/>
              <a:t>contains a value the function specified by map is applied to it; if not then it is treated as a empty container and therefore the function is not applied.</a:t>
            </a:r>
          </a:p>
          <a:p>
            <a:pPr marL="0" marR="0" indent="0" algn="l" defTabSz="915988" rtl="0" eaLnBrk="0" fontAlgn="base" latinLnBrk="0" hangingPunct="0">
              <a:lnSpc>
                <a:spcPct val="90000"/>
              </a:lnSpc>
              <a:spcBef>
                <a:spcPts val="600"/>
              </a:spcBef>
              <a:spcAft>
                <a:spcPct val="0"/>
              </a:spcAft>
              <a:buClrTx/>
              <a:buSzTx/>
              <a:buFontTx/>
              <a:buNone/>
              <a:tabLst>
                <a:tab pos="230188" algn="l"/>
                <a:tab pos="454025" algn="l"/>
                <a:tab pos="684213" algn="l"/>
                <a:tab pos="915988" algn="l"/>
                <a:tab pos="1146175" algn="l"/>
                <a:tab pos="1368425" algn="l"/>
                <a:tab pos="1600200" algn="l"/>
                <a:tab pos="1830388" algn="l"/>
                <a:tab pos="2054225" algn="l"/>
                <a:tab pos="2284413" algn="l"/>
                <a:tab pos="2514600" algn="l"/>
                <a:tab pos="2746375" algn="l"/>
                <a:tab pos="2968625" algn="l"/>
                <a:tab pos="3200400" algn="l"/>
              </a:tabLst>
              <a:defRPr/>
            </a:pPr>
            <a:r>
              <a:rPr lang="en-US" baseline="0" dirty="0"/>
              <a:t>This can be chained with </a:t>
            </a:r>
            <a:r>
              <a:rPr lang="en-US" dirty="0" err="1">
                <a:latin typeface="Courier"/>
                <a:cs typeface="Courier"/>
              </a:rPr>
              <a:t>orElse</a:t>
            </a:r>
            <a:r>
              <a:rPr lang="en-US" baseline="0" dirty="0"/>
              <a:t> to still provide a default value.</a:t>
            </a:r>
            <a:endParaRPr lang="en-US" dirty="0"/>
          </a:p>
          <a:p>
            <a:pPr marL="0" marR="0" indent="0" algn="l" defTabSz="915988" rtl="0" eaLnBrk="0" fontAlgn="base" latinLnBrk="0" hangingPunct="0">
              <a:lnSpc>
                <a:spcPct val="90000"/>
              </a:lnSpc>
              <a:spcBef>
                <a:spcPts val="600"/>
              </a:spcBef>
              <a:spcAft>
                <a:spcPct val="0"/>
              </a:spcAft>
              <a:buClrTx/>
              <a:buSzTx/>
              <a:buFontTx/>
              <a:buNone/>
              <a:tabLst>
                <a:tab pos="230188" algn="l"/>
                <a:tab pos="454025" algn="l"/>
                <a:tab pos="684213" algn="l"/>
                <a:tab pos="915988" algn="l"/>
                <a:tab pos="1146175" algn="l"/>
                <a:tab pos="1368425" algn="l"/>
                <a:tab pos="1600200" algn="l"/>
                <a:tab pos="1830388" algn="l"/>
                <a:tab pos="2054225" algn="l"/>
                <a:tab pos="2284413" algn="l"/>
                <a:tab pos="2514600" algn="l"/>
                <a:tab pos="2746375" algn="l"/>
                <a:tab pos="2968625" algn="l"/>
                <a:tab pos="3200400" algn="l"/>
              </a:tabLst>
              <a:defRPr/>
            </a:pPr>
            <a:endParaRPr lang="en-US" dirty="0"/>
          </a:p>
          <a:p>
            <a:pPr marL="0" marR="0" indent="0" algn="l" defTabSz="915988" rtl="0" eaLnBrk="0" fontAlgn="base" latinLnBrk="0" hangingPunct="0">
              <a:lnSpc>
                <a:spcPct val="90000"/>
              </a:lnSpc>
              <a:spcBef>
                <a:spcPts val="600"/>
              </a:spcBef>
              <a:spcAft>
                <a:spcPct val="0"/>
              </a:spcAft>
              <a:buClrTx/>
              <a:buSzTx/>
              <a:buFontTx/>
              <a:buNone/>
              <a:tabLst>
                <a:tab pos="230188" algn="l"/>
                <a:tab pos="454025" algn="l"/>
                <a:tab pos="684213" algn="l"/>
                <a:tab pos="915988" algn="l"/>
                <a:tab pos="1146175" algn="l"/>
                <a:tab pos="1368425" algn="l"/>
                <a:tab pos="1600200" algn="l"/>
                <a:tab pos="1830388" algn="l"/>
                <a:tab pos="2054225" algn="l"/>
                <a:tab pos="2284413" algn="l"/>
                <a:tab pos="2514600" algn="l"/>
                <a:tab pos="2746375" algn="l"/>
                <a:tab pos="2968625" algn="l"/>
                <a:tab pos="3200400" algn="l"/>
              </a:tabLst>
              <a:defRPr/>
            </a:pPr>
            <a:r>
              <a:rPr lang="en-US" dirty="0"/>
              <a:t>@tag optional</a:t>
            </a:r>
          </a:p>
          <a:p>
            <a:endParaRPr lang="en-US" dirty="0"/>
          </a:p>
        </p:txBody>
      </p:sp>
    </p:spTree>
    <p:extLst>
      <p:ext uri="{BB962C8B-B14F-4D97-AF65-F5344CB8AC3E}">
        <p14:creationId xmlns:p14="http://schemas.microsoft.com/office/powerpoint/2010/main" val="6414574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44638" y="985838"/>
            <a:ext cx="5445125" cy="3403600"/>
          </a:xfrm>
        </p:spPr>
      </p:sp>
      <p:sp>
        <p:nvSpPr>
          <p:cNvPr id="3" name="Notes Placeholder 2"/>
          <p:cNvSpPr>
            <a:spLocks noGrp="1"/>
          </p:cNvSpPr>
          <p:nvPr>
            <p:ph type="body" idx="1"/>
          </p:nvPr>
        </p:nvSpPr>
        <p:spPr/>
        <p:txBody>
          <a:bodyPr/>
          <a:lstStyle/>
          <a:p>
            <a:pPr marL="0" marR="0" indent="0" algn="l" defTabSz="915988" rtl="0" eaLnBrk="0" fontAlgn="base" latinLnBrk="0" hangingPunct="0">
              <a:lnSpc>
                <a:spcPct val="90000"/>
              </a:lnSpc>
              <a:spcBef>
                <a:spcPts val="600"/>
              </a:spcBef>
              <a:spcAft>
                <a:spcPct val="0"/>
              </a:spcAft>
              <a:buClrTx/>
              <a:buSzTx/>
              <a:buFontTx/>
              <a:buNone/>
              <a:tabLst>
                <a:tab pos="230188" algn="l"/>
                <a:tab pos="454025" algn="l"/>
                <a:tab pos="684213" algn="l"/>
                <a:tab pos="915988" algn="l"/>
                <a:tab pos="1146175" algn="l"/>
                <a:tab pos="1368425" algn="l"/>
                <a:tab pos="1600200" algn="l"/>
                <a:tab pos="1830388" algn="l"/>
                <a:tab pos="2054225" algn="l"/>
                <a:tab pos="2284413" algn="l"/>
                <a:tab pos="2514600" algn="l"/>
                <a:tab pos="2746375" algn="l"/>
                <a:tab pos="2968625" algn="l"/>
                <a:tab pos="3200400" algn="l"/>
              </a:tabLst>
              <a:defRPr/>
            </a:pPr>
            <a:r>
              <a:rPr lang="en-US" dirty="0"/>
              <a:t>As well as the </a:t>
            </a:r>
            <a:r>
              <a:rPr lang="en-US" dirty="0">
                <a:latin typeface="Courier"/>
                <a:cs typeface="Courier"/>
              </a:rPr>
              <a:t>map</a:t>
            </a:r>
            <a:r>
              <a:rPr lang="en-US" dirty="0"/>
              <a:t> function there is also</a:t>
            </a:r>
            <a:r>
              <a:rPr lang="en-US" baseline="0" dirty="0"/>
              <a:t> </a:t>
            </a:r>
            <a:r>
              <a:rPr lang="en-US" dirty="0" err="1">
                <a:latin typeface="Courier"/>
                <a:cs typeface="Courier"/>
              </a:rPr>
              <a:t>flatMap</a:t>
            </a:r>
            <a:r>
              <a:rPr lang="en-US" baseline="0" dirty="0"/>
              <a:t> available on </a:t>
            </a:r>
            <a:r>
              <a:rPr lang="en-US" dirty="0">
                <a:latin typeface="Courier"/>
                <a:cs typeface="Courier"/>
              </a:rPr>
              <a:t>Optional</a:t>
            </a:r>
            <a:r>
              <a:rPr lang="en-US" baseline="0" dirty="0"/>
              <a:t>. Both functions will apply the supplied function to the value contained within the Optional. </a:t>
            </a:r>
          </a:p>
          <a:p>
            <a:pPr marL="0" marR="0" indent="0" algn="l" defTabSz="915988" rtl="0" eaLnBrk="0" fontAlgn="base" latinLnBrk="0" hangingPunct="0">
              <a:lnSpc>
                <a:spcPct val="90000"/>
              </a:lnSpc>
              <a:spcBef>
                <a:spcPts val="600"/>
              </a:spcBef>
              <a:spcAft>
                <a:spcPct val="0"/>
              </a:spcAft>
              <a:buClrTx/>
              <a:buSzTx/>
              <a:buFontTx/>
              <a:buNone/>
              <a:tabLst>
                <a:tab pos="230188" algn="l"/>
                <a:tab pos="454025" algn="l"/>
                <a:tab pos="684213" algn="l"/>
                <a:tab pos="915988" algn="l"/>
                <a:tab pos="1146175" algn="l"/>
                <a:tab pos="1368425" algn="l"/>
                <a:tab pos="1600200" algn="l"/>
                <a:tab pos="1830388" algn="l"/>
                <a:tab pos="2054225" algn="l"/>
                <a:tab pos="2284413" algn="l"/>
                <a:tab pos="2514600" algn="l"/>
                <a:tab pos="2746375" algn="l"/>
                <a:tab pos="2968625" algn="l"/>
                <a:tab pos="3200400" algn="l"/>
              </a:tabLst>
              <a:defRPr/>
            </a:pPr>
            <a:r>
              <a:rPr lang="en-US" baseline="0" dirty="0"/>
              <a:t>However, map will merely return the value, where as </a:t>
            </a:r>
            <a:r>
              <a:rPr lang="en-US" dirty="0" err="1">
                <a:latin typeface="Courier"/>
                <a:cs typeface="Courier"/>
              </a:rPr>
              <a:t>flatMap</a:t>
            </a:r>
            <a:r>
              <a:rPr lang="en-US" baseline="0" dirty="0"/>
              <a:t> will flatten the result if it is an </a:t>
            </a:r>
            <a:r>
              <a:rPr lang="en-US" dirty="0">
                <a:latin typeface="Courier"/>
                <a:cs typeface="Courier"/>
              </a:rPr>
              <a:t>Optional</a:t>
            </a:r>
            <a:r>
              <a:rPr lang="en-US" baseline="0" dirty="0"/>
              <a:t>.</a:t>
            </a:r>
          </a:p>
          <a:p>
            <a:pPr marL="0" marR="0" indent="0" algn="l" defTabSz="915988" rtl="0" eaLnBrk="0" fontAlgn="base" latinLnBrk="0" hangingPunct="0">
              <a:lnSpc>
                <a:spcPct val="90000"/>
              </a:lnSpc>
              <a:spcBef>
                <a:spcPts val="600"/>
              </a:spcBef>
              <a:spcAft>
                <a:spcPct val="0"/>
              </a:spcAft>
              <a:buClrTx/>
              <a:buSzTx/>
              <a:buFontTx/>
              <a:buNone/>
              <a:tabLst>
                <a:tab pos="230188" algn="l"/>
                <a:tab pos="454025" algn="l"/>
                <a:tab pos="684213" algn="l"/>
                <a:tab pos="915988" algn="l"/>
                <a:tab pos="1146175" algn="l"/>
                <a:tab pos="1368425" algn="l"/>
                <a:tab pos="1600200" algn="l"/>
                <a:tab pos="1830388" algn="l"/>
                <a:tab pos="2054225" algn="l"/>
                <a:tab pos="2284413" algn="l"/>
                <a:tab pos="2514600" algn="l"/>
                <a:tab pos="2746375" algn="l"/>
                <a:tab pos="2968625" algn="l"/>
                <a:tab pos="3200400" algn="l"/>
              </a:tabLst>
              <a:defRPr/>
            </a:pPr>
            <a:r>
              <a:rPr lang="en-US" baseline="0" dirty="0"/>
              <a:t>Thus use </a:t>
            </a:r>
            <a:r>
              <a:rPr lang="en-US" dirty="0">
                <a:latin typeface="Courier"/>
                <a:cs typeface="Courier"/>
              </a:rPr>
              <a:t>map</a:t>
            </a:r>
            <a:r>
              <a:rPr lang="en-US" baseline="0" dirty="0"/>
              <a:t> if the function supplied returns the object required and </a:t>
            </a:r>
            <a:r>
              <a:rPr lang="en-US" dirty="0" err="1">
                <a:latin typeface="Courier"/>
                <a:cs typeface="Courier"/>
              </a:rPr>
              <a:t>flatMap</a:t>
            </a:r>
            <a:r>
              <a:rPr lang="en-US" baseline="0" dirty="0"/>
              <a:t> if the function returns an </a:t>
            </a:r>
            <a:r>
              <a:rPr lang="en-US" dirty="0">
                <a:latin typeface="Courier"/>
                <a:cs typeface="Courier"/>
              </a:rPr>
              <a:t>Optional</a:t>
            </a:r>
            <a:r>
              <a:rPr lang="en-US" baseline="0" dirty="0"/>
              <a:t> itself.</a:t>
            </a:r>
          </a:p>
          <a:p>
            <a:pPr marL="0" marR="0" indent="0" algn="l" defTabSz="915988" rtl="0" eaLnBrk="0" fontAlgn="base" latinLnBrk="0" hangingPunct="0">
              <a:lnSpc>
                <a:spcPct val="90000"/>
              </a:lnSpc>
              <a:spcBef>
                <a:spcPts val="600"/>
              </a:spcBef>
              <a:spcAft>
                <a:spcPct val="0"/>
              </a:spcAft>
              <a:buClrTx/>
              <a:buSzTx/>
              <a:buFontTx/>
              <a:buNone/>
              <a:tabLst>
                <a:tab pos="230188" algn="l"/>
                <a:tab pos="454025" algn="l"/>
                <a:tab pos="684213" algn="l"/>
                <a:tab pos="915988" algn="l"/>
                <a:tab pos="1146175" algn="l"/>
                <a:tab pos="1368425" algn="l"/>
                <a:tab pos="1600200" algn="l"/>
                <a:tab pos="1830388" algn="l"/>
                <a:tab pos="2054225" algn="l"/>
                <a:tab pos="2284413" algn="l"/>
                <a:tab pos="2514600" algn="l"/>
                <a:tab pos="2746375" algn="l"/>
                <a:tab pos="2968625" algn="l"/>
                <a:tab pos="3200400" algn="l"/>
              </a:tabLst>
              <a:defRPr/>
            </a:pPr>
            <a:r>
              <a:rPr lang="en-US" baseline="0" dirty="0"/>
              <a:t>If a function that returns an optional is used with </a:t>
            </a:r>
            <a:r>
              <a:rPr lang="en-US" dirty="0">
                <a:latin typeface="Courier"/>
                <a:cs typeface="Courier"/>
              </a:rPr>
              <a:t>map</a:t>
            </a:r>
            <a:r>
              <a:rPr lang="en-US" baseline="0" dirty="0"/>
              <a:t> then the result will be </a:t>
            </a:r>
            <a:r>
              <a:rPr lang="en-US" dirty="0">
                <a:latin typeface="Courier"/>
                <a:cs typeface="Courier"/>
              </a:rPr>
              <a:t>Optional&lt;Optional&lt;T&gt;&gt;</a:t>
            </a:r>
            <a:r>
              <a:rPr lang="en-US" baseline="0" dirty="0"/>
              <a:t>.</a:t>
            </a:r>
            <a:endParaRPr lang="en-US" dirty="0"/>
          </a:p>
          <a:p>
            <a:pPr marL="0" marR="0" indent="0" algn="l" defTabSz="915988" rtl="0" eaLnBrk="0" fontAlgn="base" latinLnBrk="0" hangingPunct="0">
              <a:lnSpc>
                <a:spcPct val="90000"/>
              </a:lnSpc>
              <a:spcBef>
                <a:spcPts val="600"/>
              </a:spcBef>
              <a:spcAft>
                <a:spcPct val="0"/>
              </a:spcAft>
              <a:buClrTx/>
              <a:buSzTx/>
              <a:buFontTx/>
              <a:buNone/>
              <a:tabLst>
                <a:tab pos="230188" algn="l"/>
                <a:tab pos="454025" algn="l"/>
                <a:tab pos="684213" algn="l"/>
                <a:tab pos="915988" algn="l"/>
                <a:tab pos="1146175" algn="l"/>
                <a:tab pos="1368425" algn="l"/>
                <a:tab pos="1600200" algn="l"/>
                <a:tab pos="1830388" algn="l"/>
                <a:tab pos="2054225" algn="l"/>
                <a:tab pos="2284413" algn="l"/>
                <a:tab pos="2514600" algn="l"/>
                <a:tab pos="2746375" algn="l"/>
                <a:tab pos="2968625" algn="l"/>
                <a:tab pos="3200400" algn="l"/>
              </a:tabLst>
              <a:defRPr/>
            </a:pPr>
            <a:r>
              <a:rPr lang="en-US" dirty="0"/>
              <a:t>@tag optional</a:t>
            </a:r>
          </a:p>
          <a:p>
            <a:endParaRPr lang="en-US" dirty="0"/>
          </a:p>
        </p:txBody>
      </p:sp>
    </p:spTree>
    <p:extLst>
      <p:ext uri="{BB962C8B-B14F-4D97-AF65-F5344CB8AC3E}">
        <p14:creationId xmlns:p14="http://schemas.microsoft.com/office/powerpoint/2010/main" val="4579679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44638" y="985838"/>
            <a:ext cx="5445125" cy="3403600"/>
          </a:xfrm>
        </p:spPr>
      </p:sp>
      <p:sp>
        <p:nvSpPr>
          <p:cNvPr id="3" name="Notes Placeholder 2"/>
          <p:cNvSpPr>
            <a:spLocks noGrp="1"/>
          </p:cNvSpPr>
          <p:nvPr>
            <p:ph type="body" idx="1"/>
          </p:nvPr>
        </p:nvSpPr>
        <p:spPr/>
        <p:txBody>
          <a:bodyPr/>
          <a:lstStyle/>
          <a:p>
            <a:pPr marL="0" marR="0" indent="0" algn="l" defTabSz="915988" rtl="0" eaLnBrk="0" fontAlgn="base" latinLnBrk="0" hangingPunct="0">
              <a:lnSpc>
                <a:spcPct val="90000"/>
              </a:lnSpc>
              <a:spcBef>
                <a:spcPts val="600"/>
              </a:spcBef>
              <a:spcAft>
                <a:spcPct val="0"/>
              </a:spcAft>
              <a:buClrTx/>
              <a:buSzTx/>
              <a:buFontTx/>
              <a:buNone/>
              <a:tabLst>
                <a:tab pos="230188" algn="l"/>
                <a:tab pos="454025" algn="l"/>
                <a:tab pos="684213" algn="l"/>
                <a:tab pos="915988" algn="l"/>
                <a:tab pos="1146175" algn="l"/>
                <a:tab pos="1368425" algn="l"/>
                <a:tab pos="1600200" algn="l"/>
                <a:tab pos="1830388" algn="l"/>
                <a:tab pos="2054225" algn="l"/>
                <a:tab pos="2284413" algn="l"/>
                <a:tab pos="2514600" algn="l"/>
                <a:tab pos="2746375" algn="l"/>
                <a:tab pos="2968625" algn="l"/>
                <a:tab pos="3200400" algn="l"/>
              </a:tabLst>
              <a:defRPr/>
            </a:pPr>
            <a:r>
              <a:rPr lang="en-US" dirty="0"/>
              <a:t>The Optional type can be used with the Streams type introduced in Java8 to improve handling issues related to the absence of values.</a:t>
            </a:r>
          </a:p>
          <a:p>
            <a:pPr marL="0" marR="0" indent="0" algn="l" defTabSz="915988" rtl="0" eaLnBrk="0" fontAlgn="base" latinLnBrk="0" hangingPunct="0">
              <a:lnSpc>
                <a:spcPct val="90000"/>
              </a:lnSpc>
              <a:spcBef>
                <a:spcPts val="600"/>
              </a:spcBef>
              <a:spcAft>
                <a:spcPct val="0"/>
              </a:spcAft>
              <a:buClrTx/>
              <a:buSzTx/>
              <a:buFontTx/>
              <a:buNone/>
              <a:tabLst>
                <a:tab pos="230188" algn="l"/>
                <a:tab pos="454025" algn="l"/>
                <a:tab pos="684213" algn="l"/>
                <a:tab pos="915988" algn="l"/>
                <a:tab pos="1146175" algn="l"/>
                <a:tab pos="1368425" algn="l"/>
                <a:tab pos="1600200" algn="l"/>
                <a:tab pos="1830388" algn="l"/>
                <a:tab pos="2054225" algn="l"/>
                <a:tab pos="2284413" algn="l"/>
                <a:tab pos="2514600" algn="l"/>
                <a:tab pos="2746375" algn="l"/>
                <a:tab pos="2968625" algn="l"/>
                <a:tab pos="3200400" algn="l"/>
              </a:tabLst>
              <a:defRPr/>
            </a:pPr>
            <a:r>
              <a:rPr lang="en-US" dirty="0"/>
              <a:t>@tag optional</a:t>
            </a:r>
          </a:p>
          <a:p>
            <a:endParaRPr lang="en-US" dirty="0"/>
          </a:p>
        </p:txBody>
      </p:sp>
    </p:spTree>
    <p:extLst>
      <p:ext uri="{BB962C8B-B14F-4D97-AF65-F5344CB8AC3E}">
        <p14:creationId xmlns:p14="http://schemas.microsoft.com/office/powerpoint/2010/main" val="15783584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935302"/>
            <a:ext cx="6858000" cy="1989667"/>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1143000" y="3001698"/>
            <a:ext cx="6858000" cy="137980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3795BAF-61AC-454B-92C4-3DD2A438C3E1}" type="datetimeFigureOut">
              <a:rPr lang="en-US" smtClean="0"/>
              <a:t>1/22/18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45DDFD-9C0A-0F48-AB66-03AB16293474}" type="slidenum">
              <a:rPr lang="en-US" smtClean="0"/>
              <a:t>‹#›</a:t>
            </a:fld>
            <a:endParaRPr lang="en-US"/>
          </a:p>
        </p:txBody>
      </p:sp>
    </p:spTree>
    <p:extLst>
      <p:ext uri="{BB962C8B-B14F-4D97-AF65-F5344CB8AC3E}">
        <p14:creationId xmlns:p14="http://schemas.microsoft.com/office/powerpoint/2010/main" val="14342613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795BAF-61AC-454B-92C4-3DD2A438C3E1}" type="datetimeFigureOut">
              <a:rPr lang="en-US" smtClean="0"/>
              <a:t>1/22/18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45DDFD-9C0A-0F48-AB66-03AB16293474}" type="slidenum">
              <a:rPr lang="en-US" smtClean="0"/>
              <a:t>‹#›</a:t>
            </a:fld>
            <a:endParaRPr lang="en-US"/>
          </a:p>
        </p:txBody>
      </p:sp>
    </p:spTree>
    <p:extLst>
      <p:ext uri="{BB962C8B-B14F-4D97-AF65-F5344CB8AC3E}">
        <p14:creationId xmlns:p14="http://schemas.microsoft.com/office/powerpoint/2010/main" val="18426095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04271"/>
            <a:ext cx="1971675" cy="48431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04271"/>
            <a:ext cx="5800725" cy="484319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795BAF-61AC-454B-92C4-3DD2A438C3E1}" type="datetimeFigureOut">
              <a:rPr lang="en-US" smtClean="0"/>
              <a:t>1/22/18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45DDFD-9C0A-0F48-AB66-03AB16293474}" type="slidenum">
              <a:rPr lang="en-US" smtClean="0"/>
              <a:t>‹#›</a:t>
            </a:fld>
            <a:endParaRPr lang="en-US"/>
          </a:p>
        </p:txBody>
      </p:sp>
    </p:spTree>
    <p:extLst>
      <p:ext uri="{BB962C8B-B14F-4D97-AF65-F5344CB8AC3E}">
        <p14:creationId xmlns:p14="http://schemas.microsoft.com/office/powerpoint/2010/main" val="20251389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167149"/>
            <a:ext cx="7886700" cy="642978"/>
          </a:xfrm>
        </p:spPr>
        <p:txBody>
          <a:bodyPr/>
          <a:lstStyle/>
          <a:p>
            <a:r>
              <a:rPr lang="en-US" dirty="0"/>
              <a:t>Click to edit Master title style</a:t>
            </a:r>
          </a:p>
        </p:txBody>
      </p:sp>
      <p:sp>
        <p:nvSpPr>
          <p:cNvPr id="3" name="Content Placeholder 2"/>
          <p:cNvSpPr>
            <a:spLocks noGrp="1"/>
          </p:cNvSpPr>
          <p:nvPr>
            <p:ph idx="1"/>
          </p:nvPr>
        </p:nvSpPr>
        <p:spPr>
          <a:xfrm>
            <a:off x="628650" y="1050758"/>
            <a:ext cx="7886700" cy="41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a:xfrm>
            <a:off x="6457950" y="5388101"/>
            <a:ext cx="2057400" cy="213129"/>
          </a:xfrm>
        </p:spPr>
        <p:txBody>
          <a:bodyPr/>
          <a:lstStyle/>
          <a:p>
            <a:r>
              <a:rPr lang="en-US"/>
              <a:t>Page </a:t>
            </a:r>
            <a:fld id="{8445DDFD-9C0A-0F48-AB66-03AB16293474}" type="slidenum">
              <a:rPr lang="en-US" smtClean="0"/>
              <a:t>‹#›</a:t>
            </a:fld>
            <a:endParaRPr lang="en-US" dirty="0"/>
          </a:p>
        </p:txBody>
      </p:sp>
      <p:cxnSp>
        <p:nvCxnSpPr>
          <p:cNvPr id="7" name="Straight Connector 6"/>
          <p:cNvCxnSpPr/>
          <p:nvPr userDrawn="1"/>
        </p:nvCxnSpPr>
        <p:spPr>
          <a:xfrm>
            <a:off x="628650" y="898216"/>
            <a:ext cx="7886700"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userDrawn="1"/>
        </p:nvCxnSpPr>
        <p:spPr>
          <a:xfrm>
            <a:off x="628650" y="5379938"/>
            <a:ext cx="788670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 name="Slide Number Placeholder 5"/>
          <p:cNvSpPr txBox="1">
            <a:spLocks/>
          </p:cNvSpPr>
          <p:nvPr userDrawn="1"/>
        </p:nvSpPr>
        <p:spPr>
          <a:xfrm>
            <a:off x="628650" y="5399798"/>
            <a:ext cx="2057400" cy="193754"/>
          </a:xfrm>
          <a:prstGeom prst="rect">
            <a:avLst/>
          </a:prstGeom>
        </p:spPr>
        <p:txBody>
          <a:bodyPr vert="horz" lIns="91440" tIns="45720" rIns="91440" bIns="45720" rtlCol="0" anchor="ctr"/>
          <a:lstStyle>
            <a:defPPr>
              <a:defRPr lang="en-US"/>
            </a:defPPr>
            <a:lvl1pPr marL="0" algn="r" defTabSz="713232" rtl="0" eaLnBrk="1" latinLnBrk="0" hangingPunct="1">
              <a:defRPr sz="900" kern="1200">
                <a:solidFill>
                  <a:schemeClr val="tx1">
                    <a:tint val="75000"/>
                  </a:schemeClr>
                </a:solidFill>
                <a:latin typeface="+mn-lt"/>
                <a:ea typeface="+mn-ea"/>
                <a:cs typeface="+mn-cs"/>
              </a:defRPr>
            </a:lvl1pPr>
            <a:lvl2pPr marL="356616" algn="l" defTabSz="713232" rtl="0" eaLnBrk="1" latinLnBrk="0" hangingPunct="1">
              <a:defRPr sz="1404" kern="1200">
                <a:solidFill>
                  <a:schemeClr val="tx1"/>
                </a:solidFill>
                <a:latin typeface="+mn-lt"/>
                <a:ea typeface="+mn-ea"/>
                <a:cs typeface="+mn-cs"/>
              </a:defRPr>
            </a:lvl2pPr>
            <a:lvl3pPr marL="713232" algn="l" defTabSz="713232" rtl="0" eaLnBrk="1" latinLnBrk="0" hangingPunct="1">
              <a:defRPr sz="1404" kern="1200">
                <a:solidFill>
                  <a:schemeClr val="tx1"/>
                </a:solidFill>
                <a:latin typeface="+mn-lt"/>
                <a:ea typeface="+mn-ea"/>
                <a:cs typeface="+mn-cs"/>
              </a:defRPr>
            </a:lvl3pPr>
            <a:lvl4pPr marL="1069848" algn="l" defTabSz="713232" rtl="0" eaLnBrk="1" latinLnBrk="0" hangingPunct="1">
              <a:defRPr sz="1404" kern="1200">
                <a:solidFill>
                  <a:schemeClr val="tx1"/>
                </a:solidFill>
                <a:latin typeface="+mn-lt"/>
                <a:ea typeface="+mn-ea"/>
                <a:cs typeface="+mn-cs"/>
              </a:defRPr>
            </a:lvl4pPr>
            <a:lvl5pPr marL="1426464" algn="l" defTabSz="713232" rtl="0" eaLnBrk="1" latinLnBrk="0" hangingPunct="1">
              <a:defRPr sz="1404" kern="1200">
                <a:solidFill>
                  <a:schemeClr val="tx1"/>
                </a:solidFill>
                <a:latin typeface="+mn-lt"/>
                <a:ea typeface="+mn-ea"/>
                <a:cs typeface="+mn-cs"/>
              </a:defRPr>
            </a:lvl5pPr>
            <a:lvl6pPr marL="1783080" algn="l" defTabSz="713232" rtl="0" eaLnBrk="1" latinLnBrk="0" hangingPunct="1">
              <a:defRPr sz="1404" kern="1200">
                <a:solidFill>
                  <a:schemeClr val="tx1"/>
                </a:solidFill>
                <a:latin typeface="+mn-lt"/>
                <a:ea typeface="+mn-ea"/>
                <a:cs typeface="+mn-cs"/>
              </a:defRPr>
            </a:lvl6pPr>
            <a:lvl7pPr marL="2139696" algn="l" defTabSz="713232" rtl="0" eaLnBrk="1" latinLnBrk="0" hangingPunct="1">
              <a:defRPr sz="1404" kern="1200">
                <a:solidFill>
                  <a:schemeClr val="tx1"/>
                </a:solidFill>
                <a:latin typeface="+mn-lt"/>
                <a:ea typeface="+mn-ea"/>
                <a:cs typeface="+mn-cs"/>
              </a:defRPr>
            </a:lvl7pPr>
            <a:lvl8pPr marL="2496312" algn="l" defTabSz="713232" rtl="0" eaLnBrk="1" latinLnBrk="0" hangingPunct="1">
              <a:defRPr sz="1404" kern="1200">
                <a:solidFill>
                  <a:schemeClr val="tx1"/>
                </a:solidFill>
                <a:latin typeface="+mn-lt"/>
                <a:ea typeface="+mn-ea"/>
                <a:cs typeface="+mn-cs"/>
              </a:defRPr>
            </a:lvl8pPr>
            <a:lvl9pPr marL="2852928" algn="l" defTabSz="713232" rtl="0" eaLnBrk="1" latinLnBrk="0" hangingPunct="1">
              <a:defRPr sz="1404" kern="1200">
                <a:solidFill>
                  <a:schemeClr val="tx1"/>
                </a:solidFill>
                <a:latin typeface="+mn-lt"/>
                <a:ea typeface="+mn-ea"/>
                <a:cs typeface="+mn-cs"/>
              </a:defRPr>
            </a:lvl9pPr>
          </a:lstStyle>
          <a:p>
            <a:pPr algn="l"/>
            <a:r>
              <a:rPr lang="en-US" dirty="0">
                <a:latin typeface="+mn-lt"/>
                <a:ea typeface="Symbol" charset="2"/>
                <a:cs typeface="Symbol" charset="2"/>
              </a:rPr>
              <a:t>© J&amp;G Services Ltd, 2017</a:t>
            </a:r>
          </a:p>
        </p:txBody>
      </p:sp>
    </p:spTree>
    <p:extLst>
      <p:ext uri="{BB962C8B-B14F-4D97-AF65-F5344CB8AC3E}">
        <p14:creationId xmlns:p14="http://schemas.microsoft.com/office/powerpoint/2010/main" val="1262693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424782"/>
            <a:ext cx="7886700" cy="2377281"/>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623888" y="3824553"/>
            <a:ext cx="7886700" cy="1250156"/>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3795BAF-61AC-454B-92C4-3DD2A438C3E1}" type="datetimeFigureOut">
              <a:rPr lang="en-US" smtClean="0"/>
              <a:t>1/22/18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45DDFD-9C0A-0F48-AB66-03AB16293474}" type="slidenum">
              <a:rPr lang="en-US" smtClean="0"/>
              <a:t>‹#›</a:t>
            </a:fld>
            <a:endParaRPr lang="en-US"/>
          </a:p>
        </p:txBody>
      </p:sp>
    </p:spTree>
    <p:extLst>
      <p:ext uri="{BB962C8B-B14F-4D97-AF65-F5344CB8AC3E}">
        <p14:creationId xmlns:p14="http://schemas.microsoft.com/office/powerpoint/2010/main" val="4951054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521354"/>
            <a:ext cx="3886200" cy="362611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521354"/>
            <a:ext cx="3886200" cy="362611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3795BAF-61AC-454B-92C4-3DD2A438C3E1}" type="datetimeFigureOut">
              <a:rPr lang="en-US" smtClean="0"/>
              <a:t>1/22/18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45DDFD-9C0A-0F48-AB66-03AB16293474}" type="slidenum">
              <a:rPr lang="en-US" smtClean="0"/>
              <a:t>‹#›</a:t>
            </a:fld>
            <a:endParaRPr lang="en-US"/>
          </a:p>
        </p:txBody>
      </p:sp>
    </p:spTree>
    <p:extLst>
      <p:ext uri="{BB962C8B-B14F-4D97-AF65-F5344CB8AC3E}">
        <p14:creationId xmlns:p14="http://schemas.microsoft.com/office/powerpoint/2010/main" val="18849269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04271"/>
            <a:ext cx="7886700" cy="1104636"/>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400969"/>
            <a:ext cx="3868340"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2087563"/>
            <a:ext cx="3868340" cy="307049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400969"/>
            <a:ext cx="3887391"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2087563"/>
            <a:ext cx="3887391" cy="307049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3795BAF-61AC-454B-92C4-3DD2A438C3E1}" type="datetimeFigureOut">
              <a:rPr lang="en-US" smtClean="0"/>
              <a:t>1/22/18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445DDFD-9C0A-0F48-AB66-03AB16293474}" type="slidenum">
              <a:rPr lang="en-US" smtClean="0"/>
              <a:t>‹#›</a:t>
            </a:fld>
            <a:endParaRPr lang="en-US"/>
          </a:p>
        </p:txBody>
      </p:sp>
    </p:spTree>
    <p:extLst>
      <p:ext uri="{BB962C8B-B14F-4D97-AF65-F5344CB8AC3E}">
        <p14:creationId xmlns:p14="http://schemas.microsoft.com/office/powerpoint/2010/main" val="2888410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3795BAF-61AC-454B-92C4-3DD2A438C3E1}" type="datetimeFigureOut">
              <a:rPr lang="en-US" smtClean="0"/>
              <a:t>1/22/18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445DDFD-9C0A-0F48-AB66-03AB16293474}" type="slidenum">
              <a:rPr lang="en-US" smtClean="0"/>
              <a:t>‹#›</a:t>
            </a:fld>
            <a:endParaRPr lang="en-US"/>
          </a:p>
        </p:txBody>
      </p:sp>
    </p:spTree>
    <p:extLst>
      <p:ext uri="{BB962C8B-B14F-4D97-AF65-F5344CB8AC3E}">
        <p14:creationId xmlns:p14="http://schemas.microsoft.com/office/powerpoint/2010/main" val="12385355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3795BAF-61AC-454B-92C4-3DD2A438C3E1}" type="datetimeFigureOut">
              <a:rPr lang="en-US" smtClean="0"/>
              <a:t>1/22/18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445DDFD-9C0A-0F48-AB66-03AB16293474}" type="slidenum">
              <a:rPr lang="en-US" smtClean="0"/>
              <a:t>‹#›</a:t>
            </a:fld>
            <a:endParaRPr lang="en-US"/>
          </a:p>
        </p:txBody>
      </p:sp>
    </p:spTree>
    <p:extLst>
      <p:ext uri="{BB962C8B-B14F-4D97-AF65-F5344CB8AC3E}">
        <p14:creationId xmlns:p14="http://schemas.microsoft.com/office/powerpoint/2010/main" val="5080152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3887391" y="822855"/>
            <a:ext cx="4629150" cy="4061354"/>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D3795BAF-61AC-454B-92C4-3DD2A438C3E1}" type="datetimeFigureOut">
              <a:rPr lang="en-US" smtClean="0"/>
              <a:t>1/22/18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45DDFD-9C0A-0F48-AB66-03AB16293474}" type="slidenum">
              <a:rPr lang="en-US" smtClean="0"/>
              <a:t>‹#›</a:t>
            </a:fld>
            <a:endParaRPr lang="en-US"/>
          </a:p>
        </p:txBody>
      </p:sp>
    </p:spTree>
    <p:extLst>
      <p:ext uri="{BB962C8B-B14F-4D97-AF65-F5344CB8AC3E}">
        <p14:creationId xmlns:p14="http://schemas.microsoft.com/office/powerpoint/2010/main" val="19654149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822855"/>
            <a:ext cx="4629150" cy="4061354"/>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D3795BAF-61AC-454B-92C4-3DD2A438C3E1}" type="datetimeFigureOut">
              <a:rPr lang="en-US" smtClean="0"/>
              <a:t>1/22/18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45DDFD-9C0A-0F48-AB66-03AB16293474}" type="slidenum">
              <a:rPr lang="en-US" smtClean="0"/>
              <a:t>‹#›</a:t>
            </a:fld>
            <a:endParaRPr lang="en-US"/>
          </a:p>
        </p:txBody>
      </p:sp>
    </p:spTree>
    <p:extLst>
      <p:ext uri="{BB962C8B-B14F-4D97-AF65-F5344CB8AC3E}">
        <p14:creationId xmlns:p14="http://schemas.microsoft.com/office/powerpoint/2010/main" val="1360602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04271"/>
            <a:ext cx="7886700" cy="110463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521354"/>
            <a:ext cx="7886700" cy="362611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5296959"/>
            <a:ext cx="2057400" cy="304271"/>
          </a:xfrm>
          <a:prstGeom prst="rect">
            <a:avLst/>
          </a:prstGeom>
        </p:spPr>
        <p:txBody>
          <a:bodyPr vert="horz" lIns="91440" tIns="45720" rIns="91440" bIns="45720" rtlCol="0" anchor="ctr"/>
          <a:lstStyle>
            <a:lvl1pPr algn="l">
              <a:defRPr sz="900">
                <a:solidFill>
                  <a:schemeClr val="tx1">
                    <a:tint val="75000"/>
                  </a:schemeClr>
                </a:solidFill>
              </a:defRPr>
            </a:lvl1pPr>
          </a:lstStyle>
          <a:p>
            <a:fld id="{D3795BAF-61AC-454B-92C4-3DD2A438C3E1}" type="datetimeFigureOut">
              <a:rPr lang="en-US" smtClean="0"/>
              <a:t>1/22/18</a:t>
            </a:fld>
            <a:endParaRPr lang="en-US"/>
          </a:p>
        </p:txBody>
      </p:sp>
      <p:sp>
        <p:nvSpPr>
          <p:cNvPr id="5" name="Footer Placeholder 4"/>
          <p:cNvSpPr>
            <a:spLocks noGrp="1"/>
          </p:cNvSpPr>
          <p:nvPr>
            <p:ph type="ftr" sz="quarter" idx="3"/>
          </p:nvPr>
        </p:nvSpPr>
        <p:spPr>
          <a:xfrm>
            <a:off x="3028950" y="5296959"/>
            <a:ext cx="3086100" cy="304271"/>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5296959"/>
            <a:ext cx="2057400" cy="304271"/>
          </a:xfrm>
          <a:prstGeom prst="rect">
            <a:avLst/>
          </a:prstGeom>
        </p:spPr>
        <p:txBody>
          <a:bodyPr vert="horz" lIns="91440" tIns="45720" rIns="91440" bIns="45720" rtlCol="0" anchor="ctr"/>
          <a:lstStyle>
            <a:lvl1pPr algn="r">
              <a:defRPr sz="900">
                <a:solidFill>
                  <a:schemeClr val="tx1">
                    <a:tint val="75000"/>
                  </a:schemeClr>
                </a:solidFill>
              </a:defRPr>
            </a:lvl1pPr>
          </a:lstStyle>
          <a:p>
            <a:fld id="{8445DDFD-9C0A-0F48-AB66-03AB16293474}" type="slidenum">
              <a:rPr lang="en-US" smtClean="0"/>
              <a:t>‹#›</a:t>
            </a:fld>
            <a:endParaRPr lang="en-US"/>
          </a:p>
        </p:txBody>
      </p:sp>
    </p:spTree>
    <p:extLst>
      <p:ext uri="{BB962C8B-B14F-4D97-AF65-F5344CB8AC3E}">
        <p14:creationId xmlns:p14="http://schemas.microsoft.com/office/powerpoint/2010/main" val="108053525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Java 8 Optional Type</a:t>
            </a:r>
          </a:p>
        </p:txBody>
      </p:sp>
      <p:sp>
        <p:nvSpPr>
          <p:cNvPr id="3" name="Subtitle 2"/>
          <p:cNvSpPr>
            <a:spLocks noGrp="1"/>
          </p:cNvSpPr>
          <p:nvPr>
            <p:ph type="subTitle" idx="1"/>
          </p:nvPr>
        </p:nvSpPr>
        <p:spPr/>
        <p:txBody>
          <a:bodyPr/>
          <a:lstStyle/>
          <a:p>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69859" y="4876800"/>
            <a:ext cx="3479086" cy="489351"/>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42616" y="4046367"/>
            <a:ext cx="3608832" cy="1319784"/>
          </a:xfrm>
          <a:prstGeom prst="rect">
            <a:avLst/>
          </a:prstGeom>
        </p:spPr>
      </p:pic>
    </p:spTree>
    <p:extLst>
      <p:ext uri="{BB962C8B-B14F-4D97-AF65-F5344CB8AC3E}">
        <p14:creationId xmlns:p14="http://schemas.microsoft.com/office/powerpoint/2010/main" val="5698681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a:t>
            </a:r>
            <a:r>
              <a:rPr lang="en-US" dirty="0">
                <a:latin typeface="Courier"/>
                <a:cs typeface="Courier"/>
              </a:rPr>
              <a:t>Optional&lt;T&gt;</a:t>
            </a:r>
            <a:r>
              <a:rPr lang="en-US" dirty="0"/>
              <a:t> with Streams</a:t>
            </a:r>
          </a:p>
        </p:txBody>
      </p:sp>
      <p:sp>
        <p:nvSpPr>
          <p:cNvPr id="3" name="Content Placeholder 2"/>
          <p:cNvSpPr>
            <a:spLocks noGrp="1"/>
          </p:cNvSpPr>
          <p:nvPr>
            <p:ph idx="1"/>
          </p:nvPr>
        </p:nvSpPr>
        <p:spPr>
          <a:xfrm>
            <a:off x="628863" y="1096169"/>
            <a:ext cx="6985000" cy="3578779"/>
          </a:xfrm>
        </p:spPr>
        <p:txBody>
          <a:bodyPr/>
          <a:lstStyle/>
          <a:p>
            <a:r>
              <a:rPr lang="en-US" dirty="0"/>
              <a:t>Provides convenient way of handling empty Stream</a:t>
            </a:r>
            <a:endParaRPr lang="en-US" dirty="0">
              <a:latin typeface="Courier"/>
              <a:cs typeface="Courier"/>
            </a:endParaRPr>
          </a:p>
          <a:p>
            <a:pPr lvl="2"/>
            <a:endParaRPr lang="en-US" dirty="0"/>
          </a:p>
        </p:txBody>
      </p:sp>
      <p:sp>
        <p:nvSpPr>
          <p:cNvPr id="6" name="TextBox 5"/>
          <p:cNvSpPr txBox="1"/>
          <p:nvPr/>
        </p:nvSpPr>
        <p:spPr>
          <a:xfrm>
            <a:off x="853309" y="1540146"/>
            <a:ext cx="4903907" cy="1733295"/>
          </a:xfrm>
          <a:prstGeom prst="rect">
            <a:avLst/>
          </a:prstGeom>
          <a:solidFill>
            <a:srgbClr val="FFFFFF"/>
          </a:solidFill>
          <a:ln>
            <a:solidFill>
              <a:srgbClr val="000000"/>
            </a:solidFill>
          </a:ln>
        </p:spPr>
        <p:txBody>
          <a:bodyPr wrap="none" rtlCol="0">
            <a:spAutoFit/>
          </a:bodyPr>
          <a:lstStyle/>
          <a:p>
            <a:r>
              <a:rPr lang="en-US" sz="1333" dirty="0">
                <a:latin typeface="Courier"/>
                <a:cs typeface="Courier"/>
              </a:rPr>
              <a:t>… </a:t>
            </a:r>
          </a:p>
          <a:p>
            <a:r>
              <a:rPr lang="en-US" sz="1333" dirty="0">
                <a:latin typeface="Courier"/>
                <a:cs typeface="Courier"/>
              </a:rPr>
              <a:t> public static </a:t>
            </a:r>
            <a:r>
              <a:rPr lang="en-US" sz="1333" dirty="0" err="1">
                <a:latin typeface="Courier"/>
                <a:cs typeface="Courier"/>
              </a:rPr>
              <a:t>int</a:t>
            </a:r>
            <a:r>
              <a:rPr lang="en-US" sz="1333" dirty="0">
                <a:latin typeface="Courier"/>
                <a:cs typeface="Courier"/>
              </a:rPr>
              <a:t> largest(List&lt;Integer&gt; l ) {</a:t>
            </a:r>
          </a:p>
          <a:p>
            <a:r>
              <a:rPr lang="en-US" sz="1333" dirty="0">
                <a:latin typeface="Courier"/>
                <a:cs typeface="Courier"/>
              </a:rPr>
              <a:t>  return </a:t>
            </a:r>
            <a:r>
              <a:rPr lang="en-US" sz="1333" dirty="0" err="1">
                <a:latin typeface="Courier"/>
                <a:cs typeface="Courier"/>
              </a:rPr>
              <a:t>l.stream</a:t>
            </a:r>
            <a:r>
              <a:rPr lang="en-US" sz="1333" dirty="0">
                <a:latin typeface="Courier"/>
                <a:cs typeface="Courier"/>
              </a:rPr>
              <a:t>()</a:t>
            </a:r>
          </a:p>
          <a:p>
            <a:r>
              <a:rPr lang="es-ES_tradnl" sz="1333" dirty="0">
                <a:latin typeface="Courier"/>
                <a:cs typeface="Courier"/>
              </a:rPr>
              <a:t>          .</a:t>
            </a:r>
            <a:r>
              <a:rPr lang="es-ES_tradnl" sz="1333" dirty="0" err="1">
                <a:latin typeface="Courier"/>
                <a:cs typeface="Courier"/>
              </a:rPr>
              <a:t>sorted</a:t>
            </a:r>
            <a:r>
              <a:rPr lang="es-ES_tradnl" sz="1333" dirty="0">
                <a:latin typeface="Courier"/>
                <a:cs typeface="Courier"/>
              </a:rPr>
              <a:t>((</a:t>
            </a:r>
            <a:r>
              <a:rPr lang="es-ES_tradnl" sz="1333" dirty="0" err="1">
                <a:latin typeface="Courier"/>
                <a:cs typeface="Courier"/>
              </a:rPr>
              <a:t>x,y</a:t>
            </a:r>
            <a:r>
              <a:rPr lang="es-ES_tradnl" sz="1333" dirty="0">
                <a:latin typeface="Courier"/>
                <a:cs typeface="Courier"/>
              </a:rPr>
              <a:t>) -&gt; y - x)</a:t>
            </a:r>
          </a:p>
          <a:p>
            <a:r>
              <a:rPr lang="es-ES_tradnl" sz="1333" dirty="0">
                <a:latin typeface="Courier"/>
                <a:cs typeface="Courier"/>
              </a:rPr>
              <a:t>          .</a:t>
            </a:r>
            <a:r>
              <a:rPr lang="es-ES_tradnl" sz="1333" dirty="0" err="1">
                <a:latin typeface="Courier"/>
                <a:cs typeface="Courier"/>
              </a:rPr>
              <a:t>collect</a:t>
            </a:r>
            <a:r>
              <a:rPr lang="es-ES_tradnl" sz="1333" dirty="0">
                <a:latin typeface="Courier"/>
                <a:cs typeface="Courier"/>
              </a:rPr>
              <a:t>(</a:t>
            </a:r>
            <a:r>
              <a:rPr lang="es-ES_tradnl" sz="1333" dirty="0" err="1">
                <a:latin typeface="Courier"/>
                <a:cs typeface="Courier"/>
              </a:rPr>
              <a:t>Collectors.toList</a:t>
            </a:r>
            <a:r>
              <a:rPr lang="es-ES_tradnl" sz="1333" dirty="0">
                <a:latin typeface="Courier"/>
                <a:cs typeface="Courier"/>
              </a:rPr>
              <a:t>())</a:t>
            </a:r>
          </a:p>
          <a:p>
            <a:r>
              <a:rPr lang="es-ES_tradnl" sz="1333" dirty="0">
                <a:latin typeface="Courier"/>
                <a:cs typeface="Courier"/>
              </a:rPr>
              <a:t>          </a:t>
            </a:r>
            <a:r>
              <a:rPr lang="es-ES_tradnl" sz="1333" dirty="0">
                <a:solidFill>
                  <a:srgbClr val="0000FF"/>
                </a:solidFill>
                <a:latin typeface="Courier"/>
                <a:cs typeface="Courier"/>
              </a:rPr>
              <a:t>.</a:t>
            </a:r>
            <a:r>
              <a:rPr lang="es-ES_tradnl" sz="1333" dirty="0" err="1">
                <a:solidFill>
                  <a:srgbClr val="0000FF"/>
                </a:solidFill>
                <a:latin typeface="Courier"/>
                <a:cs typeface="Courier"/>
              </a:rPr>
              <a:t>get</a:t>
            </a:r>
            <a:r>
              <a:rPr lang="es-ES_tradnl" sz="1333" dirty="0">
                <a:solidFill>
                  <a:srgbClr val="0000FF"/>
                </a:solidFill>
                <a:latin typeface="Courier"/>
                <a:cs typeface="Courier"/>
              </a:rPr>
              <a:t>(0);</a:t>
            </a:r>
          </a:p>
          <a:p>
            <a:r>
              <a:rPr lang="es-ES_tradnl" sz="1333" dirty="0">
                <a:latin typeface="Courier"/>
                <a:cs typeface="Courier"/>
              </a:rPr>
              <a:t> }</a:t>
            </a:r>
          </a:p>
          <a:p>
            <a:r>
              <a:rPr lang="en-US" sz="1333" dirty="0">
                <a:latin typeface="Courier"/>
                <a:cs typeface="Courier"/>
              </a:rPr>
              <a:t>…</a:t>
            </a:r>
          </a:p>
        </p:txBody>
      </p:sp>
      <p:sp>
        <p:nvSpPr>
          <p:cNvPr id="13" name="TextBox 12"/>
          <p:cNvSpPr txBox="1"/>
          <p:nvPr/>
        </p:nvSpPr>
        <p:spPr>
          <a:xfrm>
            <a:off x="1386050" y="2866672"/>
            <a:ext cx="6647974" cy="1528175"/>
          </a:xfrm>
          <a:prstGeom prst="rect">
            <a:avLst/>
          </a:prstGeom>
          <a:solidFill>
            <a:srgbClr val="FFFFFF"/>
          </a:solidFill>
          <a:ln>
            <a:solidFill>
              <a:srgbClr val="000000"/>
            </a:solidFill>
          </a:ln>
        </p:spPr>
        <p:txBody>
          <a:bodyPr wrap="none" rtlCol="0">
            <a:spAutoFit/>
          </a:bodyPr>
          <a:lstStyle/>
          <a:p>
            <a:r>
              <a:rPr lang="en-US" sz="1333" dirty="0">
                <a:latin typeface="Courier"/>
                <a:cs typeface="Courier"/>
              </a:rPr>
              <a:t>… </a:t>
            </a:r>
          </a:p>
          <a:p>
            <a:r>
              <a:rPr lang="en-US" sz="1333" dirty="0">
                <a:latin typeface="Courier"/>
                <a:cs typeface="Courier"/>
              </a:rPr>
              <a:t> List&lt;Integer&gt; values = </a:t>
            </a:r>
            <a:r>
              <a:rPr lang="en-US" sz="1333" dirty="0" err="1">
                <a:latin typeface="Courier"/>
                <a:cs typeface="Courier"/>
              </a:rPr>
              <a:t>Arrays.asList</a:t>
            </a:r>
            <a:r>
              <a:rPr lang="en-US" sz="1333" dirty="0">
                <a:latin typeface="Courier"/>
                <a:cs typeface="Courier"/>
              </a:rPr>
              <a:t>(1,-4, -3, 4, -10, 11, 0);</a:t>
            </a:r>
          </a:p>
          <a:p>
            <a:r>
              <a:rPr lang="nl-NL" sz="1333" dirty="0">
                <a:latin typeface="Courier"/>
                <a:cs typeface="Courier"/>
              </a:rPr>
              <a:t> List&lt;Integer&gt; empty = new </a:t>
            </a:r>
            <a:r>
              <a:rPr lang="nl-NL" sz="1333" dirty="0" err="1">
                <a:latin typeface="Courier"/>
                <a:cs typeface="Courier"/>
              </a:rPr>
              <a:t>ArrayList</a:t>
            </a:r>
            <a:r>
              <a:rPr lang="nl-NL" sz="1333" dirty="0">
                <a:latin typeface="Courier"/>
                <a:cs typeface="Courier"/>
              </a:rPr>
              <a:t>&lt;&gt;();</a:t>
            </a:r>
          </a:p>
          <a:p>
            <a:r>
              <a:rPr lang="en-US" sz="1333" dirty="0">
                <a:latin typeface="Courier"/>
                <a:cs typeface="Courier"/>
              </a:rPr>
              <a:t>…</a:t>
            </a:r>
          </a:p>
          <a:p>
            <a:r>
              <a:rPr lang="en-US" sz="1333" dirty="0">
                <a:latin typeface="Courier"/>
                <a:cs typeface="Courier"/>
              </a:rPr>
              <a:t> </a:t>
            </a:r>
            <a:r>
              <a:rPr lang="en-US" sz="1333" dirty="0" err="1">
                <a:latin typeface="Courier"/>
                <a:cs typeface="Courier"/>
              </a:rPr>
              <a:t>System.out.println</a:t>
            </a:r>
            <a:r>
              <a:rPr lang="en-US" sz="1333" dirty="0">
                <a:latin typeface="Courier"/>
                <a:cs typeface="Courier"/>
              </a:rPr>
              <a:t>( largest(values) );</a:t>
            </a:r>
          </a:p>
          <a:p>
            <a:r>
              <a:rPr lang="en-US" sz="1333" dirty="0">
                <a:latin typeface="Courier"/>
                <a:cs typeface="Courier"/>
              </a:rPr>
              <a:t> </a:t>
            </a:r>
            <a:r>
              <a:rPr lang="en-US" sz="1333" dirty="0" err="1">
                <a:latin typeface="Courier"/>
                <a:cs typeface="Courier"/>
              </a:rPr>
              <a:t>System.out.println</a:t>
            </a:r>
            <a:r>
              <a:rPr lang="en-US" sz="1333" dirty="0">
                <a:latin typeface="Courier"/>
                <a:cs typeface="Courier"/>
              </a:rPr>
              <a:t>( </a:t>
            </a:r>
            <a:r>
              <a:rPr lang="en-US" sz="1333" dirty="0">
                <a:solidFill>
                  <a:srgbClr val="0000FF"/>
                </a:solidFill>
                <a:latin typeface="Courier"/>
                <a:cs typeface="Courier"/>
              </a:rPr>
              <a:t>largest(empty)</a:t>
            </a:r>
            <a:r>
              <a:rPr lang="en-US" sz="1333" dirty="0">
                <a:latin typeface="Courier"/>
                <a:cs typeface="Courier"/>
              </a:rPr>
              <a:t> );</a:t>
            </a:r>
          </a:p>
          <a:p>
            <a:r>
              <a:rPr lang="en-US" sz="1333" dirty="0">
                <a:latin typeface="Courier"/>
                <a:cs typeface="Courier"/>
              </a:rPr>
              <a:t>…</a:t>
            </a:r>
          </a:p>
        </p:txBody>
      </p:sp>
      <p:sp>
        <p:nvSpPr>
          <p:cNvPr id="14" name="Text Box 5"/>
          <p:cNvSpPr txBox="1">
            <a:spLocks noChangeArrowheads="1"/>
          </p:cNvSpPr>
          <p:nvPr/>
        </p:nvSpPr>
        <p:spPr bwMode="auto">
          <a:xfrm>
            <a:off x="2143832" y="4195698"/>
            <a:ext cx="6155780" cy="1134288"/>
          </a:xfrm>
          <a:prstGeom prst="rect">
            <a:avLst/>
          </a:prstGeom>
          <a:solidFill>
            <a:srgbClr val="E0F8E0"/>
          </a:solidFill>
          <a:ln w="9525">
            <a:solidFill>
              <a:srgbClr val="009D00"/>
            </a:solidFill>
            <a:miter lim="800000"/>
            <a:headEnd type="none" w="sm" len="sm"/>
            <a:tailEnd type="none" w="sm" len="sm"/>
          </a:ln>
          <a:effectLst/>
        </p:spPr>
        <p:txBody>
          <a:bodyPr wrap="square" lIns="180000" tIns="117000" bIns="117000">
            <a:spAutoFit/>
          </a:bodyPr>
          <a:lstStyle/>
          <a:p>
            <a:r>
              <a:rPr lang="cs-CZ" sz="1167" dirty="0"/>
              <a:t>11</a:t>
            </a:r>
          </a:p>
          <a:p>
            <a:r>
              <a:rPr lang="cs-CZ" sz="1167" dirty="0" err="1"/>
              <a:t>Exception</a:t>
            </a:r>
            <a:r>
              <a:rPr lang="cs-CZ" sz="1167" dirty="0"/>
              <a:t> in </a:t>
            </a:r>
            <a:r>
              <a:rPr lang="cs-CZ" sz="1167" dirty="0" err="1"/>
              <a:t>thread</a:t>
            </a:r>
            <a:r>
              <a:rPr lang="cs-CZ" sz="1167" dirty="0"/>
              <a:t> "</a:t>
            </a:r>
            <a:r>
              <a:rPr lang="cs-CZ" sz="1167" dirty="0" err="1"/>
              <a:t>main</a:t>
            </a:r>
            <a:r>
              <a:rPr lang="cs-CZ" sz="1167" dirty="0"/>
              <a:t>" </a:t>
            </a:r>
            <a:r>
              <a:rPr lang="cs-CZ" sz="1167" u="sng" dirty="0" err="1"/>
              <a:t>java.lang.IndexOutOfBoundsException</a:t>
            </a:r>
            <a:r>
              <a:rPr lang="cs-CZ" sz="1167" u="sng" dirty="0"/>
              <a:t>: Index: 0, </a:t>
            </a:r>
            <a:r>
              <a:rPr lang="cs-CZ" sz="1167" u="sng" dirty="0" err="1"/>
              <a:t>Size</a:t>
            </a:r>
            <a:r>
              <a:rPr lang="cs-CZ" sz="1167" u="sng" dirty="0"/>
              <a:t>: 0</a:t>
            </a:r>
          </a:p>
          <a:p>
            <a:r>
              <a:rPr lang="cs-CZ" sz="1167" dirty="0"/>
              <a:t>	</a:t>
            </a:r>
            <a:r>
              <a:rPr lang="cs-CZ" sz="1167" dirty="0" err="1"/>
              <a:t>at</a:t>
            </a:r>
            <a:r>
              <a:rPr lang="cs-CZ" sz="1167" dirty="0"/>
              <a:t> </a:t>
            </a:r>
            <a:r>
              <a:rPr lang="cs-CZ" sz="1167" dirty="0" err="1"/>
              <a:t>java.util.ArrayList.rangeCheck</a:t>
            </a:r>
            <a:r>
              <a:rPr lang="cs-CZ" sz="1167" dirty="0"/>
              <a:t>(</a:t>
            </a:r>
            <a:r>
              <a:rPr lang="cs-CZ" sz="1167" u="sng" dirty="0"/>
              <a:t>ArrayList.java:653)</a:t>
            </a:r>
          </a:p>
          <a:p>
            <a:r>
              <a:rPr lang="cs-CZ" sz="1167" dirty="0"/>
              <a:t>	</a:t>
            </a:r>
            <a:r>
              <a:rPr lang="cs-CZ" sz="1167" dirty="0" err="1"/>
              <a:t>at</a:t>
            </a:r>
            <a:r>
              <a:rPr lang="cs-CZ" sz="1167" dirty="0"/>
              <a:t> </a:t>
            </a:r>
            <a:r>
              <a:rPr lang="cs-CZ" sz="1167" dirty="0" err="1"/>
              <a:t>java.util.ArrayList.get</a:t>
            </a:r>
            <a:r>
              <a:rPr lang="cs-CZ" sz="1167" dirty="0"/>
              <a:t>(</a:t>
            </a:r>
            <a:r>
              <a:rPr lang="cs-CZ" sz="1167" u="sng" dirty="0"/>
              <a:t>ArrayList.java:429)</a:t>
            </a:r>
          </a:p>
          <a:p>
            <a:r>
              <a:rPr lang="en-US" sz="1167" dirty="0">
                <a:latin typeface="Courier"/>
                <a:cs typeface="Courier"/>
              </a:rPr>
              <a:t> …</a:t>
            </a:r>
          </a:p>
        </p:txBody>
      </p:sp>
    </p:spTree>
    <p:extLst>
      <p:ext uri="{BB962C8B-B14F-4D97-AF65-F5344CB8AC3E}">
        <p14:creationId xmlns:p14="http://schemas.microsoft.com/office/powerpoint/2010/main" val="4863985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0545" y="1549685"/>
            <a:ext cx="5724644" cy="1938416"/>
          </a:xfrm>
          <a:prstGeom prst="rect">
            <a:avLst/>
          </a:prstGeom>
          <a:solidFill>
            <a:srgbClr val="FFFFFF"/>
          </a:solidFill>
          <a:ln>
            <a:solidFill>
              <a:srgbClr val="000000"/>
            </a:solidFill>
          </a:ln>
        </p:spPr>
        <p:txBody>
          <a:bodyPr wrap="none" rtlCol="0">
            <a:spAutoFit/>
          </a:bodyPr>
          <a:lstStyle/>
          <a:p>
            <a:r>
              <a:rPr lang="en-US" sz="1333" dirty="0">
                <a:latin typeface="Courier"/>
                <a:cs typeface="Courier"/>
              </a:rPr>
              <a:t>… </a:t>
            </a:r>
          </a:p>
          <a:p>
            <a:r>
              <a:rPr lang="en-US" sz="1333" dirty="0">
                <a:latin typeface="Courier"/>
                <a:cs typeface="Courier"/>
              </a:rPr>
              <a:t> public static </a:t>
            </a:r>
            <a:r>
              <a:rPr lang="en-US" sz="1333" dirty="0" err="1">
                <a:latin typeface="Courier"/>
                <a:cs typeface="Courier"/>
              </a:rPr>
              <a:t>int</a:t>
            </a:r>
            <a:r>
              <a:rPr lang="en-US" sz="1333" dirty="0">
                <a:latin typeface="Courier"/>
                <a:cs typeface="Courier"/>
              </a:rPr>
              <a:t> </a:t>
            </a:r>
            <a:r>
              <a:rPr lang="en-US" sz="1333" dirty="0" err="1">
                <a:latin typeface="Courier"/>
                <a:cs typeface="Courier"/>
              </a:rPr>
              <a:t>largestPositive</a:t>
            </a:r>
            <a:r>
              <a:rPr lang="en-US" sz="1333" dirty="0">
                <a:latin typeface="Courier"/>
                <a:cs typeface="Courier"/>
              </a:rPr>
              <a:t>(List&lt;Integer&gt; l ) {</a:t>
            </a:r>
          </a:p>
          <a:p>
            <a:r>
              <a:rPr lang="en-US" sz="1333" dirty="0">
                <a:latin typeface="Courier"/>
                <a:cs typeface="Courier"/>
              </a:rPr>
              <a:t>  return </a:t>
            </a:r>
            <a:r>
              <a:rPr lang="en-US" sz="1333" dirty="0" err="1">
                <a:latin typeface="Courier"/>
                <a:cs typeface="Courier"/>
              </a:rPr>
              <a:t>l.stream</a:t>
            </a:r>
            <a:r>
              <a:rPr lang="en-US" sz="1333" dirty="0">
                <a:latin typeface="Courier"/>
                <a:cs typeface="Courier"/>
              </a:rPr>
              <a:t>()</a:t>
            </a:r>
          </a:p>
          <a:p>
            <a:r>
              <a:rPr lang="en-US" sz="1333" dirty="0">
                <a:latin typeface="Courier"/>
                <a:cs typeface="Courier"/>
              </a:rPr>
              <a:t>          </a:t>
            </a:r>
            <a:r>
              <a:rPr lang="en-US" sz="1333" dirty="0">
                <a:solidFill>
                  <a:srgbClr val="0000FF"/>
                </a:solidFill>
                <a:latin typeface="Courier"/>
                <a:cs typeface="Courier"/>
              </a:rPr>
              <a:t>.filter(</a:t>
            </a:r>
            <a:r>
              <a:rPr lang="en-US" sz="1333" dirty="0" err="1">
                <a:solidFill>
                  <a:srgbClr val="0000FF"/>
                </a:solidFill>
                <a:latin typeface="Courier"/>
                <a:cs typeface="Courier"/>
              </a:rPr>
              <a:t>i</a:t>
            </a:r>
            <a:r>
              <a:rPr lang="en-US" sz="1333" dirty="0">
                <a:solidFill>
                  <a:srgbClr val="0000FF"/>
                </a:solidFill>
                <a:latin typeface="Courier"/>
                <a:cs typeface="Courier"/>
              </a:rPr>
              <a:t> -&gt; </a:t>
            </a:r>
            <a:r>
              <a:rPr lang="en-US" sz="1333" dirty="0" err="1">
                <a:solidFill>
                  <a:srgbClr val="0000FF"/>
                </a:solidFill>
                <a:latin typeface="Courier"/>
                <a:cs typeface="Courier"/>
              </a:rPr>
              <a:t>i</a:t>
            </a:r>
            <a:r>
              <a:rPr lang="en-US" sz="1333" dirty="0">
                <a:solidFill>
                  <a:srgbClr val="0000FF"/>
                </a:solidFill>
                <a:latin typeface="Courier"/>
                <a:cs typeface="Courier"/>
              </a:rPr>
              <a:t> &gt;= 0 )</a:t>
            </a:r>
          </a:p>
          <a:p>
            <a:r>
              <a:rPr lang="es-ES_tradnl" sz="1333" dirty="0">
                <a:latin typeface="Courier"/>
                <a:cs typeface="Courier"/>
              </a:rPr>
              <a:t>          .</a:t>
            </a:r>
            <a:r>
              <a:rPr lang="es-ES_tradnl" sz="1333" dirty="0" err="1">
                <a:latin typeface="Courier"/>
                <a:cs typeface="Courier"/>
              </a:rPr>
              <a:t>sorted</a:t>
            </a:r>
            <a:r>
              <a:rPr lang="es-ES_tradnl" sz="1333" dirty="0">
                <a:latin typeface="Courier"/>
                <a:cs typeface="Courier"/>
              </a:rPr>
              <a:t>((</a:t>
            </a:r>
            <a:r>
              <a:rPr lang="es-ES_tradnl" sz="1333" dirty="0" err="1">
                <a:latin typeface="Courier"/>
                <a:cs typeface="Courier"/>
              </a:rPr>
              <a:t>x,y</a:t>
            </a:r>
            <a:r>
              <a:rPr lang="es-ES_tradnl" sz="1333" dirty="0">
                <a:latin typeface="Courier"/>
                <a:cs typeface="Courier"/>
              </a:rPr>
              <a:t>) -&gt; y - x)</a:t>
            </a:r>
          </a:p>
          <a:p>
            <a:r>
              <a:rPr lang="es-ES_tradnl" sz="1333" dirty="0">
                <a:latin typeface="Courier"/>
                <a:cs typeface="Courier"/>
              </a:rPr>
              <a:t>          .</a:t>
            </a:r>
            <a:r>
              <a:rPr lang="es-ES_tradnl" sz="1333" dirty="0" err="1">
                <a:latin typeface="Courier"/>
                <a:cs typeface="Courier"/>
              </a:rPr>
              <a:t>collect</a:t>
            </a:r>
            <a:r>
              <a:rPr lang="es-ES_tradnl" sz="1333" dirty="0">
                <a:latin typeface="Courier"/>
                <a:cs typeface="Courier"/>
              </a:rPr>
              <a:t>(</a:t>
            </a:r>
            <a:r>
              <a:rPr lang="es-ES_tradnl" sz="1333" dirty="0" err="1">
                <a:latin typeface="Courier"/>
                <a:cs typeface="Courier"/>
              </a:rPr>
              <a:t>Collectors.toList</a:t>
            </a:r>
            <a:r>
              <a:rPr lang="es-ES_tradnl" sz="1333" dirty="0">
                <a:latin typeface="Courier"/>
                <a:cs typeface="Courier"/>
              </a:rPr>
              <a:t>())</a:t>
            </a:r>
          </a:p>
          <a:p>
            <a:r>
              <a:rPr lang="es-ES_tradnl" sz="1333" dirty="0">
                <a:latin typeface="Courier"/>
                <a:cs typeface="Courier"/>
              </a:rPr>
              <a:t>          </a:t>
            </a:r>
            <a:r>
              <a:rPr lang="es-ES_tradnl" sz="1333" dirty="0">
                <a:solidFill>
                  <a:srgbClr val="0000FF"/>
                </a:solidFill>
                <a:latin typeface="Courier"/>
                <a:cs typeface="Courier"/>
              </a:rPr>
              <a:t>.</a:t>
            </a:r>
            <a:r>
              <a:rPr lang="es-ES_tradnl" sz="1333" dirty="0" err="1">
                <a:solidFill>
                  <a:srgbClr val="0000FF"/>
                </a:solidFill>
                <a:latin typeface="Courier"/>
                <a:cs typeface="Courier"/>
              </a:rPr>
              <a:t>get</a:t>
            </a:r>
            <a:r>
              <a:rPr lang="es-ES_tradnl" sz="1333" dirty="0">
                <a:solidFill>
                  <a:srgbClr val="0000FF"/>
                </a:solidFill>
                <a:latin typeface="Courier"/>
                <a:cs typeface="Courier"/>
              </a:rPr>
              <a:t>(0);</a:t>
            </a:r>
          </a:p>
          <a:p>
            <a:r>
              <a:rPr lang="es-ES_tradnl" sz="1333" dirty="0">
                <a:latin typeface="Courier"/>
                <a:cs typeface="Courier"/>
              </a:rPr>
              <a:t> }</a:t>
            </a:r>
          </a:p>
          <a:p>
            <a:r>
              <a:rPr lang="en-US" sz="1333" dirty="0">
                <a:latin typeface="Courier"/>
                <a:cs typeface="Courier"/>
              </a:rPr>
              <a:t>…</a:t>
            </a:r>
          </a:p>
        </p:txBody>
      </p:sp>
      <p:sp>
        <p:nvSpPr>
          <p:cNvPr id="2" name="Title 1"/>
          <p:cNvSpPr>
            <a:spLocks noGrp="1"/>
          </p:cNvSpPr>
          <p:nvPr>
            <p:ph type="title"/>
          </p:nvPr>
        </p:nvSpPr>
        <p:spPr/>
        <p:txBody>
          <a:bodyPr/>
          <a:lstStyle/>
          <a:p>
            <a:r>
              <a:rPr lang="en-US" dirty="0"/>
              <a:t>Using </a:t>
            </a:r>
            <a:r>
              <a:rPr lang="en-US" dirty="0">
                <a:latin typeface="Courier"/>
                <a:cs typeface="Courier"/>
              </a:rPr>
              <a:t>Optional&lt;T&gt;</a:t>
            </a:r>
            <a:r>
              <a:rPr lang="en-US" dirty="0"/>
              <a:t> with Streams</a:t>
            </a:r>
          </a:p>
        </p:txBody>
      </p:sp>
      <p:sp>
        <p:nvSpPr>
          <p:cNvPr id="3" name="Content Placeholder 2"/>
          <p:cNvSpPr>
            <a:spLocks noGrp="1"/>
          </p:cNvSpPr>
          <p:nvPr>
            <p:ph idx="1"/>
          </p:nvPr>
        </p:nvSpPr>
        <p:spPr>
          <a:xfrm>
            <a:off x="628650" y="1105184"/>
            <a:ext cx="6985000" cy="444501"/>
          </a:xfrm>
        </p:spPr>
        <p:txBody>
          <a:bodyPr/>
          <a:lstStyle/>
          <a:p>
            <a:r>
              <a:rPr lang="en-US" dirty="0"/>
              <a:t>Provides convenient way of handling empty Stream</a:t>
            </a:r>
            <a:endParaRPr lang="en-US" dirty="0">
              <a:latin typeface="Courier"/>
              <a:cs typeface="Courier"/>
            </a:endParaRPr>
          </a:p>
          <a:p>
            <a:pPr lvl="2"/>
            <a:endParaRPr lang="en-US" dirty="0"/>
          </a:p>
        </p:txBody>
      </p:sp>
      <p:sp>
        <p:nvSpPr>
          <p:cNvPr id="7" name="TextBox 6"/>
          <p:cNvSpPr txBox="1"/>
          <p:nvPr/>
        </p:nvSpPr>
        <p:spPr>
          <a:xfrm>
            <a:off x="1114204" y="3083210"/>
            <a:ext cx="7160935" cy="1528175"/>
          </a:xfrm>
          <a:prstGeom prst="rect">
            <a:avLst/>
          </a:prstGeom>
          <a:solidFill>
            <a:srgbClr val="FFFFFF"/>
          </a:solidFill>
          <a:ln>
            <a:solidFill>
              <a:srgbClr val="000000"/>
            </a:solidFill>
          </a:ln>
        </p:spPr>
        <p:txBody>
          <a:bodyPr wrap="none" rtlCol="0">
            <a:spAutoFit/>
          </a:bodyPr>
          <a:lstStyle/>
          <a:p>
            <a:r>
              <a:rPr lang="en-US" sz="1333" dirty="0">
                <a:latin typeface="Courier"/>
                <a:cs typeface="Courier"/>
              </a:rPr>
              <a:t>… </a:t>
            </a:r>
          </a:p>
          <a:p>
            <a:r>
              <a:rPr lang="en-US" sz="1333" dirty="0">
                <a:latin typeface="Courier"/>
                <a:cs typeface="Courier"/>
              </a:rPr>
              <a:t> List&lt;Integer&gt; values = </a:t>
            </a:r>
            <a:r>
              <a:rPr lang="en-US" sz="1333" dirty="0" err="1">
                <a:latin typeface="Courier"/>
                <a:cs typeface="Courier"/>
              </a:rPr>
              <a:t>Arrays.asList</a:t>
            </a:r>
            <a:r>
              <a:rPr lang="en-US" sz="1333" dirty="0">
                <a:latin typeface="Courier"/>
                <a:cs typeface="Courier"/>
              </a:rPr>
              <a:t>(1,-4, -3, 4, -10, 11, 0);</a:t>
            </a:r>
          </a:p>
          <a:p>
            <a:r>
              <a:rPr lang="nl-NL" sz="1333" dirty="0">
                <a:latin typeface="Courier"/>
                <a:cs typeface="Courier"/>
              </a:rPr>
              <a:t> List&lt;Integer&gt; </a:t>
            </a:r>
            <a:r>
              <a:rPr lang="nl-NL" sz="1333" dirty="0" err="1">
                <a:latin typeface="Courier"/>
                <a:cs typeface="Courier"/>
              </a:rPr>
              <a:t>allNegative</a:t>
            </a:r>
            <a:r>
              <a:rPr lang="nl-NL" sz="1333" dirty="0">
                <a:latin typeface="Courier"/>
                <a:cs typeface="Courier"/>
              </a:rPr>
              <a:t> = </a:t>
            </a:r>
            <a:r>
              <a:rPr lang="en-US" sz="1333" dirty="0" err="1">
                <a:latin typeface="Courier"/>
                <a:cs typeface="Courier"/>
              </a:rPr>
              <a:t>Arrays.asList</a:t>
            </a:r>
            <a:r>
              <a:rPr lang="en-US" sz="1333" dirty="0">
                <a:latin typeface="Courier"/>
                <a:cs typeface="Courier"/>
              </a:rPr>
              <a:t>(-1, -4, -3, -4,-10, -11);</a:t>
            </a:r>
          </a:p>
          <a:p>
            <a:r>
              <a:rPr lang="en-US" sz="1333" dirty="0">
                <a:latin typeface="Courier"/>
                <a:cs typeface="Courier"/>
              </a:rPr>
              <a:t>…</a:t>
            </a:r>
          </a:p>
          <a:p>
            <a:r>
              <a:rPr lang="en-US" sz="1333" dirty="0">
                <a:latin typeface="Courier"/>
                <a:cs typeface="Courier"/>
              </a:rPr>
              <a:t> </a:t>
            </a:r>
            <a:r>
              <a:rPr lang="en-US" sz="1333" dirty="0" err="1">
                <a:latin typeface="Courier"/>
                <a:cs typeface="Courier"/>
              </a:rPr>
              <a:t>System.out.println</a:t>
            </a:r>
            <a:r>
              <a:rPr lang="en-US" sz="1333" dirty="0">
                <a:latin typeface="Courier"/>
                <a:cs typeface="Courier"/>
              </a:rPr>
              <a:t>( </a:t>
            </a:r>
            <a:r>
              <a:rPr lang="en-US" sz="1333" dirty="0" err="1">
                <a:latin typeface="Courier"/>
                <a:cs typeface="Courier"/>
              </a:rPr>
              <a:t>largestPositive</a:t>
            </a:r>
            <a:r>
              <a:rPr lang="en-US" sz="1333" dirty="0">
                <a:latin typeface="Courier"/>
                <a:cs typeface="Courier"/>
              </a:rPr>
              <a:t>(values) );</a:t>
            </a:r>
          </a:p>
          <a:p>
            <a:r>
              <a:rPr lang="en-US" sz="1333" dirty="0">
                <a:latin typeface="Courier"/>
                <a:cs typeface="Courier"/>
              </a:rPr>
              <a:t> </a:t>
            </a:r>
            <a:r>
              <a:rPr lang="en-US" sz="1333" dirty="0" err="1">
                <a:latin typeface="Courier"/>
                <a:cs typeface="Courier"/>
              </a:rPr>
              <a:t>System.out.println</a:t>
            </a:r>
            <a:r>
              <a:rPr lang="en-US" sz="1333" dirty="0">
                <a:latin typeface="Courier"/>
                <a:cs typeface="Courier"/>
              </a:rPr>
              <a:t>( </a:t>
            </a:r>
            <a:r>
              <a:rPr lang="en-US" sz="1333" dirty="0" err="1">
                <a:solidFill>
                  <a:srgbClr val="0000FF"/>
                </a:solidFill>
                <a:latin typeface="Courier"/>
                <a:cs typeface="Courier"/>
              </a:rPr>
              <a:t>largestPositive</a:t>
            </a:r>
            <a:r>
              <a:rPr lang="en-US" sz="1333" dirty="0">
                <a:solidFill>
                  <a:srgbClr val="0000FF"/>
                </a:solidFill>
                <a:latin typeface="Courier"/>
                <a:cs typeface="Courier"/>
              </a:rPr>
              <a:t>(</a:t>
            </a:r>
            <a:r>
              <a:rPr lang="en-US" sz="1333" dirty="0" err="1">
                <a:solidFill>
                  <a:srgbClr val="0000FF"/>
                </a:solidFill>
                <a:latin typeface="Courier"/>
                <a:cs typeface="Courier"/>
              </a:rPr>
              <a:t>allNegative</a:t>
            </a:r>
            <a:r>
              <a:rPr lang="en-US" sz="1333" dirty="0">
                <a:solidFill>
                  <a:srgbClr val="0000FF"/>
                </a:solidFill>
                <a:latin typeface="Courier"/>
                <a:cs typeface="Courier"/>
              </a:rPr>
              <a:t>) </a:t>
            </a:r>
            <a:r>
              <a:rPr lang="en-US" sz="1333" dirty="0">
                <a:latin typeface="Courier"/>
                <a:cs typeface="Courier"/>
              </a:rPr>
              <a:t>);</a:t>
            </a:r>
          </a:p>
          <a:p>
            <a:r>
              <a:rPr lang="en-US" sz="1333" dirty="0">
                <a:latin typeface="Courier"/>
                <a:cs typeface="Courier"/>
              </a:rPr>
              <a:t>…</a:t>
            </a:r>
          </a:p>
        </p:txBody>
      </p:sp>
      <p:sp>
        <p:nvSpPr>
          <p:cNvPr id="8" name="Text Box 5"/>
          <p:cNvSpPr txBox="1">
            <a:spLocks noChangeArrowheads="1"/>
          </p:cNvSpPr>
          <p:nvPr/>
        </p:nvSpPr>
        <p:spPr bwMode="auto">
          <a:xfrm>
            <a:off x="3045531" y="4397412"/>
            <a:ext cx="5291225" cy="1134288"/>
          </a:xfrm>
          <a:prstGeom prst="rect">
            <a:avLst/>
          </a:prstGeom>
          <a:solidFill>
            <a:srgbClr val="E0F8E0"/>
          </a:solidFill>
          <a:ln w="9525">
            <a:solidFill>
              <a:srgbClr val="009D00"/>
            </a:solidFill>
            <a:miter lim="800000"/>
            <a:headEnd type="none" w="sm" len="sm"/>
            <a:tailEnd type="none" w="sm" len="sm"/>
          </a:ln>
          <a:effectLst/>
        </p:spPr>
        <p:txBody>
          <a:bodyPr wrap="square" lIns="180000" tIns="117000" bIns="117000">
            <a:spAutoFit/>
          </a:bodyPr>
          <a:lstStyle/>
          <a:p>
            <a:r>
              <a:rPr lang="cs-CZ" sz="1167" dirty="0"/>
              <a:t>11</a:t>
            </a:r>
          </a:p>
          <a:p>
            <a:r>
              <a:rPr lang="cs-CZ" sz="1167" dirty="0" err="1"/>
              <a:t>Exception</a:t>
            </a:r>
            <a:r>
              <a:rPr lang="cs-CZ" sz="1167" dirty="0"/>
              <a:t> in </a:t>
            </a:r>
            <a:r>
              <a:rPr lang="cs-CZ" sz="1167" dirty="0" err="1"/>
              <a:t>thread</a:t>
            </a:r>
            <a:r>
              <a:rPr lang="cs-CZ" sz="1167" dirty="0"/>
              <a:t> "</a:t>
            </a:r>
            <a:r>
              <a:rPr lang="cs-CZ" sz="1167" dirty="0" err="1"/>
              <a:t>main</a:t>
            </a:r>
            <a:r>
              <a:rPr lang="cs-CZ" sz="1167" dirty="0"/>
              <a:t>" </a:t>
            </a:r>
            <a:r>
              <a:rPr lang="cs-CZ" sz="1167" u="sng" dirty="0" err="1"/>
              <a:t>java.lang.IndexOutOfBoundsException</a:t>
            </a:r>
            <a:r>
              <a:rPr lang="cs-CZ" sz="1167" u="sng" dirty="0"/>
              <a:t>: Index: 0, </a:t>
            </a:r>
            <a:r>
              <a:rPr lang="cs-CZ" sz="1167" u="sng" dirty="0" err="1"/>
              <a:t>Size</a:t>
            </a:r>
            <a:r>
              <a:rPr lang="cs-CZ" sz="1167" u="sng" dirty="0"/>
              <a:t>: 0</a:t>
            </a:r>
          </a:p>
          <a:p>
            <a:r>
              <a:rPr lang="cs-CZ" sz="1167" dirty="0"/>
              <a:t>	</a:t>
            </a:r>
            <a:r>
              <a:rPr lang="cs-CZ" sz="1167" dirty="0" err="1"/>
              <a:t>at</a:t>
            </a:r>
            <a:r>
              <a:rPr lang="cs-CZ" sz="1167" dirty="0"/>
              <a:t> </a:t>
            </a:r>
            <a:r>
              <a:rPr lang="cs-CZ" sz="1167" dirty="0" err="1"/>
              <a:t>java.util.ArrayList.rangeCheck</a:t>
            </a:r>
            <a:r>
              <a:rPr lang="cs-CZ" sz="1167" dirty="0"/>
              <a:t>(</a:t>
            </a:r>
            <a:r>
              <a:rPr lang="cs-CZ" sz="1167" u="sng" dirty="0"/>
              <a:t>ArrayList.java:653)</a:t>
            </a:r>
          </a:p>
          <a:p>
            <a:r>
              <a:rPr lang="cs-CZ" sz="1167" dirty="0"/>
              <a:t>	</a:t>
            </a:r>
            <a:r>
              <a:rPr lang="cs-CZ" sz="1167" dirty="0" err="1"/>
              <a:t>at</a:t>
            </a:r>
            <a:r>
              <a:rPr lang="cs-CZ" sz="1167" dirty="0"/>
              <a:t> </a:t>
            </a:r>
            <a:r>
              <a:rPr lang="cs-CZ" sz="1167" dirty="0" err="1"/>
              <a:t>java.util.ArrayList.get</a:t>
            </a:r>
            <a:r>
              <a:rPr lang="cs-CZ" sz="1167" dirty="0"/>
              <a:t>(</a:t>
            </a:r>
            <a:r>
              <a:rPr lang="cs-CZ" sz="1167" u="sng" dirty="0"/>
              <a:t>ArrayList.java:429)</a:t>
            </a:r>
          </a:p>
          <a:p>
            <a:r>
              <a:rPr lang="en-US" sz="1167" dirty="0">
                <a:latin typeface="Courier"/>
                <a:cs typeface="Courier"/>
              </a:rPr>
              <a:t>…</a:t>
            </a:r>
          </a:p>
        </p:txBody>
      </p:sp>
    </p:spTree>
    <p:extLst>
      <p:ext uri="{BB962C8B-B14F-4D97-AF65-F5344CB8AC3E}">
        <p14:creationId xmlns:p14="http://schemas.microsoft.com/office/powerpoint/2010/main" val="17525454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a:t>
            </a:r>
            <a:r>
              <a:rPr lang="en-US" dirty="0">
                <a:latin typeface="Courier"/>
                <a:cs typeface="Courier"/>
              </a:rPr>
              <a:t>Optional&lt;T&gt;</a:t>
            </a:r>
            <a:r>
              <a:rPr lang="en-US" dirty="0"/>
              <a:t> with Streams</a:t>
            </a:r>
          </a:p>
        </p:txBody>
      </p:sp>
      <p:sp>
        <p:nvSpPr>
          <p:cNvPr id="3" name="Content Placeholder 2"/>
          <p:cNvSpPr>
            <a:spLocks noGrp="1"/>
          </p:cNvSpPr>
          <p:nvPr>
            <p:ph idx="1"/>
          </p:nvPr>
        </p:nvSpPr>
        <p:spPr>
          <a:xfrm>
            <a:off x="628650" y="1085511"/>
            <a:ext cx="6985000" cy="524854"/>
          </a:xfrm>
        </p:spPr>
        <p:txBody>
          <a:bodyPr/>
          <a:lstStyle/>
          <a:p>
            <a:r>
              <a:rPr lang="en-US" dirty="0"/>
              <a:t>Use alternative method to extract head of Stream</a:t>
            </a:r>
          </a:p>
        </p:txBody>
      </p:sp>
      <p:sp>
        <p:nvSpPr>
          <p:cNvPr id="4" name="TextBox 3"/>
          <p:cNvSpPr txBox="1"/>
          <p:nvPr/>
        </p:nvSpPr>
        <p:spPr>
          <a:xfrm>
            <a:off x="628650" y="1613021"/>
            <a:ext cx="6750566" cy="1528175"/>
          </a:xfrm>
          <a:prstGeom prst="rect">
            <a:avLst/>
          </a:prstGeom>
          <a:solidFill>
            <a:srgbClr val="FFFFFF"/>
          </a:solidFill>
          <a:ln>
            <a:solidFill>
              <a:srgbClr val="000000"/>
            </a:solidFill>
          </a:ln>
        </p:spPr>
        <p:txBody>
          <a:bodyPr wrap="none" rtlCol="0">
            <a:spAutoFit/>
          </a:bodyPr>
          <a:lstStyle/>
          <a:p>
            <a:r>
              <a:rPr lang="en-US" sz="1333" dirty="0">
                <a:latin typeface="Courier"/>
                <a:cs typeface="Courier"/>
              </a:rPr>
              <a:t>… </a:t>
            </a:r>
          </a:p>
          <a:p>
            <a:r>
              <a:rPr lang="en-US" sz="1333" dirty="0">
                <a:latin typeface="Courier"/>
                <a:cs typeface="Courier"/>
              </a:rPr>
              <a:t> public static Optional&lt;Integer&gt; </a:t>
            </a:r>
            <a:r>
              <a:rPr lang="en-US" sz="1333" dirty="0" err="1">
                <a:latin typeface="Courier"/>
                <a:cs typeface="Courier"/>
              </a:rPr>
              <a:t>safeLargest</a:t>
            </a:r>
            <a:r>
              <a:rPr lang="en-US" sz="1333" dirty="0">
                <a:latin typeface="Courier"/>
                <a:cs typeface="Courier"/>
              </a:rPr>
              <a:t>(List&lt;Integer&gt; l ) {</a:t>
            </a:r>
          </a:p>
          <a:p>
            <a:r>
              <a:rPr lang="en-US" sz="1333" dirty="0">
                <a:latin typeface="Courier"/>
                <a:cs typeface="Courier"/>
              </a:rPr>
              <a:t>  return </a:t>
            </a:r>
            <a:r>
              <a:rPr lang="en-US" sz="1333" dirty="0" err="1">
                <a:latin typeface="Courier"/>
                <a:cs typeface="Courier"/>
              </a:rPr>
              <a:t>l.stream</a:t>
            </a:r>
            <a:r>
              <a:rPr lang="en-US" sz="1333" dirty="0">
                <a:latin typeface="Courier"/>
                <a:cs typeface="Courier"/>
              </a:rPr>
              <a:t>()</a:t>
            </a:r>
          </a:p>
          <a:p>
            <a:r>
              <a:rPr lang="es-ES_tradnl" sz="1333" dirty="0">
                <a:latin typeface="Courier"/>
                <a:cs typeface="Courier"/>
              </a:rPr>
              <a:t>          .</a:t>
            </a:r>
            <a:r>
              <a:rPr lang="es-ES_tradnl" sz="1333" dirty="0" err="1">
                <a:latin typeface="Courier"/>
                <a:cs typeface="Courier"/>
              </a:rPr>
              <a:t>sorted</a:t>
            </a:r>
            <a:r>
              <a:rPr lang="es-ES_tradnl" sz="1333" dirty="0">
                <a:latin typeface="Courier"/>
                <a:cs typeface="Courier"/>
              </a:rPr>
              <a:t>((</a:t>
            </a:r>
            <a:r>
              <a:rPr lang="es-ES_tradnl" sz="1333" dirty="0" err="1">
                <a:latin typeface="Courier"/>
                <a:cs typeface="Courier"/>
              </a:rPr>
              <a:t>x,y</a:t>
            </a:r>
            <a:r>
              <a:rPr lang="es-ES_tradnl" sz="1333" dirty="0">
                <a:latin typeface="Courier"/>
                <a:cs typeface="Courier"/>
              </a:rPr>
              <a:t>) -&gt; y - x)</a:t>
            </a:r>
          </a:p>
          <a:p>
            <a:r>
              <a:rPr lang="en-US" sz="1333" dirty="0">
                <a:latin typeface="Courier"/>
                <a:cs typeface="Courier"/>
              </a:rPr>
              <a:t>          </a:t>
            </a:r>
            <a:r>
              <a:rPr lang="en-US" sz="1333" dirty="0">
                <a:solidFill>
                  <a:srgbClr val="0000FF"/>
                </a:solidFill>
                <a:latin typeface="Courier"/>
                <a:cs typeface="Courier"/>
              </a:rPr>
              <a:t>.</a:t>
            </a:r>
            <a:r>
              <a:rPr lang="en-US" sz="1333" dirty="0" err="1">
                <a:solidFill>
                  <a:srgbClr val="0000FF"/>
                </a:solidFill>
                <a:latin typeface="Courier"/>
                <a:cs typeface="Courier"/>
              </a:rPr>
              <a:t>findFirst</a:t>
            </a:r>
            <a:r>
              <a:rPr lang="en-US" sz="1333" dirty="0">
                <a:solidFill>
                  <a:srgbClr val="0000FF"/>
                </a:solidFill>
                <a:latin typeface="Courier"/>
                <a:cs typeface="Courier"/>
              </a:rPr>
              <a:t>()</a:t>
            </a:r>
            <a:r>
              <a:rPr lang="en-US" sz="1333" dirty="0">
                <a:latin typeface="Courier"/>
                <a:cs typeface="Courier"/>
              </a:rPr>
              <a:t>;</a:t>
            </a:r>
          </a:p>
          <a:p>
            <a:r>
              <a:rPr lang="en-US" sz="1333" dirty="0">
                <a:latin typeface="Courier"/>
                <a:cs typeface="Courier"/>
              </a:rPr>
              <a:t> }</a:t>
            </a:r>
          </a:p>
          <a:p>
            <a:r>
              <a:rPr lang="en-US" sz="1333" dirty="0">
                <a:latin typeface="Courier"/>
                <a:cs typeface="Courier"/>
              </a:rPr>
              <a:t>…</a:t>
            </a:r>
          </a:p>
        </p:txBody>
      </p:sp>
      <p:sp>
        <p:nvSpPr>
          <p:cNvPr id="5" name="TextBox 4"/>
          <p:cNvSpPr txBox="1"/>
          <p:nvPr/>
        </p:nvSpPr>
        <p:spPr>
          <a:xfrm>
            <a:off x="1571369" y="2959216"/>
            <a:ext cx="6442789" cy="1938416"/>
          </a:xfrm>
          <a:prstGeom prst="rect">
            <a:avLst/>
          </a:prstGeom>
          <a:solidFill>
            <a:srgbClr val="FFFFFF"/>
          </a:solidFill>
          <a:ln>
            <a:solidFill>
              <a:srgbClr val="000000"/>
            </a:solidFill>
          </a:ln>
        </p:spPr>
        <p:txBody>
          <a:bodyPr wrap="none" rtlCol="0">
            <a:spAutoFit/>
          </a:bodyPr>
          <a:lstStyle/>
          <a:p>
            <a:r>
              <a:rPr lang="en-US" sz="1333" dirty="0">
                <a:latin typeface="Courier"/>
                <a:cs typeface="Courier"/>
              </a:rPr>
              <a:t>… </a:t>
            </a:r>
          </a:p>
          <a:p>
            <a:r>
              <a:rPr lang="en-US" sz="1333" dirty="0">
                <a:latin typeface="Courier"/>
                <a:cs typeface="Courier"/>
              </a:rPr>
              <a:t>public static Optional&lt;Integer&gt; </a:t>
            </a:r>
            <a:r>
              <a:rPr lang="en-US" sz="1333" dirty="0" err="1">
                <a:latin typeface="Courier"/>
                <a:cs typeface="Courier"/>
              </a:rPr>
              <a:t>safeLargestPositive</a:t>
            </a:r>
            <a:r>
              <a:rPr lang="en-US" sz="1333" dirty="0">
                <a:latin typeface="Courier"/>
                <a:cs typeface="Courier"/>
              </a:rPr>
              <a:t>(</a:t>
            </a:r>
            <a:br>
              <a:rPr lang="en-US" sz="1333" dirty="0">
                <a:latin typeface="Courier"/>
                <a:cs typeface="Courier"/>
              </a:rPr>
            </a:br>
            <a:r>
              <a:rPr lang="en-US" sz="1333" dirty="0">
                <a:latin typeface="Courier"/>
                <a:cs typeface="Courier"/>
              </a:rPr>
              <a:t>                                          List&lt;Integer&gt; l ) {</a:t>
            </a:r>
          </a:p>
          <a:p>
            <a:r>
              <a:rPr lang="en-US" sz="1333" dirty="0">
                <a:latin typeface="Courier"/>
                <a:cs typeface="Courier"/>
              </a:rPr>
              <a:t>  return </a:t>
            </a:r>
            <a:r>
              <a:rPr lang="en-US" sz="1333" dirty="0" err="1">
                <a:latin typeface="Courier"/>
                <a:cs typeface="Courier"/>
              </a:rPr>
              <a:t>l.stream</a:t>
            </a:r>
            <a:r>
              <a:rPr lang="en-US" sz="1333" dirty="0">
                <a:latin typeface="Courier"/>
                <a:cs typeface="Courier"/>
              </a:rPr>
              <a:t>()</a:t>
            </a:r>
          </a:p>
          <a:p>
            <a:r>
              <a:rPr lang="en-US" sz="1333" dirty="0">
                <a:latin typeface="Courier"/>
                <a:cs typeface="Courier"/>
              </a:rPr>
              <a:t>          .filter(</a:t>
            </a:r>
            <a:r>
              <a:rPr lang="en-US" sz="1333" dirty="0" err="1">
                <a:latin typeface="Courier"/>
                <a:cs typeface="Courier"/>
              </a:rPr>
              <a:t>i</a:t>
            </a:r>
            <a:r>
              <a:rPr lang="en-US" sz="1333" dirty="0">
                <a:latin typeface="Courier"/>
                <a:cs typeface="Courier"/>
              </a:rPr>
              <a:t> -&gt; </a:t>
            </a:r>
            <a:r>
              <a:rPr lang="en-US" sz="1333" dirty="0" err="1">
                <a:latin typeface="Courier"/>
                <a:cs typeface="Courier"/>
              </a:rPr>
              <a:t>i</a:t>
            </a:r>
            <a:r>
              <a:rPr lang="en-US" sz="1333" dirty="0">
                <a:latin typeface="Courier"/>
                <a:cs typeface="Courier"/>
              </a:rPr>
              <a:t> &gt;= 0 )</a:t>
            </a:r>
          </a:p>
          <a:p>
            <a:r>
              <a:rPr lang="es-ES_tradnl" sz="1333" dirty="0">
                <a:latin typeface="Courier"/>
                <a:cs typeface="Courier"/>
              </a:rPr>
              <a:t>          .</a:t>
            </a:r>
            <a:r>
              <a:rPr lang="es-ES_tradnl" sz="1333" dirty="0" err="1">
                <a:latin typeface="Courier"/>
                <a:cs typeface="Courier"/>
              </a:rPr>
              <a:t>sorted</a:t>
            </a:r>
            <a:r>
              <a:rPr lang="es-ES_tradnl" sz="1333" dirty="0">
                <a:latin typeface="Courier"/>
                <a:cs typeface="Courier"/>
              </a:rPr>
              <a:t>((</a:t>
            </a:r>
            <a:r>
              <a:rPr lang="es-ES_tradnl" sz="1333" dirty="0" err="1">
                <a:latin typeface="Courier"/>
                <a:cs typeface="Courier"/>
              </a:rPr>
              <a:t>x,y</a:t>
            </a:r>
            <a:r>
              <a:rPr lang="es-ES_tradnl" sz="1333" dirty="0">
                <a:latin typeface="Courier"/>
                <a:cs typeface="Courier"/>
              </a:rPr>
              <a:t>) -&gt; y - x)</a:t>
            </a:r>
          </a:p>
          <a:p>
            <a:r>
              <a:rPr lang="en-US" sz="1333" dirty="0">
                <a:latin typeface="Courier"/>
                <a:cs typeface="Courier"/>
              </a:rPr>
              <a:t>          </a:t>
            </a:r>
            <a:r>
              <a:rPr lang="en-US" sz="1333" dirty="0">
                <a:solidFill>
                  <a:srgbClr val="0000FF"/>
                </a:solidFill>
                <a:latin typeface="Courier"/>
                <a:cs typeface="Courier"/>
              </a:rPr>
              <a:t>.</a:t>
            </a:r>
            <a:r>
              <a:rPr lang="en-US" sz="1333" dirty="0" err="1">
                <a:solidFill>
                  <a:srgbClr val="0000FF"/>
                </a:solidFill>
                <a:latin typeface="Courier"/>
                <a:cs typeface="Courier"/>
              </a:rPr>
              <a:t>findFirst</a:t>
            </a:r>
            <a:r>
              <a:rPr lang="en-US" sz="1333" dirty="0">
                <a:solidFill>
                  <a:srgbClr val="0000FF"/>
                </a:solidFill>
                <a:latin typeface="Courier"/>
                <a:cs typeface="Courier"/>
              </a:rPr>
              <a:t>();</a:t>
            </a:r>
          </a:p>
          <a:p>
            <a:r>
              <a:rPr lang="en-US" sz="1333" dirty="0">
                <a:latin typeface="Courier"/>
                <a:cs typeface="Courier"/>
              </a:rPr>
              <a:t> }</a:t>
            </a:r>
          </a:p>
          <a:p>
            <a:r>
              <a:rPr lang="en-US" sz="1333" dirty="0">
                <a:latin typeface="Courier"/>
                <a:cs typeface="Courier"/>
              </a:rPr>
              <a:t>…</a:t>
            </a:r>
          </a:p>
        </p:txBody>
      </p:sp>
    </p:spTree>
    <p:extLst>
      <p:ext uri="{BB962C8B-B14F-4D97-AF65-F5344CB8AC3E}">
        <p14:creationId xmlns:p14="http://schemas.microsoft.com/office/powerpoint/2010/main" val="19961501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a:t>
            </a:r>
            <a:r>
              <a:rPr lang="en-US" dirty="0">
                <a:latin typeface="Courier"/>
                <a:cs typeface="Courier"/>
              </a:rPr>
              <a:t>Optional&lt;T&gt;</a:t>
            </a:r>
            <a:r>
              <a:rPr lang="en-US" dirty="0"/>
              <a:t> with Streams</a:t>
            </a:r>
          </a:p>
        </p:txBody>
      </p:sp>
      <p:sp>
        <p:nvSpPr>
          <p:cNvPr id="3" name="Content Placeholder 2"/>
          <p:cNvSpPr>
            <a:spLocks noGrp="1"/>
          </p:cNvSpPr>
          <p:nvPr>
            <p:ph idx="1"/>
          </p:nvPr>
        </p:nvSpPr>
        <p:spPr>
          <a:xfrm>
            <a:off x="628650" y="1089026"/>
            <a:ext cx="6985000" cy="524854"/>
          </a:xfrm>
        </p:spPr>
        <p:txBody>
          <a:bodyPr/>
          <a:lstStyle/>
          <a:p>
            <a:r>
              <a:rPr lang="en-US" dirty="0"/>
              <a:t>Values now processed successfully</a:t>
            </a:r>
          </a:p>
        </p:txBody>
      </p:sp>
      <p:sp>
        <p:nvSpPr>
          <p:cNvPr id="4" name="TextBox 3"/>
          <p:cNvSpPr txBox="1"/>
          <p:nvPr/>
        </p:nvSpPr>
        <p:spPr>
          <a:xfrm>
            <a:off x="1316637" y="1613880"/>
            <a:ext cx="6297013" cy="2964017"/>
          </a:xfrm>
          <a:prstGeom prst="rect">
            <a:avLst/>
          </a:prstGeom>
          <a:solidFill>
            <a:srgbClr val="FFFFFF"/>
          </a:solidFill>
          <a:ln>
            <a:solidFill>
              <a:srgbClr val="000000"/>
            </a:solidFill>
          </a:ln>
        </p:spPr>
        <p:txBody>
          <a:bodyPr wrap="square" rtlCol="0">
            <a:spAutoFit/>
          </a:bodyPr>
          <a:lstStyle/>
          <a:p>
            <a:r>
              <a:rPr lang="en-US" sz="1333" dirty="0">
                <a:latin typeface="Courier"/>
                <a:cs typeface="Courier"/>
              </a:rPr>
              <a:t>… </a:t>
            </a:r>
          </a:p>
          <a:p>
            <a:r>
              <a:rPr lang="en-US" sz="1333" dirty="0">
                <a:latin typeface="Courier"/>
                <a:cs typeface="Courier"/>
              </a:rPr>
              <a:t> </a:t>
            </a:r>
            <a:r>
              <a:rPr lang="en-US" sz="1333" dirty="0" err="1">
                <a:latin typeface="Courier"/>
                <a:cs typeface="Courier"/>
              </a:rPr>
              <a:t>System.out.println</a:t>
            </a:r>
            <a:r>
              <a:rPr lang="en-US" sz="1333" dirty="0">
                <a:latin typeface="Courier"/>
                <a:cs typeface="Courier"/>
              </a:rPr>
              <a:t>( </a:t>
            </a:r>
            <a:r>
              <a:rPr lang="en-US" sz="1333" dirty="0" err="1">
                <a:latin typeface="Courier"/>
                <a:cs typeface="Courier"/>
              </a:rPr>
              <a:t>safeLargest</a:t>
            </a:r>
            <a:r>
              <a:rPr lang="en-US" sz="1333" dirty="0">
                <a:latin typeface="Courier"/>
                <a:cs typeface="Courier"/>
              </a:rPr>
              <a:t>(values)</a:t>
            </a:r>
          </a:p>
          <a:p>
            <a:r>
              <a:rPr lang="en-US" sz="1333" dirty="0">
                <a:latin typeface="Courier"/>
                <a:cs typeface="Courier"/>
              </a:rPr>
              <a:t>				        .map( n -&gt; n * n)</a:t>
            </a:r>
          </a:p>
          <a:p>
            <a:r>
              <a:rPr lang="en-US" sz="1333" dirty="0">
                <a:latin typeface="Courier"/>
                <a:cs typeface="Courier"/>
              </a:rPr>
              <a:t>				        .</a:t>
            </a:r>
            <a:r>
              <a:rPr lang="en-US" sz="1333" dirty="0" err="1">
                <a:latin typeface="Courier"/>
                <a:cs typeface="Courier"/>
              </a:rPr>
              <a:t>orElse</a:t>
            </a:r>
            <a:r>
              <a:rPr lang="en-US" sz="1333" dirty="0">
                <a:latin typeface="Courier"/>
                <a:cs typeface="Courier"/>
              </a:rPr>
              <a:t>(-1) );</a:t>
            </a:r>
          </a:p>
          <a:p>
            <a:r>
              <a:rPr lang="en-US" sz="1333" dirty="0">
                <a:latin typeface="Courier"/>
                <a:cs typeface="Courier"/>
              </a:rPr>
              <a:t> </a:t>
            </a:r>
            <a:r>
              <a:rPr lang="en-US" sz="1333" dirty="0" err="1">
                <a:latin typeface="Courier"/>
                <a:cs typeface="Courier"/>
              </a:rPr>
              <a:t>System.out.println</a:t>
            </a:r>
            <a:r>
              <a:rPr lang="en-US" sz="1333" dirty="0">
                <a:latin typeface="Courier"/>
                <a:cs typeface="Courier"/>
              </a:rPr>
              <a:t>( </a:t>
            </a:r>
            <a:r>
              <a:rPr lang="en-US" sz="1333" dirty="0" err="1">
                <a:latin typeface="Courier"/>
                <a:cs typeface="Courier"/>
              </a:rPr>
              <a:t>safeLargest</a:t>
            </a:r>
            <a:r>
              <a:rPr lang="en-US" sz="1333" dirty="0">
                <a:latin typeface="Courier"/>
                <a:cs typeface="Courier"/>
              </a:rPr>
              <a:t>(empty)</a:t>
            </a:r>
          </a:p>
          <a:p>
            <a:r>
              <a:rPr lang="en-US" sz="1333" dirty="0">
                <a:latin typeface="Courier"/>
                <a:cs typeface="Courier"/>
              </a:rPr>
              <a:t> 				        .map( n -&gt; n * n)</a:t>
            </a:r>
          </a:p>
          <a:p>
            <a:r>
              <a:rPr lang="en-US" sz="1333" dirty="0">
                <a:latin typeface="Courier"/>
                <a:cs typeface="Courier"/>
              </a:rPr>
              <a:t>				        .</a:t>
            </a:r>
            <a:r>
              <a:rPr lang="en-US" sz="1333" dirty="0" err="1">
                <a:latin typeface="Courier"/>
                <a:cs typeface="Courier"/>
              </a:rPr>
              <a:t>orElse</a:t>
            </a:r>
            <a:r>
              <a:rPr lang="en-US" sz="1333" dirty="0">
                <a:latin typeface="Courier"/>
                <a:cs typeface="Courier"/>
              </a:rPr>
              <a:t>(-1) );</a:t>
            </a:r>
          </a:p>
          <a:p>
            <a:r>
              <a:rPr lang="en-US" sz="1333" dirty="0">
                <a:latin typeface="Courier"/>
                <a:cs typeface="Courier"/>
              </a:rPr>
              <a:t> </a:t>
            </a:r>
            <a:r>
              <a:rPr lang="en-US" sz="1333" dirty="0" err="1">
                <a:latin typeface="Courier"/>
                <a:cs typeface="Courier"/>
              </a:rPr>
              <a:t>System.out.println</a:t>
            </a:r>
            <a:r>
              <a:rPr lang="en-US" sz="1333" dirty="0">
                <a:latin typeface="Courier"/>
                <a:cs typeface="Courier"/>
              </a:rPr>
              <a:t>( </a:t>
            </a:r>
            <a:r>
              <a:rPr lang="en-US" sz="1333" dirty="0" err="1">
                <a:latin typeface="Courier"/>
                <a:cs typeface="Courier"/>
              </a:rPr>
              <a:t>safeLargestPositive</a:t>
            </a:r>
            <a:r>
              <a:rPr lang="en-US" sz="1333" dirty="0">
                <a:latin typeface="Courier"/>
                <a:cs typeface="Courier"/>
              </a:rPr>
              <a:t>(values)</a:t>
            </a:r>
          </a:p>
          <a:p>
            <a:r>
              <a:rPr lang="en-US" sz="1333" dirty="0">
                <a:latin typeface="Courier"/>
                <a:cs typeface="Courier"/>
              </a:rPr>
              <a:t>				        .map( n -&gt; n * n)</a:t>
            </a:r>
          </a:p>
          <a:p>
            <a:r>
              <a:rPr lang="en-US" sz="1333" dirty="0">
                <a:latin typeface="Courier"/>
                <a:cs typeface="Courier"/>
              </a:rPr>
              <a:t>				        .</a:t>
            </a:r>
            <a:r>
              <a:rPr lang="en-US" sz="1333" dirty="0" err="1">
                <a:latin typeface="Courier"/>
                <a:cs typeface="Courier"/>
              </a:rPr>
              <a:t>orElse</a:t>
            </a:r>
            <a:r>
              <a:rPr lang="en-US" sz="1333" dirty="0">
                <a:latin typeface="Courier"/>
                <a:cs typeface="Courier"/>
              </a:rPr>
              <a:t>(-1) );</a:t>
            </a:r>
          </a:p>
          <a:p>
            <a:r>
              <a:rPr lang="en-US" sz="1333" dirty="0">
                <a:latin typeface="Courier"/>
                <a:cs typeface="Courier"/>
              </a:rPr>
              <a:t> </a:t>
            </a:r>
            <a:r>
              <a:rPr lang="en-US" sz="1333" dirty="0" err="1">
                <a:latin typeface="Courier"/>
                <a:cs typeface="Courier"/>
              </a:rPr>
              <a:t>System.out.println</a:t>
            </a:r>
            <a:r>
              <a:rPr lang="en-US" sz="1333" dirty="0">
                <a:latin typeface="Courier"/>
                <a:cs typeface="Courier"/>
              </a:rPr>
              <a:t>( </a:t>
            </a:r>
            <a:r>
              <a:rPr lang="en-US" sz="1333" dirty="0" err="1">
                <a:latin typeface="Courier"/>
                <a:cs typeface="Courier"/>
              </a:rPr>
              <a:t>safeLargestPositive</a:t>
            </a:r>
            <a:r>
              <a:rPr lang="en-US" sz="1333" dirty="0">
                <a:latin typeface="Courier"/>
                <a:cs typeface="Courier"/>
              </a:rPr>
              <a:t>(</a:t>
            </a:r>
            <a:r>
              <a:rPr lang="en-US" sz="1333" dirty="0" err="1">
                <a:latin typeface="Courier"/>
                <a:cs typeface="Courier"/>
              </a:rPr>
              <a:t>allNegative</a:t>
            </a:r>
            <a:r>
              <a:rPr lang="en-US" sz="1333" dirty="0">
                <a:latin typeface="Courier"/>
                <a:cs typeface="Courier"/>
              </a:rPr>
              <a:t>)</a:t>
            </a:r>
          </a:p>
          <a:p>
            <a:r>
              <a:rPr lang="en-US" sz="1333" dirty="0">
                <a:latin typeface="Courier"/>
                <a:cs typeface="Courier"/>
              </a:rPr>
              <a:t>				        .map( n -&gt; n * n)</a:t>
            </a:r>
          </a:p>
          <a:p>
            <a:r>
              <a:rPr lang="en-US" sz="1333" dirty="0">
                <a:latin typeface="Courier"/>
                <a:cs typeface="Courier"/>
              </a:rPr>
              <a:t>				        .</a:t>
            </a:r>
            <a:r>
              <a:rPr lang="en-US" sz="1333" dirty="0" err="1">
                <a:latin typeface="Courier"/>
                <a:cs typeface="Courier"/>
              </a:rPr>
              <a:t>orElse</a:t>
            </a:r>
            <a:r>
              <a:rPr lang="en-US" sz="1333" dirty="0">
                <a:latin typeface="Courier"/>
                <a:cs typeface="Courier"/>
              </a:rPr>
              <a:t>(-1) );</a:t>
            </a:r>
          </a:p>
          <a:p>
            <a:r>
              <a:rPr lang="en-US" sz="1333" dirty="0">
                <a:latin typeface="Courier"/>
                <a:cs typeface="Courier"/>
              </a:rPr>
              <a:t>…</a:t>
            </a:r>
          </a:p>
        </p:txBody>
      </p:sp>
      <p:sp>
        <p:nvSpPr>
          <p:cNvPr id="6" name="Text Box 5"/>
          <p:cNvSpPr txBox="1">
            <a:spLocks noChangeArrowheads="1"/>
          </p:cNvSpPr>
          <p:nvPr/>
        </p:nvSpPr>
        <p:spPr bwMode="auto">
          <a:xfrm>
            <a:off x="7096518" y="3953285"/>
            <a:ext cx="638197" cy="1056766"/>
          </a:xfrm>
          <a:prstGeom prst="rect">
            <a:avLst/>
          </a:prstGeom>
          <a:solidFill>
            <a:srgbClr val="E0F8E0"/>
          </a:solidFill>
          <a:ln w="9525">
            <a:solidFill>
              <a:srgbClr val="009D00"/>
            </a:solidFill>
            <a:miter lim="800000"/>
            <a:headEnd type="none" w="sm" len="sm"/>
            <a:tailEnd type="none" w="sm" len="sm"/>
          </a:ln>
          <a:effectLst/>
        </p:spPr>
        <p:txBody>
          <a:bodyPr wrap="square" lIns="180000" tIns="117000" bIns="117000">
            <a:spAutoFit/>
          </a:bodyPr>
          <a:lstStyle/>
          <a:p>
            <a:r>
              <a:rPr lang="en-US" sz="1333" dirty="0">
                <a:latin typeface="Courier"/>
                <a:cs typeface="Courier"/>
              </a:rPr>
              <a:t>121</a:t>
            </a:r>
          </a:p>
          <a:p>
            <a:r>
              <a:rPr lang="en-US" sz="1333" dirty="0">
                <a:latin typeface="Courier"/>
                <a:cs typeface="Courier"/>
              </a:rPr>
              <a:t>-1</a:t>
            </a:r>
          </a:p>
          <a:p>
            <a:r>
              <a:rPr lang="en-US" sz="1333" dirty="0">
                <a:latin typeface="Courier"/>
                <a:cs typeface="Courier"/>
              </a:rPr>
              <a:t>121</a:t>
            </a:r>
          </a:p>
          <a:p>
            <a:r>
              <a:rPr lang="en-US" sz="1333" dirty="0">
                <a:latin typeface="Courier"/>
                <a:cs typeface="Courier"/>
              </a:rPr>
              <a:t>-1</a:t>
            </a:r>
          </a:p>
        </p:txBody>
      </p:sp>
    </p:spTree>
    <p:extLst>
      <p:ext uri="{BB962C8B-B14F-4D97-AF65-F5344CB8AC3E}">
        <p14:creationId xmlns:p14="http://schemas.microsoft.com/office/powerpoint/2010/main" val="15386497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Summary</a:t>
            </a:r>
          </a:p>
        </p:txBody>
      </p:sp>
      <p:graphicFrame>
        <p:nvGraphicFramePr>
          <p:cNvPr id="5" name="Table 4"/>
          <p:cNvGraphicFramePr>
            <a:graphicFrameLocks noGrp="1"/>
          </p:cNvGraphicFramePr>
          <p:nvPr>
            <p:extLst>
              <p:ext uri="{D42A27DB-BD31-4B8C-83A1-F6EECF244321}">
                <p14:modId xmlns:p14="http://schemas.microsoft.com/office/powerpoint/2010/main" val="62757109"/>
              </p:ext>
            </p:extLst>
          </p:nvPr>
        </p:nvGraphicFramePr>
        <p:xfrm>
          <a:off x="767556" y="1054894"/>
          <a:ext cx="6413500" cy="4127496"/>
        </p:xfrm>
        <a:graphic>
          <a:graphicData uri="http://schemas.openxmlformats.org/drawingml/2006/table">
            <a:tbl>
              <a:tblPr firstRow="1" bandRow="1">
                <a:tableStyleId>{5C22544A-7EE6-4342-B048-85BDC9FD1C3A}</a:tableStyleId>
              </a:tblPr>
              <a:tblGrid>
                <a:gridCol w="1333500">
                  <a:extLst>
                    <a:ext uri="{9D8B030D-6E8A-4147-A177-3AD203B41FA5}">
                      <a16:colId xmlns:a16="http://schemas.microsoft.com/office/drawing/2014/main" val="20000"/>
                    </a:ext>
                  </a:extLst>
                </a:gridCol>
                <a:gridCol w="1016000">
                  <a:extLst>
                    <a:ext uri="{9D8B030D-6E8A-4147-A177-3AD203B41FA5}">
                      <a16:colId xmlns:a16="http://schemas.microsoft.com/office/drawing/2014/main" val="20001"/>
                    </a:ext>
                  </a:extLst>
                </a:gridCol>
                <a:gridCol w="4064000">
                  <a:extLst>
                    <a:ext uri="{9D8B030D-6E8A-4147-A177-3AD203B41FA5}">
                      <a16:colId xmlns:a16="http://schemas.microsoft.com/office/drawing/2014/main" val="20002"/>
                    </a:ext>
                  </a:extLst>
                </a:gridCol>
              </a:tblGrid>
              <a:tr h="309033">
                <a:tc>
                  <a:txBody>
                    <a:bodyPr/>
                    <a:lstStyle/>
                    <a:p>
                      <a:r>
                        <a:rPr lang="en-US" sz="1100" dirty="0"/>
                        <a:t>Method</a:t>
                      </a:r>
                    </a:p>
                  </a:txBody>
                  <a:tcPr marL="76200" marR="76200" marT="38100" marB="38100"/>
                </a:tc>
                <a:tc>
                  <a:txBody>
                    <a:bodyPr/>
                    <a:lstStyle/>
                    <a:p>
                      <a:r>
                        <a:rPr lang="en-US" sz="1100" dirty="0"/>
                        <a:t>Type</a:t>
                      </a:r>
                    </a:p>
                  </a:txBody>
                  <a:tcPr marL="76200" marR="76200" marT="38100" marB="38100"/>
                </a:tc>
                <a:tc>
                  <a:txBody>
                    <a:bodyPr/>
                    <a:lstStyle/>
                    <a:p>
                      <a:r>
                        <a:rPr lang="en-US" sz="1100" dirty="0"/>
                        <a:t>Use</a:t>
                      </a:r>
                    </a:p>
                  </a:txBody>
                  <a:tcPr marL="76200" marR="76200" marT="38100" marB="38100"/>
                </a:tc>
                <a:extLst>
                  <a:ext uri="{0D108BD9-81ED-4DB2-BD59-A6C34878D82A}">
                    <a16:rowId xmlns:a16="http://schemas.microsoft.com/office/drawing/2014/main" val="10000"/>
                  </a:ext>
                </a:extLst>
              </a:tr>
              <a:tr h="309033">
                <a:tc>
                  <a:txBody>
                    <a:bodyPr/>
                    <a:lstStyle/>
                    <a:p>
                      <a:r>
                        <a:rPr lang="en-US" sz="1100" dirty="0"/>
                        <a:t>empty</a:t>
                      </a:r>
                    </a:p>
                  </a:txBody>
                  <a:tcPr marL="76200" marR="76200" marT="38100" marB="38100"/>
                </a:tc>
                <a:tc>
                  <a:txBody>
                    <a:bodyPr/>
                    <a:lstStyle/>
                    <a:p>
                      <a:r>
                        <a:rPr lang="en-US" sz="1100" dirty="0"/>
                        <a:t>static</a:t>
                      </a:r>
                    </a:p>
                  </a:txBody>
                  <a:tcPr marL="76200" marR="76200" marT="38100" marB="38100"/>
                </a:tc>
                <a:tc>
                  <a:txBody>
                    <a:bodyPr/>
                    <a:lstStyle/>
                    <a:p>
                      <a:r>
                        <a:rPr lang="en-US" sz="1100" dirty="0"/>
                        <a:t>Returns empty Optional instance</a:t>
                      </a:r>
                    </a:p>
                  </a:txBody>
                  <a:tcPr marL="76200" marR="76200" marT="38100" marB="38100"/>
                </a:tc>
                <a:extLst>
                  <a:ext uri="{0D108BD9-81ED-4DB2-BD59-A6C34878D82A}">
                    <a16:rowId xmlns:a16="http://schemas.microsoft.com/office/drawing/2014/main" val="10001"/>
                  </a:ext>
                </a:extLst>
              </a:tr>
              <a:tr h="309033">
                <a:tc>
                  <a:txBody>
                    <a:bodyPr/>
                    <a:lstStyle/>
                    <a:p>
                      <a:r>
                        <a:rPr lang="en-US" sz="1100" dirty="0"/>
                        <a:t>of</a:t>
                      </a:r>
                    </a:p>
                  </a:txBody>
                  <a:tcPr marL="76200" marR="76200" marT="38100" marB="38100"/>
                </a:tc>
                <a:tc>
                  <a:txBody>
                    <a:bodyPr/>
                    <a:lstStyle/>
                    <a:p>
                      <a:r>
                        <a:rPr lang="en-US" sz="1100" dirty="0"/>
                        <a:t>static</a:t>
                      </a:r>
                    </a:p>
                  </a:txBody>
                  <a:tcPr marL="76200" marR="76200" marT="38100" marB="38100"/>
                </a:tc>
                <a:tc>
                  <a:txBody>
                    <a:bodyPr/>
                    <a:lstStyle/>
                    <a:p>
                      <a:r>
                        <a:rPr lang="en-US" sz="1100" dirty="0"/>
                        <a:t>Returns Optional containing non-null value</a:t>
                      </a:r>
                    </a:p>
                  </a:txBody>
                  <a:tcPr marL="76200" marR="76200" marT="38100" marB="38100"/>
                </a:tc>
                <a:extLst>
                  <a:ext uri="{0D108BD9-81ED-4DB2-BD59-A6C34878D82A}">
                    <a16:rowId xmlns:a16="http://schemas.microsoft.com/office/drawing/2014/main" val="10002"/>
                  </a:ext>
                </a:extLst>
              </a:tr>
              <a:tr h="309033">
                <a:tc>
                  <a:txBody>
                    <a:bodyPr/>
                    <a:lstStyle/>
                    <a:p>
                      <a:r>
                        <a:rPr lang="en-US" sz="1100" dirty="0" err="1"/>
                        <a:t>ofNullable</a:t>
                      </a:r>
                      <a:endParaRPr lang="en-US" sz="1100" dirty="0"/>
                    </a:p>
                  </a:txBody>
                  <a:tcPr marL="76200" marR="76200" marT="38100" marB="38100"/>
                </a:tc>
                <a:tc>
                  <a:txBody>
                    <a:bodyPr/>
                    <a:lstStyle/>
                    <a:p>
                      <a:r>
                        <a:rPr lang="en-US" sz="1100" dirty="0"/>
                        <a:t>static</a:t>
                      </a:r>
                    </a:p>
                  </a:txBody>
                  <a:tcPr marL="76200" marR="76200" marT="38100" marB="38100"/>
                </a:tc>
                <a:tc>
                  <a:txBody>
                    <a:bodyPr/>
                    <a:lstStyle/>
                    <a:p>
                      <a:r>
                        <a:rPr lang="en-US" sz="1100" dirty="0"/>
                        <a:t>Returns Optional containing</a:t>
                      </a:r>
                      <a:r>
                        <a:rPr lang="en-US" sz="1100" baseline="0" dirty="0"/>
                        <a:t> non-null or empty</a:t>
                      </a:r>
                      <a:endParaRPr lang="en-US" sz="1100" dirty="0"/>
                    </a:p>
                  </a:txBody>
                  <a:tcPr marL="76200" marR="76200" marT="38100" marB="38100"/>
                </a:tc>
                <a:extLst>
                  <a:ext uri="{0D108BD9-81ED-4DB2-BD59-A6C34878D82A}">
                    <a16:rowId xmlns:a16="http://schemas.microsoft.com/office/drawing/2014/main" val="10003"/>
                  </a:ext>
                </a:extLst>
              </a:tr>
              <a:tr h="309033">
                <a:tc>
                  <a:txBody>
                    <a:bodyPr/>
                    <a:lstStyle/>
                    <a:p>
                      <a:r>
                        <a:rPr lang="en-US" sz="1100" dirty="0"/>
                        <a:t>get</a:t>
                      </a:r>
                    </a:p>
                  </a:txBody>
                  <a:tcPr marL="76200" marR="76200" marT="38100" marB="38100"/>
                </a:tc>
                <a:tc>
                  <a:txBody>
                    <a:bodyPr/>
                    <a:lstStyle/>
                    <a:p>
                      <a:r>
                        <a:rPr lang="en-US" sz="1100" dirty="0"/>
                        <a:t>instance</a:t>
                      </a:r>
                    </a:p>
                  </a:txBody>
                  <a:tcPr marL="76200" marR="76200" marT="38100" marB="38100"/>
                </a:tc>
                <a:tc>
                  <a:txBody>
                    <a:bodyPr/>
                    <a:lstStyle/>
                    <a:p>
                      <a:r>
                        <a:rPr lang="en-US" sz="1100" dirty="0"/>
                        <a:t>Returns</a:t>
                      </a:r>
                      <a:r>
                        <a:rPr lang="en-US" sz="1100" baseline="0" dirty="0"/>
                        <a:t> value or throws Exception</a:t>
                      </a:r>
                      <a:endParaRPr lang="en-US" sz="1100" dirty="0"/>
                    </a:p>
                  </a:txBody>
                  <a:tcPr marL="76200" marR="76200" marT="38100" marB="38100"/>
                </a:tc>
                <a:extLst>
                  <a:ext uri="{0D108BD9-81ED-4DB2-BD59-A6C34878D82A}">
                    <a16:rowId xmlns:a16="http://schemas.microsoft.com/office/drawing/2014/main" val="10004"/>
                  </a:ext>
                </a:extLst>
              </a:tr>
              <a:tr h="309033">
                <a:tc>
                  <a:txBody>
                    <a:bodyPr/>
                    <a:lstStyle/>
                    <a:p>
                      <a:r>
                        <a:rPr lang="en-US" sz="1100" dirty="0" err="1"/>
                        <a:t>orElse</a:t>
                      </a:r>
                      <a:endParaRPr lang="en-US" sz="1100" dirty="0"/>
                    </a:p>
                  </a:txBody>
                  <a:tcPr marL="76200" marR="76200" marT="38100" marB="38100"/>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100" dirty="0"/>
                        <a:t>instance</a:t>
                      </a:r>
                    </a:p>
                  </a:txBody>
                  <a:tcPr marL="76200" marR="76200" marT="38100" marB="38100"/>
                </a:tc>
                <a:tc>
                  <a:txBody>
                    <a:bodyPr/>
                    <a:lstStyle/>
                    <a:p>
                      <a:r>
                        <a:rPr lang="en-US" sz="1100" dirty="0"/>
                        <a:t>Returns value if</a:t>
                      </a:r>
                      <a:r>
                        <a:rPr lang="en-US" sz="1100" baseline="0" dirty="0"/>
                        <a:t> present or returns alternative</a:t>
                      </a:r>
                      <a:endParaRPr lang="en-US" sz="1100" dirty="0"/>
                    </a:p>
                  </a:txBody>
                  <a:tcPr marL="76200" marR="76200" marT="38100" marB="38100"/>
                </a:tc>
                <a:extLst>
                  <a:ext uri="{0D108BD9-81ED-4DB2-BD59-A6C34878D82A}">
                    <a16:rowId xmlns:a16="http://schemas.microsoft.com/office/drawing/2014/main" val="10005"/>
                  </a:ext>
                </a:extLst>
              </a:tr>
              <a:tr h="419100">
                <a:tc>
                  <a:txBody>
                    <a:bodyPr/>
                    <a:lstStyle/>
                    <a:p>
                      <a:r>
                        <a:rPr lang="en-US" sz="1100" dirty="0" err="1"/>
                        <a:t>orElseGet</a:t>
                      </a:r>
                      <a:endParaRPr lang="en-US" sz="1100" dirty="0"/>
                    </a:p>
                  </a:txBody>
                  <a:tcPr marL="76200" marR="76200" marT="38100" marB="38100"/>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100" dirty="0"/>
                        <a:t>instance</a:t>
                      </a:r>
                    </a:p>
                  </a:txBody>
                  <a:tcPr marL="76200" marR="76200" marT="38100" marB="38100"/>
                </a:tc>
                <a:tc>
                  <a:txBody>
                    <a:bodyPr/>
                    <a:lstStyle/>
                    <a:p>
                      <a:r>
                        <a:rPr lang="en-US" sz="1100" dirty="0"/>
                        <a:t>Returns value if present or invokes supplied function,</a:t>
                      </a:r>
                      <a:r>
                        <a:rPr lang="en-US" sz="1100" baseline="0" dirty="0"/>
                        <a:t> returns value from that</a:t>
                      </a:r>
                      <a:endParaRPr lang="en-US" sz="1100" dirty="0"/>
                    </a:p>
                  </a:txBody>
                  <a:tcPr marL="76200" marR="76200" marT="38100" marB="38100"/>
                </a:tc>
                <a:extLst>
                  <a:ext uri="{0D108BD9-81ED-4DB2-BD59-A6C34878D82A}">
                    <a16:rowId xmlns:a16="http://schemas.microsoft.com/office/drawing/2014/main" val="10006"/>
                  </a:ext>
                </a:extLst>
              </a:tr>
              <a:tr h="309033">
                <a:tc>
                  <a:txBody>
                    <a:bodyPr/>
                    <a:lstStyle/>
                    <a:p>
                      <a:r>
                        <a:rPr lang="en-US" sz="1100" dirty="0" err="1"/>
                        <a:t>orElseThrow</a:t>
                      </a:r>
                      <a:endParaRPr lang="en-US" sz="1100" dirty="0"/>
                    </a:p>
                  </a:txBody>
                  <a:tcPr marL="76200" marR="76200" marT="38100" marB="38100"/>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100" dirty="0"/>
                        <a:t>instance</a:t>
                      </a:r>
                    </a:p>
                  </a:txBody>
                  <a:tcPr marL="76200" marR="76200" marT="38100" marB="38100"/>
                </a:tc>
                <a:tc>
                  <a:txBody>
                    <a:bodyPr/>
                    <a:lstStyle/>
                    <a:p>
                      <a:r>
                        <a:rPr lang="en-US" sz="1100" dirty="0"/>
                        <a:t>Returns value if present or throws specified</a:t>
                      </a:r>
                      <a:r>
                        <a:rPr lang="en-US" sz="1100" baseline="0" dirty="0"/>
                        <a:t> </a:t>
                      </a:r>
                      <a:r>
                        <a:rPr lang="en-US" sz="1100" dirty="0"/>
                        <a:t>Exception</a:t>
                      </a:r>
                    </a:p>
                  </a:txBody>
                  <a:tcPr marL="76200" marR="76200" marT="38100" marB="38100"/>
                </a:tc>
                <a:extLst>
                  <a:ext uri="{0D108BD9-81ED-4DB2-BD59-A6C34878D82A}">
                    <a16:rowId xmlns:a16="http://schemas.microsoft.com/office/drawing/2014/main" val="10007"/>
                  </a:ext>
                </a:extLst>
              </a:tr>
              <a:tr h="309033">
                <a:tc>
                  <a:txBody>
                    <a:bodyPr/>
                    <a:lstStyle/>
                    <a:p>
                      <a:r>
                        <a:rPr lang="en-US" sz="1100" dirty="0" err="1"/>
                        <a:t>isPresent</a:t>
                      </a:r>
                      <a:endParaRPr lang="en-US" sz="1100" dirty="0"/>
                    </a:p>
                  </a:txBody>
                  <a:tcPr marL="76200" marR="76200" marT="38100" marB="38100"/>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100" dirty="0"/>
                        <a:t>instance</a:t>
                      </a:r>
                    </a:p>
                  </a:txBody>
                  <a:tcPr marL="76200" marR="76200" marT="38100" marB="38100"/>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100" dirty="0"/>
                        <a:t>Returns true if Option is not empty</a:t>
                      </a:r>
                    </a:p>
                  </a:txBody>
                  <a:tcPr marL="76200" marR="76200" marT="38100" marB="38100"/>
                </a:tc>
                <a:extLst>
                  <a:ext uri="{0D108BD9-81ED-4DB2-BD59-A6C34878D82A}">
                    <a16:rowId xmlns:a16="http://schemas.microsoft.com/office/drawing/2014/main" val="10008"/>
                  </a:ext>
                </a:extLst>
              </a:tr>
              <a:tr h="309033">
                <a:tc>
                  <a:txBody>
                    <a:bodyPr/>
                    <a:lstStyle/>
                    <a:p>
                      <a:r>
                        <a:rPr lang="en-US" sz="1100" dirty="0" err="1"/>
                        <a:t>ifPresent</a:t>
                      </a:r>
                      <a:endParaRPr lang="en-US" sz="1100" dirty="0"/>
                    </a:p>
                  </a:txBody>
                  <a:tcPr marL="76200" marR="76200" marT="38100" marB="38100"/>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100" dirty="0"/>
                        <a:t>instance</a:t>
                      </a:r>
                    </a:p>
                  </a:txBody>
                  <a:tcPr marL="76200" marR="76200" marT="38100" marB="38100"/>
                </a:tc>
                <a:tc>
                  <a:txBody>
                    <a:bodyPr/>
                    <a:lstStyle/>
                    <a:p>
                      <a:r>
                        <a:rPr lang="en-US" sz="1100" dirty="0"/>
                        <a:t>If value is present invoke</a:t>
                      </a:r>
                      <a:r>
                        <a:rPr lang="en-US" sz="1100" baseline="0" dirty="0"/>
                        <a:t> supplied function</a:t>
                      </a:r>
                      <a:endParaRPr lang="en-US" sz="1100" dirty="0"/>
                    </a:p>
                  </a:txBody>
                  <a:tcPr marL="76200" marR="76200" marT="38100" marB="38100"/>
                </a:tc>
                <a:extLst>
                  <a:ext uri="{0D108BD9-81ED-4DB2-BD59-A6C34878D82A}">
                    <a16:rowId xmlns:a16="http://schemas.microsoft.com/office/drawing/2014/main" val="10009"/>
                  </a:ext>
                </a:extLst>
              </a:tr>
              <a:tr h="309033">
                <a:tc>
                  <a:txBody>
                    <a:bodyPr/>
                    <a:lstStyle/>
                    <a:p>
                      <a:r>
                        <a:rPr lang="en-US" sz="1100" dirty="0"/>
                        <a:t>map</a:t>
                      </a:r>
                    </a:p>
                  </a:txBody>
                  <a:tcPr marL="76200" marR="76200" marT="38100" marB="38100"/>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100" dirty="0"/>
                        <a:t>instance</a:t>
                      </a:r>
                    </a:p>
                  </a:txBody>
                  <a:tcPr marL="76200" marR="76200" marT="38100" marB="38100"/>
                </a:tc>
                <a:tc>
                  <a:txBody>
                    <a:bodyPr/>
                    <a:lstStyle/>
                    <a:p>
                      <a:r>
                        <a:rPr lang="en-US" sz="1100" dirty="0"/>
                        <a:t>Applies function to contents</a:t>
                      </a:r>
                    </a:p>
                  </a:txBody>
                  <a:tcPr marL="76200" marR="76200" marT="38100" marB="38100"/>
                </a:tc>
                <a:extLst>
                  <a:ext uri="{0D108BD9-81ED-4DB2-BD59-A6C34878D82A}">
                    <a16:rowId xmlns:a16="http://schemas.microsoft.com/office/drawing/2014/main" val="10010"/>
                  </a:ext>
                </a:extLst>
              </a:tr>
              <a:tr h="309033">
                <a:tc>
                  <a:txBody>
                    <a:bodyPr/>
                    <a:lstStyle/>
                    <a:p>
                      <a:r>
                        <a:rPr lang="en-US" sz="1100" dirty="0" err="1"/>
                        <a:t>flatMap</a:t>
                      </a:r>
                      <a:endParaRPr lang="en-US" sz="1100" dirty="0"/>
                    </a:p>
                  </a:txBody>
                  <a:tcPr marL="76200" marR="76200" marT="38100" marB="38100"/>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100" dirty="0"/>
                        <a:t>instance</a:t>
                      </a:r>
                    </a:p>
                  </a:txBody>
                  <a:tcPr marL="76200" marR="76200" marT="38100" marB="38100"/>
                </a:tc>
                <a:tc>
                  <a:txBody>
                    <a:bodyPr/>
                    <a:lstStyle/>
                    <a:p>
                      <a:r>
                        <a:rPr lang="en-US" sz="1100" dirty="0"/>
                        <a:t>Applies supplied function to contents and flattens the result</a:t>
                      </a:r>
                    </a:p>
                  </a:txBody>
                  <a:tcPr marL="76200" marR="76200" marT="38100" marB="38100"/>
                </a:tc>
                <a:extLst>
                  <a:ext uri="{0D108BD9-81ED-4DB2-BD59-A6C34878D82A}">
                    <a16:rowId xmlns:a16="http://schemas.microsoft.com/office/drawing/2014/main" val="10011"/>
                  </a:ext>
                </a:extLst>
              </a:tr>
              <a:tr h="309033">
                <a:tc>
                  <a:txBody>
                    <a:bodyPr/>
                    <a:lstStyle/>
                    <a:p>
                      <a:r>
                        <a:rPr lang="en-US" sz="1100" dirty="0"/>
                        <a:t>filter</a:t>
                      </a:r>
                    </a:p>
                  </a:txBody>
                  <a:tcPr marL="76200" marR="76200" marT="38100" marB="38100"/>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100" dirty="0"/>
                        <a:t>instance</a:t>
                      </a:r>
                    </a:p>
                  </a:txBody>
                  <a:tcPr marL="76200" marR="76200" marT="38100" marB="38100"/>
                </a:tc>
                <a:tc>
                  <a:txBody>
                    <a:bodyPr/>
                    <a:lstStyle/>
                    <a:p>
                      <a:r>
                        <a:rPr lang="en-US" sz="1100" dirty="0"/>
                        <a:t>Returns a value if optional meets criteria</a:t>
                      </a:r>
                    </a:p>
                  </a:txBody>
                  <a:tcPr marL="76200" marR="76200" marT="38100" marB="38100"/>
                </a:tc>
                <a:extLst>
                  <a:ext uri="{0D108BD9-81ED-4DB2-BD59-A6C34878D82A}">
                    <a16:rowId xmlns:a16="http://schemas.microsoft.com/office/drawing/2014/main" val="10012"/>
                  </a:ext>
                </a:extLst>
              </a:tr>
            </a:tbl>
          </a:graphicData>
        </a:graphic>
      </p:graphicFrame>
    </p:spTree>
    <p:extLst>
      <p:ext uri="{BB962C8B-B14F-4D97-AF65-F5344CB8AC3E}">
        <p14:creationId xmlns:p14="http://schemas.microsoft.com/office/powerpoint/2010/main" val="16414597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wrong with Null?</a:t>
            </a:r>
          </a:p>
        </p:txBody>
      </p:sp>
      <p:sp>
        <p:nvSpPr>
          <p:cNvPr id="3" name="Content Placeholder 2"/>
          <p:cNvSpPr>
            <a:spLocks noGrp="1"/>
          </p:cNvSpPr>
          <p:nvPr>
            <p:ph idx="1"/>
          </p:nvPr>
        </p:nvSpPr>
        <p:spPr/>
        <p:txBody>
          <a:bodyPr/>
          <a:lstStyle/>
          <a:p>
            <a:r>
              <a:rPr lang="en-US" dirty="0"/>
              <a:t>Given the following structure</a:t>
            </a:r>
          </a:p>
          <a:p>
            <a:endParaRPr lang="en-US" dirty="0"/>
          </a:p>
          <a:p>
            <a:endParaRPr lang="en-US" dirty="0"/>
          </a:p>
          <a:p>
            <a:r>
              <a:rPr lang="en-US" dirty="0"/>
              <a:t>What does the </a:t>
            </a:r>
            <a:r>
              <a:rPr lang="en-US" dirty="0" err="1"/>
              <a:t>NullPointerException</a:t>
            </a:r>
            <a:r>
              <a:rPr lang="en-US" dirty="0"/>
              <a:t> indicate?</a:t>
            </a:r>
          </a:p>
        </p:txBody>
      </p:sp>
      <p:sp>
        <p:nvSpPr>
          <p:cNvPr id="4" name="Rectangle 3"/>
          <p:cNvSpPr>
            <a:spLocks noChangeArrowheads="1"/>
          </p:cNvSpPr>
          <p:nvPr/>
        </p:nvSpPr>
        <p:spPr bwMode="auto">
          <a:xfrm>
            <a:off x="1143000" y="2667000"/>
            <a:ext cx="6794500" cy="1715770"/>
          </a:xfrm>
          <a:prstGeom prst="rect">
            <a:avLst/>
          </a:prstGeom>
          <a:solidFill>
            <a:srgbClr val="FFFFFF"/>
          </a:solidFill>
          <a:ln w="12700">
            <a:solidFill>
              <a:schemeClr val="tx1"/>
            </a:solidFill>
            <a:miter lim="800000"/>
            <a:headEnd/>
            <a:tailEnd/>
          </a:ln>
          <a:effectLst/>
        </p:spPr>
        <p:txBody>
          <a:bodyPr wrap="square" lIns="75407" tIns="37042" rIns="75407" bIns="37042">
            <a:spAutoFit/>
          </a:bodyPr>
          <a:lstStyle/>
          <a:p>
            <a:r>
              <a:rPr lang="en-US" sz="1333" dirty="0">
                <a:latin typeface="Courier"/>
                <a:cs typeface="Courier"/>
              </a:rPr>
              <a:t>public class </a:t>
            </a:r>
            <a:r>
              <a:rPr lang="en-US" sz="1333" dirty="0" err="1">
                <a:latin typeface="Courier"/>
                <a:cs typeface="Courier"/>
              </a:rPr>
              <a:t>NullPointerExample</a:t>
            </a:r>
            <a:r>
              <a:rPr lang="en-US" sz="1333" dirty="0">
                <a:latin typeface="Courier"/>
                <a:cs typeface="Courier"/>
              </a:rPr>
              <a:t> {</a:t>
            </a:r>
          </a:p>
          <a:p>
            <a:r>
              <a:rPr lang="en-US" sz="1333" dirty="0">
                <a:latin typeface="Courier"/>
                <a:cs typeface="Courier"/>
              </a:rPr>
              <a:t>    public static void main(String[] </a:t>
            </a:r>
            <a:r>
              <a:rPr lang="en-US" sz="1333" dirty="0" err="1">
                <a:latin typeface="Courier"/>
                <a:cs typeface="Courier"/>
              </a:rPr>
              <a:t>args</a:t>
            </a:r>
            <a:r>
              <a:rPr lang="en-US" sz="1333" dirty="0">
                <a:latin typeface="Courier"/>
                <a:cs typeface="Courier"/>
              </a:rPr>
              <a:t>) {</a:t>
            </a:r>
          </a:p>
          <a:p>
            <a:r>
              <a:rPr lang="en-US" sz="1333" dirty="0">
                <a:latin typeface="Courier"/>
                <a:cs typeface="Courier"/>
              </a:rPr>
              <a:t>        Trader t = new Trader("ABC123", "John");</a:t>
            </a:r>
          </a:p>
          <a:p>
            <a:r>
              <a:rPr lang="en-US" sz="1333" dirty="0">
                <a:latin typeface="Courier"/>
                <a:cs typeface="Courier"/>
              </a:rPr>
              <a:t>        ...</a:t>
            </a:r>
          </a:p>
          <a:p>
            <a:r>
              <a:rPr lang="en-US" sz="1333" dirty="0">
                <a:latin typeface="Courier"/>
                <a:cs typeface="Courier"/>
              </a:rPr>
              <a:t>        </a:t>
            </a:r>
            <a:r>
              <a:rPr lang="en-US" sz="1333" dirty="0" err="1">
                <a:latin typeface="Courier"/>
                <a:cs typeface="Courier"/>
              </a:rPr>
              <a:t>System.out.println</a:t>
            </a:r>
            <a:r>
              <a:rPr lang="en-US" sz="1333" dirty="0">
                <a:latin typeface="Courier"/>
                <a:cs typeface="Courier"/>
              </a:rPr>
              <a:t>(</a:t>
            </a:r>
          </a:p>
          <a:p>
            <a:r>
              <a:rPr lang="en-US" sz="1333" dirty="0">
                <a:latin typeface="Courier"/>
                <a:cs typeface="Courier"/>
              </a:rPr>
              <a:t>            </a:t>
            </a:r>
            <a:r>
              <a:rPr lang="en-US" sz="1333" dirty="0" err="1">
                <a:latin typeface="Courier"/>
                <a:cs typeface="Courier"/>
              </a:rPr>
              <a:t>t.getPortfilio</a:t>
            </a:r>
            <a:r>
              <a:rPr lang="en-US" sz="1333" dirty="0">
                <a:latin typeface="Courier"/>
                <a:cs typeface="Courier"/>
              </a:rPr>
              <a:t>().</a:t>
            </a:r>
            <a:r>
              <a:rPr lang="en-US" sz="1333" dirty="0" err="1">
                <a:latin typeface="Courier"/>
                <a:cs typeface="Courier"/>
              </a:rPr>
              <a:t>getAsset</a:t>
            </a:r>
            <a:r>
              <a:rPr lang="en-US" sz="1333" dirty="0">
                <a:latin typeface="Courier"/>
                <a:cs typeface="Courier"/>
              </a:rPr>
              <a:t>(0).</a:t>
            </a:r>
            <a:r>
              <a:rPr lang="en-US" sz="1333" dirty="0" err="1">
                <a:latin typeface="Courier"/>
                <a:cs typeface="Courier"/>
              </a:rPr>
              <a:t>getSymbol</a:t>
            </a:r>
            <a:r>
              <a:rPr lang="en-US" sz="1333" dirty="0">
                <a:latin typeface="Courier"/>
                <a:cs typeface="Courier"/>
              </a:rPr>
              <a:t>().</a:t>
            </a:r>
            <a:r>
              <a:rPr lang="en-US" sz="1333" dirty="0" err="1">
                <a:latin typeface="Courier"/>
                <a:cs typeface="Courier"/>
              </a:rPr>
              <a:t>getValue</a:t>
            </a:r>
            <a:r>
              <a:rPr lang="en-US" sz="1333" dirty="0">
                <a:latin typeface="Courier"/>
                <a:cs typeface="Courier"/>
              </a:rPr>
              <a:t>());</a:t>
            </a:r>
          </a:p>
          <a:p>
            <a:r>
              <a:rPr lang="en-US" sz="1333" dirty="0">
                <a:latin typeface="Courier"/>
                <a:cs typeface="Courier"/>
              </a:rPr>
              <a:t>    }</a:t>
            </a:r>
          </a:p>
          <a:p>
            <a:r>
              <a:rPr lang="en-US" sz="1333" dirty="0">
                <a:latin typeface="Courier"/>
                <a:cs typeface="Courier"/>
              </a:rPr>
              <a:t>}</a:t>
            </a:r>
          </a:p>
        </p:txBody>
      </p:sp>
      <p:sp>
        <p:nvSpPr>
          <p:cNvPr id="5" name="Text Box 5"/>
          <p:cNvSpPr txBox="1">
            <a:spLocks noChangeArrowheads="1"/>
          </p:cNvSpPr>
          <p:nvPr/>
        </p:nvSpPr>
        <p:spPr bwMode="auto">
          <a:xfrm>
            <a:off x="1460500" y="4318000"/>
            <a:ext cx="6667500" cy="646526"/>
          </a:xfrm>
          <a:prstGeom prst="rect">
            <a:avLst/>
          </a:prstGeom>
          <a:solidFill>
            <a:srgbClr val="E0F8E0"/>
          </a:solidFill>
          <a:ln w="9525">
            <a:solidFill>
              <a:srgbClr val="009D00"/>
            </a:solidFill>
            <a:miter lim="800000"/>
            <a:headEnd type="none" w="sm" len="sm"/>
            <a:tailEnd type="none" w="sm" len="sm"/>
          </a:ln>
          <a:effectLst/>
        </p:spPr>
        <p:txBody>
          <a:bodyPr wrap="square" lIns="180000" tIns="117000" bIns="117000">
            <a:spAutoFit/>
          </a:bodyPr>
          <a:lstStyle/>
          <a:p>
            <a:r>
              <a:rPr lang="en-US" sz="1333" dirty="0"/>
              <a:t>Exception in thread "main" </a:t>
            </a:r>
            <a:r>
              <a:rPr lang="en-US" sz="1333" u="sng" dirty="0" err="1"/>
              <a:t>java.lang.NullPointerException</a:t>
            </a:r>
            <a:endParaRPr lang="en-US" sz="1333" u="sng" dirty="0"/>
          </a:p>
          <a:p>
            <a:r>
              <a:rPr lang="en-US" sz="1333" dirty="0"/>
              <a:t>	at </a:t>
            </a:r>
            <a:r>
              <a:rPr lang="en-US" sz="1333" dirty="0" err="1"/>
              <a:t>ms.optional.NullPointerExample.main</a:t>
            </a:r>
            <a:r>
              <a:rPr lang="en-US" sz="1333" dirty="0"/>
              <a:t>(</a:t>
            </a:r>
            <a:r>
              <a:rPr lang="en-US" sz="1333" u="sng" dirty="0"/>
              <a:t>NullPointerExample.java:12)</a:t>
            </a:r>
          </a:p>
        </p:txBody>
      </p:sp>
      <p:sp>
        <p:nvSpPr>
          <p:cNvPr id="6" name="Rounded Rectangle 5"/>
          <p:cNvSpPr/>
          <p:nvPr/>
        </p:nvSpPr>
        <p:spPr bwMode="auto">
          <a:xfrm>
            <a:off x="1714500" y="1504950"/>
            <a:ext cx="889000" cy="508000"/>
          </a:xfrm>
          <a:prstGeom prst="roundRect">
            <a:avLst/>
          </a:prstGeom>
          <a:solidFill>
            <a:srgbClr val="FFCD64"/>
          </a:solidFill>
          <a:ln w="12700" cap="flat" cmpd="sng" algn="ctr">
            <a:noFill/>
            <a:prstDash val="solid"/>
            <a:round/>
            <a:headEnd type="none" w="med" len="med"/>
            <a:tailEnd type="none" w="med" len="med"/>
          </a:ln>
          <a:effectLst>
            <a:outerShdw blurRad="63500" dist="38099" dir="2700000" algn="ctr" rotWithShape="0">
              <a:schemeClr val="bg2">
                <a:alpha val="74998"/>
              </a:schemeClr>
            </a:outerShdw>
          </a:effectLst>
          <a:extLst/>
        </p:spPr>
        <p:txBody>
          <a:bodyPr vert="horz" wrap="square" lIns="30000" tIns="38100" rIns="30000" bIns="38100" numCol="1" rtlCol="0" anchor="ctr" anchorCtr="0" compatLnSpc="1">
            <a:prstTxWarp prst="textNoShape">
              <a:avLst/>
            </a:prstTxWarp>
          </a:bodyPr>
          <a:lstStyle/>
          <a:p>
            <a:pPr algn="ctr" defTabSz="761970" eaLnBrk="0" fontAlgn="base" hangingPunct="0">
              <a:spcBef>
                <a:spcPct val="0"/>
              </a:spcBef>
              <a:spcAft>
                <a:spcPct val="0"/>
              </a:spcAft>
            </a:pPr>
            <a:r>
              <a:rPr lang="en-US" sz="1500" dirty="0">
                <a:latin typeface="Arial" charset="0"/>
                <a:ea typeface="ＭＳ Ｐゴシック" charset="0"/>
              </a:rPr>
              <a:t>Trader</a:t>
            </a:r>
          </a:p>
        </p:txBody>
      </p:sp>
      <p:sp>
        <p:nvSpPr>
          <p:cNvPr id="7" name="Rounded Rectangle 6"/>
          <p:cNvSpPr/>
          <p:nvPr/>
        </p:nvSpPr>
        <p:spPr bwMode="auto">
          <a:xfrm>
            <a:off x="3323167" y="1504950"/>
            <a:ext cx="889000" cy="508000"/>
          </a:xfrm>
          <a:prstGeom prst="roundRect">
            <a:avLst/>
          </a:prstGeom>
          <a:solidFill>
            <a:srgbClr val="FFCD64"/>
          </a:solidFill>
          <a:ln w="12700" cap="flat" cmpd="sng" algn="ctr">
            <a:noFill/>
            <a:prstDash val="solid"/>
            <a:round/>
            <a:headEnd type="none" w="med" len="med"/>
            <a:tailEnd type="none" w="med" len="med"/>
          </a:ln>
          <a:effectLst>
            <a:outerShdw blurRad="63500" dist="38099" dir="2700000" algn="ctr" rotWithShape="0">
              <a:schemeClr val="bg2">
                <a:alpha val="74998"/>
              </a:schemeClr>
            </a:outerShdw>
          </a:effectLst>
          <a:extLst/>
        </p:spPr>
        <p:txBody>
          <a:bodyPr vert="horz" wrap="square" lIns="30000" tIns="38100" rIns="30000" bIns="38100" numCol="1" rtlCol="0" anchor="ctr" anchorCtr="0" compatLnSpc="1">
            <a:prstTxWarp prst="textNoShape">
              <a:avLst/>
            </a:prstTxWarp>
          </a:bodyPr>
          <a:lstStyle/>
          <a:p>
            <a:pPr algn="ctr" defTabSz="761970" eaLnBrk="0" fontAlgn="base" hangingPunct="0">
              <a:spcBef>
                <a:spcPct val="0"/>
              </a:spcBef>
              <a:spcAft>
                <a:spcPct val="0"/>
              </a:spcAft>
            </a:pPr>
            <a:r>
              <a:rPr lang="en-US" sz="1500" dirty="0">
                <a:latin typeface="Arial" charset="0"/>
                <a:ea typeface="ＭＳ Ｐゴシック" charset="0"/>
              </a:rPr>
              <a:t>Portfolio</a:t>
            </a:r>
          </a:p>
        </p:txBody>
      </p:sp>
      <p:sp>
        <p:nvSpPr>
          <p:cNvPr id="8" name="Rounded Rectangle 7"/>
          <p:cNvSpPr/>
          <p:nvPr/>
        </p:nvSpPr>
        <p:spPr bwMode="auto">
          <a:xfrm>
            <a:off x="4931833" y="1504950"/>
            <a:ext cx="889000" cy="508000"/>
          </a:xfrm>
          <a:prstGeom prst="roundRect">
            <a:avLst/>
          </a:prstGeom>
          <a:solidFill>
            <a:srgbClr val="FFCD64"/>
          </a:solidFill>
          <a:ln w="12700" cap="flat" cmpd="sng" algn="ctr">
            <a:noFill/>
            <a:prstDash val="solid"/>
            <a:round/>
            <a:headEnd type="none" w="med" len="med"/>
            <a:tailEnd type="none" w="med" len="med"/>
          </a:ln>
          <a:effectLst>
            <a:outerShdw blurRad="63500" dist="38099" dir="2700000" algn="ctr" rotWithShape="0">
              <a:schemeClr val="bg2">
                <a:alpha val="74998"/>
              </a:schemeClr>
            </a:outerShdw>
          </a:effectLst>
          <a:extLst/>
        </p:spPr>
        <p:txBody>
          <a:bodyPr vert="horz" wrap="square" lIns="30000" tIns="38100" rIns="30000" bIns="38100" numCol="1" rtlCol="0" anchor="ctr" anchorCtr="0" compatLnSpc="1">
            <a:prstTxWarp prst="textNoShape">
              <a:avLst/>
            </a:prstTxWarp>
          </a:bodyPr>
          <a:lstStyle/>
          <a:p>
            <a:pPr algn="ctr" defTabSz="761970" eaLnBrk="0" fontAlgn="base" hangingPunct="0">
              <a:spcBef>
                <a:spcPct val="0"/>
              </a:spcBef>
              <a:spcAft>
                <a:spcPct val="0"/>
              </a:spcAft>
            </a:pPr>
            <a:r>
              <a:rPr lang="en-US" sz="1500" dirty="0">
                <a:latin typeface="Arial" charset="0"/>
                <a:ea typeface="ＭＳ Ｐゴシック" charset="0"/>
              </a:rPr>
              <a:t>Asset</a:t>
            </a:r>
          </a:p>
        </p:txBody>
      </p:sp>
      <p:sp>
        <p:nvSpPr>
          <p:cNvPr id="9" name="Rounded Rectangle 8"/>
          <p:cNvSpPr/>
          <p:nvPr/>
        </p:nvSpPr>
        <p:spPr bwMode="auto">
          <a:xfrm>
            <a:off x="6540500" y="1504950"/>
            <a:ext cx="889000" cy="508000"/>
          </a:xfrm>
          <a:prstGeom prst="roundRect">
            <a:avLst/>
          </a:prstGeom>
          <a:solidFill>
            <a:srgbClr val="FFCD64"/>
          </a:solidFill>
          <a:ln w="12700" cap="flat" cmpd="sng" algn="ctr">
            <a:noFill/>
            <a:prstDash val="solid"/>
            <a:round/>
            <a:headEnd type="none" w="med" len="med"/>
            <a:tailEnd type="none" w="med" len="med"/>
          </a:ln>
          <a:effectLst>
            <a:outerShdw blurRad="63500" dist="38099" dir="2700000" algn="ctr" rotWithShape="0">
              <a:schemeClr val="bg2">
                <a:alpha val="74998"/>
              </a:schemeClr>
            </a:outerShdw>
          </a:effectLst>
          <a:extLst/>
        </p:spPr>
        <p:txBody>
          <a:bodyPr vert="horz" wrap="square" lIns="30000" tIns="38100" rIns="30000" bIns="38100" numCol="1" rtlCol="0" anchor="ctr" anchorCtr="0" compatLnSpc="1">
            <a:prstTxWarp prst="textNoShape">
              <a:avLst/>
            </a:prstTxWarp>
          </a:bodyPr>
          <a:lstStyle/>
          <a:p>
            <a:pPr algn="ctr" defTabSz="761970" eaLnBrk="0" fontAlgn="base" hangingPunct="0">
              <a:spcBef>
                <a:spcPct val="0"/>
              </a:spcBef>
              <a:spcAft>
                <a:spcPct val="0"/>
              </a:spcAft>
            </a:pPr>
            <a:r>
              <a:rPr lang="en-US" sz="1500" dirty="0">
                <a:latin typeface="Arial" charset="0"/>
                <a:ea typeface="ＭＳ Ｐゴシック" charset="0"/>
              </a:rPr>
              <a:t>Symbol</a:t>
            </a:r>
          </a:p>
        </p:txBody>
      </p:sp>
      <p:cxnSp>
        <p:nvCxnSpPr>
          <p:cNvPr id="11" name="Straight Arrow Connector 10"/>
          <p:cNvCxnSpPr>
            <a:stCxn id="6" idx="3"/>
            <a:endCxn id="7" idx="1"/>
          </p:cNvCxnSpPr>
          <p:nvPr/>
        </p:nvCxnSpPr>
        <p:spPr bwMode="auto">
          <a:xfrm>
            <a:off x="2603500" y="1758950"/>
            <a:ext cx="719667" cy="0"/>
          </a:xfrm>
          <a:prstGeom prst="straightConnector1">
            <a:avLst/>
          </a:prstGeom>
          <a:solidFill>
            <a:schemeClr val="accent2"/>
          </a:solidFill>
          <a:ln w="38100" cap="flat" cmpd="sng" algn="ctr">
            <a:solidFill>
              <a:schemeClr val="bg1">
                <a:lumMod val="50000"/>
              </a:schemeClr>
            </a:solidFill>
            <a:prstDash val="solid"/>
            <a:round/>
            <a:headEnd type="none" w="med" len="med"/>
            <a:tailEnd type="triangl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2" name="Straight Arrow Connector 11"/>
          <p:cNvCxnSpPr>
            <a:stCxn id="7" idx="3"/>
            <a:endCxn id="8" idx="1"/>
          </p:cNvCxnSpPr>
          <p:nvPr/>
        </p:nvCxnSpPr>
        <p:spPr bwMode="auto">
          <a:xfrm>
            <a:off x="4212167" y="1758950"/>
            <a:ext cx="719667" cy="0"/>
          </a:xfrm>
          <a:prstGeom prst="straightConnector1">
            <a:avLst/>
          </a:prstGeom>
          <a:solidFill>
            <a:schemeClr val="accent2"/>
          </a:solidFill>
          <a:ln w="38100" cap="flat" cmpd="sng" algn="ctr">
            <a:solidFill>
              <a:schemeClr val="bg1">
                <a:lumMod val="50000"/>
              </a:schemeClr>
            </a:solidFill>
            <a:prstDash val="solid"/>
            <a:round/>
            <a:headEnd type="none" w="med" len="med"/>
            <a:tailEnd type="triangl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5" name="Straight Arrow Connector 14"/>
          <p:cNvCxnSpPr>
            <a:stCxn id="8" idx="3"/>
            <a:endCxn id="9" idx="1"/>
          </p:cNvCxnSpPr>
          <p:nvPr/>
        </p:nvCxnSpPr>
        <p:spPr bwMode="auto">
          <a:xfrm>
            <a:off x="5820833" y="1758950"/>
            <a:ext cx="719667" cy="0"/>
          </a:xfrm>
          <a:prstGeom prst="straightConnector1">
            <a:avLst/>
          </a:prstGeom>
          <a:solidFill>
            <a:schemeClr val="accent2"/>
          </a:solidFill>
          <a:ln w="38100" cap="flat" cmpd="sng" algn="ctr">
            <a:solidFill>
              <a:schemeClr val="bg1">
                <a:lumMod val="50000"/>
              </a:schemeClr>
            </a:solidFill>
            <a:prstDash val="solid"/>
            <a:round/>
            <a:headEnd type="none" w="med" len="med"/>
            <a:tailEnd type="triangl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Tree>
    <p:extLst>
      <p:ext uri="{BB962C8B-B14F-4D97-AF65-F5344CB8AC3E}">
        <p14:creationId xmlns:p14="http://schemas.microsoft.com/office/powerpoint/2010/main" val="14845721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ourier"/>
                <a:cs typeface="Courier"/>
              </a:rPr>
              <a:t>Optional&lt;T&gt;</a:t>
            </a:r>
          </a:p>
        </p:txBody>
      </p:sp>
      <p:sp>
        <p:nvSpPr>
          <p:cNvPr id="3" name="Content Placeholder 2"/>
          <p:cNvSpPr>
            <a:spLocks noGrp="1"/>
          </p:cNvSpPr>
          <p:nvPr>
            <p:ph idx="1"/>
          </p:nvPr>
        </p:nvSpPr>
        <p:spPr/>
        <p:txBody>
          <a:bodyPr/>
          <a:lstStyle/>
          <a:p>
            <a:r>
              <a:rPr lang="en-US" dirty="0"/>
              <a:t>Sometimes need to represent "no value"</a:t>
            </a:r>
          </a:p>
          <a:p>
            <a:pPr lvl="2"/>
            <a:r>
              <a:rPr lang="en-US" dirty="0">
                <a:latin typeface="Courier"/>
                <a:cs typeface="Courier"/>
              </a:rPr>
              <a:t>Map</a:t>
            </a:r>
            <a:r>
              <a:rPr lang="en-US" dirty="0"/>
              <a:t> lookup</a:t>
            </a:r>
          </a:p>
          <a:p>
            <a:pPr lvl="2"/>
            <a:r>
              <a:rPr lang="en-US" dirty="0"/>
              <a:t>empty collection/stream</a:t>
            </a:r>
          </a:p>
          <a:p>
            <a:pPr lvl="2"/>
            <a:endParaRPr lang="en-US" dirty="0"/>
          </a:p>
          <a:p>
            <a:r>
              <a:rPr lang="en-US" dirty="0"/>
              <a:t>Optional is an alternative to </a:t>
            </a:r>
            <a:r>
              <a:rPr lang="en-US" dirty="0">
                <a:latin typeface="Courier"/>
                <a:cs typeface="Courier"/>
              </a:rPr>
              <a:t>null</a:t>
            </a:r>
          </a:p>
          <a:p>
            <a:pPr lvl="2"/>
            <a:r>
              <a:rPr lang="en-US" dirty="0">
                <a:latin typeface="+mj-lt"/>
                <a:cs typeface="Courier"/>
              </a:rPr>
              <a:t>reduces likelihood of </a:t>
            </a:r>
            <a:r>
              <a:rPr lang="en-US" dirty="0" err="1">
                <a:latin typeface="Courier"/>
                <a:cs typeface="Courier"/>
              </a:rPr>
              <a:t>NullPointerException</a:t>
            </a:r>
            <a:endParaRPr lang="en-US" dirty="0">
              <a:latin typeface="Courier"/>
              <a:cs typeface="Courier"/>
            </a:endParaRPr>
          </a:p>
          <a:p>
            <a:pPr lvl="2"/>
            <a:r>
              <a:rPr lang="en-US" dirty="0">
                <a:latin typeface="+mj-lt"/>
                <a:cs typeface="Courier"/>
              </a:rPr>
              <a:t>reduces need for special handling of results</a:t>
            </a:r>
          </a:p>
          <a:p>
            <a:pPr lvl="2"/>
            <a:endParaRPr lang="en-US" dirty="0"/>
          </a:p>
          <a:p>
            <a:r>
              <a:rPr lang="en-US" dirty="0"/>
              <a:t>Type advertises the possibility of no value</a:t>
            </a:r>
          </a:p>
          <a:p>
            <a:pPr lvl="2"/>
            <a:r>
              <a:rPr lang="en-US" dirty="0"/>
              <a:t>but can wrap a value</a:t>
            </a:r>
          </a:p>
          <a:p>
            <a:pPr lvl="2"/>
            <a:endParaRPr lang="en-US" dirty="0"/>
          </a:p>
          <a:p>
            <a:r>
              <a:rPr lang="en-US" dirty="0"/>
              <a:t>Defined in </a:t>
            </a:r>
            <a:r>
              <a:rPr lang="en-US" dirty="0" err="1">
                <a:latin typeface="Courier"/>
                <a:cs typeface="Courier"/>
              </a:rPr>
              <a:t>java.util</a:t>
            </a:r>
            <a:endParaRPr lang="en-US" dirty="0">
              <a:latin typeface="Courier"/>
              <a:cs typeface="Courier"/>
            </a:endParaRPr>
          </a:p>
        </p:txBody>
      </p:sp>
    </p:spTree>
    <p:extLst>
      <p:ext uri="{BB962C8B-B14F-4D97-AF65-F5344CB8AC3E}">
        <p14:creationId xmlns:p14="http://schemas.microsoft.com/office/powerpoint/2010/main" val="6276147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ourier"/>
                <a:cs typeface="Courier"/>
              </a:rPr>
              <a:t>Optional&lt;T&gt; </a:t>
            </a:r>
            <a:r>
              <a:rPr lang="en-US" dirty="0"/>
              <a:t>Variables </a:t>
            </a:r>
            <a:endParaRPr lang="en-US" dirty="0">
              <a:latin typeface="Courier"/>
              <a:cs typeface="Courier"/>
            </a:endParaRPr>
          </a:p>
        </p:txBody>
      </p:sp>
      <p:sp>
        <p:nvSpPr>
          <p:cNvPr id="3" name="Content Placeholder 2"/>
          <p:cNvSpPr>
            <a:spLocks noGrp="1"/>
          </p:cNvSpPr>
          <p:nvPr>
            <p:ph idx="1"/>
          </p:nvPr>
        </p:nvSpPr>
        <p:spPr/>
        <p:txBody>
          <a:bodyPr/>
          <a:lstStyle/>
          <a:p>
            <a:r>
              <a:rPr lang="en-US" dirty="0"/>
              <a:t>Can specify variables of type </a:t>
            </a:r>
            <a:r>
              <a:rPr lang="en-US" dirty="0">
                <a:solidFill>
                  <a:schemeClr val="tx2"/>
                </a:solidFill>
                <a:latin typeface="Courier"/>
                <a:ea typeface="+mj-ea"/>
                <a:cs typeface="Courier"/>
              </a:rPr>
              <a:t>Optional&lt;T&gt;</a:t>
            </a:r>
          </a:p>
        </p:txBody>
      </p:sp>
      <p:sp>
        <p:nvSpPr>
          <p:cNvPr id="4" name="Rectangle 3"/>
          <p:cNvSpPr>
            <a:spLocks noChangeArrowheads="1"/>
          </p:cNvSpPr>
          <p:nvPr/>
        </p:nvSpPr>
        <p:spPr bwMode="auto">
          <a:xfrm>
            <a:off x="1143000" y="1778000"/>
            <a:ext cx="6794500" cy="3151612"/>
          </a:xfrm>
          <a:prstGeom prst="rect">
            <a:avLst/>
          </a:prstGeom>
          <a:solidFill>
            <a:srgbClr val="FFFFFF"/>
          </a:solidFill>
          <a:ln w="12700">
            <a:solidFill>
              <a:schemeClr val="tx1"/>
            </a:solidFill>
            <a:miter lim="800000"/>
            <a:headEnd/>
            <a:tailEnd/>
          </a:ln>
          <a:effectLst/>
        </p:spPr>
        <p:txBody>
          <a:bodyPr wrap="square" lIns="75407" tIns="37042" rIns="75407" bIns="37042">
            <a:spAutoFit/>
          </a:bodyPr>
          <a:lstStyle/>
          <a:p>
            <a:r>
              <a:rPr lang="en-US" sz="1333" dirty="0">
                <a:latin typeface="Courier"/>
                <a:cs typeface="Courier"/>
              </a:rPr>
              <a:t>class Processor {</a:t>
            </a:r>
          </a:p>
          <a:p>
            <a:r>
              <a:rPr lang="en-US" sz="1333" dirty="0">
                <a:latin typeface="Courier"/>
                <a:cs typeface="Courier"/>
              </a:rPr>
              <a:t>  public Integer </a:t>
            </a:r>
            <a:r>
              <a:rPr lang="en-US" sz="1333" dirty="0" err="1">
                <a:latin typeface="Courier"/>
                <a:cs typeface="Courier"/>
              </a:rPr>
              <a:t>calc</a:t>
            </a:r>
            <a:r>
              <a:rPr lang="en-US" sz="1333" dirty="0">
                <a:latin typeface="Courier"/>
                <a:cs typeface="Courier"/>
              </a:rPr>
              <a:t>(</a:t>
            </a:r>
            <a:r>
              <a:rPr lang="en-US" sz="1333" dirty="0">
                <a:solidFill>
                  <a:srgbClr val="0000FF"/>
                </a:solidFill>
                <a:latin typeface="Courier"/>
                <a:cs typeface="Courier"/>
              </a:rPr>
              <a:t>Optional&lt;Integer&gt; </a:t>
            </a:r>
            <a:r>
              <a:rPr lang="en-US" sz="1333" dirty="0">
                <a:latin typeface="Courier"/>
                <a:cs typeface="Courier"/>
              </a:rPr>
              <a:t>x, </a:t>
            </a:r>
            <a:r>
              <a:rPr lang="en-US" sz="1333" dirty="0">
                <a:solidFill>
                  <a:srgbClr val="0000FF"/>
                </a:solidFill>
                <a:latin typeface="Courier"/>
                <a:cs typeface="Courier"/>
              </a:rPr>
              <a:t>Optional&lt;Integer&gt; </a:t>
            </a:r>
            <a:r>
              <a:rPr lang="en-US" sz="1333" dirty="0">
                <a:latin typeface="Courier"/>
                <a:cs typeface="Courier"/>
              </a:rPr>
              <a:t>y) {</a:t>
            </a:r>
          </a:p>
          <a:p>
            <a:r>
              <a:rPr lang="en-US" sz="1333" dirty="0">
                <a:latin typeface="Courier"/>
                <a:cs typeface="Courier"/>
              </a:rPr>
              <a:t>      </a:t>
            </a:r>
            <a:r>
              <a:rPr lang="en-US" sz="1333" dirty="0" err="1">
                <a:latin typeface="Courier"/>
                <a:cs typeface="Courier"/>
              </a:rPr>
              <a:t>System.out.println</a:t>
            </a:r>
            <a:r>
              <a:rPr lang="en-US" sz="1333" dirty="0">
                <a:latin typeface="Courier"/>
                <a:cs typeface="Courier"/>
              </a:rPr>
              <a:t>("'x' is present: " + </a:t>
            </a:r>
            <a:r>
              <a:rPr lang="en-US" sz="1333" dirty="0" err="1">
                <a:latin typeface="Courier"/>
                <a:cs typeface="Courier"/>
              </a:rPr>
              <a:t>x.isPresent</a:t>
            </a:r>
            <a:r>
              <a:rPr lang="en-US" sz="1333" dirty="0">
                <a:latin typeface="Courier"/>
                <a:cs typeface="Courier"/>
              </a:rPr>
              <a:t>());</a:t>
            </a:r>
          </a:p>
          <a:p>
            <a:r>
              <a:rPr lang="en-US" sz="1333" dirty="0">
                <a:latin typeface="Courier"/>
                <a:cs typeface="Courier"/>
              </a:rPr>
              <a:t>      </a:t>
            </a:r>
            <a:r>
              <a:rPr lang="en-US" sz="1333" dirty="0" err="1">
                <a:latin typeface="Courier"/>
                <a:cs typeface="Courier"/>
              </a:rPr>
              <a:t>System.out.println</a:t>
            </a:r>
            <a:r>
              <a:rPr lang="en-US" sz="1333" dirty="0">
                <a:latin typeface="Courier"/>
                <a:cs typeface="Courier"/>
              </a:rPr>
              <a:t>("'y' is present: " + </a:t>
            </a:r>
            <a:r>
              <a:rPr lang="en-US" sz="1333" dirty="0" err="1">
                <a:latin typeface="Courier"/>
                <a:cs typeface="Courier"/>
              </a:rPr>
              <a:t>y.isPresent</a:t>
            </a:r>
            <a:r>
              <a:rPr lang="en-US" sz="1333" dirty="0">
                <a:latin typeface="Courier"/>
                <a:cs typeface="Courier"/>
              </a:rPr>
              <a:t>());</a:t>
            </a:r>
          </a:p>
          <a:p>
            <a:endParaRPr lang="en-US" sz="1333" dirty="0">
              <a:latin typeface="Courier"/>
              <a:cs typeface="Courier"/>
            </a:endParaRPr>
          </a:p>
          <a:p>
            <a:r>
              <a:rPr lang="en-US" sz="1333" dirty="0">
                <a:latin typeface="Courier"/>
                <a:cs typeface="Courier"/>
              </a:rPr>
              <a:t>      // </a:t>
            </a:r>
            <a:r>
              <a:rPr lang="en-US" sz="1333" dirty="0" err="1">
                <a:latin typeface="Courier"/>
                <a:cs typeface="Courier"/>
              </a:rPr>
              <a:t>Optional.orElse</a:t>
            </a:r>
            <a:r>
              <a:rPr lang="en-US" sz="1333" dirty="0">
                <a:latin typeface="Courier"/>
                <a:cs typeface="Courier"/>
              </a:rPr>
              <a:t> - returns the value if present otherwise</a:t>
            </a:r>
          </a:p>
          <a:p>
            <a:r>
              <a:rPr lang="en-US" sz="1333" dirty="0">
                <a:latin typeface="Courier"/>
                <a:cs typeface="Courier"/>
              </a:rPr>
              <a:t>      // returns the default value passed.</a:t>
            </a:r>
          </a:p>
          <a:p>
            <a:r>
              <a:rPr lang="en-US" sz="1333" dirty="0">
                <a:latin typeface="Courier"/>
                <a:cs typeface="Courier"/>
              </a:rPr>
              <a:t>      Integer v1 = </a:t>
            </a:r>
            <a:r>
              <a:rPr lang="en-US" sz="1333" dirty="0" err="1">
                <a:solidFill>
                  <a:srgbClr val="0000FF"/>
                </a:solidFill>
                <a:latin typeface="Courier"/>
                <a:cs typeface="Courier"/>
              </a:rPr>
              <a:t>x.orElse</a:t>
            </a:r>
            <a:r>
              <a:rPr lang="en-US" sz="1333" dirty="0">
                <a:latin typeface="Courier"/>
                <a:cs typeface="Courier"/>
              </a:rPr>
              <a:t>(new Integer(0));</a:t>
            </a:r>
          </a:p>
          <a:p>
            <a:endParaRPr lang="en-US" sz="1333" dirty="0">
              <a:latin typeface="Courier"/>
              <a:cs typeface="Courier"/>
            </a:endParaRPr>
          </a:p>
          <a:p>
            <a:r>
              <a:rPr lang="en-US" sz="1333" dirty="0">
                <a:latin typeface="Courier"/>
                <a:cs typeface="Courier"/>
              </a:rPr>
              <a:t>      // </a:t>
            </a:r>
            <a:r>
              <a:rPr lang="en-US" sz="1333" dirty="0" err="1">
                <a:latin typeface="Courier"/>
                <a:cs typeface="Courier"/>
              </a:rPr>
              <a:t>Optional.get</a:t>
            </a:r>
            <a:r>
              <a:rPr lang="en-US" sz="1333" dirty="0">
                <a:latin typeface="Courier"/>
                <a:cs typeface="Courier"/>
              </a:rPr>
              <a:t> - gets the value, value should be present</a:t>
            </a:r>
          </a:p>
          <a:p>
            <a:r>
              <a:rPr lang="en-US" sz="1333" dirty="0">
                <a:latin typeface="Courier"/>
                <a:cs typeface="Courier"/>
              </a:rPr>
              <a:t>      // otherwise will throw </a:t>
            </a:r>
            <a:r>
              <a:rPr lang="en-US" sz="1333" dirty="0" err="1">
                <a:latin typeface="Courier"/>
                <a:cs typeface="Courier"/>
              </a:rPr>
              <a:t>NoSuchElementException</a:t>
            </a:r>
            <a:endParaRPr lang="en-US" sz="1333" dirty="0">
              <a:latin typeface="Courier"/>
              <a:cs typeface="Courier"/>
            </a:endParaRPr>
          </a:p>
          <a:p>
            <a:r>
              <a:rPr lang="nb-NO" sz="1333" dirty="0">
                <a:latin typeface="Courier"/>
                <a:cs typeface="Courier"/>
              </a:rPr>
              <a:t>      </a:t>
            </a:r>
            <a:r>
              <a:rPr lang="nb-NO" sz="1333" dirty="0" err="1">
                <a:latin typeface="Courier"/>
                <a:cs typeface="Courier"/>
              </a:rPr>
              <a:t>Integer</a:t>
            </a:r>
            <a:r>
              <a:rPr lang="nb-NO" sz="1333" dirty="0">
                <a:latin typeface="Courier"/>
                <a:cs typeface="Courier"/>
              </a:rPr>
              <a:t> v2 = </a:t>
            </a:r>
            <a:r>
              <a:rPr lang="nb-NO" sz="1333" dirty="0" err="1">
                <a:solidFill>
                  <a:srgbClr val="0000FF"/>
                </a:solidFill>
                <a:latin typeface="Courier"/>
                <a:cs typeface="Courier"/>
              </a:rPr>
              <a:t>y.get</a:t>
            </a:r>
            <a:r>
              <a:rPr lang="nb-NO" sz="1333" dirty="0">
                <a:latin typeface="Courier"/>
                <a:cs typeface="Courier"/>
              </a:rPr>
              <a:t>();</a:t>
            </a:r>
          </a:p>
          <a:p>
            <a:r>
              <a:rPr lang="en-US" sz="1333" dirty="0">
                <a:latin typeface="Courier"/>
                <a:cs typeface="Courier"/>
              </a:rPr>
              <a:t>      return v1 + v2;</a:t>
            </a:r>
          </a:p>
          <a:p>
            <a:r>
              <a:rPr lang="en-US" sz="1333" dirty="0">
                <a:latin typeface="Courier"/>
                <a:cs typeface="Courier"/>
              </a:rPr>
              <a:t>  }</a:t>
            </a:r>
          </a:p>
          <a:p>
            <a:r>
              <a:rPr lang="en-US" sz="1333" dirty="0">
                <a:latin typeface="Courier"/>
                <a:cs typeface="Courier"/>
              </a:rPr>
              <a:t>}</a:t>
            </a:r>
          </a:p>
        </p:txBody>
      </p:sp>
    </p:spTree>
    <p:extLst>
      <p:ext uri="{BB962C8B-B14F-4D97-AF65-F5344CB8AC3E}">
        <p14:creationId xmlns:p14="http://schemas.microsoft.com/office/powerpoint/2010/main" val="3309875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Working with Optional</a:t>
            </a:r>
          </a:p>
        </p:txBody>
      </p:sp>
      <p:sp>
        <p:nvSpPr>
          <p:cNvPr id="3" name="Content Placeholder 2"/>
          <p:cNvSpPr>
            <a:spLocks noGrp="1"/>
          </p:cNvSpPr>
          <p:nvPr>
            <p:ph idx="1"/>
          </p:nvPr>
        </p:nvSpPr>
        <p:spPr>
          <a:xfrm>
            <a:off x="628650" y="1050758"/>
            <a:ext cx="7886700" cy="770898"/>
          </a:xfrm>
        </p:spPr>
        <p:txBody>
          <a:bodyPr/>
          <a:lstStyle/>
          <a:p>
            <a:r>
              <a:rPr lang="en-US" dirty="0"/>
              <a:t>Use </a:t>
            </a:r>
            <a:r>
              <a:rPr lang="en-US" dirty="0">
                <a:solidFill>
                  <a:schemeClr val="tx2"/>
                </a:solidFill>
                <a:latin typeface="Courier"/>
                <a:ea typeface="+mj-ea"/>
                <a:cs typeface="Courier"/>
              </a:rPr>
              <a:t>of</a:t>
            </a:r>
            <a:r>
              <a:rPr lang="en-US" dirty="0"/>
              <a:t> and </a:t>
            </a:r>
            <a:r>
              <a:rPr lang="en-US" dirty="0" err="1">
                <a:solidFill>
                  <a:schemeClr val="tx2"/>
                </a:solidFill>
                <a:latin typeface="Courier"/>
                <a:ea typeface="+mj-ea"/>
                <a:cs typeface="Courier"/>
              </a:rPr>
              <a:t>ofNullable</a:t>
            </a:r>
            <a:r>
              <a:rPr lang="en-US" dirty="0"/>
              <a:t> factory methods</a:t>
            </a:r>
          </a:p>
        </p:txBody>
      </p:sp>
      <p:sp>
        <p:nvSpPr>
          <p:cNvPr id="4" name="Rectangle 3"/>
          <p:cNvSpPr>
            <a:spLocks noChangeArrowheads="1"/>
          </p:cNvSpPr>
          <p:nvPr/>
        </p:nvSpPr>
        <p:spPr bwMode="auto">
          <a:xfrm>
            <a:off x="735806" y="1520825"/>
            <a:ext cx="6794500" cy="2946491"/>
          </a:xfrm>
          <a:prstGeom prst="rect">
            <a:avLst/>
          </a:prstGeom>
          <a:solidFill>
            <a:srgbClr val="FFFFFF"/>
          </a:solidFill>
          <a:ln w="12700">
            <a:solidFill>
              <a:schemeClr val="tx1"/>
            </a:solidFill>
            <a:miter lim="800000"/>
            <a:headEnd/>
            <a:tailEnd/>
          </a:ln>
          <a:effectLst/>
        </p:spPr>
        <p:txBody>
          <a:bodyPr wrap="square" lIns="75407" tIns="37042" rIns="75407" bIns="37042">
            <a:spAutoFit/>
          </a:bodyPr>
          <a:lstStyle/>
          <a:p>
            <a:r>
              <a:rPr lang="en-US" sz="1333" dirty="0">
                <a:latin typeface="Courier"/>
                <a:cs typeface="Courier"/>
              </a:rPr>
              <a:t>public class OptionalExample1 {</a:t>
            </a:r>
          </a:p>
          <a:p>
            <a:r>
              <a:rPr lang="en-US" sz="1333" dirty="0">
                <a:latin typeface="Courier"/>
                <a:cs typeface="Courier"/>
              </a:rPr>
              <a:t>    public static void main(String[] </a:t>
            </a:r>
            <a:r>
              <a:rPr lang="en-US" sz="1333" dirty="0" err="1">
                <a:latin typeface="Courier"/>
                <a:cs typeface="Courier"/>
              </a:rPr>
              <a:t>args</a:t>
            </a:r>
            <a:r>
              <a:rPr lang="en-US" sz="1333" dirty="0">
                <a:latin typeface="Courier"/>
                <a:cs typeface="Courier"/>
              </a:rPr>
              <a:t>) {</a:t>
            </a:r>
          </a:p>
          <a:p>
            <a:endParaRPr lang="en-US" sz="1333" dirty="0">
              <a:latin typeface="Courier"/>
              <a:cs typeface="Courier"/>
            </a:endParaRPr>
          </a:p>
          <a:p>
            <a:r>
              <a:rPr lang="en-US" sz="1333" dirty="0">
                <a:latin typeface="Courier"/>
                <a:cs typeface="Courier"/>
              </a:rPr>
              <a:t>        Processor p = new Processor();</a:t>
            </a:r>
          </a:p>
          <a:p>
            <a:endParaRPr lang="en-US" sz="1333" dirty="0">
              <a:latin typeface="Courier"/>
              <a:cs typeface="Courier"/>
            </a:endParaRPr>
          </a:p>
          <a:p>
            <a:r>
              <a:rPr lang="en-US" sz="1333" dirty="0">
                <a:latin typeface="Courier"/>
                <a:cs typeface="Courier"/>
              </a:rPr>
              <a:t>        Optional&lt;Integer&gt; a1 = </a:t>
            </a:r>
            <a:r>
              <a:rPr lang="en-US" sz="1333" dirty="0" err="1">
                <a:solidFill>
                  <a:srgbClr val="0000FF"/>
                </a:solidFill>
                <a:latin typeface="Courier"/>
                <a:cs typeface="Courier"/>
              </a:rPr>
              <a:t>Optional.of</a:t>
            </a:r>
            <a:r>
              <a:rPr lang="en-US" sz="1333" dirty="0">
                <a:latin typeface="Courier"/>
                <a:cs typeface="Courier"/>
              </a:rPr>
              <a:t>(3);</a:t>
            </a:r>
          </a:p>
          <a:p>
            <a:r>
              <a:rPr lang="en-US" sz="1333" dirty="0">
                <a:latin typeface="Courier"/>
                <a:cs typeface="Courier"/>
              </a:rPr>
              <a:t>        Optional&lt;Integer&gt; a2 = </a:t>
            </a:r>
            <a:r>
              <a:rPr lang="en-US" sz="1333" dirty="0" err="1">
                <a:solidFill>
                  <a:srgbClr val="0000FF"/>
                </a:solidFill>
                <a:latin typeface="Courier"/>
                <a:cs typeface="Courier"/>
              </a:rPr>
              <a:t>Optional.of</a:t>
            </a:r>
            <a:r>
              <a:rPr lang="en-US" sz="1333" dirty="0">
                <a:latin typeface="Courier"/>
                <a:cs typeface="Courier"/>
              </a:rPr>
              <a:t>(5);</a:t>
            </a:r>
          </a:p>
          <a:p>
            <a:r>
              <a:rPr lang="en-US" sz="1333" dirty="0">
                <a:latin typeface="Courier"/>
                <a:cs typeface="Courier"/>
              </a:rPr>
              <a:t>        </a:t>
            </a:r>
            <a:r>
              <a:rPr lang="en-US" sz="1333" dirty="0" err="1">
                <a:latin typeface="Courier"/>
                <a:cs typeface="Courier"/>
              </a:rPr>
              <a:t>System.out.println</a:t>
            </a:r>
            <a:r>
              <a:rPr lang="en-US" sz="1333" dirty="0">
                <a:latin typeface="Courier"/>
                <a:cs typeface="Courier"/>
              </a:rPr>
              <a:t>("</a:t>
            </a:r>
            <a:r>
              <a:rPr lang="en-US" sz="1333" dirty="0" err="1">
                <a:latin typeface="Courier"/>
                <a:cs typeface="Courier"/>
              </a:rPr>
              <a:t>p.calc</a:t>
            </a:r>
            <a:r>
              <a:rPr lang="en-US" sz="1333" dirty="0">
                <a:latin typeface="Courier"/>
                <a:cs typeface="Courier"/>
              </a:rPr>
              <a:t>(a1, a2):" + </a:t>
            </a:r>
            <a:r>
              <a:rPr lang="en-US" sz="1333" dirty="0" err="1">
                <a:latin typeface="Courier"/>
                <a:cs typeface="Courier"/>
              </a:rPr>
              <a:t>p.calc</a:t>
            </a:r>
            <a:r>
              <a:rPr lang="en-US" sz="1333" dirty="0">
                <a:latin typeface="Courier"/>
                <a:cs typeface="Courier"/>
              </a:rPr>
              <a:t>(a1, a2));</a:t>
            </a:r>
          </a:p>
          <a:p>
            <a:r>
              <a:rPr lang="en-US" sz="1333" dirty="0">
                <a:latin typeface="Courier"/>
                <a:cs typeface="Courier"/>
              </a:rPr>
              <a:t>		</a:t>
            </a:r>
          </a:p>
          <a:p>
            <a:r>
              <a:rPr lang="en-US" sz="1333" dirty="0">
                <a:latin typeface="Courier"/>
                <a:cs typeface="Courier"/>
              </a:rPr>
              <a:t>        Optional&lt;Integer&gt; a3 = </a:t>
            </a:r>
            <a:r>
              <a:rPr lang="en-US" sz="1333" dirty="0" err="1">
                <a:solidFill>
                  <a:srgbClr val="0000FF"/>
                </a:solidFill>
                <a:latin typeface="Courier"/>
                <a:cs typeface="Courier"/>
              </a:rPr>
              <a:t>Optional.ofNullable</a:t>
            </a:r>
            <a:r>
              <a:rPr lang="en-US" sz="1333" dirty="0">
                <a:latin typeface="Courier"/>
                <a:cs typeface="Courier"/>
              </a:rPr>
              <a:t>(null);</a:t>
            </a:r>
          </a:p>
          <a:p>
            <a:r>
              <a:rPr lang="en-US" sz="1333" dirty="0">
                <a:latin typeface="Courier"/>
                <a:cs typeface="Courier"/>
              </a:rPr>
              <a:t>        </a:t>
            </a:r>
            <a:r>
              <a:rPr lang="en-US" sz="1333" dirty="0" err="1">
                <a:latin typeface="Courier"/>
                <a:cs typeface="Courier"/>
              </a:rPr>
              <a:t>System.out.println</a:t>
            </a:r>
            <a:r>
              <a:rPr lang="en-US" sz="1333" dirty="0">
                <a:latin typeface="Courier"/>
                <a:cs typeface="Courier"/>
              </a:rPr>
              <a:t>("</a:t>
            </a:r>
            <a:r>
              <a:rPr lang="en-US" sz="1333" dirty="0" err="1">
                <a:latin typeface="Courier"/>
                <a:cs typeface="Courier"/>
              </a:rPr>
              <a:t>p.calc</a:t>
            </a:r>
            <a:r>
              <a:rPr lang="en-US" sz="1333" dirty="0">
                <a:latin typeface="Courier"/>
                <a:cs typeface="Courier"/>
              </a:rPr>
              <a:t>(a3, a2): " </a:t>
            </a:r>
            <a:br>
              <a:rPr lang="en-US" sz="1333" dirty="0">
                <a:latin typeface="Courier"/>
                <a:cs typeface="Courier"/>
              </a:rPr>
            </a:br>
            <a:r>
              <a:rPr lang="en-US" sz="1333" dirty="0">
                <a:latin typeface="Courier"/>
                <a:cs typeface="Courier"/>
              </a:rPr>
              <a:t>                            + </a:t>
            </a:r>
            <a:r>
              <a:rPr lang="en-US" sz="1333" dirty="0" err="1">
                <a:latin typeface="Courier"/>
                <a:cs typeface="Courier"/>
              </a:rPr>
              <a:t>p.calc</a:t>
            </a:r>
            <a:r>
              <a:rPr lang="en-US" sz="1333" dirty="0">
                <a:latin typeface="Courier"/>
                <a:cs typeface="Courier"/>
              </a:rPr>
              <a:t>(a3, a2));</a:t>
            </a:r>
          </a:p>
          <a:p>
            <a:r>
              <a:rPr lang="en-US" sz="1333" dirty="0">
                <a:latin typeface="Courier"/>
                <a:cs typeface="Courier"/>
              </a:rPr>
              <a:t>	}</a:t>
            </a:r>
          </a:p>
          <a:p>
            <a:r>
              <a:rPr lang="en-US" sz="1333" dirty="0">
                <a:latin typeface="Courier"/>
                <a:cs typeface="Courier"/>
              </a:rPr>
              <a:t>}</a:t>
            </a:r>
          </a:p>
        </p:txBody>
      </p:sp>
      <p:sp>
        <p:nvSpPr>
          <p:cNvPr id="5" name="Text Box 5"/>
          <p:cNvSpPr txBox="1">
            <a:spLocks noChangeArrowheads="1"/>
          </p:cNvSpPr>
          <p:nvPr/>
        </p:nvSpPr>
        <p:spPr bwMode="auto">
          <a:xfrm>
            <a:off x="5957491" y="3762719"/>
            <a:ext cx="2286000" cy="1467007"/>
          </a:xfrm>
          <a:prstGeom prst="rect">
            <a:avLst/>
          </a:prstGeom>
          <a:solidFill>
            <a:srgbClr val="E0F8E0"/>
          </a:solidFill>
          <a:ln w="9525">
            <a:solidFill>
              <a:srgbClr val="009D00"/>
            </a:solidFill>
            <a:miter lim="800000"/>
            <a:headEnd type="none" w="sm" len="sm"/>
            <a:tailEnd type="none" w="sm" len="sm"/>
          </a:ln>
          <a:effectLst/>
        </p:spPr>
        <p:txBody>
          <a:bodyPr wrap="square" lIns="180000" tIns="117000" bIns="117000">
            <a:spAutoFit/>
          </a:bodyPr>
          <a:lstStyle/>
          <a:p>
            <a:r>
              <a:rPr lang="en-US" sz="1333" dirty="0"/>
              <a:t>'x' is present: true</a:t>
            </a:r>
          </a:p>
          <a:p>
            <a:r>
              <a:rPr lang="en-US" sz="1333" dirty="0"/>
              <a:t>'y' is present: true</a:t>
            </a:r>
          </a:p>
          <a:p>
            <a:r>
              <a:rPr lang="it-IT" sz="1333" dirty="0" err="1"/>
              <a:t>p.calc</a:t>
            </a:r>
            <a:r>
              <a:rPr lang="it-IT" sz="1333" dirty="0"/>
              <a:t>(a1, a2):8</a:t>
            </a:r>
          </a:p>
          <a:p>
            <a:r>
              <a:rPr lang="it-IT" sz="1333" dirty="0"/>
              <a:t>'x' </a:t>
            </a:r>
            <a:r>
              <a:rPr lang="it-IT" sz="1333" dirty="0" err="1"/>
              <a:t>is</a:t>
            </a:r>
            <a:r>
              <a:rPr lang="it-IT" sz="1333" dirty="0"/>
              <a:t> </a:t>
            </a:r>
            <a:r>
              <a:rPr lang="it-IT" sz="1333" dirty="0" err="1"/>
              <a:t>present</a:t>
            </a:r>
            <a:r>
              <a:rPr lang="it-IT" sz="1333" dirty="0"/>
              <a:t>: false</a:t>
            </a:r>
          </a:p>
          <a:p>
            <a:r>
              <a:rPr lang="it-IT" sz="1333" dirty="0"/>
              <a:t>'y' </a:t>
            </a:r>
            <a:r>
              <a:rPr lang="it-IT" sz="1333" dirty="0" err="1"/>
              <a:t>is</a:t>
            </a:r>
            <a:r>
              <a:rPr lang="it-IT" sz="1333" dirty="0"/>
              <a:t> </a:t>
            </a:r>
            <a:r>
              <a:rPr lang="it-IT" sz="1333" dirty="0" err="1"/>
              <a:t>present</a:t>
            </a:r>
            <a:r>
              <a:rPr lang="it-IT" sz="1333" dirty="0"/>
              <a:t>: </a:t>
            </a:r>
            <a:r>
              <a:rPr lang="it-IT" sz="1333" dirty="0" err="1"/>
              <a:t>true</a:t>
            </a:r>
            <a:endParaRPr lang="it-IT" sz="1333" dirty="0"/>
          </a:p>
          <a:p>
            <a:r>
              <a:rPr lang="it-IT" sz="1333" dirty="0" err="1"/>
              <a:t>p.calc</a:t>
            </a:r>
            <a:r>
              <a:rPr lang="it-IT" sz="1333" dirty="0"/>
              <a:t>(a3, a2): 5</a:t>
            </a:r>
            <a:endParaRPr lang="en-US" sz="1333" dirty="0">
              <a:latin typeface="Courier"/>
              <a:cs typeface="Courier"/>
            </a:endParaRPr>
          </a:p>
        </p:txBody>
      </p:sp>
    </p:spTree>
    <p:extLst>
      <p:ext uri="{BB962C8B-B14F-4D97-AF65-F5344CB8AC3E}">
        <p14:creationId xmlns:p14="http://schemas.microsoft.com/office/powerpoint/2010/main" val="19639763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 Map lookup</a:t>
            </a:r>
          </a:p>
        </p:txBody>
      </p:sp>
      <p:sp>
        <p:nvSpPr>
          <p:cNvPr id="4" name="TextBox 3"/>
          <p:cNvSpPr txBox="1"/>
          <p:nvPr/>
        </p:nvSpPr>
        <p:spPr>
          <a:xfrm>
            <a:off x="628650" y="1003532"/>
            <a:ext cx="5519460" cy="2348656"/>
          </a:xfrm>
          <a:prstGeom prst="rect">
            <a:avLst/>
          </a:prstGeom>
          <a:solidFill>
            <a:srgbClr val="FFFFFF"/>
          </a:solidFill>
          <a:ln>
            <a:solidFill>
              <a:srgbClr val="000000"/>
            </a:solidFill>
          </a:ln>
        </p:spPr>
        <p:txBody>
          <a:bodyPr wrap="none" rtlCol="0">
            <a:spAutoFit/>
          </a:bodyPr>
          <a:lstStyle/>
          <a:p>
            <a:r>
              <a:rPr lang="en-US" sz="1333" dirty="0">
                <a:latin typeface="Courier"/>
                <a:cs typeface="Courier"/>
              </a:rPr>
              <a:t>… </a:t>
            </a:r>
          </a:p>
          <a:p>
            <a:r>
              <a:rPr lang="en-US" sz="1333" dirty="0">
                <a:latin typeface="Courier"/>
                <a:cs typeface="Courier"/>
              </a:rPr>
              <a:t> Map&lt;String, String&gt; capitals = new </a:t>
            </a:r>
            <a:r>
              <a:rPr lang="en-US" sz="1333" dirty="0" err="1">
                <a:latin typeface="Courier"/>
                <a:cs typeface="Courier"/>
              </a:rPr>
              <a:t>HashMap</a:t>
            </a:r>
            <a:r>
              <a:rPr lang="en-US" sz="1333" dirty="0">
                <a:latin typeface="Courier"/>
                <a:cs typeface="Courier"/>
              </a:rPr>
              <a:t>&lt;&gt;();</a:t>
            </a:r>
          </a:p>
          <a:p>
            <a:r>
              <a:rPr lang="en-US" sz="1333" dirty="0">
                <a:latin typeface="Courier"/>
                <a:cs typeface="Courier"/>
              </a:rPr>
              <a:t> </a:t>
            </a:r>
            <a:r>
              <a:rPr lang="en-US" sz="1333" dirty="0" err="1">
                <a:latin typeface="Courier"/>
                <a:cs typeface="Courier"/>
              </a:rPr>
              <a:t>capitals.put</a:t>
            </a:r>
            <a:r>
              <a:rPr lang="en-US" sz="1333" dirty="0">
                <a:latin typeface="Courier"/>
                <a:cs typeface="Courier"/>
              </a:rPr>
              <a:t>("UK", "London");</a:t>
            </a:r>
          </a:p>
          <a:p>
            <a:r>
              <a:rPr lang="en-US" sz="1333" dirty="0">
                <a:latin typeface="Courier"/>
                <a:cs typeface="Courier"/>
              </a:rPr>
              <a:t> </a:t>
            </a:r>
            <a:r>
              <a:rPr lang="en-US" sz="1333" dirty="0" err="1">
                <a:latin typeface="Courier"/>
                <a:cs typeface="Courier"/>
              </a:rPr>
              <a:t>capitals.put</a:t>
            </a:r>
            <a:r>
              <a:rPr lang="en-US" sz="1333" dirty="0">
                <a:latin typeface="Courier"/>
                <a:cs typeface="Courier"/>
              </a:rPr>
              <a:t>("USA", "Washington DC");</a:t>
            </a:r>
          </a:p>
          <a:p>
            <a:r>
              <a:rPr lang="en-US" sz="1333" dirty="0">
                <a:latin typeface="Courier"/>
                <a:cs typeface="Courier"/>
              </a:rPr>
              <a:t> </a:t>
            </a:r>
            <a:r>
              <a:rPr lang="en-US" sz="1333" dirty="0" err="1">
                <a:latin typeface="Courier"/>
                <a:cs typeface="Courier"/>
              </a:rPr>
              <a:t>capitals.put</a:t>
            </a:r>
            <a:r>
              <a:rPr lang="en-US" sz="1333" dirty="0">
                <a:latin typeface="Courier"/>
                <a:cs typeface="Courier"/>
              </a:rPr>
              <a:t>("India", "New Delhi");</a:t>
            </a:r>
          </a:p>
          <a:p>
            <a:endParaRPr lang="en-US" sz="1333" dirty="0">
              <a:latin typeface="Courier"/>
              <a:cs typeface="Courier"/>
            </a:endParaRPr>
          </a:p>
          <a:p>
            <a:r>
              <a:rPr lang="en-US" sz="1333" dirty="0">
                <a:latin typeface="Courier"/>
                <a:cs typeface="Courier"/>
              </a:rPr>
              <a:t> Map&lt;String, Integer&gt; populations = new </a:t>
            </a:r>
            <a:r>
              <a:rPr lang="en-US" sz="1333" dirty="0" err="1">
                <a:latin typeface="Courier"/>
                <a:cs typeface="Courier"/>
              </a:rPr>
              <a:t>HashMap</a:t>
            </a:r>
            <a:r>
              <a:rPr lang="en-US" sz="1333" dirty="0">
                <a:latin typeface="Courier"/>
                <a:cs typeface="Courier"/>
              </a:rPr>
              <a:t>&lt;&gt;();</a:t>
            </a:r>
          </a:p>
          <a:p>
            <a:r>
              <a:rPr lang="en-US" sz="1333" dirty="0">
                <a:latin typeface="Courier"/>
                <a:cs typeface="Courier"/>
              </a:rPr>
              <a:t> </a:t>
            </a:r>
            <a:r>
              <a:rPr lang="en-US" sz="1333" dirty="0" err="1">
                <a:latin typeface="Courier"/>
                <a:cs typeface="Courier"/>
              </a:rPr>
              <a:t>populations.put</a:t>
            </a:r>
            <a:r>
              <a:rPr lang="en-US" sz="1333" dirty="0">
                <a:latin typeface="Courier"/>
                <a:cs typeface="Courier"/>
              </a:rPr>
              <a:t>("London", 8_000_000);</a:t>
            </a:r>
          </a:p>
          <a:p>
            <a:r>
              <a:rPr lang="en-US" sz="1333" dirty="0">
                <a:latin typeface="Courier"/>
                <a:cs typeface="Courier"/>
              </a:rPr>
              <a:t> </a:t>
            </a:r>
            <a:r>
              <a:rPr lang="en-US" sz="1333" dirty="0" err="1">
                <a:latin typeface="Courier"/>
                <a:cs typeface="Courier"/>
              </a:rPr>
              <a:t>populations.put</a:t>
            </a:r>
            <a:r>
              <a:rPr lang="en-US" sz="1333" dirty="0">
                <a:latin typeface="Courier"/>
                <a:cs typeface="Courier"/>
              </a:rPr>
              <a:t>("Washington DC", 6_000_000);</a:t>
            </a:r>
          </a:p>
          <a:p>
            <a:r>
              <a:rPr lang="en-US" sz="1333" dirty="0">
                <a:latin typeface="Courier"/>
                <a:cs typeface="Courier"/>
              </a:rPr>
              <a:t> </a:t>
            </a:r>
            <a:r>
              <a:rPr lang="en-US" sz="1333" dirty="0" err="1">
                <a:latin typeface="Courier"/>
                <a:cs typeface="Courier"/>
              </a:rPr>
              <a:t>populations.put</a:t>
            </a:r>
            <a:r>
              <a:rPr lang="en-US" sz="1333" dirty="0">
                <a:latin typeface="Courier"/>
                <a:cs typeface="Courier"/>
              </a:rPr>
              <a:t>("Beijing", 20_000_000);</a:t>
            </a:r>
          </a:p>
          <a:p>
            <a:r>
              <a:rPr lang="en-US" sz="1333" dirty="0">
                <a:latin typeface="Courier"/>
                <a:cs typeface="Courier"/>
              </a:rPr>
              <a:t>…</a:t>
            </a:r>
          </a:p>
        </p:txBody>
      </p:sp>
      <p:sp>
        <p:nvSpPr>
          <p:cNvPr id="5" name="TextBox 4"/>
          <p:cNvSpPr txBox="1"/>
          <p:nvPr/>
        </p:nvSpPr>
        <p:spPr>
          <a:xfrm>
            <a:off x="1238016" y="3166976"/>
            <a:ext cx="6032421" cy="1117935"/>
          </a:xfrm>
          <a:prstGeom prst="rect">
            <a:avLst/>
          </a:prstGeom>
          <a:solidFill>
            <a:srgbClr val="FFFFFF"/>
          </a:solidFill>
          <a:ln>
            <a:solidFill>
              <a:srgbClr val="000000"/>
            </a:solidFill>
          </a:ln>
        </p:spPr>
        <p:txBody>
          <a:bodyPr wrap="none" rtlCol="0">
            <a:spAutoFit/>
          </a:bodyPr>
          <a:lstStyle/>
          <a:p>
            <a:r>
              <a:rPr lang="en-US" sz="1333" dirty="0">
                <a:latin typeface="Courier"/>
                <a:cs typeface="Courier"/>
              </a:rPr>
              <a:t>… </a:t>
            </a:r>
          </a:p>
          <a:p>
            <a:r>
              <a:rPr lang="en-US" sz="1333" dirty="0">
                <a:latin typeface="Courier"/>
                <a:cs typeface="Courier"/>
              </a:rPr>
              <a:t> </a:t>
            </a:r>
            <a:r>
              <a:rPr lang="en-US" sz="1333" dirty="0" err="1">
                <a:latin typeface="Courier"/>
                <a:cs typeface="Courier"/>
              </a:rPr>
              <a:t>System.out.println</a:t>
            </a:r>
            <a:r>
              <a:rPr lang="en-US" sz="1333" dirty="0">
                <a:latin typeface="Courier"/>
                <a:cs typeface="Courier"/>
              </a:rPr>
              <a:t>(</a:t>
            </a:r>
            <a:r>
              <a:rPr lang="en-US" sz="1333" dirty="0" err="1">
                <a:latin typeface="Courier"/>
                <a:cs typeface="Courier"/>
              </a:rPr>
              <a:t>capitals.get</a:t>
            </a:r>
            <a:r>
              <a:rPr lang="en-US" sz="1333" dirty="0">
                <a:latin typeface="Courier"/>
                <a:cs typeface="Courier"/>
              </a:rPr>
              <a:t>("</a:t>
            </a:r>
            <a:r>
              <a:rPr lang="en-US" sz="1333" dirty="0">
                <a:solidFill>
                  <a:srgbClr val="0000FF"/>
                </a:solidFill>
                <a:latin typeface="Courier"/>
                <a:cs typeface="Courier"/>
              </a:rPr>
              <a:t>UK</a:t>
            </a:r>
            <a:r>
              <a:rPr lang="en-US" sz="1333" dirty="0">
                <a:latin typeface="Courier"/>
                <a:cs typeface="Courier"/>
              </a:rPr>
              <a:t>").</a:t>
            </a:r>
            <a:r>
              <a:rPr lang="en-US" sz="1333" dirty="0" err="1">
                <a:latin typeface="Courier"/>
                <a:cs typeface="Courier"/>
              </a:rPr>
              <a:t>toUpperCase</a:t>
            </a:r>
            <a:r>
              <a:rPr lang="en-US" sz="1333" dirty="0">
                <a:latin typeface="Courier"/>
                <a:cs typeface="Courier"/>
              </a:rPr>
              <a:t>());</a:t>
            </a:r>
          </a:p>
          <a:p>
            <a:r>
              <a:rPr lang="en-US" sz="1333" dirty="0">
                <a:latin typeface="Courier"/>
                <a:cs typeface="Courier"/>
              </a:rPr>
              <a:t>…</a:t>
            </a:r>
          </a:p>
          <a:p>
            <a:r>
              <a:rPr lang="en-US" sz="1333" dirty="0">
                <a:latin typeface="Courier"/>
                <a:cs typeface="Courier"/>
              </a:rPr>
              <a:t> </a:t>
            </a:r>
            <a:r>
              <a:rPr lang="en-US" sz="1333" dirty="0" err="1">
                <a:latin typeface="Courier"/>
                <a:cs typeface="Courier"/>
              </a:rPr>
              <a:t>System.out.println</a:t>
            </a:r>
            <a:r>
              <a:rPr lang="en-US" sz="1333" dirty="0">
                <a:latin typeface="Courier"/>
                <a:cs typeface="Courier"/>
              </a:rPr>
              <a:t>(</a:t>
            </a:r>
            <a:r>
              <a:rPr lang="en-US" sz="1333" dirty="0" err="1">
                <a:latin typeface="Courier"/>
                <a:cs typeface="Courier"/>
              </a:rPr>
              <a:t>capitals.get</a:t>
            </a:r>
            <a:r>
              <a:rPr lang="en-US" sz="1333" dirty="0">
                <a:latin typeface="Courier"/>
                <a:cs typeface="Courier"/>
              </a:rPr>
              <a:t>("</a:t>
            </a:r>
            <a:r>
              <a:rPr lang="en-US" sz="1333" dirty="0">
                <a:solidFill>
                  <a:srgbClr val="FF0000"/>
                </a:solidFill>
                <a:latin typeface="Courier"/>
                <a:cs typeface="Courier"/>
              </a:rPr>
              <a:t>China</a:t>
            </a:r>
            <a:r>
              <a:rPr lang="en-US" sz="1333" dirty="0">
                <a:latin typeface="Courier"/>
                <a:cs typeface="Courier"/>
              </a:rPr>
              <a:t>").</a:t>
            </a:r>
            <a:r>
              <a:rPr lang="en-US" sz="1333" dirty="0" err="1">
                <a:latin typeface="Courier"/>
                <a:cs typeface="Courier"/>
              </a:rPr>
              <a:t>toUpperCase</a:t>
            </a:r>
            <a:r>
              <a:rPr lang="en-US" sz="1333" dirty="0">
                <a:latin typeface="Courier"/>
                <a:cs typeface="Courier"/>
              </a:rPr>
              <a:t>());</a:t>
            </a:r>
          </a:p>
          <a:p>
            <a:r>
              <a:rPr lang="en-US" sz="1333" dirty="0">
                <a:latin typeface="Courier"/>
                <a:cs typeface="Courier"/>
              </a:rPr>
              <a:t>…</a:t>
            </a:r>
          </a:p>
        </p:txBody>
      </p:sp>
      <p:sp>
        <p:nvSpPr>
          <p:cNvPr id="7" name="Text Box 5"/>
          <p:cNvSpPr txBox="1">
            <a:spLocks noChangeArrowheads="1"/>
          </p:cNvSpPr>
          <p:nvPr/>
        </p:nvSpPr>
        <p:spPr bwMode="auto">
          <a:xfrm>
            <a:off x="2371949" y="4170483"/>
            <a:ext cx="5654917" cy="1056766"/>
          </a:xfrm>
          <a:prstGeom prst="rect">
            <a:avLst/>
          </a:prstGeom>
          <a:solidFill>
            <a:srgbClr val="E0F8E0"/>
          </a:solidFill>
          <a:ln w="9525">
            <a:solidFill>
              <a:srgbClr val="009D00"/>
            </a:solidFill>
            <a:miter lim="800000"/>
            <a:headEnd type="none" w="sm" len="sm"/>
            <a:tailEnd type="none" w="sm" len="sm"/>
          </a:ln>
          <a:effectLst/>
        </p:spPr>
        <p:txBody>
          <a:bodyPr wrap="square" lIns="180000" tIns="117000" bIns="117000">
            <a:spAutoFit/>
          </a:bodyPr>
          <a:lstStyle/>
          <a:p>
            <a:r>
              <a:rPr lang="en-US" sz="1333" dirty="0">
                <a:solidFill>
                  <a:srgbClr val="0000FF"/>
                </a:solidFill>
                <a:latin typeface="Courier"/>
                <a:cs typeface="Courier"/>
              </a:rPr>
              <a:t>LONDON</a:t>
            </a:r>
          </a:p>
          <a:p>
            <a:r>
              <a:rPr lang="en-US" sz="1333" dirty="0">
                <a:latin typeface="Courier"/>
                <a:cs typeface="Courier"/>
              </a:rPr>
              <a:t>Exception in thread "main" </a:t>
            </a:r>
            <a:r>
              <a:rPr lang="en-US" sz="1333" dirty="0" err="1">
                <a:solidFill>
                  <a:srgbClr val="FF0000"/>
                </a:solidFill>
                <a:latin typeface="Courier"/>
                <a:cs typeface="Courier"/>
              </a:rPr>
              <a:t>java.lang.NullPointerException</a:t>
            </a:r>
            <a:endParaRPr lang="en-US" sz="1333" dirty="0">
              <a:solidFill>
                <a:srgbClr val="FF0000"/>
              </a:solidFill>
              <a:latin typeface="Courier"/>
              <a:cs typeface="Courier"/>
            </a:endParaRPr>
          </a:p>
          <a:p>
            <a:r>
              <a:rPr lang="en-US" sz="1333" dirty="0">
                <a:latin typeface="Courier"/>
                <a:cs typeface="Courier"/>
              </a:rPr>
              <a:t>	at Optional1.main(Optional1.java:34)</a:t>
            </a:r>
          </a:p>
        </p:txBody>
      </p:sp>
    </p:spTree>
    <p:extLst>
      <p:ext uri="{BB962C8B-B14F-4D97-AF65-F5344CB8AC3E}">
        <p14:creationId xmlns:p14="http://schemas.microsoft.com/office/powerpoint/2010/main" val="19027090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 Map lookup</a:t>
            </a:r>
          </a:p>
        </p:txBody>
      </p:sp>
      <p:sp>
        <p:nvSpPr>
          <p:cNvPr id="3" name="Content Placeholder 2"/>
          <p:cNvSpPr>
            <a:spLocks noGrp="1"/>
          </p:cNvSpPr>
          <p:nvPr>
            <p:ph idx="1"/>
          </p:nvPr>
        </p:nvSpPr>
        <p:spPr>
          <a:xfrm>
            <a:off x="628650" y="1040458"/>
            <a:ext cx="6985000" cy="3312168"/>
          </a:xfrm>
        </p:spPr>
        <p:txBody>
          <a:bodyPr/>
          <a:lstStyle/>
          <a:p>
            <a:r>
              <a:rPr lang="en-US" dirty="0"/>
              <a:t>Change retrieval of element from Map</a:t>
            </a:r>
          </a:p>
          <a:p>
            <a:pPr lvl="2"/>
            <a:r>
              <a:rPr lang="en-US" dirty="0"/>
              <a:t>do not return </a:t>
            </a:r>
            <a:r>
              <a:rPr lang="en-US" dirty="0">
                <a:latin typeface="Courier" charset="0"/>
                <a:ea typeface="Courier" charset="0"/>
                <a:cs typeface="Courier" charset="0"/>
              </a:rPr>
              <a:t>null</a:t>
            </a:r>
            <a:r>
              <a:rPr lang="en-US" dirty="0"/>
              <a:t>, but give indication of "no value"</a:t>
            </a:r>
          </a:p>
          <a:p>
            <a:pPr lvl="2"/>
            <a:endParaRPr lang="en-US" dirty="0"/>
          </a:p>
          <a:p>
            <a:pPr lvl="2"/>
            <a:endParaRPr lang="en-US" dirty="0"/>
          </a:p>
          <a:p>
            <a:pPr lvl="2"/>
            <a:endParaRPr lang="en-US" dirty="0"/>
          </a:p>
          <a:p>
            <a:pPr lvl="2"/>
            <a:endParaRPr lang="en-US" dirty="0"/>
          </a:p>
          <a:p>
            <a:pPr marL="761970" lvl="2" indent="0">
              <a:buNone/>
            </a:pPr>
            <a:endParaRPr lang="en-US" dirty="0"/>
          </a:p>
          <a:p>
            <a:r>
              <a:rPr lang="en-US" dirty="0">
                <a:latin typeface="Courier"/>
                <a:cs typeface="Courier"/>
              </a:rPr>
              <a:t>Optional&lt;String&gt;</a:t>
            </a:r>
            <a:r>
              <a:rPr lang="en-US" dirty="0">
                <a:latin typeface="+mj-lt"/>
                <a:cs typeface="Courier"/>
              </a:rPr>
              <a:t> </a:t>
            </a:r>
            <a:r>
              <a:rPr lang="en-US" dirty="0"/>
              <a:t>type has two possibilities</a:t>
            </a:r>
          </a:p>
          <a:p>
            <a:pPr lvl="2"/>
            <a:r>
              <a:rPr lang="en-US" dirty="0"/>
              <a:t>a </a:t>
            </a:r>
            <a:r>
              <a:rPr lang="en-US" dirty="0">
                <a:latin typeface="Courier"/>
                <a:cs typeface="Courier"/>
              </a:rPr>
              <a:t>String</a:t>
            </a:r>
            <a:r>
              <a:rPr lang="en-US" dirty="0"/>
              <a:t> value</a:t>
            </a:r>
          </a:p>
          <a:p>
            <a:pPr lvl="2"/>
            <a:r>
              <a:rPr lang="en-US" dirty="0">
                <a:latin typeface="Courier"/>
                <a:cs typeface="Courier"/>
              </a:rPr>
              <a:t>empty</a:t>
            </a:r>
          </a:p>
          <a:p>
            <a:pPr lvl="2"/>
            <a:endParaRPr lang="en-US" dirty="0"/>
          </a:p>
        </p:txBody>
      </p:sp>
      <p:sp>
        <p:nvSpPr>
          <p:cNvPr id="6" name="TextBox 5"/>
          <p:cNvSpPr txBox="1"/>
          <p:nvPr/>
        </p:nvSpPr>
        <p:spPr>
          <a:xfrm>
            <a:off x="1391940" y="1691928"/>
            <a:ext cx="5929828" cy="1117935"/>
          </a:xfrm>
          <a:prstGeom prst="rect">
            <a:avLst/>
          </a:prstGeom>
          <a:solidFill>
            <a:srgbClr val="FFFFFF"/>
          </a:solidFill>
          <a:ln>
            <a:solidFill>
              <a:srgbClr val="000000"/>
            </a:solidFill>
          </a:ln>
        </p:spPr>
        <p:txBody>
          <a:bodyPr wrap="none" rtlCol="0">
            <a:spAutoFit/>
          </a:bodyPr>
          <a:lstStyle/>
          <a:p>
            <a:r>
              <a:rPr lang="en-US" sz="1333" dirty="0">
                <a:latin typeface="Courier"/>
                <a:cs typeface="Courier"/>
              </a:rPr>
              <a:t>… </a:t>
            </a:r>
          </a:p>
          <a:p>
            <a:r>
              <a:rPr lang="en-US" sz="1333" dirty="0">
                <a:latin typeface="Courier"/>
                <a:cs typeface="Courier"/>
              </a:rPr>
              <a:t>  public static </a:t>
            </a:r>
            <a:r>
              <a:rPr lang="en-US" sz="1333" dirty="0">
                <a:solidFill>
                  <a:srgbClr val="0000FF"/>
                </a:solidFill>
                <a:latin typeface="Courier"/>
                <a:cs typeface="Courier"/>
              </a:rPr>
              <a:t>Optional&lt;String&gt; </a:t>
            </a:r>
            <a:r>
              <a:rPr lang="en-US" sz="1333" dirty="0" err="1">
                <a:latin typeface="Courier"/>
                <a:cs typeface="Courier"/>
              </a:rPr>
              <a:t>getCap</a:t>
            </a:r>
            <a:r>
              <a:rPr lang="en-US" sz="1333" dirty="0">
                <a:latin typeface="Courier"/>
                <a:cs typeface="Courier"/>
              </a:rPr>
              <a:t> ( String key ) {</a:t>
            </a:r>
          </a:p>
          <a:p>
            <a:r>
              <a:rPr lang="en-US" sz="1333" dirty="0">
                <a:latin typeface="Courier"/>
                <a:cs typeface="Courier"/>
              </a:rPr>
              <a:t>    return </a:t>
            </a:r>
            <a:r>
              <a:rPr lang="en-US" sz="1333" dirty="0" err="1">
                <a:solidFill>
                  <a:srgbClr val="0000FF"/>
                </a:solidFill>
                <a:latin typeface="Courier"/>
                <a:cs typeface="Courier"/>
              </a:rPr>
              <a:t>Optional.ofNullable</a:t>
            </a:r>
            <a:r>
              <a:rPr lang="en-US" sz="1333" dirty="0">
                <a:latin typeface="Courier"/>
                <a:cs typeface="Courier"/>
              </a:rPr>
              <a:t>(</a:t>
            </a:r>
            <a:r>
              <a:rPr lang="en-US" sz="1333" dirty="0" err="1">
                <a:latin typeface="Courier"/>
                <a:cs typeface="Courier"/>
              </a:rPr>
              <a:t>capitals.get</a:t>
            </a:r>
            <a:r>
              <a:rPr lang="en-US" sz="1333" dirty="0">
                <a:latin typeface="Courier"/>
                <a:cs typeface="Courier"/>
              </a:rPr>
              <a:t>(key));</a:t>
            </a:r>
          </a:p>
          <a:p>
            <a:r>
              <a:rPr lang="en-US" sz="1333" dirty="0">
                <a:latin typeface="Courier"/>
                <a:cs typeface="Courier"/>
              </a:rPr>
              <a:t>  }</a:t>
            </a:r>
          </a:p>
          <a:p>
            <a:r>
              <a:rPr lang="en-US" sz="1333" dirty="0">
                <a:latin typeface="Courier"/>
                <a:cs typeface="Courier"/>
              </a:rPr>
              <a:t>…</a:t>
            </a:r>
          </a:p>
        </p:txBody>
      </p:sp>
      <p:sp>
        <p:nvSpPr>
          <p:cNvPr id="7" name="TextBox 6"/>
          <p:cNvSpPr txBox="1"/>
          <p:nvPr/>
        </p:nvSpPr>
        <p:spPr>
          <a:xfrm>
            <a:off x="1391940" y="4000500"/>
            <a:ext cx="5402560" cy="912814"/>
          </a:xfrm>
          <a:prstGeom prst="rect">
            <a:avLst/>
          </a:prstGeom>
          <a:solidFill>
            <a:srgbClr val="FFFFFF"/>
          </a:solidFill>
          <a:ln>
            <a:solidFill>
              <a:srgbClr val="000000"/>
            </a:solidFill>
          </a:ln>
        </p:spPr>
        <p:txBody>
          <a:bodyPr wrap="square" rtlCol="0">
            <a:spAutoFit/>
          </a:bodyPr>
          <a:lstStyle/>
          <a:p>
            <a:r>
              <a:rPr lang="en-US" sz="1333" dirty="0">
                <a:latin typeface="Courier"/>
                <a:cs typeface="Courier"/>
              </a:rPr>
              <a:t>… </a:t>
            </a:r>
          </a:p>
          <a:p>
            <a:r>
              <a:rPr lang="en-US" sz="1333" dirty="0">
                <a:latin typeface="Courier"/>
                <a:cs typeface="Courier"/>
              </a:rPr>
              <a:t> </a:t>
            </a:r>
            <a:r>
              <a:rPr lang="en-US" sz="1333" dirty="0" err="1">
                <a:latin typeface="Courier"/>
                <a:cs typeface="Courier"/>
              </a:rPr>
              <a:t>System.out.println</a:t>
            </a:r>
            <a:r>
              <a:rPr lang="en-US" sz="1333" dirty="0">
                <a:latin typeface="Courier"/>
                <a:cs typeface="Courier"/>
              </a:rPr>
              <a:t>(</a:t>
            </a:r>
            <a:r>
              <a:rPr lang="en-US" sz="1333" dirty="0" err="1">
                <a:latin typeface="Courier"/>
                <a:cs typeface="Courier"/>
              </a:rPr>
              <a:t>getCap</a:t>
            </a:r>
            <a:r>
              <a:rPr lang="en-US" sz="1333" dirty="0">
                <a:latin typeface="Courier"/>
                <a:cs typeface="Courier"/>
              </a:rPr>
              <a:t>("UK"));</a:t>
            </a:r>
          </a:p>
          <a:p>
            <a:r>
              <a:rPr lang="en-US" sz="1333" dirty="0">
                <a:latin typeface="Courier"/>
                <a:cs typeface="Courier"/>
              </a:rPr>
              <a:t> </a:t>
            </a:r>
            <a:r>
              <a:rPr lang="en-US" sz="1333" dirty="0" err="1">
                <a:latin typeface="Courier"/>
                <a:cs typeface="Courier"/>
              </a:rPr>
              <a:t>System.out.println</a:t>
            </a:r>
            <a:r>
              <a:rPr lang="en-US" sz="1333" dirty="0">
                <a:latin typeface="Courier"/>
                <a:cs typeface="Courier"/>
              </a:rPr>
              <a:t>(</a:t>
            </a:r>
            <a:r>
              <a:rPr lang="en-US" sz="1333" dirty="0" err="1">
                <a:latin typeface="Courier"/>
                <a:cs typeface="Courier"/>
              </a:rPr>
              <a:t>getCap</a:t>
            </a:r>
            <a:r>
              <a:rPr lang="en-US" sz="1333" dirty="0">
                <a:latin typeface="Courier"/>
                <a:cs typeface="Courier"/>
              </a:rPr>
              <a:t>("China"));</a:t>
            </a:r>
          </a:p>
          <a:p>
            <a:r>
              <a:rPr lang="en-US" sz="1333" dirty="0">
                <a:latin typeface="Courier"/>
                <a:cs typeface="Courier"/>
              </a:rPr>
              <a:t>…</a:t>
            </a:r>
          </a:p>
        </p:txBody>
      </p:sp>
      <p:sp>
        <p:nvSpPr>
          <p:cNvPr id="8" name="Text Box 5"/>
          <p:cNvSpPr txBox="1">
            <a:spLocks noChangeArrowheads="1"/>
          </p:cNvSpPr>
          <p:nvPr/>
        </p:nvSpPr>
        <p:spPr bwMode="auto">
          <a:xfrm>
            <a:off x="5778500" y="4582957"/>
            <a:ext cx="1968500" cy="646526"/>
          </a:xfrm>
          <a:prstGeom prst="rect">
            <a:avLst/>
          </a:prstGeom>
          <a:solidFill>
            <a:srgbClr val="E0F8E0"/>
          </a:solidFill>
          <a:ln w="9525">
            <a:solidFill>
              <a:srgbClr val="009D00"/>
            </a:solidFill>
            <a:miter lim="800000"/>
            <a:headEnd type="none" w="sm" len="sm"/>
            <a:tailEnd type="none" w="sm" len="sm"/>
          </a:ln>
          <a:effectLst/>
        </p:spPr>
        <p:txBody>
          <a:bodyPr wrap="square" lIns="180000" tIns="117000" bIns="117000">
            <a:spAutoFit/>
          </a:bodyPr>
          <a:lstStyle/>
          <a:p>
            <a:r>
              <a:rPr lang="en-US" sz="1333" dirty="0">
                <a:latin typeface="Courier"/>
                <a:cs typeface="Courier"/>
              </a:rPr>
              <a:t>Optional[London]</a:t>
            </a:r>
          </a:p>
          <a:p>
            <a:r>
              <a:rPr lang="en-US" sz="1333" dirty="0" err="1">
                <a:latin typeface="Courier"/>
                <a:cs typeface="Courier"/>
              </a:rPr>
              <a:t>Optional.empty</a:t>
            </a:r>
            <a:endParaRPr lang="en-US" sz="1333" dirty="0">
              <a:latin typeface="Courier"/>
              <a:cs typeface="Courier"/>
            </a:endParaRPr>
          </a:p>
        </p:txBody>
      </p:sp>
    </p:spTree>
    <p:extLst>
      <p:ext uri="{BB962C8B-B14F-4D97-AF65-F5344CB8AC3E}">
        <p14:creationId xmlns:p14="http://schemas.microsoft.com/office/powerpoint/2010/main" val="9516278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ourier"/>
                <a:cs typeface="Courier"/>
              </a:rPr>
              <a:t>Optional&lt;T&gt;</a:t>
            </a:r>
            <a:r>
              <a:rPr lang="en-US" dirty="0"/>
              <a:t> functions</a:t>
            </a:r>
          </a:p>
        </p:txBody>
      </p:sp>
      <p:sp>
        <p:nvSpPr>
          <p:cNvPr id="3" name="Content Placeholder 2"/>
          <p:cNvSpPr>
            <a:spLocks noGrp="1"/>
          </p:cNvSpPr>
          <p:nvPr>
            <p:ph idx="1"/>
          </p:nvPr>
        </p:nvSpPr>
        <p:spPr>
          <a:xfrm>
            <a:off x="628650" y="1030040"/>
            <a:ext cx="6985000" cy="3578779"/>
          </a:xfrm>
        </p:spPr>
        <p:txBody>
          <a:bodyPr/>
          <a:lstStyle/>
          <a:p>
            <a:r>
              <a:rPr lang="en-US" dirty="0"/>
              <a:t>Similar approach to processing Streams</a:t>
            </a:r>
          </a:p>
          <a:p>
            <a:pPr lvl="2"/>
            <a:r>
              <a:rPr lang="en-US" dirty="0"/>
              <a:t>no special handling for </a:t>
            </a:r>
            <a:r>
              <a:rPr lang="en-US" dirty="0">
                <a:latin typeface="Courier"/>
                <a:cs typeface="Courier"/>
              </a:rPr>
              <a:t>empty</a:t>
            </a:r>
            <a:r>
              <a:rPr lang="en-US" dirty="0"/>
              <a:t> case</a:t>
            </a:r>
          </a:p>
          <a:p>
            <a:pPr lvl="2"/>
            <a:endParaRPr lang="en-US" dirty="0"/>
          </a:p>
          <a:p>
            <a:pPr lvl="2"/>
            <a:endParaRPr lang="en-US" dirty="0"/>
          </a:p>
          <a:p>
            <a:pPr lvl="2"/>
            <a:endParaRPr lang="en-US" dirty="0"/>
          </a:p>
          <a:p>
            <a:pPr lvl="2"/>
            <a:endParaRPr lang="en-US" dirty="0"/>
          </a:p>
          <a:p>
            <a:pPr lvl="3"/>
            <a:endParaRPr lang="en-US" dirty="0"/>
          </a:p>
          <a:p>
            <a:r>
              <a:rPr lang="en-US" dirty="0"/>
              <a:t>Value can be extracted</a:t>
            </a:r>
          </a:p>
          <a:p>
            <a:pPr marL="761970" lvl="2" indent="0">
              <a:buNone/>
            </a:pPr>
            <a:endParaRPr lang="en-US" dirty="0"/>
          </a:p>
        </p:txBody>
      </p:sp>
      <p:sp>
        <p:nvSpPr>
          <p:cNvPr id="6" name="TextBox 5"/>
          <p:cNvSpPr txBox="1"/>
          <p:nvPr/>
        </p:nvSpPr>
        <p:spPr>
          <a:xfrm>
            <a:off x="1170103" y="1713889"/>
            <a:ext cx="6545382" cy="912814"/>
          </a:xfrm>
          <a:prstGeom prst="rect">
            <a:avLst/>
          </a:prstGeom>
          <a:solidFill>
            <a:srgbClr val="FFFFFF"/>
          </a:solidFill>
          <a:ln>
            <a:solidFill>
              <a:srgbClr val="000000"/>
            </a:solidFill>
          </a:ln>
        </p:spPr>
        <p:txBody>
          <a:bodyPr wrap="none" rtlCol="0">
            <a:spAutoFit/>
          </a:bodyPr>
          <a:lstStyle/>
          <a:p>
            <a:r>
              <a:rPr lang="en-US" sz="1333" dirty="0">
                <a:latin typeface="Courier"/>
                <a:cs typeface="Courier"/>
              </a:rPr>
              <a:t>… </a:t>
            </a:r>
          </a:p>
          <a:p>
            <a:r>
              <a:rPr lang="en-US" sz="1333" dirty="0">
                <a:latin typeface="Courier"/>
                <a:cs typeface="Courier"/>
              </a:rPr>
              <a:t> </a:t>
            </a:r>
            <a:r>
              <a:rPr lang="en-US" sz="1333" dirty="0" err="1">
                <a:latin typeface="Courier"/>
                <a:cs typeface="Courier"/>
              </a:rPr>
              <a:t>System.out.println</a:t>
            </a:r>
            <a:r>
              <a:rPr lang="en-US" sz="1333" dirty="0">
                <a:latin typeface="Courier"/>
                <a:cs typeface="Courier"/>
              </a:rPr>
              <a:t>(</a:t>
            </a:r>
            <a:r>
              <a:rPr lang="en-US" sz="1333" dirty="0" err="1">
                <a:latin typeface="Courier"/>
                <a:cs typeface="Courier"/>
              </a:rPr>
              <a:t>getCap</a:t>
            </a:r>
            <a:r>
              <a:rPr lang="en-US" sz="1333" dirty="0">
                <a:latin typeface="Courier"/>
                <a:cs typeface="Courier"/>
              </a:rPr>
              <a:t>("UK").map(</a:t>
            </a:r>
            <a:r>
              <a:rPr lang="en-US" sz="1333" dirty="0">
                <a:solidFill>
                  <a:srgbClr val="0000FF"/>
                </a:solidFill>
                <a:latin typeface="Courier"/>
                <a:cs typeface="Courier"/>
              </a:rPr>
              <a:t>String::</a:t>
            </a:r>
            <a:r>
              <a:rPr lang="en-US" sz="1333" dirty="0" err="1">
                <a:solidFill>
                  <a:srgbClr val="0000FF"/>
                </a:solidFill>
                <a:latin typeface="Courier"/>
                <a:cs typeface="Courier"/>
              </a:rPr>
              <a:t>toUpperCase</a:t>
            </a:r>
            <a:r>
              <a:rPr lang="en-US" sz="1333" dirty="0">
                <a:latin typeface="Courier"/>
                <a:cs typeface="Courier"/>
              </a:rPr>
              <a:t>));</a:t>
            </a:r>
          </a:p>
          <a:p>
            <a:r>
              <a:rPr lang="en-US" sz="1333" dirty="0">
                <a:latin typeface="Courier"/>
                <a:cs typeface="Courier"/>
              </a:rPr>
              <a:t> </a:t>
            </a:r>
            <a:r>
              <a:rPr lang="en-US" sz="1333" dirty="0" err="1">
                <a:latin typeface="Courier"/>
                <a:cs typeface="Courier"/>
              </a:rPr>
              <a:t>System.out.println</a:t>
            </a:r>
            <a:r>
              <a:rPr lang="en-US" sz="1333" dirty="0">
                <a:latin typeface="Courier"/>
                <a:cs typeface="Courier"/>
              </a:rPr>
              <a:t>(</a:t>
            </a:r>
            <a:r>
              <a:rPr lang="en-US" sz="1333" dirty="0" err="1">
                <a:latin typeface="Courier"/>
                <a:cs typeface="Courier"/>
              </a:rPr>
              <a:t>getCap</a:t>
            </a:r>
            <a:r>
              <a:rPr lang="en-US" sz="1333" dirty="0">
                <a:latin typeface="Courier"/>
                <a:cs typeface="Courier"/>
              </a:rPr>
              <a:t>("China").map(</a:t>
            </a:r>
            <a:r>
              <a:rPr lang="en-US" sz="1333" dirty="0">
                <a:solidFill>
                  <a:srgbClr val="0000FF"/>
                </a:solidFill>
                <a:latin typeface="Courier"/>
                <a:cs typeface="Courier"/>
              </a:rPr>
              <a:t>String::</a:t>
            </a:r>
            <a:r>
              <a:rPr lang="en-US" sz="1333" dirty="0" err="1">
                <a:solidFill>
                  <a:srgbClr val="0000FF"/>
                </a:solidFill>
                <a:latin typeface="Courier"/>
                <a:cs typeface="Courier"/>
              </a:rPr>
              <a:t>toUpperCase</a:t>
            </a:r>
            <a:r>
              <a:rPr lang="en-US" sz="1333" dirty="0">
                <a:latin typeface="Courier"/>
                <a:cs typeface="Courier"/>
              </a:rPr>
              <a:t>));</a:t>
            </a:r>
          </a:p>
          <a:p>
            <a:r>
              <a:rPr lang="en-US" sz="1333" dirty="0">
                <a:latin typeface="Courier"/>
                <a:cs typeface="Courier"/>
              </a:rPr>
              <a:t>…</a:t>
            </a:r>
          </a:p>
        </p:txBody>
      </p:sp>
      <p:sp>
        <p:nvSpPr>
          <p:cNvPr id="7" name="TextBox 6"/>
          <p:cNvSpPr txBox="1"/>
          <p:nvPr/>
        </p:nvSpPr>
        <p:spPr>
          <a:xfrm>
            <a:off x="1175925" y="3505678"/>
            <a:ext cx="6517387" cy="1323054"/>
          </a:xfrm>
          <a:prstGeom prst="rect">
            <a:avLst/>
          </a:prstGeom>
          <a:solidFill>
            <a:srgbClr val="FFFFFF"/>
          </a:solidFill>
          <a:ln>
            <a:solidFill>
              <a:srgbClr val="000000"/>
            </a:solidFill>
          </a:ln>
        </p:spPr>
        <p:txBody>
          <a:bodyPr wrap="square" rtlCol="0">
            <a:spAutoFit/>
          </a:bodyPr>
          <a:lstStyle/>
          <a:p>
            <a:r>
              <a:rPr lang="en-US" sz="1333" dirty="0">
                <a:latin typeface="Courier"/>
                <a:cs typeface="Courier"/>
              </a:rPr>
              <a:t>… </a:t>
            </a:r>
          </a:p>
          <a:p>
            <a:r>
              <a:rPr lang="en-US" sz="1333" dirty="0" err="1">
                <a:latin typeface="Courier"/>
                <a:cs typeface="Courier"/>
              </a:rPr>
              <a:t>System.out.println</a:t>
            </a:r>
            <a:r>
              <a:rPr lang="en-US" sz="1333" dirty="0">
                <a:latin typeface="Courier"/>
                <a:cs typeface="Courier"/>
              </a:rPr>
              <a:t>(</a:t>
            </a:r>
            <a:r>
              <a:rPr lang="en-US" sz="1333" dirty="0" err="1">
                <a:latin typeface="Courier"/>
                <a:cs typeface="Courier"/>
              </a:rPr>
              <a:t>getCap</a:t>
            </a:r>
            <a:r>
              <a:rPr lang="en-US" sz="1333" dirty="0">
                <a:latin typeface="Courier"/>
                <a:cs typeface="Courier"/>
              </a:rPr>
              <a:t>("UK").map(String::</a:t>
            </a:r>
            <a:r>
              <a:rPr lang="en-US" sz="1333" dirty="0" err="1">
                <a:latin typeface="Courier"/>
                <a:cs typeface="Courier"/>
              </a:rPr>
              <a:t>toUpperCase</a:t>
            </a:r>
            <a:r>
              <a:rPr lang="en-US" sz="1333" dirty="0">
                <a:latin typeface="Courier"/>
                <a:cs typeface="Courier"/>
              </a:rPr>
              <a:t>)</a:t>
            </a:r>
          </a:p>
          <a:p>
            <a:r>
              <a:rPr lang="en-US" sz="1333" dirty="0">
                <a:latin typeface="Courier"/>
                <a:cs typeface="Courier"/>
              </a:rPr>
              <a:t>                               .</a:t>
            </a:r>
            <a:r>
              <a:rPr lang="en-US" sz="1333" dirty="0" err="1">
                <a:solidFill>
                  <a:srgbClr val="0000FF"/>
                </a:solidFill>
                <a:latin typeface="Courier"/>
                <a:cs typeface="Courier"/>
              </a:rPr>
              <a:t>orElse</a:t>
            </a:r>
            <a:r>
              <a:rPr lang="en-US" sz="1333" dirty="0">
                <a:latin typeface="Courier"/>
                <a:cs typeface="Courier"/>
              </a:rPr>
              <a:t>(""));</a:t>
            </a:r>
          </a:p>
          <a:p>
            <a:r>
              <a:rPr lang="en-US" sz="1333" dirty="0" err="1">
                <a:latin typeface="Courier"/>
                <a:cs typeface="Courier"/>
              </a:rPr>
              <a:t>System.out.println</a:t>
            </a:r>
            <a:r>
              <a:rPr lang="en-US" sz="1333" dirty="0">
                <a:latin typeface="Courier"/>
                <a:cs typeface="Courier"/>
              </a:rPr>
              <a:t>(</a:t>
            </a:r>
            <a:r>
              <a:rPr lang="en-US" sz="1333" dirty="0" err="1">
                <a:latin typeface="Courier"/>
                <a:cs typeface="Courier"/>
              </a:rPr>
              <a:t>getCap</a:t>
            </a:r>
            <a:r>
              <a:rPr lang="en-US" sz="1333" dirty="0">
                <a:latin typeface="Courier"/>
                <a:cs typeface="Courier"/>
              </a:rPr>
              <a:t>("China").map(String::</a:t>
            </a:r>
            <a:r>
              <a:rPr lang="en-US" sz="1333" dirty="0" err="1">
                <a:latin typeface="Courier"/>
                <a:cs typeface="Courier"/>
              </a:rPr>
              <a:t>toUpperCase</a:t>
            </a:r>
            <a:r>
              <a:rPr lang="en-US" sz="1333" dirty="0">
                <a:latin typeface="Courier"/>
                <a:cs typeface="Courier"/>
              </a:rPr>
              <a:t>)</a:t>
            </a:r>
          </a:p>
          <a:p>
            <a:r>
              <a:rPr lang="en-US" sz="1333" dirty="0">
                <a:latin typeface="Courier"/>
                <a:cs typeface="Courier"/>
              </a:rPr>
              <a:t>                               .</a:t>
            </a:r>
            <a:r>
              <a:rPr lang="en-US" sz="1333" dirty="0" err="1">
                <a:solidFill>
                  <a:srgbClr val="0000FF"/>
                </a:solidFill>
                <a:latin typeface="Courier"/>
                <a:cs typeface="Courier"/>
              </a:rPr>
              <a:t>orElse</a:t>
            </a:r>
            <a:r>
              <a:rPr lang="en-US" sz="1333" dirty="0">
                <a:latin typeface="Courier"/>
                <a:cs typeface="Courier"/>
              </a:rPr>
              <a:t>(""));</a:t>
            </a:r>
          </a:p>
          <a:p>
            <a:r>
              <a:rPr lang="en-US" sz="1333" dirty="0">
                <a:latin typeface="Courier"/>
                <a:cs typeface="Courier"/>
              </a:rPr>
              <a:t>…</a:t>
            </a:r>
          </a:p>
        </p:txBody>
      </p:sp>
      <p:sp>
        <p:nvSpPr>
          <p:cNvPr id="8" name="Text Box 5"/>
          <p:cNvSpPr txBox="1">
            <a:spLocks noChangeArrowheads="1"/>
          </p:cNvSpPr>
          <p:nvPr/>
        </p:nvSpPr>
        <p:spPr bwMode="auto">
          <a:xfrm>
            <a:off x="5978945" y="2455663"/>
            <a:ext cx="2415458" cy="646526"/>
          </a:xfrm>
          <a:prstGeom prst="rect">
            <a:avLst/>
          </a:prstGeom>
          <a:solidFill>
            <a:srgbClr val="E0F8E0"/>
          </a:solidFill>
          <a:ln w="9525">
            <a:solidFill>
              <a:srgbClr val="009D00"/>
            </a:solidFill>
            <a:miter lim="800000"/>
            <a:headEnd type="none" w="sm" len="sm"/>
            <a:tailEnd type="none" w="sm" len="sm"/>
          </a:ln>
          <a:effectLst/>
        </p:spPr>
        <p:txBody>
          <a:bodyPr wrap="square" lIns="180000" tIns="117000" bIns="117000">
            <a:spAutoFit/>
          </a:bodyPr>
          <a:lstStyle/>
          <a:p>
            <a:r>
              <a:rPr lang="en-US" sz="1333" dirty="0">
                <a:latin typeface="Courier"/>
                <a:cs typeface="Courier"/>
              </a:rPr>
              <a:t>Optional[LONDON]</a:t>
            </a:r>
          </a:p>
          <a:p>
            <a:r>
              <a:rPr lang="en-US" sz="1333" dirty="0" err="1">
                <a:latin typeface="Courier"/>
                <a:cs typeface="Courier"/>
              </a:rPr>
              <a:t>Optional.empty</a:t>
            </a:r>
            <a:endParaRPr lang="en-US" sz="1333" dirty="0">
              <a:latin typeface="Courier"/>
              <a:cs typeface="Courier"/>
            </a:endParaRPr>
          </a:p>
        </p:txBody>
      </p:sp>
      <p:sp>
        <p:nvSpPr>
          <p:cNvPr id="9" name="Text Box 5"/>
          <p:cNvSpPr txBox="1">
            <a:spLocks noChangeArrowheads="1"/>
          </p:cNvSpPr>
          <p:nvPr/>
        </p:nvSpPr>
        <p:spPr bwMode="auto">
          <a:xfrm>
            <a:off x="5978945" y="4608819"/>
            <a:ext cx="2415458" cy="646526"/>
          </a:xfrm>
          <a:prstGeom prst="rect">
            <a:avLst/>
          </a:prstGeom>
          <a:solidFill>
            <a:srgbClr val="E0F8E0"/>
          </a:solidFill>
          <a:ln w="9525">
            <a:solidFill>
              <a:srgbClr val="009D00"/>
            </a:solidFill>
            <a:miter lim="800000"/>
            <a:headEnd type="none" w="sm" len="sm"/>
            <a:tailEnd type="none" w="sm" len="sm"/>
          </a:ln>
          <a:effectLst/>
        </p:spPr>
        <p:txBody>
          <a:bodyPr wrap="square" lIns="180000" tIns="117000" bIns="117000">
            <a:spAutoFit/>
          </a:bodyPr>
          <a:lstStyle/>
          <a:p>
            <a:r>
              <a:rPr lang="en-US" sz="1333" dirty="0">
                <a:latin typeface="Courier"/>
                <a:cs typeface="Courier"/>
              </a:rPr>
              <a:t>LONDON</a:t>
            </a:r>
          </a:p>
          <a:p>
            <a:endParaRPr lang="en-US" sz="1333" dirty="0">
              <a:latin typeface="Courier"/>
              <a:cs typeface="Courier"/>
            </a:endParaRPr>
          </a:p>
        </p:txBody>
      </p:sp>
    </p:spTree>
    <p:extLst>
      <p:ext uri="{BB962C8B-B14F-4D97-AF65-F5344CB8AC3E}">
        <p14:creationId xmlns:p14="http://schemas.microsoft.com/office/powerpoint/2010/main" val="13508561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Chaining Optional functions</a:t>
            </a:r>
          </a:p>
        </p:txBody>
      </p:sp>
      <p:sp>
        <p:nvSpPr>
          <p:cNvPr id="3" name="Content Placeholder 2"/>
          <p:cNvSpPr>
            <a:spLocks noGrp="1"/>
          </p:cNvSpPr>
          <p:nvPr>
            <p:ph idx="1"/>
          </p:nvPr>
        </p:nvSpPr>
        <p:spPr>
          <a:xfrm>
            <a:off x="628650" y="1069473"/>
            <a:ext cx="6985000" cy="3578779"/>
          </a:xfrm>
        </p:spPr>
        <p:txBody>
          <a:bodyPr/>
          <a:lstStyle/>
          <a:p>
            <a:r>
              <a:rPr lang="en-US" dirty="0"/>
              <a:t>Chain methods returning </a:t>
            </a:r>
            <a:r>
              <a:rPr lang="en-US" dirty="0">
                <a:latin typeface="Courier"/>
                <a:cs typeface="Courier"/>
              </a:rPr>
              <a:t>Optional&lt;T&gt;</a:t>
            </a:r>
            <a:r>
              <a:rPr lang="en-US" dirty="0"/>
              <a:t> with </a:t>
            </a:r>
            <a:r>
              <a:rPr lang="en-US" dirty="0" err="1">
                <a:latin typeface="Courier"/>
                <a:cs typeface="Courier"/>
              </a:rPr>
              <a:t>flatMap</a:t>
            </a:r>
            <a:r>
              <a:rPr lang="en-US" dirty="0">
                <a:latin typeface="Courier"/>
                <a:cs typeface="Courier"/>
              </a:rPr>
              <a:t>()</a:t>
            </a:r>
          </a:p>
          <a:p>
            <a:pPr lvl="2"/>
            <a:endParaRPr lang="en-US" dirty="0"/>
          </a:p>
        </p:txBody>
      </p:sp>
      <p:sp>
        <p:nvSpPr>
          <p:cNvPr id="6" name="TextBox 5"/>
          <p:cNvSpPr txBox="1"/>
          <p:nvPr/>
        </p:nvSpPr>
        <p:spPr>
          <a:xfrm>
            <a:off x="820090" y="1558667"/>
            <a:ext cx="5929828" cy="1117935"/>
          </a:xfrm>
          <a:prstGeom prst="rect">
            <a:avLst/>
          </a:prstGeom>
          <a:solidFill>
            <a:srgbClr val="FFFFFF"/>
          </a:solidFill>
          <a:ln>
            <a:solidFill>
              <a:srgbClr val="000000"/>
            </a:solidFill>
          </a:ln>
        </p:spPr>
        <p:txBody>
          <a:bodyPr wrap="none" rtlCol="0">
            <a:spAutoFit/>
          </a:bodyPr>
          <a:lstStyle/>
          <a:p>
            <a:r>
              <a:rPr lang="en-US" sz="1333" dirty="0">
                <a:latin typeface="Courier"/>
                <a:cs typeface="Courier"/>
              </a:rPr>
              <a:t>… </a:t>
            </a:r>
          </a:p>
          <a:p>
            <a:r>
              <a:rPr lang="en-US" sz="1333" dirty="0">
                <a:latin typeface="Courier"/>
                <a:cs typeface="Courier"/>
              </a:rPr>
              <a:t> public static </a:t>
            </a:r>
            <a:r>
              <a:rPr lang="en-US" sz="1333" dirty="0">
                <a:solidFill>
                  <a:srgbClr val="0000FF"/>
                </a:solidFill>
                <a:latin typeface="Courier"/>
                <a:cs typeface="Courier"/>
              </a:rPr>
              <a:t>Optional&lt;Integer&gt; </a:t>
            </a:r>
            <a:r>
              <a:rPr lang="en-US" sz="1333" dirty="0" err="1">
                <a:latin typeface="Courier"/>
                <a:cs typeface="Courier"/>
              </a:rPr>
              <a:t>getPop</a:t>
            </a:r>
            <a:r>
              <a:rPr lang="en-US" sz="1333" dirty="0">
                <a:latin typeface="Courier"/>
                <a:cs typeface="Courier"/>
              </a:rPr>
              <a:t> ( String key ) {</a:t>
            </a:r>
          </a:p>
          <a:p>
            <a:r>
              <a:rPr lang="en-US" sz="1333" dirty="0">
                <a:latin typeface="Courier"/>
                <a:cs typeface="Courier"/>
              </a:rPr>
              <a:t>  return </a:t>
            </a:r>
            <a:r>
              <a:rPr lang="en-US" sz="1333" dirty="0" err="1">
                <a:latin typeface="Courier"/>
                <a:cs typeface="Courier"/>
              </a:rPr>
              <a:t>Optional.ofNullable</a:t>
            </a:r>
            <a:r>
              <a:rPr lang="en-US" sz="1333" dirty="0">
                <a:latin typeface="Courier"/>
                <a:cs typeface="Courier"/>
              </a:rPr>
              <a:t>( </a:t>
            </a:r>
            <a:r>
              <a:rPr lang="en-US" sz="1333" dirty="0" err="1">
                <a:latin typeface="Courier"/>
                <a:cs typeface="Courier"/>
              </a:rPr>
              <a:t>populations.get</a:t>
            </a:r>
            <a:r>
              <a:rPr lang="en-US" sz="1333" dirty="0">
                <a:latin typeface="Courier"/>
                <a:cs typeface="Courier"/>
              </a:rPr>
              <a:t>(key) );</a:t>
            </a:r>
          </a:p>
          <a:p>
            <a:r>
              <a:rPr lang="en-US" sz="1333" dirty="0">
                <a:latin typeface="Courier"/>
                <a:cs typeface="Courier"/>
              </a:rPr>
              <a:t> }</a:t>
            </a:r>
          </a:p>
          <a:p>
            <a:r>
              <a:rPr lang="en-US" sz="1333" dirty="0">
                <a:latin typeface="Courier"/>
                <a:cs typeface="Courier"/>
              </a:rPr>
              <a:t>…</a:t>
            </a:r>
          </a:p>
        </p:txBody>
      </p:sp>
      <p:sp>
        <p:nvSpPr>
          <p:cNvPr id="7" name="TextBox 6"/>
          <p:cNvSpPr txBox="1"/>
          <p:nvPr/>
        </p:nvSpPr>
        <p:spPr>
          <a:xfrm>
            <a:off x="820090" y="2851719"/>
            <a:ext cx="7023748" cy="1938416"/>
          </a:xfrm>
          <a:prstGeom prst="rect">
            <a:avLst/>
          </a:prstGeom>
          <a:solidFill>
            <a:srgbClr val="FFFFFF"/>
          </a:solidFill>
          <a:ln>
            <a:solidFill>
              <a:srgbClr val="000000"/>
            </a:solidFill>
          </a:ln>
        </p:spPr>
        <p:txBody>
          <a:bodyPr wrap="square" rtlCol="0">
            <a:spAutoFit/>
          </a:bodyPr>
          <a:lstStyle/>
          <a:p>
            <a:r>
              <a:rPr lang="en-US" sz="1333" dirty="0">
                <a:latin typeface="Courier"/>
                <a:cs typeface="Courier"/>
              </a:rPr>
              <a:t>… </a:t>
            </a:r>
          </a:p>
          <a:p>
            <a:r>
              <a:rPr lang="en-US" sz="1333" dirty="0">
                <a:latin typeface="Courier"/>
                <a:cs typeface="Courier"/>
              </a:rPr>
              <a:t> </a:t>
            </a:r>
            <a:r>
              <a:rPr lang="en-US" sz="1333" dirty="0" err="1">
                <a:latin typeface="Courier"/>
                <a:cs typeface="Courier"/>
              </a:rPr>
              <a:t>System.out.println</a:t>
            </a:r>
            <a:r>
              <a:rPr lang="en-US" sz="1333" dirty="0">
                <a:latin typeface="Courier"/>
                <a:cs typeface="Courier"/>
              </a:rPr>
              <a:t>( </a:t>
            </a:r>
            <a:r>
              <a:rPr lang="en-US" sz="1333" dirty="0" err="1">
                <a:latin typeface="Courier"/>
                <a:cs typeface="Courier"/>
              </a:rPr>
              <a:t>getCap</a:t>
            </a:r>
            <a:r>
              <a:rPr lang="en-US" sz="1333" dirty="0">
                <a:latin typeface="Courier"/>
                <a:cs typeface="Courier"/>
              </a:rPr>
              <a:t>("UK")</a:t>
            </a:r>
          </a:p>
          <a:p>
            <a:r>
              <a:rPr lang="en-US" sz="1333" dirty="0">
                <a:latin typeface="Courier"/>
                <a:cs typeface="Courier"/>
              </a:rPr>
              <a:t>                        .</a:t>
            </a:r>
            <a:r>
              <a:rPr lang="en-US" sz="1333" dirty="0" err="1">
                <a:latin typeface="Courier"/>
                <a:cs typeface="Courier"/>
              </a:rPr>
              <a:t>flatMap</a:t>
            </a:r>
            <a:r>
              <a:rPr lang="en-US" sz="1333" dirty="0">
                <a:latin typeface="Courier"/>
                <a:cs typeface="Courier"/>
              </a:rPr>
              <a:t>(</a:t>
            </a:r>
            <a:r>
              <a:rPr lang="en-US" sz="1333" dirty="0">
                <a:solidFill>
                  <a:srgbClr val="0000FF"/>
                </a:solidFill>
                <a:latin typeface="Courier"/>
                <a:cs typeface="Courier"/>
              </a:rPr>
              <a:t>populations::</a:t>
            </a:r>
            <a:r>
              <a:rPr lang="en-US" sz="1333" dirty="0" err="1">
                <a:solidFill>
                  <a:srgbClr val="0000FF"/>
                </a:solidFill>
                <a:latin typeface="Courier"/>
                <a:cs typeface="Courier"/>
              </a:rPr>
              <a:t>getPop</a:t>
            </a:r>
            <a:r>
              <a:rPr lang="en-US" sz="1333" dirty="0">
                <a:latin typeface="Courier"/>
                <a:cs typeface="Courier"/>
              </a:rPr>
              <a:t>)</a:t>
            </a:r>
          </a:p>
          <a:p>
            <a:r>
              <a:rPr lang="en-US" sz="1333" dirty="0">
                <a:latin typeface="Courier"/>
                <a:cs typeface="Courier"/>
              </a:rPr>
              <a:t>                        .</a:t>
            </a:r>
            <a:r>
              <a:rPr lang="en-US" sz="1333" dirty="0" err="1">
                <a:latin typeface="Courier"/>
                <a:cs typeface="Courier"/>
              </a:rPr>
              <a:t>orElse</a:t>
            </a:r>
            <a:r>
              <a:rPr lang="en-US" sz="1333" dirty="0">
                <a:latin typeface="Courier"/>
                <a:cs typeface="Courier"/>
              </a:rPr>
              <a:t>(-1));</a:t>
            </a:r>
          </a:p>
          <a:p>
            <a:endParaRPr lang="en-US" sz="1333" dirty="0">
              <a:latin typeface="Courier"/>
              <a:cs typeface="Courier"/>
            </a:endParaRPr>
          </a:p>
          <a:p>
            <a:r>
              <a:rPr lang="en-US" sz="1333" dirty="0">
                <a:latin typeface="Courier"/>
                <a:cs typeface="Courier"/>
              </a:rPr>
              <a:t> </a:t>
            </a:r>
            <a:r>
              <a:rPr lang="en-US" sz="1333" dirty="0" err="1">
                <a:latin typeface="Courier"/>
                <a:cs typeface="Courier"/>
              </a:rPr>
              <a:t>System.out.println</a:t>
            </a:r>
            <a:r>
              <a:rPr lang="en-US" sz="1333" dirty="0">
                <a:latin typeface="Courier"/>
                <a:cs typeface="Courier"/>
              </a:rPr>
              <a:t>( </a:t>
            </a:r>
            <a:r>
              <a:rPr lang="en-US" sz="1333" dirty="0" err="1">
                <a:latin typeface="Courier"/>
                <a:cs typeface="Courier"/>
              </a:rPr>
              <a:t>getCap</a:t>
            </a:r>
            <a:r>
              <a:rPr lang="en-US" sz="1333" dirty="0">
                <a:latin typeface="Courier"/>
                <a:cs typeface="Courier"/>
              </a:rPr>
              <a:t>("China")</a:t>
            </a:r>
          </a:p>
          <a:p>
            <a:r>
              <a:rPr lang="en-US" sz="1333" dirty="0">
                <a:latin typeface="Courier"/>
                <a:cs typeface="Courier"/>
              </a:rPr>
              <a:t>                        .</a:t>
            </a:r>
            <a:r>
              <a:rPr lang="en-US" sz="1333" dirty="0" err="1">
                <a:latin typeface="Courier"/>
                <a:cs typeface="Courier"/>
              </a:rPr>
              <a:t>flatMap</a:t>
            </a:r>
            <a:r>
              <a:rPr lang="en-US" sz="1333" dirty="0">
                <a:latin typeface="Courier"/>
                <a:cs typeface="Courier"/>
              </a:rPr>
              <a:t>(</a:t>
            </a:r>
            <a:r>
              <a:rPr lang="en-US" sz="1333" dirty="0">
                <a:solidFill>
                  <a:srgbClr val="0000FF"/>
                </a:solidFill>
                <a:latin typeface="Courier"/>
                <a:cs typeface="Courier"/>
              </a:rPr>
              <a:t>populations::</a:t>
            </a:r>
            <a:r>
              <a:rPr lang="en-US" sz="1333" dirty="0" err="1">
                <a:solidFill>
                  <a:srgbClr val="0000FF"/>
                </a:solidFill>
                <a:latin typeface="Courier"/>
                <a:cs typeface="Courier"/>
              </a:rPr>
              <a:t>getPop</a:t>
            </a:r>
            <a:r>
              <a:rPr lang="en-US" sz="1333" dirty="0">
                <a:latin typeface="Courier"/>
                <a:cs typeface="Courier"/>
              </a:rPr>
              <a:t>)</a:t>
            </a:r>
          </a:p>
          <a:p>
            <a:r>
              <a:rPr lang="en-US" sz="1333" dirty="0">
                <a:latin typeface="Courier"/>
                <a:cs typeface="Courier"/>
              </a:rPr>
              <a:t>                        .</a:t>
            </a:r>
            <a:r>
              <a:rPr lang="en-US" sz="1333" dirty="0" err="1">
                <a:latin typeface="Courier"/>
                <a:cs typeface="Courier"/>
              </a:rPr>
              <a:t>orElse</a:t>
            </a:r>
            <a:r>
              <a:rPr lang="en-US" sz="1333" dirty="0">
                <a:latin typeface="Courier"/>
                <a:cs typeface="Courier"/>
              </a:rPr>
              <a:t>(-1));</a:t>
            </a:r>
          </a:p>
          <a:p>
            <a:r>
              <a:rPr lang="en-US" sz="1333" dirty="0">
                <a:latin typeface="Courier"/>
                <a:cs typeface="Courier"/>
              </a:rPr>
              <a:t>…</a:t>
            </a:r>
          </a:p>
        </p:txBody>
      </p:sp>
      <p:sp>
        <p:nvSpPr>
          <p:cNvPr id="9" name="Text Box 5"/>
          <p:cNvSpPr txBox="1">
            <a:spLocks noChangeArrowheads="1"/>
          </p:cNvSpPr>
          <p:nvPr/>
        </p:nvSpPr>
        <p:spPr bwMode="auto">
          <a:xfrm>
            <a:off x="5607561" y="4449023"/>
            <a:ext cx="2415458" cy="646526"/>
          </a:xfrm>
          <a:prstGeom prst="rect">
            <a:avLst/>
          </a:prstGeom>
          <a:solidFill>
            <a:srgbClr val="E0F8E0"/>
          </a:solidFill>
          <a:ln w="9525">
            <a:solidFill>
              <a:srgbClr val="009D00"/>
            </a:solidFill>
            <a:miter lim="800000"/>
            <a:headEnd type="none" w="sm" len="sm"/>
            <a:tailEnd type="none" w="sm" len="sm"/>
          </a:ln>
          <a:effectLst/>
        </p:spPr>
        <p:txBody>
          <a:bodyPr wrap="square" lIns="180000" tIns="117000" bIns="117000">
            <a:spAutoFit/>
          </a:bodyPr>
          <a:lstStyle/>
          <a:p>
            <a:r>
              <a:rPr lang="en-US" sz="1333" dirty="0">
                <a:latin typeface="Courier"/>
                <a:cs typeface="Courier"/>
              </a:rPr>
              <a:t>8000000</a:t>
            </a:r>
          </a:p>
          <a:p>
            <a:r>
              <a:rPr lang="en-US" sz="1333" dirty="0">
                <a:latin typeface="Courier"/>
                <a:cs typeface="Courier"/>
              </a:rPr>
              <a:t>-1</a:t>
            </a:r>
          </a:p>
        </p:txBody>
      </p:sp>
      <p:sp>
        <p:nvSpPr>
          <p:cNvPr id="4" name="TextBox 3"/>
          <p:cNvSpPr txBox="1"/>
          <p:nvPr/>
        </p:nvSpPr>
        <p:spPr>
          <a:xfrm>
            <a:off x="5673317" y="2901356"/>
            <a:ext cx="1826141" cy="297454"/>
          </a:xfrm>
          <a:prstGeom prst="rect">
            <a:avLst/>
          </a:prstGeom>
          <a:noFill/>
        </p:spPr>
        <p:txBody>
          <a:bodyPr wrap="none" rtlCol="0">
            <a:spAutoFit/>
          </a:bodyPr>
          <a:lstStyle/>
          <a:p>
            <a:r>
              <a:rPr lang="en-US" sz="1333" dirty="0">
                <a:latin typeface="Courier"/>
                <a:cs typeface="Courier"/>
              </a:rPr>
              <a:t>Optional&lt;String&gt;</a:t>
            </a:r>
          </a:p>
        </p:txBody>
      </p:sp>
      <p:sp>
        <p:nvSpPr>
          <p:cNvPr id="10" name="TextBox 9"/>
          <p:cNvSpPr txBox="1"/>
          <p:nvPr/>
        </p:nvSpPr>
        <p:spPr>
          <a:xfrm>
            <a:off x="5662982" y="3610056"/>
            <a:ext cx="1928733" cy="297454"/>
          </a:xfrm>
          <a:prstGeom prst="rect">
            <a:avLst/>
          </a:prstGeom>
          <a:noFill/>
        </p:spPr>
        <p:txBody>
          <a:bodyPr wrap="none" rtlCol="0">
            <a:spAutoFit/>
          </a:bodyPr>
          <a:lstStyle/>
          <a:p>
            <a:r>
              <a:rPr lang="en-US" sz="1333" dirty="0">
                <a:latin typeface="Courier"/>
                <a:cs typeface="Courier"/>
              </a:rPr>
              <a:t>Optional&lt;Integer&gt;</a:t>
            </a:r>
          </a:p>
        </p:txBody>
      </p:sp>
      <p:cxnSp>
        <p:nvCxnSpPr>
          <p:cNvPr id="11" name="Straight Connector 10"/>
          <p:cNvCxnSpPr/>
          <p:nvPr/>
        </p:nvCxnSpPr>
        <p:spPr bwMode="auto">
          <a:xfrm flipV="1">
            <a:off x="4380765" y="3054860"/>
            <a:ext cx="1252160" cy="145425"/>
          </a:xfrm>
          <a:prstGeom prst="line">
            <a:avLst/>
          </a:prstGeom>
          <a:solidFill>
            <a:schemeClr val="accent2"/>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2" name="Straight Connector 11"/>
          <p:cNvCxnSpPr>
            <a:endCxn id="10" idx="1"/>
          </p:cNvCxnSpPr>
          <p:nvPr/>
        </p:nvCxnSpPr>
        <p:spPr bwMode="auto">
          <a:xfrm>
            <a:off x="5552140" y="3580007"/>
            <a:ext cx="110842" cy="178776"/>
          </a:xfrm>
          <a:prstGeom prst="line">
            <a:avLst/>
          </a:prstGeom>
          <a:solidFill>
            <a:schemeClr val="accent2"/>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Tree>
    <p:extLst>
      <p:ext uri="{BB962C8B-B14F-4D97-AF65-F5344CB8AC3E}">
        <p14:creationId xmlns:p14="http://schemas.microsoft.com/office/powerpoint/2010/main" val="60758866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229</TotalTime>
  <Words>2136</Words>
  <Application>Microsoft Macintosh PowerPoint</Application>
  <PresentationFormat>On-screen Show (16:10)</PresentationFormat>
  <Paragraphs>313</Paragraphs>
  <Slides>14</Slides>
  <Notes>13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ＭＳ Ｐゴシック</vt:lpstr>
      <vt:lpstr>Arial</vt:lpstr>
      <vt:lpstr>Calibri</vt:lpstr>
      <vt:lpstr>Calibri Light</vt:lpstr>
      <vt:lpstr>Courier</vt:lpstr>
      <vt:lpstr>Symbol</vt:lpstr>
      <vt:lpstr>Office Theme</vt:lpstr>
      <vt:lpstr>Java 8 Optional Type</vt:lpstr>
      <vt:lpstr>What is wrong with Null?</vt:lpstr>
      <vt:lpstr>Optional&lt;T&gt;</vt:lpstr>
      <vt:lpstr>Optional&lt;T&gt; Variables </vt:lpstr>
      <vt:lpstr>Working with Optional</vt:lpstr>
      <vt:lpstr>Example – Map lookup</vt:lpstr>
      <vt:lpstr>Example – Map lookup</vt:lpstr>
      <vt:lpstr>Optional&lt;T&gt; functions</vt:lpstr>
      <vt:lpstr>Chaining Optional functions</vt:lpstr>
      <vt:lpstr>Using Optional&lt;T&gt; with Streams</vt:lpstr>
      <vt:lpstr>Using Optional&lt;T&gt; with Streams</vt:lpstr>
      <vt:lpstr>Using Optional&lt;T&gt; with Streams</vt:lpstr>
      <vt:lpstr>Using Optional&lt;T&gt; with Streams</vt:lpstr>
      <vt:lpstr>Method Summary</vt:lpstr>
    </vt:vector>
  </TitlesOfParts>
  <Company/>
  <LinksUpToDate>false</LinksUpToDate>
  <SharedDoc>false</SharedDoc>
  <HyperlinksChanged>false</HyperlinksChanged>
  <AppVersion>16.0009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George Ball</dc:creator>
  <cp:lastModifiedBy>Microsoft Office User</cp:lastModifiedBy>
  <cp:revision>50</cp:revision>
  <dcterms:created xsi:type="dcterms:W3CDTF">2016-08-08T06:24:31Z</dcterms:created>
  <dcterms:modified xsi:type="dcterms:W3CDTF">2018-01-22T21:25:12Z</dcterms:modified>
</cp:coreProperties>
</file>