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6" r:id="rId2"/>
    <p:sldId id="285" r:id="rId3"/>
    <p:sldId id="286" r:id="rId4"/>
    <p:sldId id="287" r:id="rId5"/>
    <p:sldId id="288" r:id="rId6"/>
    <p:sldId id="289" r:id="rId7"/>
    <p:sldId id="290" r:id="rId8"/>
    <p:sldId id="291" r:id="rId9"/>
    <p:sldId id="292" r:id="rId10"/>
    <p:sldId id="293" r:id="rId11"/>
    <p:sldId id="294" r:id="rId12"/>
    <p:sldId id="295" r:id="rId13"/>
    <p:sldId id="296" r:id="rId14"/>
  </p:sldIdLst>
  <p:sldSz cx="9144000" cy="5715000" type="screen16x10"/>
  <p:notesSz cx="6858000" cy="9144000"/>
  <p:defaultTextStyle>
    <a:defPPr>
      <a:defRPr lang="en-US"/>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88"/>
    <p:restoredTop sz="94674"/>
  </p:normalViewPr>
  <p:slideViewPr>
    <p:cSldViewPr snapToGrid="0" snapToObjects="1">
      <p:cViewPr varScale="1">
        <p:scale>
          <a:sx n="80" d="100"/>
          <a:sy n="80" d="100"/>
        </p:scale>
        <p:origin x="1824" y="192"/>
      </p:cViewPr>
      <p:guideLst/>
    </p:cSldViewPr>
  </p:slideViewPr>
  <p:notesTextViewPr>
    <p:cViewPr>
      <p:scale>
        <a:sx n="1" d="1"/>
        <a:sy n="1" d="1"/>
      </p:scale>
      <p:origin x="0" y="0"/>
    </p:cViewPr>
  </p:notesTextViewPr>
  <p:notesViewPr>
    <p:cSldViewPr snapToGrid="0" snapToObjects="1">
      <p:cViewPr varScale="1">
        <p:scale>
          <a:sx n="121" d="100"/>
          <a:sy n="121" d="100"/>
        </p:scale>
        <p:origin x="2336" y="176"/>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105103"/>
            <a:ext cx="2286000" cy="353685"/>
          </a:xfrm>
          <a:prstGeom prst="rect">
            <a:avLst/>
          </a:prstGeom>
        </p:spPr>
        <p:txBody>
          <a:bodyPr vert="horz" lIns="91440" tIns="45720" rIns="91440" bIns="45720" rtlCol="0"/>
          <a:lstStyle>
            <a:lvl1pPr algn="l">
              <a:defRPr sz="1000"/>
            </a:lvl1pPr>
          </a:lstStyle>
          <a:p>
            <a:r>
              <a:rPr lang="en-US" dirty="0" smtClean="0"/>
              <a:t>Introduction and Background</a:t>
            </a:r>
            <a:endParaRPr lang="en-US" dirty="0"/>
          </a:p>
        </p:txBody>
      </p:sp>
      <p:sp>
        <p:nvSpPr>
          <p:cNvPr id="4" name="Slide Image Placeholder 3"/>
          <p:cNvSpPr>
            <a:spLocks noGrp="1" noRot="1" noChangeAspect="1"/>
          </p:cNvSpPr>
          <p:nvPr>
            <p:ph type="sldImg" idx="2"/>
          </p:nvPr>
        </p:nvSpPr>
        <p:spPr>
          <a:xfrm>
            <a:off x="687388" y="533400"/>
            <a:ext cx="5465762" cy="34178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413385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685800" y="8783365"/>
            <a:ext cx="2286000" cy="19969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4" y="8765628"/>
            <a:ext cx="2287587" cy="217432"/>
          </a:xfrm>
          <a:prstGeom prst="rect">
            <a:avLst/>
          </a:prstGeom>
        </p:spPr>
        <p:txBody>
          <a:bodyPr vert="horz" lIns="91440" tIns="45720" rIns="91440" bIns="45720" rtlCol="0" anchor="b"/>
          <a:lstStyle>
            <a:lvl1pPr algn="r">
              <a:defRPr sz="900"/>
            </a:lvl1pPr>
          </a:lstStyle>
          <a:p>
            <a:fld id="{3E5819FF-951A-8047-BBA2-AC7617C5FF31}" type="slidenum">
              <a:rPr lang="en-US" smtClean="0"/>
              <a:pPr/>
              <a:t>‹#›</a:t>
            </a:fld>
            <a:endParaRPr lang="en-US"/>
          </a:p>
        </p:txBody>
      </p:sp>
      <p:cxnSp>
        <p:nvCxnSpPr>
          <p:cNvPr id="9" name="Straight Connector 8"/>
          <p:cNvCxnSpPr/>
          <p:nvPr/>
        </p:nvCxnSpPr>
        <p:spPr>
          <a:xfrm>
            <a:off x="685801" y="4151587"/>
            <a:ext cx="54688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685800" y="8650015"/>
            <a:ext cx="5486400" cy="21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5801" y="358939"/>
            <a:ext cx="546888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99597"/>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sz="1000" b="0" i="0" kern="1200" baseline="0" dirty="0" smtClean="0">
                <a:solidFill>
                  <a:schemeClr val="tx1"/>
                </a:solidFill>
                <a:latin typeface="Times New Roman" charset="0"/>
                <a:ea typeface="ＭＳ Ｐゴシック" charset="0"/>
                <a:cs typeface="ＭＳ Ｐゴシック" charset="0"/>
              </a:rPr>
              <a:t>Java 8 is the biggest change to the language since its inception, bigger than Java 5 etc. It introduces many new language features including lambda expressions and method references.</a:t>
            </a:r>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endParaRPr lang="en-US" sz="1000" b="0" i="0" kern="1200" baseline="0" dirty="0" smtClean="0">
              <a:solidFill>
                <a:schemeClr val="tx1"/>
              </a:solidFill>
              <a:latin typeface="Times New Roman" charset="0"/>
              <a:ea typeface="ＭＳ Ｐゴシック" charset="0"/>
              <a:cs typeface="ＭＳ Ｐゴシック" charset="0"/>
            </a:endParaRPr>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sz="1000" b="0" i="0" kern="1200" baseline="0" dirty="0" smtClean="0">
                <a:solidFill>
                  <a:schemeClr val="tx1"/>
                </a:solidFill>
                <a:latin typeface="Times New Roman" charset="0"/>
                <a:ea typeface="ＭＳ Ｐゴシック" charset="0"/>
                <a:cs typeface="ＭＳ Ｐゴシック" charset="0"/>
              </a:rPr>
              <a:t>@tag intro;</a:t>
            </a:r>
          </a:p>
          <a:p>
            <a:r>
              <a:rPr lang="en-US" dirty="0" smtClean="0"/>
              <a:t>@exhibit;</a:t>
            </a:r>
            <a:endParaRPr lang="en-US" dirty="0"/>
          </a:p>
        </p:txBody>
      </p:sp>
    </p:spTree>
    <p:extLst>
      <p:ext uri="{BB962C8B-B14F-4D97-AF65-F5344CB8AC3E}">
        <p14:creationId xmlns:p14="http://schemas.microsoft.com/office/powerpoint/2010/main" val="1541982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Several sets of additions have been made to support enhanced concurrent</a:t>
            </a:r>
            <a:r>
              <a:rPr lang="en-US" baseline="0" dirty="0" smtClean="0"/>
              <a:t> operations. One of the key additions is the introduction of the </a:t>
            </a:r>
            <a:r>
              <a:rPr lang="en-US" baseline="0" dirty="0" err="1" smtClean="0"/>
              <a:t>CompletableFuture</a:t>
            </a:r>
            <a:r>
              <a:rPr lang="en-US" baseline="0" dirty="0" smtClean="0"/>
              <a:t> type. This is a Future that may be explicitly completed.</a:t>
            </a:r>
          </a:p>
          <a:p>
            <a:r>
              <a:rPr lang="en-US" baseline="0" dirty="0" smtClean="0"/>
              <a:t>In addition support has been added to the </a:t>
            </a:r>
            <a:r>
              <a:rPr lang="en-US" baseline="0" dirty="0" err="1" smtClean="0"/>
              <a:t>ConcurrenHashMap</a:t>
            </a:r>
            <a:r>
              <a:rPr lang="en-US" baseline="0" dirty="0" smtClean="0"/>
              <a:t> type to support stream oriented processing.</a:t>
            </a:r>
          </a:p>
          <a:p>
            <a:r>
              <a:rPr lang="en-US" dirty="0" smtClean="0"/>
              <a:t>@fold;</a:t>
            </a:r>
            <a:endParaRPr lang="en-US" baseline="0" dirty="0" smtClean="0"/>
          </a:p>
          <a:p>
            <a:r>
              <a:rPr lang="en-US" baseline="0" dirty="0" smtClean="0"/>
              <a:t>Additions have also been made to the </a:t>
            </a:r>
            <a:r>
              <a:rPr lang="en-US" baseline="0" dirty="0" err="1" smtClean="0"/>
              <a:t>java.util.concurrent.atomic</a:t>
            </a:r>
            <a:r>
              <a:rPr lang="en-US" baseline="0" dirty="0" smtClean="0"/>
              <a:t> package to support the maintenance of a single count or the summation of a set of </a:t>
            </a:r>
            <a:r>
              <a:rPr lang="en-US" baseline="0" smtClean="0"/>
              <a:t>values within </a:t>
            </a:r>
            <a:r>
              <a:rPr lang="en-US" baseline="0" dirty="0" smtClean="0"/>
              <a:t>a concurrent application.  The following types have been added for this:</a:t>
            </a:r>
          </a:p>
          <a:p>
            <a:pPr marL="171450" indent="-171450">
              <a:buFont typeface="Arial"/>
              <a:buChar char="•"/>
            </a:pPr>
            <a:r>
              <a:rPr lang="en-US" sz="1000" b="0" i="0" kern="1200" baseline="0" dirty="0" err="1" smtClean="0">
                <a:solidFill>
                  <a:schemeClr val="tx1"/>
                </a:solidFill>
                <a:latin typeface="Times New Roman" charset="0"/>
                <a:ea typeface="ＭＳ Ｐゴシック" charset="0"/>
                <a:cs typeface="ＭＳ Ｐゴシック" charset="0"/>
              </a:rPr>
              <a:t>DoubleAccumulator</a:t>
            </a:r>
            <a:r>
              <a:rPr lang="en-US" sz="1000" b="0" i="0" kern="1200" baseline="0" dirty="0" smtClean="0">
                <a:solidFill>
                  <a:schemeClr val="tx1"/>
                </a:solidFill>
                <a:latin typeface="Times New Roman" charset="0"/>
                <a:ea typeface="ＭＳ Ｐゴシック" charset="0"/>
                <a:cs typeface="ＭＳ Ｐゴシック" charset="0"/>
              </a:rPr>
              <a:t>: One or more variables that together maintain a running double value updated using a supplied function.</a:t>
            </a:r>
          </a:p>
          <a:p>
            <a:pPr marL="171450" indent="-171450">
              <a:buFont typeface="Arial"/>
              <a:buChar char="•"/>
            </a:pPr>
            <a:r>
              <a:rPr lang="en-US" sz="1000" b="0" i="0" kern="1200" baseline="0" dirty="0" err="1" smtClean="0">
                <a:solidFill>
                  <a:schemeClr val="tx1"/>
                </a:solidFill>
                <a:latin typeface="Times New Roman" charset="0"/>
                <a:ea typeface="ＭＳ Ｐゴシック" charset="0"/>
                <a:cs typeface="ＭＳ Ｐゴシック" charset="0"/>
              </a:rPr>
              <a:t>DoubleAdder</a:t>
            </a:r>
            <a:r>
              <a:rPr lang="en-US" sz="1000" b="0" i="0" kern="1200" baseline="0" dirty="0" smtClean="0">
                <a:solidFill>
                  <a:schemeClr val="tx1"/>
                </a:solidFill>
                <a:latin typeface="Times New Roman" charset="0"/>
                <a:ea typeface="ＭＳ Ｐゴシック" charset="0"/>
                <a:cs typeface="ＭＳ Ｐゴシック" charset="0"/>
              </a:rPr>
              <a:t>: One or more variables that together maintain an initially zero double sum.</a:t>
            </a:r>
          </a:p>
          <a:p>
            <a:pPr marL="171450" indent="-171450">
              <a:buFont typeface="Arial"/>
              <a:buChar char="•"/>
            </a:pPr>
            <a:r>
              <a:rPr lang="en-US" sz="1000" b="0" i="0" kern="1200" baseline="0" dirty="0" err="1" smtClean="0">
                <a:solidFill>
                  <a:schemeClr val="tx1"/>
                </a:solidFill>
                <a:latin typeface="Times New Roman" charset="0"/>
                <a:ea typeface="ＭＳ Ｐゴシック" charset="0"/>
                <a:cs typeface="ＭＳ Ｐゴシック" charset="0"/>
              </a:rPr>
              <a:t>LongAccumulator</a:t>
            </a:r>
            <a:r>
              <a:rPr lang="en-US" sz="1000" b="0" i="0" kern="1200" baseline="0" dirty="0" smtClean="0">
                <a:solidFill>
                  <a:schemeClr val="tx1"/>
                </a:solidFill>
                <a:latin typeface="Times New Roman" charset="0"/>
                <a:ea typeface="ＭＳ Ｐゴシック" charset="0"/>
                <a:cs typeface="ＭＳ Ｐゴシック" charset="0"/>
              </a:rPr>
              <a:t>: One or more variables that together maintain a running long value updated using a supplied function.</a:t>
            </a:r>
          </a:p>
          <a:p>
            <a:pPr marL="171450" indent="-171450">
              <a:buFont typeface="Arial"/>
              <a:buChar char="•"/>
            </a:pPr>
            <a:r>
              <a:rPr lang="en-US" sz="1000" b="0" i="0" kern="1200" baseline="0" dirty="0" err="1" smtClean="0">
                <a:solidFill>
                  <a:schemeClr val="tx1"/>
                </a:solidFill>
                <a:latin typeface="Times New Roman" charset="0"/>
                <a:ea typeface="ＭＳ Ｐゴシック" charset="0"/>
                <a:cs typeface="ＭＳ Ｐゴシック" charset="0"/>
              </a:rPr>
              <a:t>LongAdder</a:t>
            </a:r>
            <a:r>
              <a:rPr lang="en-US" sz="1000" b="0" i="0" kern="1200" baseline="0" dirty="0" smtClean="0">
                <a:solidFill>
                  <a:schemeClr val="tx1"/>
                </a:solidFill>
                <a:latin typeface="Times New Roman" charset="0"/>
                <a:ea typeface="ＭＳ Ｐゴシック" charset="0"/>
                <a:cs typeface="ＭＳ Ｐゴシック" charset="0"/>
              </a:rPr>
              <a:t>: One or more variables that together maintain an initially zero long sum.</a:t>
            </a:r>
            <a:endParaRPr lang="en-US" dirty="0"/>
          </a:p>
        </p:txBody>
      </p:sp>
    </p:spTree>
    <p:extLst>
      <p:ext uri="{BB962C8B-B14F-4D97-AF65-F5344CB8AC3E}">
        <p14:creationId xmlns:p14="http://schemas.microsoft.com/office/powerpoint/2010/main" val="1708124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Java8 introduces two important changes to Annotation;</a:t>
            </a:r>
            <a:r>
              <a:rPr lang="en-US" baseline="0" dirty="0" smtClean="0"/>
              <a:t> type annotations that can be analyzed at compile time and repeating annotations.</a:t>
            </a:r>
            <a:endParaRPr lang="en-US" sz="1000" b="0" i="0" kern="1200" baseline="0" dirty="0" smtClean="0">
              <a:solidFill>
                <a:schemeClr val="tx1"/>
              </a:solidFill>
              <a:latin typeface="Times New Roman" charset="0"/>
              <a:ea typeface="ＭＳ Ｐゴシック" charset="0"/>
              <a:cs typeface="ＭＳ Ｐゴシック" charset="0"/>
            </a:endParaRPr>
          </a:p>
          <a:p>
            <a:r>
              <a:rPr lang="en-US" sz="1000" b="0" i="0" kern="1200" baseline="0" dirty="0" smtClean="0">
                <a:solidFill>
                  <a:schemeClr val="tx1"/>
                </a:solidFill>
                <a:latin typeface="Times New Roman" charset="0"/>
                <a:ea typeface="ＭＳ Ｐゴシック" charset="0"/>
                <a:cs typeface="ＭＳ Ｐゴシック" charset="0"/>
              </a:rPr>
              <a:t>Type Annotations allow developers to write annotations in more places than before. The compiler can then verify these annotations, for example identifying uses of null values, accidental value modifications, and cases where data crosses a trust boundary without proper validation.	</a:t>
            </a:r>
          </a:p>
          <a:p>
            <a:r>
              <a:rPr lang="en-US" sz="1000" b="0" i="0" kern="1200" baseline="0" dirty="0" smtClean="0">
                <a:solidFill>
                  <a:schemeClr val="tx1"/>
                </a:solidFill>
                <a:latin typeface="Times New Roman" charset="0"/>
                <a:ea typeface="ＭＳ Ｐゴシック" charset="0"/>
                <a:cs typeface="ＭＳ Ｐゴシック" charset="0"/>
              </a:rPr>
              <a:t>An example of these annotations is provided by the checker framework that defines annotation such as @</a:t>
            </a:r>
            <a:r>
              <a:rPr lang="en-US" sz="1000" b="0" i="0" kern="1200" baseline="0" dirty="0" err="1" smtClean="0">
                <a:solidFill>
                  <a:schemeClr val="tx1"/>
                </a:solidFill>
                <a:latin typeface="Times New Roman" charset="0"/>
                <a:ea typeface="ＭＳ Ｐゴシック" charset="0"/>
                <a:cs typeface="ＭＳ Ｐゴシック" charset="0"/>
              </a:rPr>
              <a:t>Nullable</a:t>
            </a:r>
            <a:r>
              <a:rPr lang="en-US" sz="1000" b="0" i="0" kern="1200" baseline="0" dirty="0" smtClean="0">
                <a:solidFill>
                  <a:schemeClr val="tx1"/>
                </a:solidFill>
                <a:latin typeface="Times New Roman" charset="0"/>
                <a:ea typeface="ＭＳ Ｐゴシック" charset="0"/>
                <a:cs typeface="ＭＳ Ｐゴシック" charset="0"/>
              </a:rPr>
              <a:t>, @</a:t>
            </a:r>
            <a:r>
              <a:rPr lang="en-US" sz="1000" b="0" i="0" kern="1200" baseline="0" dirty="0" err="1" smtClean="0">
                <a:solidFill>
                  <a:schemeClr val="tx1"/>
                </a:solidFill>
                <a:latin typeface="Times New Roman" charset="0"/>
                <a:ea typeface="ＭＳ Ｐゴシック" charset="0"/>
                <a:cs typeface="ＭＳ Ｐゴシック" charset="0"/>
              </a:rPr>
              <a:t>NonNull</a:t>
            </a:r>
            <a:r>
              <a:rPr lang="en-US" sz="1000" b="0" i="0" kern="1200" baseline="0" dirty="0" smtClean="0">
                <a:solidFill>
                  <a:schemeClr val="tx1"/>
                </a:solidFill>
                <a:latin typeface="Times New Roman" charset="0"/>
                <a:ea typeface="ＭＳ Ｐゴシック" charset="0"/>
                <a:cs typeface="ＭＳ Ｐゴシック" charset="0"/>
              </a:rPr>
              <a:t> and @</a:t>
            </a:r>
            <a:r>
              <a:rPr lang="en-US" sz="1000" b="0" i="0" kern="1200" baseline="0" dirty="0" err="1" smtClean="0">
                <a:solidFill>
                  <a:schemeClr val="tx1"/>
                </a:solidFill>
                <a:latin typeface="Times New Roman" charset="0"/>
                <a:ea typeface="ＭＳ Ｐゴシック" charset="0"/>
                <a:cs typeface="ＭＳ Ｐゴシック" charset="0"/>
              </a:rPr>
              <a:t>ReadOnly</a:t>
            </a:r>
            <a:r>
              <a:rPr lang="en-US" sz="1000" b="0" i="0" kern="1200" baseline="0" dirty="0" smtClean="0">
                <a:solidFill>
                  <a:schemeClr val="tx1"/>
                </a:solidFill>
                <a:latin typeface="Times New Roman" charset="0"/>
                <a:ea typeface="ＭＳ Ｐゴシック" charset="0"/>
                <a:cs typeface="ＭＳ Ｐゴシック" charset="0"/>
              </a:rPr>
              <a:t>. See @href http://</a:t>
            </a:r>
            <a:r>
              <a:rPr lang="en-US" sz="1000" b="0" i="0" kern="1200" baseline="0" dirty="0" err="1" smtClean="0">
                <a:solidFill>
                  <a:schemeClr val="tx1"/>
                </a:solidFill>
                <a:latin typeface="Times New Roman" charset="0"/>
                <a:ea typeface="ＭＳ Ｐゴシック" charset="0"/>
                <a:cs typeface="ＭＳ Ｐゴシック" charset="0"/>
              </a:rPr>
              <a:t>types.cs.washington.edu</a:t>
            </a:r>
            <a:r>
              <a:rPr lang="en-US" sz="1000" b="0" i="0" kern="1200" baseline="0" dirty="0" smtClean="0">
                <a:solidFill>
                  <a:schemeClr val="tx1"/>
                </a:solidFill>
                <a:latin typeface="Times New Roman" charset="0"/>
                <a:ea typeface="ＭＳ Ｐゴシック" charset="0"/>
                <a:cs typeface="ＭＳ Ｐゴシック" charset="0"/>
              </a:rPr>
              <a:t>/checker-framework/current/checker-framework-</a:t>
            </a:r>
            <a:r>
              <a:rPr lang="en-US" sz="1000" b="0" i="0" kern="1200" baseline="0" dirty="0" err="1" smtClean="0">
                <a:solidFill>
                  <a:schemeClr val="tx1"/>
                </a:solidFill>
                <a:latin typeface="Times New Roman" charset="0"/>
                <a:ea typeface="ＭＳ Ｐゴシック" charset="0"/>
                <a:cs typeface="ＭＳ Ｐゴシック" charset="0"/>
              </a:rPr>
              <a:t>manual.html</a:t>
            </a:r>
            <a:r>
              <a:rPr lang="en-US" sz="1000" b="0" i="0" kern="1200" baseline="0" dirty="0" smtClean="0">
                <a:solidFill>
                  <a:schemeClr val="tx1"/>
                </a:solidFill>
                <a:latin typeface="Times New Roman" charset="0"/>
                <a:ea typeface="ＭＳ Ｐゴシック" charset="0"/>
                <a:cs typeface="ＭＳ Ｐゴシック" charset="0"/>
              </a:rPr>
              <a:t>;</a:t>
            </a:r>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sz="1000" b="0" i="0" kern="1200" baseline="0" dirty="0" smtClean="0">
                <a:solidFill>
                  <a:schemeClr val="tx1"/>
                </a:solidFill>
                <a:latin typeface="Times New Roman" charset="0"/>
                <a:ea typeface="ＭＳ Ｐゴシック" charset="0"/>
                <a:cs typeface="ＭＳ Ｐゴシック" charset="0"/>
              </a:rPr>
              <a:t>Repeating Annotations make it easier for authors of these annotations because there is less need for wrapper annotations.</a:t>
            </a:r>
          </a:p>
          <a:p>
            <a:endParaRPr lang="en-US" dirty="0"/>
          </a:p>
        </p:txBody>
      </p:sp>
    </p:spTree>
    <p:extLst>
      <p:ext uri="{BB962C8B-B14F-4D97-AF65-F5344CB8AC3E}">
        <p14:creationId xmlns:p14="http://schemas.microsoft.com/office/powerpoint/2010/main" val="1032935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Java8 has removed </a:t>
            </a:r>
            <a:r>
              <a:rPr lang="en-US" dirty="0" err="1" smtClean="0"/>
              <a:t>PermGen</a:t>
            </a:r>
            <a:r>
              <a:rPr lang="en-US" dirty="0" smtClean="0"/>
              <a:t> (Permanent Generation) space from the JVM.</a:t>
            </a:r>
            <a:r>
              <a:rPr lang="en-US" baseline="0" dirty="0" smtClean="0"/>
              <a:t> This area of memory was used in pre Java8 systems, to maintain information about classes, such as </a:t>
            </a:r>
            <a:r>
              <a:rPr lang="en-US" baseline="0" dirty="0" err="1" smtClean="0"/>
              <a:t>bytecode</a:t>
            </a:r>
            <a:r>
              <a:rPr lang="en-US" baseline="0" dirty="0" smtClean="0"/>
              <a:t>, names and JIT information. It was stored as a separate space as it is mostly static and garbage collection could be optimized by separating it out from the main heap space.</a:t>
            </a:r>
          </a:p>
          <a:p>
            <a:r>
              <a:rPr lang="en-US" baseline="0" dirty="0" smtClean="0"/>
              <a:t>The </a:t>
            </a:r>
            <a:r>
              <a:rPr lang="en-US" baseline="0" dirty="0" err="1" smtClean="0"/>
              <a:t>PermGen</a:t>
            </a:r>
            <a:r>
              <a:rPr lang="en-US" baseline="0" dirty="0" smtClean="0"/>
              <a:t> space as been replaced by the </a:t>
            </a:r>
            <a:r>
              <a:rPr lang="en-US" baseline="0" dirty="0" err="1" smtClean="0"/>
              <a:t>Metaspace</a:t>
            </a:r>
            <a:r>
              <a:rPr lang="en-US" baseline="0" dirty="0" smtClean="0"/>
              <a:t>. The </a:t>
            </a:r>
            <a:r>
              <a:rPr lang="en-US" baseline="0" dirty="0" err="1" smtClean="0"/>
              <a:t>Metapsace</a:t>
            </a:r>
            <a:r>
              <a:rPr lang="en-US" baseline="0" dirty="0" smtClean="0"/>
              <a:t> resides in native memory and most class metadata will reside here. </a:t>
            </a:r>
            <a:r>
              <a:rPr lang="en-US" baseline="0" smtClean="0"/>
              <a:t>By default </a:t>
            </a:r>
            <a:r>
              <a:rPr lang="en-US" baseline="0" dirty="0" smtClean="0"/>
              <a:t>the </a:t>
            </a:r>
            <a:r>
              <a:rPr lang="en-US" baseline="0" dirty="0" err="1" smtClean="0"/>
              <a:t>metaspace</a:t>
            </a:r>
            <a:r>
              <a:rPr lang="en-US" baseline="0" dirty="0" smtClean="0"/>
              <a:t> capacity is only limited by the available native memory (the limit of which will depend on the type of hardware the JVM is running on). However, a maximum size for the </a:t>
            </a:r>
            <a:r>
              <a:rPr lang="en-US" baseline="0" dirty="0" err="1" smtClean="0"/>
              <a:t>Metaspace</a:t>
            </a:r>
            <a:r>
              <a:rPr lang="en-US" baseline="0" dirty="0" smtClean="0"/>
              <a:t> can be specified using the </a:t>
            </a:r>
            <a:r>
              <a:rPr lang="en-US" baseline="0" dirty="0" err="1" smtClean="0"/>
              <a:t>MaxMetaspaceSize</a:t>
            </a:r>
            <a:r>
              <a:rPr lang="en-US" baseline="0" dirty="0" smtClean="0"/>
              <a:t> JVM argument. </a:t>
            </a:r>
          </a:p>
          <a:p>
            <a:r>
              <a:rPr lang="en-US" dirty="0" smtClean="0"/>
              <a:t>@fold;</a:t>
            </a:r>
            <a:endParaRPr lang="en-US" baseline="0" dirty="0" smtClean="0"/>
          </a:p>
          <a:p>
            <a:r>
              <a:rPr lang="en-US" baseline="0" dirty="0" smtClean="0"/>
              <a:t>If the old </a:t>
            </a:r>
            <a:r>
              <a:rPr lang="en-US" baseline="0" dirty="0" err="1" smtClean="0"/>
              <a:t>PermGen</a:t>
            </a:r>
            <a:r>
              <a:rPr lang="en-US" baseline="0" dirty="0" smtClean="0"/>
              <a:t> arguments are supplied when an application starts up they will be ignored by the JVM, such as </a:t>
            </a:r>
            <a:r>
              <a:rPr lang="en-US" baseline="0" dirty="0" err="1" smtClean="0"/>
              <a:t>PermSize</a:t>
            </a:r>
            <a:r>
              <a:rPr lang="en-US" baseline="0" dirty="0" smtClean="0"/>
              <a:t> and </a:t>
            </a:r>
            <a:r>
              <a:rPr lang="en-US" baseline="0" dirty="0" err="1" smtClean="0"/>
              <a:t>MaxPermSize</a:t>
            </a:r>
            <a:r>
              <a:rPr lang="en-US" baseline="0" dirty="0" smtClean="0"/>
              <a:t>. If they are present a warning will be generated.</a:t>
            </a:r>
          </a:p>
          <a:p>
            <a:endParaRPr lang="en-US" dirty="0"/>
          </a:p>
        </p:txBody>
      </p:sp>
    </p:spTree>
    <p:extLst>
      <p:ext uri="{BB962C8B-B14F-4D97-AF65-F5344CB8AC3E}">
        <p14:creationId xmlns:p14="http://schemas.microsoft.com/office/powerpoint/2010/main" val="506367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 class can implement zero or more interfaces. It must provide</a:t>
            </a:r>
            <a:r>
              <a:rPr lang="en-US" baseline="0" dirty="0" smtClean="0"/>
              <a:t> an implementation for each method in those interfaces. This is fine except when the interface is updated but the class is not intended for update (perhaps because it is developed by another project).</a:t>
            </a:r>
          </a:p>
          <a:p>
            <a:r>
              <a:rPr lang="en-US" baseline="0" dirty="0" smtClean="0"/>
              <a:t>In this case the class will not compile – as it does not provide an implementation for the new method.</a:t>
            </a:r>
          </a:p>
          <a:p>
            <a:r>
              <a:rPr lang="en-US" baseline="0" dirty="0" smtClean="0"/>
              <a:t>This is where the use of </a:t>
            </a:r>
            <a:r>
              <a:rPr lang="en-US" i="1" baseline="0" dirty="0" smtClean="0"/>
              <a:t>default</a:t>
            </a:r>
            <a:r>
              <a:rPr lang="en-US" baseline="0" dirty="0" smtClean="0"/>
              <a:t> methods comes in.</a:t>
            </a:r>
          </a:p>
          <a:p>
            <a:r>
              <a:rPr lang="en-US" dirty="0" smtClean="0"/>
              <a:t>@fold;</a:t>
            </a:r>
            <a:endParaRPr lang="en-US" baseline="0" dirty="0" smtClean="0"/>
          </a:p>
          <a:p>
            <a:r>
              <a:rPr lang="en-US" baseline="0" dirty="0" smtClean="0"/>
              <a:t>In this example, </a:t>
            </a:r>
            <a:r>
              <a:rPr lang="en-US" baseline="0" dirty="0" err="1" smtClean="0"/>
              <a:t>InterfaceA</a:t>
            </a:r>
            <a:r>
              <a:rPr lang="en-US" baseline="0" dirty="0" smtClean="0"/>
              <a:t> defines a method </a:t>
            </a:r>
            <a:r>
              <a:rPr lang="en-US" baseline="0" dirty="0" err="1" smtClean="0"/>
              <a:t>sayHi</a:t>
            </a:r>
            <a:r>
              <a:rPr lang="en-US" baseline="0" dirty="0" smtClean="0"/>
              <a:t>() and marks it as a default method. This means that an implementation must also be provided in the interface.</a:t>
            </a:r>
          </a:p>
          <a:p>
            <a:r>
              <a:rPr lang="en-US" baseline="0" dirty="0" smtClean="0"/>
              <a:t>Now class </a:t>
            </a:r>
            <a:r>
              <a:rPr lang="en-US" baseline="0" dirty="0" err="1" smtClean="0"/>
              <a:t>MyClass</a:t>
            </a:r>
            <a:r>
              <a:rPr lang="en-US" baseline="0" dirty="0" smtClean="0"/>
              <a:t> does not need to implement the method itself, it can inherit the default implementation from the interface.</a:t>
            </a:r>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sz="1000" b="0" i="0" kern="1200" baseline="0" dirty="0" smtClean="0">
                <a:solidFill>
                  <a:schemeClr val="tx1"/>
                </a:solidFill>
                <a:latin typeface="Times New Roman" charset="0"/>
                <a:ea typeface="ＭＳ Ｐゴシック" charset="0"/>
                <a:cs typeface="ＭＳ Ｐゴシック" charset="0"/>
              </a:rPr>
              <a:t>@tag intro;</a:t>
            </a:r>
          </a:p>
          <a:p>
            <a:r>
              <a:rPr lang="en-US" smtClean="0"/>
              <a:t>@exhibit;</a:t>
            </a:r>
            <a:endParaRPr lang="en-US" dirty="0"/>
          </a:p>
        </p:txBody>
      </p:sp>
    </p:spTree>
    <p:extLst>
      <p:ext uri="{BB962C8B-B14F-4D97-AF65-F5344CB8AC3E}">
        <p14:creationId xmlns:p14="http://schemas.microsoft.com/office/powerpoint/2010/main" val="1617954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Of course a Java class can implement more than one interface. This means that there is the</a:t>
            </a:r>
            <a:r>
              <a:rPr lang="en-US" baseline="0" dirty="0" smtClean="0"/>
              <a:t> </a:t>
            </a:r>
            <a:r>
              <a:rPr lang="en-US" dirty="0" smtClean="0"/>
              <a:t>potential for the same default</a:t>
            </a:r>
            <a:r>
              <a:rPr lang="en-US" baseline="0" dirty="0" smtClean="0"/>
              <a:t> method signature to be present in more than one interface. </a:t>
            </a:r>
          </a:p>
          <a:p>
            <a:r>
              <a:rPr lang="en-US" baseline="0" dirty="0" smtClean="0"/>
              <a:t>In such cases the implementing class will not compile unless it overrides the duplicated method – thus clarifying the implementation to be executed.</a:t>
            </a:r>
            <a:endParaRPr lang="en-US" dirty="0"/>
          </a:p>
        </p:txBody>
      </p:sp>
    </p:spTree>
    <p:extLst>
      <p:ext uri="{BB962C8B-B14F-4D97-AF65-F5344CB8AC3E}">
        <p14:creationId xmlns:p14="http://schemas.microsoft.com/office/powerpoint/2010/main" val="1586775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In some cases it may be useful to call</a:t>
            </a:r>
            <a:r>
              <a:rPr lang="en-US" baseline="0" dirty="0" smtClean="0"/>
              <a:t> one or more of the default implementations of a default method – even when there are multiple versions in the inheritance hierarchy. This can be achieved by prefixing the call to the super type with the interface providing the required implementation.</a:t>
            </a:r>
            <a:endParaRPr lang="en-US" dirty="0"/>
          </a:p>
        </p:txBody>
      </p:sp>
    </p:spTree>
    <p:extLst>
      <p:ext uri="{BB962C8B-B14F-4D97-AF65-F5344CB8AC3E}">
        <p14:creationId xmlns:p14="http://schemas.microsoft.com/office/powerpoint/2010/main" val="1915722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Since Java 8 it is also possible to define static methods on interface. These are methods with the keyword</a:t>
            </a:r>
            <a:r>
              <a:rPr lang="en-US" baseline="0" dirty="0" smtClean="0"/>
              <a:t> static as part of their signature (and are by default public).</a:t>
            </a:r>
          </a:p>
          <a:p>
            <a:r>
              <a:rPr lang="en-US" sz="1000" b="0" i="0" kern="1200" baseline="0" dirty="0" smtClean="0">
                <a:solidFill>
                  <a:schemeClr val="tx1"/>
                </a:solidFill>
                <a:latin typeface="Times New Roman" charset="0"/>
                <a:ea typeface="ＭＳ Ｐゴシック" charset="0"/>
                <a:cs typeface="ＭＳ Ｐゴシック" charset="0"/>
              </a:rPr>
              <a:t>Static interface methods are like static class methods(here they belong to Interface only).</a:t>
            </a:r>
          </a:p>
          <a:p>
            <a:r>
              <a:rPr lang="en-US" sz="1000" b="0" i="0" kern="1200" baseline="0" dirty="0" smtClean="0">
                <a:solidFill>
                  <a:schemeClr val="tx1"/>
                </a:solidFill>
                <a:latin typeface="Times New Roman" charset="0"/>
                <a:ea typeface="ＭＳ Ｐゴシック" charset="0"/>
                <a:cs typeface="ＭＳ Ｐゴシック" charset="0"/>
              </a:rPr>
              <a:t>Static method belongs only to Interface type, it is therefore only possible to invoke static methods by reference to the interface in which they are defined; and not via any classes that implement that interface.</a:t>
            </a:r>
          </a:p>
          <a:p>
            <a:r>
              <a:rPr lang="en-US" baseline="0" dirty="0" smtClean="0"/>
              <a:t>It is also not possible to override the method in the implementing class (as it does not see the static method).</a:t>
            </a:r>
          </a:p>
          <a:p>
            <a:r>
              <a:rPr lang="en-US" dirty="0" smtClean="0"/>
              <a:t>@fold;</a:t>
            </a:r>
            <a:endParaRPr lang="en-US" baseline="0" dirty="0" smtClean="0"/>
          </a:p>
          <a:p>
            <a:r>
              <a:rPr lang="en-US" baseline="0" dirty="0" smtClean="0"/>
              <a:t>It should be noted that </a:t>
            </a:r>
            <a:r>
              <a:rPr lang="en-US" sz="1000" b="0" i="0" kern="1200" baseline="0" dirty="0" smtClean="0">
                <a:solidFill>
                  <a:schemeClr val="tx1"/>
                </a:solidFill>
                <a:latin typeface="Times New Roman" charset="0"/>
                <a:ea typeface="ＭＳ Ｐゴシック" charset="0"/>
                <a:cs typeface="ＭＳ Ｐゴシック" charset="0"/>
              </a:rPr>
              <a:t>a class can have a static method with the same signature as that of the interface but this does not override the one in the interface as it is not part of  the class. A static method foo of interface Interface is accessed by </a:t>
            </a:r>
            <a:r>
              <a:rPr lang="en-US" sz="1000" b="0" i="0" kern="1200" baseline="0" dirty="0" err="1" smtClean="0">
                <a:solidFill>
                  <a:schemeClr val="tx1"/>
                </a:solidFill>
                <a:latin typeface="Times New Roman" charset="0"/>
                <a:ea typeface="ＭＳ Ｐゴシック" charset="0"/>
                <a:cs typeface="ＭＳ Ｐゴシック" charset="0"/>
              </a:rPr>
              <a:t>Interface.foo</a:t>
            </a:r>
            <a:r>
              <a:rPr lang="en-US" sz="1000" b="0" i="0" kern="1200" baseline="0" dirty="0" smtClean="0">
                <a:solidFill>
                  <a:schemeClr val="tx1"/>
                </a:solidFill>
                <a:latin typeface="Times New Roman" charset="0"/>
                <a:ea typeface="ＭＳ Ｐゴシック" charset="0"/>
                <a:cs typeface="ＭＳ Ｐゴシック" charset="0"/>
              </a:rPr>
              <a:t>(). Note that the function call does not apply to any particular instance of the interface.</a:t>
            </a:r>
          </a:p>
          <a:p>
            <a:endParaRPr lang="en-US" baseline="0" dirty="0" smtClean="0"/>
          </a:p>
          <a:p>
            <a:endParaRPr lang="en-US" dirty="0"/>
          </a:p>
        </p:txBody>
      </p:sp>
    </p:spTree>
    <p:extLst>
      <p:ext uri="{BB962C8B-B14F-4D97-AF65-F5344CB8AC3E}">
        <p14:creationId xmlns:p14="http://schemas.microsoft.com/office/powerpoint/2010/main" val="246201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This</a:t>
            </a:r>
            <a:r>
              <a:rPr lang="en-US" baseline="0" dirty="0" smtClean="0"/>
              <a:t> code snippet illustrates the valid use of an interface static method and two invalid examples.</a:t>
            </a:r>
            <a:endParaRPr lang="en-US" dirty="0"/>
          </a:p>
        </p:txBody>
      </p:sp>
    </p:spTree>
    <p:extLst>
      <p:ext uri="{BB962C8B-B14F-4D97-AF65-F5344CB8AC3E}">
        <p14:creationId xmlns:p14="http://schemas.microsoft.com/office/powerpoint/2010/main" val="581007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Developers who </a:t>
            </a:r>
            <a:r>
              <a:rPr lang="en-US" dirty="0"/>
              <a:t>have classes that implement interfaces enhanced with new default or static methods do not have to modify or recompile them to accommodate the additional methods</a:t>
            </a:r>
            <a:r>
              <a:rPr lang="en-US" dirty="0" smtClean="0"/>
              <a:t>.</a:t>
            </a:r>
          </a:p>
          <a:p>
            <a:r>
              <a:rPr lang="en-US" sz="1000" b="0" i="0" kern="1200" baseline="0" dirty="0" smtClean="0">
                <a:solidFill>
                  <a:schemeClr val="tx1"/>
                </a:solidFill>
                <a:latin typeface="Times New Roman" charset="0"/>
                <a:ea typeface="ＭＳ Ｐゴシック" charset="0"/>
                <a:cs typeface="ＭＳ Ｐゴシック" charset="0"/>
              </a:rPr>
              <a:t>@fold;</a:t>
            </a:r>
          </a:p>
          <a:p>
            <a:r>
              <a:rPr lang="en-US" sz="1000" b="1" i="0" kern="1200" baseline="0" dirty="0" smtClean="0">
                <a:solidFill>
                  <a:schemeClr val="tx1"/>
                </a:solidFill>
                <a:latin typeface="Times New Roman" charset="0"/>
                <a:ea typeface="ＭＳ Ｐゴシック" charset="0"/>
                <a:cs typeface="ＭＳ Ｐゴシック" charset="0"/>
              </a:rPr>
              <a:t>Interface default methods</a:t>
            </a:r>
          </a:p>
          <a:p>
            <a:pPr marL="171450" indent="-171450">
              <a:buFont typeface="Arial"/>
              <a:buChar char="•"/>
            </a:pPr>
            <a:r>
              <a:rPr lang="en-US" sz="1000" b="0" i="0" kern="1200" baseline="0" dirty="0" smtClean="0">
                <a:solidFill>
                  <a:schemeClr val="tx1"/>
                </a:solidFill>
                <a:latin typeface="Times New Roman" charset="0"/>
                <a:ea typeface="ＭＳ Ｐゴシック" charset="0"/>
                <a:cs typeface="ＭＳ Ｐゴシック" charset="0"/>
              </a:rPr>
              <a:t>It helps in avoiding utility classes, such as all the Collections class method can be provided in the interfaces itself.</a:t>
            </a:r>
          </a:p>
          <a:p>
            <a:pPr marL="171450" indent="-171450">
              <a:buFont typeface="Arial"/>
              <a:buChar char="•"/>
            </a:pPr>
            <a:r>
              <a:rPr lang="en-US" sz="1000" b="0" i="0" kern="1200" baseline="0" dirty="0" smtClean="0">
                <a:solidFill>
                  <a:schemeClr val="tx1"/>
                </a:solidFill>
                <a:latin typeface="Times New Roman" charset="0"/>
                <a:ea typeface="ＭＳ Ｐゴシック" charset="0"/>
                <a:cs typeface="ＭＳ Ｐゴシック" charset="0"/>
              </a:rPr>
              <a:t>It helps in extending interfaces without having the fear of breaking implementation classes.</a:t>
            </a:r>
          </a:p>
          <a:p>
            <a:r>
              <a:rPr lang="en-US" sz="1000" b="1" i="0" kern="1200" baseline="0" dirty="0" smtClean="0">
                <a:solidFill>
                  <a:schemeClr val="tx1"/>
                </a:solidFill>
                <a:latin typeface="Times New Roman" charset="0"/>
                <a:ea typeface="ＭＳ Ｐゴシック" charset="0"/>
                <a:cs typeface="ＭＳ Ｐゴシック" charset="0"/>
              </a:rPr>
              <a:t>Interface static methods</a:t>
            </a:r>
          </a:p>
          <a:p>
            <a:pPr marL="171450" indent="-171450">
              <a:buFont typeface="Arial"/>
              <a:buChar char="•"/>
            </a:pPr>
            <a:r>
              <a:rPr lang="en-US" sz="1000" b="0" i="0" kern="1200" baseline="0" dirty="0" smtClean="0">
                <a:solidFill>
                  <a:schemeClr val="tx1"/>
                </a:solidFill>
                <a:latin typeface="Times New Roman" charset="0"/>
                <a:ea typeface="ＭＳ Ｐゴシック" charset="0"/>
                <a:cs typeface="ＭＳ Ｐゴシック" charset="0"/>
              </a:rPr>
              <a:t>They are part of interface, we can’t use it for implementation class objects.</a:t>
            </a:r>
          </a:p>
          <a:p>
            <a:pPr marL="171450" indent="-171450">
              <a:buFont typeface="Arial"/>
              <a:buChar char="•"/>
            </a:pPr>
            <a:r>
              <a:rPr lang="en-US" sz="1000" b="0" i="0" kern="1200" baseline="0" dirty="0" smtClean="0">
                <a:solidFill>
                  <a:schemeClr val="tx1"/>
                </a:solidFill>
                <a:latin typeface="Times New Roman" charset="0"/>
                <a:ea typeface="ＭＳ Ｐゴシック" charset="0"/>
                <a:cs typeface="ＭＳ Ｐゴシック" charset="0"/>
              </a:rPr>
              <a:t>It helps in providing security by not allowing implementation classes to override them.</a:t>
            </a:r>
          </a:p>
          <a:p>
            <a:r>
              <a:rPr lang="en-US" sz="1000" b="1" i="0" kern="1200" baseline="0" dirty="0" smtClean="0">
                <a:solidFill>
                  <a:schemeClr val="tx1"/>
                </a:solidFill>
                <a:latin typeface="Times New Roman" charset="0"/>
                <a:ea typeface="ＭＳ Ｐゴシック" charset="0"/>
                <a:cs typeface="ＭＳ Ｐゴシック" charset="0"/>
              </a:rPr>
              <a:t>Some references</a:t>
            </a:r>
          </a:p>
          <a:p>
            <a:pPr marL="171450" indent="-171450">
              <a:buFont typeface="Arial"/>
              <a:buChar char="•"/>
            </a:pPr>
            <a:r>
              <a:rPr lang="en-US" sz="1000" b="0" i="0" kern="1200" baseline="0" dirty="0" smtClean="0">
                <a:solidFill>
                  <a:schemeClr val="tx1"/>
                </a:solidFill>
                <a:latin typeface="Times New Roman" charset="0"/>
                <a:ea typeface="ＭＳ Ｐゴシック" charset="0"/>
                <a:cs typeface="ＭＳ Ｐゴシック" charset="0"/>
              </a:rPr>
              <a:t>A useful reference on when to use default and static interfaces methods can be found @href http://</a:t>
            </a:r>
            <a:r>
              <a:rPr lang="en-US" sz="1000" b="0" i="0" kern="1200" baseline="0" dirty="0" err="1" smtClean="0">
                <a:solidFill>
                  <a:schemeClr val="tx1"/>
                </a:solidFill>
                <a:latin typeface="Times New Roman" charset="0"/>
                <a:ea typeface="ＭＳ Ｐゴシック" charset="0"/>
                <a:cs typeface="ＭＳ Ｐゴシック" charset="0"/>
              </a:rPr>
              <a:t>programmers.stackexchange.com</a:t>
            </a:r>
            <a:r>
              <a:rPr lang="en-US" sz="1000" b="0" i="0" kern="1200" baseline="0" dirty="0" smtClean="0">
                <a:solidFill>
                  <a:schemeClr val="tx1"/>
                </a:solidFill>
                <a:latin typeface="Times New Roman" charset="0"/>
                <a:ea typeface="ＭＳ Ｐゴシック" charset="0"/>
                <a:cs typeface="ＭＳ Ｐゴシック" charset="0"/>
              </a:rPr>
              <a:t>/questions/233053/why-were-default-and-static-methods-added-to-interfaces-in-java-8-when-we-alread, here;.</a:t>
            </a:r>
          </a:p>
          <a:p>
            <a:pPr marL="171450" indent="-171450">
              <a:buFont typeface="Arial"/>
              <a:buChar char="•"/>
            </a:pPr>
            <a:r>
              <a:rPr lang="en-US" dirty="0"/>
              <a:t>A</a:t>
            </a:r>
            <a:r>
              <a:rPr lang="en-US" sz="1000" b="0" i="0" kern="1200" baseline="0" dirty="0" smtClean="0">
                <a:solidFill>
                  <a:schemeClr val="tx1"/>
                </a:solidFill>
                <a:latin typeface="Times New Roman" charset="0"/>
                <a:ea typeface="ＭＳ Ｐゴシック" charset="0"/>
                <a:cs typeface="ＭＳ Ｐゴシック" charset="0"/>
              </a:rPr>
              <a:t>nother useful reference is @href http://</a:t>
            </a:r>
            <a:r>
              <a:rPr lang="en-US" sz="1000" b="0" i="0" kern="1200" baseline="0" dirty="0" err="1" smtClean="0">
                <a:solidFill>
                  <a:schemeClr val="tx1"/>
                </a:solidFill>
                <a:latin typeface="Times New Roman" charset="0"/>
                <a:ea typeface="ＭＳ Ｐゴシック" charset="0"/>
                <a:cs typeface="ＭＳ Ｐゴシック" charset="0"/>
              </a:rPr>
              <a:t>www.javacodegeeks.com</a:t>
            </a:r>
            <a:r>
              <a:rPr lang="en-US" sz="1000" b="0" i="0" kern="1200" baseline="0" dirty="0" smtClean="0">
                <a:solidFill>
                  <a:schemeClr val="tx1"/>
                </a:solidFill>
                <a:latin typeface="Times New Roman" charset="0"/>
                <a:ea typeface="ＭＳ Ｐゴシック" charset="0"/>
                <a:cs typeface="ＭＳ Ｐゴシック" charset="0"/>
              </a:rPr>
              <a:t>/2014/04/abstract-class-versus-interface-in-the-jdk-8-era.html, here;.</a:t>
            </a:r>
            <a:endParaRPr lang="en-US" dirty="0"/>
          </a:p>
        </p:txBody>
      </p:sp>
    </p:spTree>
    <p:extLst>
      <p:ext uri="{BB962C8B-B14F-4D97-AF65-F5344CB8AC3E}">
        <p14:creationId xmlns:p14="http://schemas.microsoft.com/office/powerpoint/2010/main" val="315168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One of the significant introductions in Java8 is the introduction of Streams. Streams allow function oriented processing</a:t>
            </a:r>
            <a:r>
              <a:rPr lang="en-US" baseline="0" dirty="0" smtClean="0"/>
              <a:t> of streams of elements. The Streams API has been integrated into the Collections classes so that streams can be obtained from these collection classes and functions applied to the elements referenced.</a:t>
            </a:r>
          </a:p>
          <a:p>
            <a:endParaRPr lang="en-US" dirty="0"/>
          </a:p>
        </p:txBody>
      </p:sp>
    </p:spTree>
    <p:extLst>
      <p:ext uri="{BB962C8B-B14F-4D97-AF65-F5344CB8AC3E}">
        <p14:creationId xmlns:p14="http://schemas.microsoft.com/office/powerpoint/2010/main" val="1351820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The new Data Time API introduced in Java8</a:t>
            </a:r>
            <a:r>
              <a:rPr lang="en-US" baseline="0" dirty="0" smtClean="0"/>
              <a:t> handles many of the issues associated with the old API. For example, in the old API the </a:t>
            </a:r>
            <a:r>
              <a:rPr lang="en-US" baseline="0" dirty="0" err="1" smtClean="0"/>
              <a:t>java.util.Date</a:t>
            </a:r>
            <a:r>
              <a:rPr lang="en-US" baseline="0" dirty="0" smtClean="0"/>
              <a:t> type was not thread safe. The new date time API is immutable and thus is thread safe.</a:t>
            </a:r>
          </a:p>
          <a:p>
            <a:r>
              <a:rPr lang="en-US" baseline="0" dirty="0" smtClean="0"/>
              <a:t>The new API also standardizes the way on which dates are specified. In the old API years defaulted to 1900, the month started from 1 and the day from zero. The new API provides numerous utility features to simplify and standardized such operations.</a:t>
            </a:r>
          </a:p>
          <a:p>
            <a:r>
              <a:rPr lang="en-US" dirty="0" smtClean="0"/>
              <a:t>@fold;</a:t>
            </a:r>
            <a:endParaRPr lang="en-US" baseline="0" dirty="0" smtClean="0"/>
          </a:p>
          <a:p>
            <a:r>
              <a:rPr lang="en-US" baseline="0" dirty="0" smtClean="0"/>
              <a:t>The new API is also built from the ground up to work with different time zones where as time zone handling could be problematic in the old API.</a:t>
            </a:r>
          </a:p>
          <a:p>
            <a:r>
              <a:rPr lang="en-US" baseline="0" dirty="0" smtClean="0"/>
              <a:t>The new API has been introduced via the </a:t>
            </a:r>
            <a:r>
              <a:rPr lang="en-US" baseline="0" dirty="0" err="1" smtClean="0"/>
              <a:t>java.time</a:t>
            </a:r>
            <a:r>
              <a:rPr lang="en-US" baseline="0" dirty="0" smtClean="0"/>
              <a:t> package (and additional supporting packages under this package). There are two primary types in the package, Local and Zoned. </a:t>
            </a:r>
          </a:p>
          <a:p>
            <a:r>
              <a:rPr lang="en-US" baseline="0" dirty="0" smtClean="0"/>
              <a:t>Local provides a simplified data time API which avoids the complexity of time zones. </a:t>
            </a:r>
          </a:p>
          <a:p>
            <a:r>
              <a:rPr lang="en-US" baseline="0" dirty="0" smtClean="0"/>
              <a:t>Zoned is a specialized date time API that deals with various time zones.</a:t>
            </a:r>
          </a:p>
          <a:p>
            <a:r>
              <a:rPr lang="en-US" baseline="0" dirty="0" smtClean="0"/>
              <a:t>Note if an attempt is made to call </a:t>
            </a:r>
            <a:r>
              <a:rPr lang="en-US" baseline="0" dirty="0" err="1" smtClean="0"/>
              <a:t>toInstant</a:t>
            </a:r>
            <a:r>
              <a:rPr lang="en-US" baseline="0" dirty="0" smtClean="0"/>
              <a:t> is called on a </a:t>
            </a:r>
            <a:r>
              <a:rPr lang="en-US" baseline="0" dirty="0" err="1" smtClean="0"/>
              <a:t>java.sqlDate</a:t>
            </a:r>
            <a:r>
              <a:rPr lang="en-US" baseline="0" dirty="0" smtClean="0"/>
              <a:t> object then an </a:t>
            </a:r>
            <a:r>
              <a:rPr lang="en-US" baseline="0" dirty="0" err="1" smtClean="0"/>
              <a:t>UnsupportedOperationException</a:t>
            </a:r>
            <a:r>
              <a:rPr lang="en-US" baseline="0" dirty="0" smtClean="0"/>
              <a:t> is thrown. This is because SQL Date does not have a time component and this cannot be converted to a </a:t>
            </a:r>
            <a:r>
              <a:rPr lang="en-US" baseline="0" dirty="0" err="1" smtClean="0"/>
              <a:t>time.Instant</a:t>
            </a:r>
            <a:r>
              <a:rPr lang="en-US" baseline="0" dirty="0" smtClean="0"/>
              <a:t>.</a:t>
            </a:r>
          </a:p>
          <a:p>
            <a:endParaRPr lang="en-US" baseline="0" dirty="0" smtClean="0"/>
          </a:p>
          <a:p>
            <a:endParaRPr lang="en-US" dirty="0"/>
          </a:p>
        </p:txBody>
      </p:sp>
    </p:spTree>
    <p:extLst>
      <p:ext uri="{BB962C8B-B14F-4D97-AF65-F5344CB8AC3E}">
        <p14:creationId xmlns:p14="http://schemas.microsoft.com/office/powerpoint/2010/main" val="1931087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434261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84260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2025138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67149"/>
            <a:ext cx="7886700" cy="642978"/>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628650" y="1050758"/>
            <a:ext cx="7886700" cy="41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6457950" y="5388101"/>
            <a:ext cx="2057400" cy="213129"/>
          </a:xfrm>
        </p:spPr>
        <p:txBody>
          <a:bodyPr/>
          <a:lstStyle/>
          <a:p>
            <a:r>
              <a:rPr lang="en-US" smtClean="0"/>
              <a:t>Page </a:t>
            </a:r>
            <a:fld id="{8445DDFD-9C0A-0F48-AB66-03AB16293474}" type="slidenum">
              <a:rPr lang="en-US" smtClean="0"/>
              <a:t>‹#›</a:t>
            </a:fld>
            <a:endParaRPr lang="en-US" dirty="0"/>
          </a:p>
        </p:txBody>
      </p:sp>
      <p:cxnSp>
        <p:nvCxnSpPr>
          <p:cNvPr id="7" name="Straight Connector 6"/>
          <p:cNvCxnSpPr/>
          <p:nvPr userDrawn="1"/>
        </p:nvCxnSpPr>
        <p:spPr>
          <a:xfrm>
            <a:off x="628650" y="898216"/>
            <a:ext cx="78867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628650" y="5379938"/>
            <a:ext cx="78867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Slide Number Placeholder 5"/>
          <p:cNvSpPr txBox="1">
            <a:spLocks/>
          </p:cNvSpPr>
          <p:nvPr userDrawn="1"/>
        </p:nvSpPr>
        <p:spPr>
          <a:xfrm>
            <a:off x="628650" y="5399798"/>
            <a:ext cx="2057400" cy="193754"/>
          </a:xfrm>
          <a:prstGeom prst="rect">
            <a:avLst/>
          </a:prstGeom>
        </p:spPr>
        <p:txBody>
          <a:bodyPr vert="horz" lIns="91440" tIns="45720" rIns="91440" bIns="45720" rtlCol="0" anchor="ctr"/>
          <a:lstStyle>
            <a:defPPr>
              <a:defRPr lang="en-US"/>
            </a:defPPr>
            <a:lvl1pPr marL="0" algn="r" defTabSz="713232" rtl="0" eaLnBrk="1" latinLnBrk="0" hangingPunct="1">
              <a:defRPr sz="900" kern="1200">
                <a:solidFill>
                  <a:schemeClr val="tx1">
                    <a:tint val="75000"/>
                  </a:schemeClr>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pPr algn="l"/>
            <a:r>
              <a:rPr lang="en-US" dirty="0" smtClean="0">
                <a:latin typeface="+mn-lt"/>
                <a:ea typeface="Symbol" charset="2"/>
                <a:cs typeface="Symbol" charset="2"/>
              </a:rPr>
              <a:t>© J&amp;G Services Ltd, 2017</a:t>
            </a:r>
            <a:endParaRPr lang="en-US" dirty="0">
              <a:latin typeface="+mn-lt"/>
              <a:ea typeface="Symbol" charset="2"/>
              <a:cs typeface="Symbol" charset="2"/>
            </a:endParaRPr>
          </a:p>
        </p:txBody>
      </p:sp>
    </p:spTree>
    <p:extLst>
      <p:ext uri="{BB962C8B-B14F-4D97-AF65-F5344CB8AC3E}">
        <p14:creationId xmlns:p14="http://schemas.microsoft.com/office/powerpoint/2010/main" val="1262693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795BAF-61AC-454B-92C4-3DD2A438C3E1}" type="datetimeFigureOut">
              <a:rPr lang="en-US" smtClean="0"/>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495105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795BAF-61AC-454B-92C4-3DD2A438C3E1}" type="datetimeFigureOut">
              <a:rPr lang="en-US" smtClean="0"/>
              <a:t>1/21/18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884926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795BAF-61AC-454B-92C4-3DD2A438C3E1}" type="datetimeFigureOut">
              <a:rPr lang="en-US" smtClean="0"/>
              <a:t>1/21/18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288841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3795BAF-61AC-454B-92C4-3DD2A438C3E1}" type="datetimeFigureOut">
              <a:rPr lang="en-US" smtClean="0"/>
              <a:t>1/21/18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238535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795BAF-61AC-454B-92C4-3DD2A438C3E1}" type="datetimeFigureOut">
              <a:rPr lang="en-US" smtClean="0"/>
              <a:t>1/21/18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508015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795BAF-61AC-454B-92C4-3DD2A438C3E1}" type="datetimeFigureOut">
              <a:rPr lang="en-US" smtClean="0"/>
              <a:t>1/21/18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965414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795BAF-61AC-454B-92C4-3DD2A438C3E1}" type="datetimeFigureOut">
              <a:rPr lang="en-US" smtClean="0"/>
              <a:t>1/21/18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360602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D3795BAF-61AC-454B-92C4-3DD2A438C3E1}" type="datetimeFigureOut">
              <a:rPr lang="en-US" smtClean="0"/>
              <a:t>1/21/18</a:t>
            </a:fld>
            <a:endParaRPr 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8445DDFD-9C0A-0F48-AB66-03AB16293474}" type="slidenum">
              <a:rPr lang="en-US" smtClean="0"/>
              <a:t>‹#›</a:t>
            </a:fld>
            <a:endParaRPr lang="en-US"/>
          </a:p>
        </p:txBody>
      </p:sp>
    </p:spTree>
    <p:extLst>
      <p:ext uri="{BB962C8B-B14F-4D97-AF65-F5344CB8AC3E}">
        <p14:creationId xmlns:p14="http://schemas.microsoft.com/office/powerpoint/2010/main" val="10805352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Introducing Java 8</a:t>
            </a:r>
            <a:endParaRPr lang="en-US" dirty="0"/>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616" y="4046367"/>
            <a:ext cx="3608832" cy="131978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2259" y="4876800"/>
            <a:ext cx="3479086" cy="489351"/>
          </a:xfrm>
          <a:prstGeom prst="rect">
            <a:avLst/>
          </a:prstGeom>
        </p:spPr>
      </p:pic>
    </p:spTree>
    <p:extLst>
      <p:ext uri="{BB962C8B-B14F-4D97-AF65-F5344CB8AC3E}">
        <p14:creationId xmlns:p14="http://schemas.microsoft.com/office/powerpoint/2010/main" val="569868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Date Time API</a:t>
            </a:r>
            <a:endParaRPr lang="en-US" dirty="0"/>
          </a:p>
        </p:txBody>
      </p:sp>
      <p:sp>
        <p:nvSpPr>
          <p:cNvPr id="3" name="Content Placeholder 2"/>
          <p:cNvSpPr>
            <a:spLocks noGrp="1"/>
          </p:cNvSpPr>
          <p:nvPr>
            <p:ph idx="1"/>
          </p:nvPr>
        </p:nvSpPr>
        <p:spPr/>
        <p:txBody>
          <a:bodyPr/>
          <a:lstStyle/>
          <a:p>
            <a:r>
              <a:rPr lang="en-US" dirty="0" smtClean="0"/>
              <a:t>Addresses many of the issues associated with old API</a:t>
            </a:r>
          </a:p>
          <a:p>
            <a:pPr lvl="2"/>
            <a:r>
              <a:rPr lang="en-US" dirty="0" err="1" smtClean="0">
                <a:latin typeface="Courier"/>
                <a:cs typeface="Courier"/>
              </a:rPr>
              <a:t>java.util.Date</a:t>
            </a:r>
            <a:r>
              <a:rPr lang="en-US" dirty="0" smtClean="0"/>
              <a:t> is not thread safe</a:t>
            </a:r>
          </a:p>
          <a:p>
            <a:pPr lvl="2"/>
            <a:r>
              <a:rPr lang="en-US" dirty="0" err="1">
                <a:latin typeface="Courier"/>
                <a:cs typeface="Courier"/>
              </a:rPr>
              <a:t>java.sql.Date</a:t>
            </a:r>
            <a:r>
              <a:rPr lang="en-US" dirty="0">
                <a:latin typeface="Courier"/>
                <a:cs typeface="Courier"/>
              </a:rPr>
              <a:t> </a:t>
            </a:r>
            <a:r>
              <a:rPr lang="en-US" dirty="0" err="1">
                <a:latin typeface="Courier"/>
                <a:cs typeface="Courier"/>
              </a:rPr>
              <a:t>toInstant</a:t>
            </a:r>
            <a:r>
              <a:rPr lang="en-US" dirty="0">
                <a:latin typeface="Courier"/>
                <a:cs typeface="Courier"/>
              </a:rPr>
              <a:t>() </a:t>
            </a:r>
            <a:r>
              <a:rPr lang="en-US" dirty="0" smtClean="0"/>
              <a:t>is unsupported</a:t>
            </a:r>
          </a:p>
          <a:p>
            <a:pPr lvl="2"/>
            <a:r>
              <a:rPr lang="en-US" dirty="0" smtClean="0"/>
              <a:t>variety of defaults used for year, month and day</a:t>
            </a:r>
          </a:p>
          <a:p>
            <a:pPr lvl="2"/>
            <a:r>
              <a:rPr lang="en-US" dirty="0"/>
              <a:t>d</a:t>
            </a:r>
            <a:r>
              <a:rPr lang="en-US" dirty="0" smtClean="0"/>
              <a:t>ifficulty in time zone handling</a:t>
            </a:r>
          </a:p>
          <a:p>
            <a:pPr lvl="2"/>
            <a:endParaRPr lang="en-US" dirty="0"/>
          </a:p>
          <a:p>
            <a:r>
              <a:rPr lang="en-US" dirty="0" smtClean="0"/>
              <a:t>New API in </a:t>
            </a:r>
            <a:r>
              <a:rPr lang="en-US" dirty="0" err="1">
                <a:latin typeface="Courier"/>
                <a:cs typeface="Courier"/>
              </a:rPr>
              <a:t>java.time</a:t>
            </a:r>
            <a:r>
              <a:rPr lang="en-US" dirty="0" smtClean="0"/>
              <a:t> package</a:t>
            </a:r>
          </a:p>
          <a:p>
            <a:pPr lvl="2"/>
            <a:endParaRPr lang="en-US" dirty="0" smtClean="0"/>
          </a:p>
          <a:p>
            <a:r>
              <a:rPr lang="en-US" dirty="0" smtClean="0"/>
              <a:t>Local </a:t>
            </a:r>
          </a:p>
          <a:p>
            <a:pPr lvl="2"/>
            <a:r>
              <a:rPr lang="en-US" dirty="0" smtClean="0"/>
              <a:t>a simplified date time API avoiding time zone issues</a:t>
            </a:r>
          </a:p>
          <a:p>
            <a:pPr marL="761970" lvl="2" indent="0">
              <a:buNone/>
            </a:pPr>
            <a:endParaRPr lang="en-US" dirty="0"/>
          </a:p>
          <a:p>
            <a:r>
              <a:rPr lang="en-US" dirty="0" smtClean="0"/>
              <a:t>Zoned </a:t>
            </a:r>
          </a:p>
          <a:p>
            <a:pPr lvl="2"/>
            <a:r>
              <a:rPr lang="en-US" dirty="0" smtClean="0"/>
              <a:t>specialized date time API for time zones</a:t>
            </a:r>
            <a:endParaRPr lang="en-US" dirty="0"/>
          </a:p>
        </p:txBody>
      </p:sp>
    </p:spTree>
    <p:extLst>
      <p:ext uri="{BB962C8B-B14F-4D97-AF65-F5344CB8AC3E}">
        <p14:creationId xmlns:p14="http://schemas.microsoft.com/office/powerpoint/2010/main" val="1809255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Updates</a:t>
            </a:r>
            <a:endParaRPr lang="en-US" dirty="0"/>
          </a:p>
        </p:txBody>
      </p:sp>
      <p:sp>
        <p:nvSpPr>
          <p:cNvPr id="3" name="Content Placeholder 2"/>
          <p:cNvSpPr>
            <a:spLocks noGrp="1"/>
          </p:cNvSpPr>
          <p:nvPr>
            <p:ph idx="1"/>
          </p:nvPr>
        </p:nvSpPr>
        <p:spPr/>
        <p:txBody>
          <a:bodyPr/>
          <a:lstStyle/>
          <a:p>
            <a:r>
              <a:rPr lang="en-US" dirty="0" err="1">
                <a:latin typeface="Courier"/>
                <a:cs typeface="Courier"/>
              </a:rPr>
              <a:t>CompletableFutures</a:t>
            </a:r>
            <a:r>
              <a:rPr lang="en-US" dirty="0" smtClean="0"/>
              <a:t> added</a:t>
            </a:r>
          </a:p>
          <a:p>
            <a:pPr marL="761970" lvl="2" indent="0">
              <a:buNone/>
            </a:pPr>
            <a:endParaRPr lang="en-US" dirty="0" smtClean="0"/>
          </a:p>
          <a:p>
            <a:r>
              <a:rPr lang="en-US" dirty="0" smtClean="0"/>
              <a:t>Class </a:t>
            </a:r>
            <a:r>
              <a:rPr lang="en-US" dirty="0" err="1">
                <a:latin typeface="Courier"/>
                <a:cs typeface="Courier"/>
              </a:rPr>
              <a:t>CompletableFuture</a:t>
            </a:r>
            <a:r>
              <a:rPr lang="en-US" dirty="0">
                <a:latin typeface="Courier"/>
                <a:cs typeface="Courier"/>
              </a:rPr>
              <a:t>&lt;T&gt;</a:t>
            </a:r>
          </a:p>
          <a:p>
            <a:pPr lvl="2"/>
            <a:r>
              <a:rPr lang="en-US" dirty="0" smtClean="0"/>
              <a:t>A </a:t>
            </a:r>
            <a:r>
              <a:rPr lang="en-US" dirty="0"/>
              <a:t>Future that may be explicitly completed </a:t>
            </a:r>
            <a:endParaRPr lang="en-US" dirty="0" smtClean="0"/>
          </a:p>
          <a:p>
            <a:pPr marL="761970" lvl="2" indent="0">
              <a:buNone/>
            </a:pPr>
            <a:endParaRPr lang="en-US" dirty="0"/>
          </a:p>
          <a:p>
            <a:r>
              <a:rPr lang="en-US" dirty="0" smtClean="0"/>
              <a:t>Added support for Stream processing</a:t>
            </a:r>
          </a:p>
          <a:p>
            <a:pPr lvl="2"/>
            <a:r>
              <a:rPr lang="en-US" dirty="0" smtClean="0"/>
              <a:t>parallel streams</a:t>
            </a:r>
          </a:p>
          <a:p>
            <a:pPr lvl="2"/>
            <a:endParaRPr lang="en-US" dirty="0"/>
          </a:p>
          <a:p>
            <a:r>
              <a:rPr lang="en-US" dirty="0" smtClean="0"/>
              <a:t>Additional concurrency classes</a:t>
            </a:r>
          </a:p>
          <a:p>
            <a:pPr lvl="2"/>
            <a:r>
              <a:rPr lang="en-US" dirty="0" smtClean="0"/>
              <a:t>e.g. </a:t>
            </a:r>
            <a:r>
              <a:rPr lang="en-US" dirty="0" err="1"/>
              <a:t>java.util.concurrent.ConcurrentHashMap</a:t>
            </a:r>
            <a:r>
              <a:rPr lang="en-US" dirty="0"/>
              <a:t> </a:t>
            </a:r>
            <a:r>
              <a:rPr lang="en-US" dirty="0" smtClean="0"/>
              <a:t>class</a:t>
            </a:r>
          </a:p>
          <a:p>
            <a:pPr lvl="2"/>
            <a:endParaRPr lang="en-US" dirty="0" smtClean="0"/>
          </a:p>
          <a:p>
            <a:r>
              <a:rPr lang="en-US" dirty="0" smtClean="0"/>
              <a:t>New classes in </a:t>
            </a:r>
            <a:r>
              <a:rPr lang="en-US" dirty="0" err="1">
                <a:latin typeface="Courier"/>
                <a:cs typeface="Courier"/>
              </a:rPr>
              <a:t>java.util.concurrent.atomic</a:t>
            </a:r>
            <a:endParaRPr lang="en-US" dirty="0">
              <a:latin typeface="Courier"/>
              <a:cs typeface="Courier"/>
            </a:endParaRPr>
          </a:p>
          <a:p>
            <a:pPr lvl="2"/>
            <a:r>
              <a:rPr lang="en-US" dirty="0" smtClean="0"/>
              <a:t>for maintaining a single count or sum etc.</a:t>
            </a:r>
            <a:endParaRPr lang="en-US" dirty="0"/>
          </a:p>
        </p:txBody>
      </p:sp>
    </p:spTree>
    <p:extLst>
      <p:ext uri="{BB962C8B-B14F-4D97-AF65-F5344CB8AC3E}">
        <p14:creationId xmlns:p14="http://schemas.microsoft.com/office/powerpoint/2010/main" val="870364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 Changes</a:t>
            </a:r>
            <a:endParaRPr lang="en-US" dirty="0"/>
          </a:p>
        </p:txBody>
      </p:sp>
      <p:sp>
        <p:nvSpPr>
          <p:cNvPr id="3" name="Content Placeholder 2"/>
          <p:cNvSpPr>
            <a:spLocks noGrp="1"/>
          </p:cNvSpPr>
          <p:nvPr>
            <p:ph idx="1"/>
          </p:nvPr>
        </p:nvSpPr>
        <p:spPr>
          <a:xfrm>
            <a:off x="628650" y="1143000"/>
            <a:ext cx="6985000" cy="3175000"/>
          </a:xfrm>
        </p:spPr>
        <p:txBody>
          <a:bodyPr/>
          <a:lstStyle/>
          <a:p>
            <a:r>
              <a:rPr lang="en-US" dirty="0" smtClean="0"/>
              <a:t>Type annotations</a:t>
            </a:r>
          </a:p>
          <a:p>
            <a:pPr lvl="2"/>
            <a:r>
              <a:rPr lang="en-US" dirty="0" smtClean="0"/>
              <a:t>can now define annotations used on runtime values</a:t>
            </a:r>
          </a:p>
          <a:p>
            <a:pPr lvl="2"/>
            <a:r>
              <a:rPr lang="en-US" dirty="0" smtClean="0"/>
              <a:t>an example is provided by the </a:t>
            </a:r>
            <a:r>
              <a:rPr lang="en-US" dirty="0" err="1" smtClean="0"/>
              <a:t>Chekcer</a:t>
            </a:r>
            <a:r>
              <a:rPr lang="en-US" dirty="0" smtClean="0"/>
              <a:t> framework which has </a:t>
            </a:r>
          </a:p>
          <a:p>
            <a:pPr lvl="2"/>
            <a:r>
              <a:rPr lang="en-US" dirty="0" smtClean="0">
                <a:latin typeface="Courier"/>
                <a:cs typeface="Courier"/>
              </a:rPr>
              <a:t>@</a:t>
            </a:r>
            <a:r>
              <a:rPr lang="en-US" dirty="0" err="1" smtClean="0">
                <a:latin typeface="Courier"/>
                <a:cs typeface="Courier"/>
              </a:rPr>
              <a:t>Nullable</a:t>
            </a:r>
            <a:r>
              <a:rPr lang="en-US" dirty="0" smtClean="0">
                <a:latin typeface="Courier"/>
                <a:cs typeface="Courier"/>
              </a:rPr>
              <a:t> </a:t>
            </a:r>
            <a:r>
              <a:rPr lang="mr-IN" dirty="0" smtClean="0">
                <a:latin typeface="Courier"/>
                <a:cs typeface="Courier"/>
              </a:rPr>
              <a:t>–</a:t>
            </a:r>
            <a:r>
              <a:rPr lang="en-US" dirty="0" smtClean="0">
                <a:latin typeface="Courier"/>
                <a:cs typeface="Courier"/>
              </a:rPr>
              <a:t> </a:t>
            </a:r>
            <a:r>
              <a:rPr lang="en-US" dirty="0"/>
              <a:t>can be </a:t>
            </a:r>
            <a:r>
              <a:rPr lang="en-US" dirty="0" smtClean="0">
                <a:latin typeface="Courier"/>
                <a:cs typeface="Courier"/>
              </a:rPr>
              <a:t>null</a:t>
            </a:r>
          </a:p>
          <a:p>
            <a:pPr lvl="2"/>
            <a:r>
              <a:rPr lang="en-US" dirty="0" smtClean="0">
                <a:latin typeface="Courier"/>
                <a:cs typeface="Courier"/>
              </a:rPr>
              <a:t>@</a:t>
            </a:r>
            <a:r>
              <a:rPr lang="en-US" dirty="0" err="1">
                <a:latin typeface="Courier"/>
                <a:cs typeface="Courier"/>
              </a:rPr>
              <a:t>NonNull</a:t>
            </a:r>
            <a:r>
              <a:rPr lang="en-US" dirty="0">
                <a:latin typeface="Courier"/>
                <a:cs typeface="Courier"/>
              </a:rPr>
              <a:t> </a:t>
            </a:r>
            <a:r>
              <a:rPr lang="en-US" dirty="0" smtClean="0"/>
              <a:t>– indicates non </a:t>
            </a:r>
            <a:r>
              <a:rPr lang="en-US" dirty="0">
                <a:latin typeface="Courier"/>
                <a:cs typeface="Courier"/>
              </a:rPr>
              <a:t>null</a:t>
            </a:r>
            <a:r>
              <a:rPr lang="en-US" dirty="0" smtClean="0"/>
              <a:t> value required</a:t>
            </a:r>
          </a:p>
          <a:p>
            <a:pPr lvl="2"/>
            <a:r>
              <a:rPr lang="en-US" dirty="0">
                <a:latin typeface="Courier"/>
                <a:cs typeface="Courier"/>
              </a:rPr>
              <a:t>@</a:t>
            </a:r>
            <a:r>
              <a:rPr lang="en-US" dirty="0" err="1">
                <a:latin typeface="Courier"/>
                <a:cs typeface="Courier"/>
              </a:rPr>
              <a:t>ReadOnly</a:t>
            </a:r>
            <a:r>
              <a:rPr lang="en-US" dirty="0">
                <a:latin typeface="Courier"/>
                <a:cs typeface="Courier"/>
              </a:rPr>
              <a:t> </a:t>
            </a:r>
            <a:r>
              <a:rPr lang="en-US" dirty="0" smtClean="0"/>
              <a:t>– ensures an immutable object</a:t>
            </a:r>
          </a:p>
          <a:p>
            <a:pPr lvl="2"/>
            <a:endParaRPr lang="en-US" dirty="0" smtClean="0"/>
          </a:p>
          <a:p>
            <a:r>
              <a:rPr lang="en-US" dirty="0" smtClean="0"/>
              <a:t>Repeating Annotations</a:t>
            </a:r>
          </a:p>
          <a:p>
            <a:pPr lvl="2"/>
            <a:r>
              <a:rPr lang="en-US" dirty="0" smtClean="0"/>
              <a:t>can apply same annotation multiple times</a:t>
            </a:r>
          </a:p>
          <a:p>
            <a:pPr lvl="2"/>
            <a:r>
              <a:rPr lang="en-US" dirty="0" smtClean="0"/>
              <a:t>defined using </a:t>
            </a:r>
            <a:r>
              <a:rPr lang="en-US" dirty="0" smtClean="0">
                <a:latin typeface="Courier" charset="0"/>
                <a:ea typeface="Courier" charset="0"/>
                <a:cs typeface="Courier" charset="0"/>
              </a:rPr>
              <a:t>@Repeatable</a:t>
            </a:r>
          </a:p>
          <a:p>
            <a:pPr lvl="2"/>
            <a:endParaRPr lang="en-US" dirty="0" smtClean="0"/>
          </a:p>
          <a:p>
            <a:pPr lvl="2"/>
            <a:endParaRPr lang="en-US" dirty="0"/>
          </a:p>
        </p:txBody>
      </p:sp>
      <p:sp>
        <p:nvSpPr>
          <p:cNvPr id="4" name="Rectangle 3"/>
          <p:cNvSpPr>
            <a:spLocks noChangeArrowheads="1"/>
          </p:cNvSpPr>
          <p:nvPr/>
        </p:nvSpPr>
        <p:spPr bwMode="auto">
          <a:xfrm>
            <a:off x="2701290" y="4185920"/>
            <a:ext cx="4654550" cy="690169"/>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r>
              <a:rPr lang="en-GB" sz="1333" dirty="0">
                <a:latin typeface="Courier"/>
                <a:cs typeface="Courier"/>
              </a:rPr>
              <a:t>@Alert(role="Manager")</a:t>
            </a:r>
          </a:p>
          <a:p>
            <a:r>
              <a:rPr lang="en-GB" sz="1333" dirty="0">
                <a:latin typeface="Courier"/>
                <a:cs typeface="Courier"/>
              </a:rPr>
              <a:t>@Alert(role="Admin")</a:t>
            </a:r>
          </a:p>
          <a:p>
            <a:r>
              <a:rPr lang="en-GB" sz="1333" dirty="0">
                <a:latin typeface="Courier"/>
                <a:cs typeface="Courier"/>
              </a:rPr>
              <a:t>public class </a:t>
            </a:r>
            <a:r>
              <a:rPr lang="en-GB" sz="1333" dirty="0" err="1">
                <a:latin typeface="Courier"/>
                <a:cs typeface="Courier"/>
              </a:rPr>
              <a:t>UnauthorizedAccessException</a:t>
            </a:r>
            <a:r>
              <a:rPr lang="en-GB" sz="1333" dirty="0">
                <a:latin typeface="Courier"/>
                <a:cs typeface="Courier"/>
              </a:rPr>
              <a:t> ...</a:t>
            </a:r>
            <a:endParaRPr lang="de-DE" sz="1333" dirty="0">
              <a:latin typeface="Courier"/>
              <a:cs typeface="Courier"/>
            </a:endParaRPr>
          </a:p>
        </p:txBody>
      </p:sp>
    </p:spTree>
    <p:extLst>
      <p:ext uri="{BB962C8B-B14F-4D97-AF65-F5344CB8AC3E}">
        <p14:creationId xmlns:p14="http://schemas.microsoft.com/office/powerpoint/2010/main" val="883229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a:t>
            </a:r>
            <a:r>
              <a:rPr lang="en-US" dirty="0" err="1" smtClean="0"/>
              <a:t>PermGen</a:t>
            </a:r>
            <a:r>
              <a:rPr lang="en-US" dirty="0" smtClean="0"/>
              <a:t> to </a:t>
            </a:r>
            <a:r>
              <a:rPr lang="en-US" dirty="0" err="1" smtClean="0"/>
              <a:t>Metaspace</a:t>
            </a:r>
            <a:endParaRPr lang="en-US" dirty="0"/>
          </a:p>
        </p:txBody>
      </p:sp>
      <p:sp>
        <p:nvSpPr>
          <p:cNvPr id="3" name="Content Placeholder 2"/>
          <p:cNvSpPr>
            <a:spLocks noGrp="1"/>
          </p:cNvSpPr>
          <p:nvPr>
            <p:ph idx="1"/>
          </p:nvPr>
        </p:nvSpPr>
        <p:spPr/>
        <p:txBody>
          <a:bodyPr/>
          <a:lstStyle/>
          <a:p>
            <a:r>
              <a:rPr lang="en-US" dirty="0" err="1" smtClean="0"/>
              <a:t>PermGen</a:t>
            </a:r>
            <a:r>
              <a:rPr lang="en-US" dirty="0" smtClean="0"/>
              <a:t> (Permanent Generation) space removed</a:t>
            </a:r>
          </a:p>
          <a:p>
            <a:pPr lvl="2"/>
            <a:r>
              <a:rPr lang="en-US" dirty="0" smtClean="0"/>
              <a:t>related JVM </a:t>
            </a:r>
            <a:r>
              <a:rPr lang="en-US" dirty="0" err="1" smtClean="0"/>
              <a:t>args</a:t>
            </a:r>
            <a:r>
              <a:rPr lang="en-US" dirty="0" smtClean="0"/>
              <a:t> are ignored</a:t>
            </a:r>
          </a:p>
          <a:p>
            <a:pPr lvl="2"/>
            <a:r>
              <a:rPr lang="en-US" dirty="0" smtClean="0"/>
              <a:t>warning generated if they are present</a:t>
            </a:r>
          </a:p>
          <a:p>
            <a:pPr lvl="2"/>
            <a:endParaRPr lang="en-US" dirty="0"/>
          </a:p>
          <a:p>
            <a:r>
              <a:rPr lang="en-US" dirty="0" err="1" smtClean="0"/>
              <a:t>Metaspace</a:t>
            </a:r>
            <a:r>
              <a:rPr lang="en-US" dirty="0" smtClean="0"/>
              <a:t> used for class </a:t>
            </a:r>
            <a:r>
              <a:rPr lang="en-US" dirty="0" err="1" smtClean="0"/>
              <a:t>metdadata</a:t>
            </a:r>
            <a:endParaRPr lang="en-US" dirty="0" smtClean="0"/>
          </a:p>
          <a:p>
            <a:pPr lvl="2"/>
            <a:r>
              <a:rPr lang="en-US" dirty="0" smtClean="0"/>
              <a:t>utilizes native memory</a:t>
            </a:r>
          </a:p>
          <a:p>
            <a:pPr lvl="2"/>
            <a:r>
              <a:rPr lang="en-US" dirty="0" smtClean="0"/>
              <a:t>by default only limited by available native memory</a:t>
            </a:r>
          </a:p>
          <a:p>
            <a:pPr lvl="2"/>
            <a:r>
              <a:rPr lang="en-US" dirty="0" smtClean="0"/>
              <a:t>size can be controlled via </a:t>
            </a:r>
            <a:r>
              <a:rPr lang="en-US" dirty="0" err="1" smtClean="0"/>
              <a:t>MaxMetaspaceSize</a:t>
            </a:r>
            <a:r>
              <a:rPr lang="en-US" dirty="0" smtClean="0"/>
              <a:t> JVM argument</a:t>
            </a:r>
          </a:p>
          <a:p>
            <a:pPr lvl="2"/>
            <a:r>
              <a:rPr lang="en-US" dirty="0" smtClean="0"/>
              <a:t>usage available from verbose GC log output</a:t>
            </a:r>
          </a:p>
          <a:p>
            <a:pPr lvl="2"/>
            <a:endParaRPr lang="en-US" dirty="0"/>
          </a:p>
          <a:p>
            <a:r>
              <a:rPr lang="en-US" dirty="0" smtClean="0"/>
              <a:t>Still need to consider your </a:t>
            </a:r>
            <a:r>
              <a:rPr lang="en-US" dirty="0" err="1" smtClean="0"/>
              <a:t>Metaspace</a:t>
            </a:r>
            <a:r>
              <a:rPr lang="en-US" dirty="0" smtClean="0"/>
              <a:t> usage</a:t>
            </a:r>
            <a:endParaRPr lang="en-US" dirty="0"/>
          </a:p>
        </p:txBody>
      </p:sp>
    </p:spTree>
    <p:extLst>
      <p:ext uri="{BB962C8B-B14F-4D97-AF65-F5344CB8AC3E}">
        <p14:creationId xmlns:p14="http://schemas.microsoft.com/office/powerpoint/2010/main" val="296591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a:t>
            </a:r>
            <a:endParaRPr lang="en-US" dirty="0"/>
          </a:p>
        </p:txBody>
      </p:sp>
      <p:sp>
        <p:nvSpPr>
          <p:cNvPr id="3" name="Content Placeholder 2"/>
          <p:cNvSpPr>
            <a:spLocks noGrp="1"/>
          </p:cNvSpPr>
          <p:nvPr>
            <p:ph idx="1"/>
          </p:nvPr>
        </p:nvSpPr>
        <p:spPr/>
        <p:txBody>
          <a:bodyPr>
            <a:normAutofit lnSpcReduction="10000"/>
          </a:bodyPr>
          <a:lstStyle/>
          <a:p>
            <a:r>
              <a:rPr lang="en-US" dirty="0" smtClean="0"/>
              <a:t>"The biggest change to Java since its inception"</a:t>
            </a:r>
          </a:p>
          <a:p>
            <a:endParaRPr lang="en-US" dirty="0"/>
          </a:p>
          <a:p>
            <a:r>
              <a:rPr lang="en-US" dirty="0" smtClean="0"/>
              <a:t>Many new language features</a:t>
            </a:r>
          </a:p>
          <a:p>
            <a:pPr lvl="2"/>
            <a:r>
              <a:rPr lang="en-US" dirty="0" smtClean="0"/>
              <a:t>Default and Static Interface Methods</a:t>
            </a:r>
          </a:p>
          <a:p>
            <a:pPr lvl="2"/>
            <a:r>
              <a:rPr lang="en-US" dirty="0" smtClean="0"/>
              <a:t>Lambda expressions</a:t>
            </a:r>
          </a:p>
          <a:p>
            <a:pPr lvl="2"/>
            <a:r>
              <a:rPr lang="en-US" dirty="0"/>
              <a:t>Method </a:t>
            </a:r>
            <a:r>
              <a:rPr lang="en-US" dirty="0" smtClean="0"/>
              <a:t>references</a:t>
            </a:r>
          </a:p>
          <a:p>
            <a:pPr lvl="2"/>
            <a:endParaRPr lang="en-US" dirty="0" smtClean="0"/>
          </a:p>
          <a:p>
            <a:r>
              <a:rPr lang="en-US" dirty="0" smtClean="0"/>
              <a:t>New libraries</a:t>
            </a:r>
          </a:p>
          <a:p>
            <a:pPr lvl="2"/>
            <a:r>
              <a:rPr lang="en-US" dirty="0" smtClean="0"/>
              <a:t>Streams</a:t>
            </a:r>
          </a:p>
          <a:p>
            <a:pPr lvl="2"/>
            <a:r>
              <a:rPr lang="en-US" dirty="0" smtClean="0"/>
              <a:t>Date/time</a:t>
            </a:r>
          </a:p>
          <a:p>
            <a:pPr lvl="2"/>
            <a:r>
              <a:rPr lang="en-US" dirty="0" smtClean="0"/>
              <a:t>Concurrency updates</a:t>
            </a:r>
          </a:p>
          <a:p>
            <a:pPr lvl="2"/>
            <a:endParaRPr lang="en-US" dirty="0"/>
          </a:p>
          <a:p>
            <a:r>
              <a:rPr lang="en-US" dirty="0" smtClean="0"/>
              <a:t>JVM changes</a:t>
            </a:r>
          </a:p>
          <a:p>
            <a:pPr lvl="2"/>
            <a:r>
              <a:rPr lang="en-US" dirty="0" err="1" smtClean="0"/>
              <a:t>PermGen</a:t>
            </a:r>
            <a:r>
              <a:rPr lang="en-US" dirty="0" smtClean="0"/>
              <a:t> disappears</a:t>
            </a:r>
          </a:p>
          <a:p>
            <a:pPr lvl="2"/>
            <a:endParaRPr lang="en-US" dirty="0"/>
          </a:p>
        </p:txBody>
      </p:sp>
      <p:pic>
        <p:nvPicPr>
          <p:cNvPr id="5" name="Picture 4" descr="Duke_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1217" y="2149642"/>
            <a:ext cx="4124133" cy="2700325"/>
          </a:xfrm>
          <a:prstGeom prst="rect">
            <a:avLst/>
          </a:prstGeom>
        </p:spPr>
      </p:pic>
    </p:spTree>
    <p:extLst>
      <p:ext uri="{BB962C8B-B14F-4D97-AF65-F5344CB8AC3E}">
        <p14:creationId xmlns:p14="http://schemas.microsoft.com/office/powerpoint/2010/main" val="2291890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Interface Methods</a:t>
            </a:r>
            <a:endParaRPr lang="en-US" dirty="0"/>
          </a:p>
        </p:txBody>
      </p:sp>
      <p:sp>
        <p:nvSpPr>
          <p:cNvPr id="3" name="Content Placeholder 2"/>
          <p:cNvSpPr>
            <a:spLocks noGrp="1"/>
          </p:cNvSpPr>
          <p:nvPr>
            <p:ph idx="1"/>
          </p:nvPr>
        </p:nvSpPr>
        <p:spPr/>
        <p:txBody>
          <a:bodyPr/>
          <a:lstStyle/>
          <a:p>
            <a:r>
              <a:rPr lang="en-US" dirty="0" smtClean="0"/>
              <a:t>Pre-Java8 interfaces only contain</a:t>
            </a:r>
          </a:p>
          <a:p>
            <a:pPr lvl="2"/>
            <a:r>
              <a:rPr lang="en-US" dirty="0" smtClean="0"/>
              <a:t>constants</a:t>
            </a:r>
          </a:p>
          <a:p>
            <a:pPr lvl="2"/>
            <a:r>
              <a:rPr lang="en-US" dirty="0" smtClean="0"/>
              <a:t>method signatures</a:t>
            </a:r>
            <a:endParaRPr lang="en-US" dirty="0"/>
          </a:p>
          <a:p>
            <a:r>
              <a:rPr lang="en-US" dirty="0" smtClean="0"/>
              <a:t>Java8 Interfaces can contain default methods</a:t>
            </a:r>
          </a:p>
          <a:p>
            <a:pPr lvl="2"/>
            <a:r>
              <a:rPr lang="en-US" dirty="0" smtClean="0"/>
              <a:t>methods marked </a:t>
            </a:r>
            <a:br>
              <a:rPr lang="en-US" dirty="0" smtClean="0"/>
            </a:br>
            <a:r>
              <a:rPr lang="en-US" dirty="0" smtClean="0"/>
              <a:t>by keyword </a:t>
            </a:r>
            <a:r>
              <a:rPr lang="en-US" b="1" dirty="0" smtClean="0"/>
              <a:t>default</a:t>
            </a:r>
            <a:endParaRPr lang="en-US" dirty="0" smtClean="0"/>
          </a:p>
          <a:p>
            <a:pPr lvl="2"/>
            <a:r>
              <a:rPr lang="en-US" dirty="0" smtClean="0"/>
              <a:t>with a method body</a:t>
            </a:r>
            <a:endParaRPr lang="en-US" dirty="0"/>
          </a:p>
        </p:txBody>
      </p:sp>
      <p:sp>
        <p:nvSpPr>
          <p:cNvPr id="4" name="Rectangle 3"/>
          <p:cNvSpPr>
            <a:spLocks noChangeArrowheads="1"/>
          </p:cNvSpPr>
          <p:nvPr/>
        </p:nvSpPr>
        <p:spPr bwMode="auto">
          <a:xfrm>
            <a:off x="3380740" y="2367280"/>
            <a:ext cx="5052060" cy="2741371"/>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r>
              <a:rPr lang="en-US" sz="1333" dirty="0">
                <a:latin typeface="Courier"/>
                <a:cs typeface="Courier"/>
              </a:rPr>
              <a:t>interface </a:t>
            </a:r>
            <a:r>
              <a:rPr lang="en-US" sz="1333" dirty="0" err="1">
                <a:latin typeface="Courier"/>
                <a:cs typeface="Courier"/>
              </a:rPr>
              <a:t>InterfaceA</a:t>
            </a:r>
            <a:r>
              <a:rPr lang="en-US" sz="1333" dirty="0">
                <a:latin typeface="Courier"/>
                <a:cs typeface="Courier"/>
              </a:rPr>
              <a:t> {</a:t>
            </a:r>
          </a:p>
          <a:p>
            <a:r>
              <a:rPr lang="en-US" sz="1333" dirty="0">
                <a:latin typeface="Courier"/>
                <a:cs typeface="Courier"/>
              </a:rPr>
              <a:t>	public void </a:t>
            </a:r>
            <a:r>
              <a:rPr lang="en-US" sz="1333" dirty="0" err="1">
                <a:latin typeface="Courier"/>
                <a:cs typeface="Courier"/>
              </a:rPr>
              <a:t>saySomething</a:t>
            </a:r>
            <a:r>
              <a:rPr lang="en-US" sz="1333" dirty="0">
                <a:latin typeface="Courier"/>
                <a:cs typeface="Courier"/>
              </a:rPr>
              <a:t>();</a:t>
            </a:r>
          </a:p>
          <a:p>
            <a:r>
              <a:rPr lang="en-US" sz="1333" dirty="0">
                <a:latin typeface="Courier"/>
                <a:cs typeface="Courier"/>
              </a:rPr>
              <a:t>	</a:t>
            </a:r>
            <a:r>
              <a:rPr lang="en-US" sz="1333" dirty="0">
                <a:solidFill>
                  <a:srgbClr val="0000FF"/>
                </a:solidFill>
                <a:latin typeface="Courier"/>
                <a:cs typeface="Courier"/>
              </a:rPr>
              <a:t>default</a:t>
            </a:r>
            <a:r>
              <a:rPr lang="en-US" sz="1333" dirty="0">
                <a:solidFill>
                  <a:schemeClr val="accent1">
                    <a:lumMod val="75000"/>
                  </a:schemeClr>
                </a:solidFill>
                <a:latin typeface="Courier"/>
                <a:cs typeface="Courier"/>
              </a:rPr>
              <a:t> </a:t>
            </a:r>
            <a:r>
              <a:rPr lang="en-US" sz="1333" dirty="0">
                <a:latin typeface="Courier"/>
                <a:cs typeface="Courier"/>
              </a:rPr>
              <a:t>public void </a:t>
            </a:r>
            <a:r>
              <a:rPr lang="en-US" sz="1333" dirty="0" err="1">
                <a:latin typeface="Courier"/>
                <a:cs typeface="Courier"/>
              </a:rPr>
              <a:t>sayHi</a:t>
            </a:r>
            <a:r>
              <a:rPr lang="en-US" sz="1333" dirty="0">
                <a:latin typeface="Courier"/>
                <a:cs typeface="Courier"/>
              </a:rPr>
              <a:t>() </a:t>
            </a:r>
            <a:r>
              <a:rPr lang="en-US" sz="1333" dirty="0">
                <a:solidFill>
                  <a:srgbClr val="0000FF"/>
                </a:solidFill>
                <a:latin typeface="Courier"/>
                <a:cs typeface="Courier"/>
              </a:rPr>
              <a:t>{</a:t>
            </a:r>
          </a:p>
          <a:p>
            <a:r>
              <a:rPr lang="en-US" sz="1333" dirty="0">
                <a:solidFill>
                  <a:srgbClr val="0000FF"/>
                </a:solidFill>
                <a:latin typeface="Courier"/>
                <a:cs typeface="Courier"/>
              </a:rPr>
              <a:t>		</a:t>
            </a:r>
            <a:r>
              <a:rPr lang="en-US" sz="1333" dirty="0" err="1">
                <a:solidFill>
                  <a:srgbClr val="0000FF"/>
                </a:solidFill>
                <a:latin typeface="Courier"/>
                <a:cs typeface="Courier"/>
              </a:rPr>
              <a:t>System.out.println</a:t>
            </a:r>
            <a:r>
              <a:rPr lang="en-US" sz="1333" dirty="0">
                <a:solidFill>
                  <a:srgbClr val="0000FF"/>
                </a:solidFill>
                <a:latin typeface="Courier"/>
                <a:cs typeface="Courier"/>
              </a:rPr>
              <a:t>("Say Hi");</a:t>
            </a:r>
          </a:p>
          <a:p>
            <a:r>
              <a:rPr lang="en-US" sz="1333" dirty="0">
                <a:solidFill>
                  <a:srgbClr val="0000FF"/>
                </a:solidFill>
                <a:latin typeface="Courier"/>
                <a:cs typeface="Courier"/>
              </a:rPr>
              <a:t>	}</a:t>
            </a:r>
          </a:p>
          <a:p>
            <a:r>
              <a:rPr lang="en-US" sz="1333" dirty="0">
                <a:latin typeface="Courier"/>
                <a:cs typeface="Courier"/>
              </a:rPr>
              <a:t>}</a:t>
            </a:r>
          </a:p>
          <a:p>
            <a:endParaRPr lang="en-US" sz="1333" dirty="0">
              <a:latin typeface="Courier"/>
              <a:cs typeface="Courier"/>
            </a:endParaRPr>
          </a:p>
          <a:p>
            <a:r>
              <a:rPr lang="en-US" sz="1333" dirty="0">
                <a:latin typeface="Courier"/>
                <a:cs typeface="Courier"/>
              </a:rPr>
              <a:t>class </a:t>
            </a:r>
            <a:r>
              <a:rPr lang="en-US" sz="1333" dirty="0" err="1">
                <a:latin typeface="Courier"/>
                <a:cs typeface="Courier"/>
              </a:rPr>
              <a:t>MyClass</a:t>
            </a:r>
            <a:r>
              <a:rPr lang="en-US" sz="1333" dirty="0">
                <a:latin typeface="Courier"/>
                <a:cs typeface="Courier"/>
              </a:rPr>
              <a:t> implements </a:t>
            </a:r>
            <a:r>
              <a:rPr lang="en-US" sz="1333" dirty="0" err="1">
                <a:latin typeface="Courier"/>
                <a:cs typeface="Courier"/>
              </a:rPr>
              <a:t>InterfaceA</a:t>
            </a:r>
            <a:r>
              <a:rPr lang="en-US" sz="1333" dirty="0">
                <a:latin typeface="Courier"/>
                <a:cs typeface="Courier"/>
              </a:rPr>
              <a:t> {</a:t>
            </a:r>
          </a:p>
          <a:p>
            <a:r>
              <a:rPr lang="en-US" sz="1333" dirty="0">
                <a:latin typeface="Courier"/>
                <a:cs typeface="Courier"/>
              </a:rPr>
              <a:t>	@Override</a:t>
            </a:r>
          </a:p>
          <a:p>
            <a:r>
              <a:rPr lang="en-US" sz="1333" dirty="0">
                <a:latin typeface="Courier"/>
                <a:cs typeface="Courier"/>
              </a:rPr>
              <a:t>	public void </a:t>
            </a:r>
            <a:r>
              <a:rPr lang="en-US" sz="1333" dirty="0" err="1">
                <a:latin typeface="Courier"/>
                <a:cs typeface="Courier"/>
              </a:rPr>
              <a:t>saySomething</a:t>
            </a:r>
            <a:r>
              <a:rPr lang="en-US" sz="1333" dirty="0">
                <a:latin typeface="Courier"/>
                <a:cs typeface="Courier"/>
              </a:rPr>
              <a:t>() {</a:t>
            </a:r>
          </a:p>
          <a:p>
            <a:r>
              <a:rPr lang="en-US" sz="1333" dirty="0">
                <a:latin typeface="Courier"/>
                <a:cs typeface="Courier"/>
              </a:rPr>
              <a:t>		</a:t>
            </a:r>
            <a:r>
              <a:rPr lang="en-US" sz="1333" dirty="0" err="1">
                <a:latin typeface="Courier"/>
                <a:cs typeface="Courier"/>
              </a:rPr>
              <a:t>System.out.println</a:t>
            </a:r>
            <a:r>
              <a:rPr lang="en-US" sz="1333" dirty="0">
                <a:latin typeface="Courier"/>
                <a:cs typeface="Courier"/>
              </a:rPr>
              <a:t>("Hello World");</a:t>
            </a:r>
          </a:p>
          <a:p>
            <a:r>
              <a:rPr lang="en-US" sz="1333" dirty="0">
                <a:latin typeface="Courier"/>
                <a:cs typeface="Courier"/>
              </a:rPr>
              <a:t>	}</a:t>
            </a:r>
          </a:p>
          <a:p>
            <a:r>
              <a:rPr lang="en-US" sz="1333" dirty="0">
                <a:latin typeface="Courier"/>
                <a:cs typeface="Courier"/>
              </a:rPr>
              <a:t>}</a:t>
            </a:r>
          </a:p>
        </p:txBody>
      </p:sp>
    </p:spTree>
    <p:extLst>
      <p:ext uri="{BB962C8B-B14F-4D97-AF65-F5344CB8AC3E}">
        <p14:creationId xmlns:p14="http://schemas.microsoft.com/office/powerpoint/2010/main" val="615962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Interface Methods</a:t>
            </a:r>
          </a:p>
        </p:txBody>
      </p:sp>
      <p:sp>
        <p:nvSpPr>
          <p:cNvPr id="3" name="Content Placeholder 2"/>
          <p:cNvSpPr>
            <a:spLocks noGrp="1"/>
          </p:cNvSpPr>
          <p:nvPr>
            <p:ph idx="1"/>
          </p:nvPr>
        </p:nvSpPr>
        <p:spPr/>
        <p:txBody>
          <a:bodyPr/>
          <a:lstStyle/>
          <a:p>
            <a:r>
              <a:rPr lang="en-US" dirty="0" smtClean="0"/>
              <a:t>Multiple interfaces </a:t>
            </a:r>
            <a:br>
              <a:rPr lang="en-US" dirty="0" smtClean="0"/>
            </a:br>
            <a:r>
              <a:rPr lang="en-US" dirty="0" smtClean="0"/>
              <a:t>can have the same </a:t>
            </a:r>
            <a:br>
              <a:rPr lang="en-US" dirty="0" smtClean="0"/>
            </a:br>
            <a:r>
              <a:rPr lang="en-US" dirty="0" smtClean="0"/>
              <a:t>default methods</a:t>
            </a:r>
          </a:p>
          <a:p>
            <a:pPr lvl="2"/>
            <a:r>
              <a:rPr lang="en-US" dirty="0" smtClean="0"/>
              <a:t>need to override </a:t>
            </a:r>
            <a:br>
              <a:rPr lang="en-US" dirty="0" smtClean="0"/>
            </a:br>
            <a:r>
              <a:rPr lang="en-US" dirty="0" smtClean="0"/>
              <a:t>in implementing </a:t>
            </a:r>
            <a:br>
              <a:rPr lang="en-US" dirty="0" smtClean="0"/>
            </a:br>
            <a:r>
              <a:rPr lang="en-US" dirty="0" smtClean="0"/>
              <a:t>class</a:t>
            </a:r>
            <a:endParaRPr lang="en-US" dirty="0"/>
          </a:p>
        </p:txBody>
      </p:sp>
      <p:sp>
        <p:nvSpPr>
          <p:cNvPr id="4" name="Rectangle 3"/>
          <p:cNvSpPr>
            <a:spLocks noChangeArrowheads="1"/>
          </p:cNvSpPr>
          <p:nvPr/>
        </p:nvSpPr>
        <p:spPr bwMode="auto">
          <a:xfrm>
            <a:off x="3244850" y="1154195"/>
            <a:ext cx="5270500" cy="3972093"/>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r>
              <a:rPr lang="en-US" sz="1333" dirty="0">
                <a:latin typeface="Courier"/>
                <a:cs typeface="Courier"/>
              </a:rPr>
              <a:t>interface </a:t>
            </a:r>
            <a:r>
              <a:rPr lang="en-US" sz="1333" dirty="0" err="1">
                <a:latin typeface="Courier"/>
                <a:cs typeface="Courier"/>
              </a:rPr>
              <a:t>InterfaceC</a:t>
            </a:r>
            <a:r>
              <a:rPr lang="en-US" sz="1333" dirty="0">
                <a:latin typeface="Courier"/>
                <a:cs typeface="Courier"/>
              </a:rPr>
              <a:t> {</a:t>
            </a:r>
          </a:p>
          <a:p>
            <a:r>
              <a:rPr lang="en-US" sz="1333" dirty="0">
                <a:latin typeface="Courier"/>
                <a:cs typeface="Courier"/>
              </a:rPr>
              <a:t>    public void </a:t>
            </a:r>
            <a:r>
              <a:rPr lang="en-US" sz="1333" dirty="0" err="1">
                <a:latin typeface="Courier"/>
                <a:cs typeface="Courier"/>
              </a:rPr>
              <a:t>saySomething</a:t>
            </a:r>
            <a:r>
              <a:rPr lang="en-US" sz="1333" dirty="0">
                <a:latin typeface="Courier"/>
                <a:cs typeface="Courier"/>
              </a:rPr>
              <a:t>();</a:t>
            </a:r>
          </a:p>
          <a:p>
            <a:r>
              <a:rPr lang="en-US" sz="1333" dirty="0">
                <a:latin typeface="Courier"/>
                <a:cs typeface="Courier"/>
              </a:rPr>
              <a:t>    </a:t>
            </a:r>
            <a:r>
              <a:rPr lang="en-US" sz="1333" dirty="0">
                <a:solidFill>
                  <a:srgbClr val="0000FF"/>
                </a:solidFill>
                <a:latin typeface="Courier"/>
                <a:cs typeface="Courier"/>
              </a:rPr>
              <a:t>default public void </a:t>
            </a:r>
            <a:r>
              <a:rPr lang="en-US" sz="1333" dirty="0" err="1">
                <a:solidFill>
                  <a:srgbClr val="0000FF"/>
                </a:solidFill>
                <a:latin typeface="Courier"/>
                <a:cs typeface="Courier"/>
              </a:rPr>
              <a:t>sayHi</a:t>
            </a:r>
            <a:r>
              <a:rPr lang="en-US" sz="1333" dirty="0">
                <a:solidFill>
                  <a:srgbClr val="0000FF"/>
                </a:solidFill>
                <a:latin typeface="Courier"/>
                <a:cs typeface="Courier"/>
              </a:rPr>
              <a:t>() </a:t>
            </a:r>
            <a:r>
              <a:rPr lang="en-US" sz="1333" dirty="0">
                <a:latin typeface="Courier"/>
                <a:cs typeface="Courier"/>
              </a:rPr>
              <a:t>{</a:t>
            </a:r>
          </a:p>
          <a:p>
            <a:r>
              <a:rPr lang="en-US" sz="1333" dirty="0">
                <a:latin typeface="Courier"/>
                <a:cs typeface="Courier"/>
              </a:rPr>
              <a:t>        </a:t>
            </a:r>
            <a:r>
              <a:rPr lang="en-US" sz="1333" dirty="0" err="1">
                <a:latin typeface="Courier"/>
                <a:cs typeface="Courier"/>
              </a:rPr>
              <a:t>System.out.println</a:t>
            </a:r>
            <a:r>
              <a:rPr lang="en-US" sz="1333" dirty="0">
                <a:latin typeface="Courier"/>
                <a:cs typeface="Courier"/>
              </a:rPr>
              <a:t>("Hi from </a:t>
            </a:r>
            <a:r>
              <a:rPr lang="en-US" sz="1333" dirty="0" err="1">
                <a:latin typeface="Courier"/>
                <a:cs typeface="Courier"/>
              </a:rPr>
              <a:t>InterfaceC</a:t>
            </a:r>
            <a:r>
              <a:rPr lang="en-US" sz="1333" dirty="0">
                <a:latin typeface="Courier"/>
                <a:cs typeface="Courier"/>
              </a:rPr>
              <a:t>");</a:t>
            </a:r>
          </a:p>
          <a:p>
            <a:r>
              <a:rPr lang="de-DE" sz="1333" dirty="0">
                <a:latin typeface="Courier"/>
                <a:cs typeface="Courier"/>
              </a:rPr>
              <a:t>    }</a:t>
            </a:r>
          </a:p>
          <a:p>
            <a:r>
              <a:rPr lang="de-DE" sz="1333" dirty="0">
                <a:latin typeface="Courier"/>
                <a:cs typeface="Courier"/>
              </a:rPr>
              <a:t>}</a:t>
            </a:r>
          </a:p>
          <a:p>
            <a:r>
              <a:rPr lang="de-DE" sz="1333" dirty="0" err="1">
                <a:latin typeface="Courier"/>
                <a:cs typeface="Courier"/>
              </a:rPr>
              <a:t>interface</a:t>
            </a:r>
            <a:r>
              <a:rPr lang="de-DE" sz="1333" dirty="0">
                <a:latin typeface="Courier"/>
                <a:cs typeface="Courier"/>
              </a:rPr>
              <a:t> </a:t>
            </a:r>
            <a:r>
              <a:rPr lang="de-DE" sz="1333" dirty="0" err="1">
                <a:latin typeface="Courier"/>
                <a:cs typeface="Courier"/>
              </a:rPr>
              <a:t>InterfaceD</a:t>
            </a:r>
            <a:r>
              <a:rPr lang="de-DE" sz="1333" dirty="0">
                <a:latin typeface="Courier"/>
                <a:cs typeface="Courier"/>
              </a:rPr>
              <a:t> {</a:t>
            </a:r>
          </a:p>
          <a:p>
            <a:r>
              <a:rPr lang="de-DE" sz="1333" dirty="0">
                <a:latin typeface="Courier"/>
                <a:cs typeface="Courier"/>
              </a:rPr>
              <a:t>    </a:t>
            </a:r>
            <a:r>
              <a:rPr lang="de-DE" sz="1333" dirty="0" err="1">
                <a:solidFill>
                  <a:srgbClr val="0000FF"/>
                </a:solidFill>
                <a:latin typeface="Courier"/>
                <a:cs typeface="Courier"/>
              </a:rPr>
              <a:t>default</a:t>
            </a:r>
            <a:r>
              <a:rPr lang="de-DE" sz="1333" dirty="0">
                <a:solidFill>
                  <a:srgbClr val="0000FF"/>
                </a:solidFill>
                <a:latin typeface="Courier"/>
                <a:cs typeface="Courier"/>
              </a:rPr>
              <a:t> </a:t>
            </a:r>
            <a:r>
              <a:rPr lang="de-DE" sz="1333" dirty="0" err="1">
                <a:solidFill>
                  <a:srgbClr val="0000FF"/>
                </a:solidFill>
                <a:latin typeface="Courier"/>
                <a:cs typeface="Courier"/>
              </a:rPr>
              <a:t>public</a:t>
            </a:r>
            <a:r>
              <a:rPr lang="de-DE" sz="1333" dirty="0">
                <a:solidFill>
                  <a:srgbClr val="0000FF"/>
                </a:solidFill>
                <a:latin typeface="Courier"/>
                <a:cs typeface="Courier"/>
              </a:rPr>
              <a:t> </a:t>
            </a:r>
            <a:r>
              <a:rPr lang="de-DE" sz="1333" dirty="0" err="1">
                <a:solidFill>
                  <a:srgbClr val="0000FF"/>
                </a:solidFill>
                <a:latin typeface="Courier"/>
                <a:cs typeface="Courier"/>
              </a:rPr>
              <a:t>void</a:t>
            </a:r>
            <a:r>
              <a:rPr lang="de-DE" sz="1333" dirty="0">
                <a:solidFill>
                  <a:srgbClr val="0000FF"/>
                </a:solidFill>
                <a:latin typeface="Courier"/>
                <a:cs typeface="Courier"/>
              </a:rPr>
              <a:t> </a:t>
            </a:r>
            <a:r>
              <a:rPr lang="de-DE" sz="1333" dirty="0" err="1">
                <a:solidFill>
                  <a:srgbClr val="0000FF"/>
                </a:solidFill>
                <a:latin typeface="Courier"/>
                <a:cs typeface="Courier"/>
              </a:rPr>
              <a:t>sayHi</a:t>
            </a:r>
            <a:r>
              <a:rPr lang="de-DE" sz="1333" dirty="0">
                <a:solidFill>
                  <a:srgbClr val="0000FF"/>
                </a:solidFill>
                <a:latin typeface="Courier"/>
                <a:cs typeface="Courier"/>
              </a:rPr>
              <a:t>() </a:t>
            </a:r>
            <a:r>
              <a:rPr lang="de-DE" sz="1333" dirty="0">
                <a:latin typeface="Courier"/>
                <a:cs typeface="Courier"/>
              </a:rPr>
              <a:t>{</a:t>
            </a:r>
          </a:p>
          <a:p>
            <a:r>
              <a:rPr lang="de-DE" sz="1333" dirty="0">
                <a:latin typeface="Courier"/>
                <a:cs typeface="Courier"/>
              </a:rPr>
              <a:t>        </a:t>
            </a:r>
            <a:r>
              <a:rPr lang="de-DE" sz="1333" dirty="0" err="1">
                <a:latin typeface="Courier"/>
                <a:cs typeface="Courier"/>
              </a:rPr>
              <a:t>System.out.println</a:t>
            </a:r>
            <a:r>
              <a:rPr lang="de-DE" sz="1333" dirty="0">
                <a:latin typeface="Courier"/>
                <a:cs typeface="Courier"/>
              </a:rPr>
              <a:t>("Hi </a:t>
            </a:r>
            <a:r>
              <a:rPr lang="de-DE" sz="1333" dirty="0" err="1">
                <a:latin typeface="Courier"/>
                <a:cs typeface="Courier"/>
              </a:rPr>
              <a:t>from</a:t>
            </a:r>
            <a:r>
              <a:rPr lang="de-DE" sz="1333" dirty="0">
                <a:latin typeface="Courier"/>
                <a:cs typeface="Courier"/>
              </a:rPr>
              <a:t> </a:t>
            </a:r>
            <a:r>
              <a:rPr lang="de-DE" sz="1333" dirty="0" err="1">
                <a:latin typeface="Courier"/>
                <a:cs typeface="Courier"/>
              </a:rPr>
              <a:t>InterfaceD</a:t>
            </a:r>
            <a:r>
              <a:rPr lang="de-DE" sz="1333" dirty="0">
                <a:latin typeface="Courier"/>
                <a:cs typeface="Courier"/>
              </a:rPr>
              <a:t>");</a:t>
            </a:r>
          </a:p>
          <a:p>
            <a:r>
              <a:rPr lang="de-DE" sz="1333" dirty="0">
                <a:latin typeface="Courier"/>
                <a:cs typeface="Courier"/>
              </a:rPr>
              <a:t>    }</a:t>
            </a:r>
          </a:p>
          <a:p>
            <a:r>
              <a:rPr lang="de-DE" sz="1333" dirty="0">
                <a:latin typeface="Courier"/>
                <a:cs typeface="Courier"/>
              </a:rPr>
              <a:t>}</a:t>
            </a:r>
          </a:p>
          <a:p>
            <a:r>
              <a:rPr lang="en-US" sz="1333" dirty="0">
                <a:latin typeface="Courier"/>
                <a:cs typeface="Courier"/>
              </a:rPr>
              <a:t>class MyClass3 implements </a:t>
            </a:r>
            <a:r>
              <a:rPr lang="en-US" sz="1333" dirty="0" err="1">
                <a:latin typeface="Courier"/>
                <a:cs typeface="Courier"/>
              </a:rPr>
              <a:t>InterfaceC</a:t>
            </a:r>
            <a:r>
              <a:rPr lang="en-US" sz="1333" dirty="0">
                <a:latin typeface="Courier"/>
                <a:cs typeface="Courier"/>
              </a:rPr>
              <a:t>, </a:t>
            </a:r>
            <a:r>
              <a:rPr lang="en-US" sz="1333" dirty="0" err="1">
                <a:latin typeface="Courier"/>
                <a:cs typeface="Courier"/>
              </a:rPr>
              <a:t>InterfaceD</a:t>
            </a:r>
            <a:r>
              <a:rPr lang="en-US" sz="1333" dirty="0">
                <a:latin typeface="Courier"/>
                <a:cs typeface="Courier"/>
              </a:rPr>
              <a:t> {</a:t>
            </a:r>
          </a:p>
          <a:p>
            <a:r>
              <a:rPr lang="en-US" sz="1333" dirty="0">
                <a:latin typeface="Courier"/>
                <a:cs typeface="Courier"/>
              </a:rPr>
              <a:t>    public void </a:t>
            </a:r>
            <a:r>
              <a:rPr lang="en-US" sz="1333" dirty="0" err="1">
                <a:latin typeface="Courier"/>
                <a:cs typeface="Courier"/>
              </a:rPr>
              <a:t>saySomething</a:t>
            </a:r>
            <a:r>
              <a:rPr lang="en-US" sz="1333" dirty="0">
                <a:latin typeface="Courier"/>
                <a:cs typeface="Courier"/>
              </a:rPr>
              <a:t>() {</a:t>
            </a:r>
          </a:p>
          <a:p>
            <a:r>
              <a:rPr lang="en-US" sz="1333" dirty="0">
                <a:latin typeface="Courier"/>
                <a:cs typeface="Courier"/>
              </a:rPr>
              <a:t>		</a:t>
            </a:r>
            <a:r>
              <a:rPr lang="en-US" sz="1333" dirty="0" err="1">
                <a:latin typeface="Courier"/>
                <a:cs typeface="Courier"/>
              </a:rPr>
              <a:t>System.out.println</a:t>
            </a:r>
            <a:r>
              <a:rPr lang="en-US" sz="1333" dirty="0">
                <a:latin typeface="Courier"/>
                <a:cs typeface="Courier"/>
              </a:rPr>
              <a:t>("Say Something");</a:t>
            </a:r>
          </a:p>
          <a:p>
            <a:r>
              <a:rPr lang="en-US" sz="1333" dirty="0">
                <a:latin typeface="Courier"/>
                <a:cs typeface="Courier"/>
              </a:rPr>
              <a:t>    }</a:t>
            </a:r>
          </a:p>
          <a:p>
            <a:r>
              <a:rPr lang="en-US" sz="1333" dirty="0">
                <a:latin typeface="Courier"/>
                <a:cs typeface="Courier"/>
              </a:rPr>
              <a:t>    </a:t>
            </a:r>
            <a:r>
              <a:rPr lang="en-US" sz="1333" dirty="0">
                <a:solidFill>
                  <a:srgbClr val="0000FF"/>
                </a:solidFill>
                <a:latin typeface="Courier"/>
                <a:cs typeface="Courier"/>
              </a:rPr>
              <a:t>public void </a:t>
            </a:r>
            <a:r>
              <a:rPr lang="en-US" sz="1333" dirty="0" err="1">
                <a:solidFill>
                  <a:srgbClr val="0000FF"/>
                </a:solidFill>
                <a:latin typeface="Courier"/>
                <a:cs typeface="Courier"/>
              </a:rPr>
              <a:t>sayHi</a:t>
            </a:r>
            <a:r>
              <a:rPr lang="en-US" sz="1333" dirty="0">
                <a:solidFill>
                  <a:srgbClr val="0000FF"/>
                </a:solidFill>
                <a:latin typeface="Courier"/>
                <a:cs typeface="Courier"/>
              </a:rPr>
              <a:t>() </a:t>
            </a:r>
            <a:r>
              <a:rPr lang="en-US" sz="1333" dirty="0">
                <a:latin typeface="Courier"/>
                <a:cs typeface="Courier"/>
              </a:rPr>
              <a:t>{</a:t>
            </a:r>
          </a:p>
          <a:p>
            <a:r>
              <a:rPr lang="en-US" sz="1333" dirty="0">
                <a:latin typeface="Courier"/>
                <a:cs typeface="Courier"/>
              </a:rPr>
              <a:t>        </a:t>
            </a:r>
            <a:r>
              <a:rPr lang="en-US" sz="1333" dirty="0" err="1">
                <a:latin typeface="Courier"/>
                <a:cs typeface="Courier"/>
              </a:rPr>
              <a:t>System.out.println</a:t>
            </a:r>
            <a:r>
              <a:rPr lang="en-US" sz="1333" dirty="0">
                <a:latin typeface="Courier"/>
                <a:cs typeface="Courier"/>
              </a:rPr>
              <a:t>("</a:t>
            </a:r>
            <a:r>
              <a:rPr lang="en-US" sz="1333" dirty="0" err="1">
                <a:latin typeface="Courier"/>
                <a:cs typeface="Courier"/>
              </a:rPr>
              <a:t>sayHi</a:t>
            </a:r>
            <a:r>
              <a:rPr lang="en-US" sz="1333" dirty="0">
                <a:latin typeface="Courier"/>
                <a:cs typeface="Courier"/>
              </a:rPr>
              <a:t>() in MyClass3");</a:t>
            </a:r>
          </a:p>
          <a:p>
            <a:r>
              <a:rPr lang="de-DE" sz="1333" dirty="0">
                <a:latin typeface="Courier"/>
                <a:cs typeface="Courier"/>
              </a:rPr>
              <a:t>    }</a:t>
            </a:r>
          </a:p>
          <a:p>
            <a:r>
              <a:rPr lang="de-DE" sz="1333" dirty="0">
                <a:latin typeface="Courier"/>
                <a:cs typeface="Courier"/>
              </a:rPr>
              <a:t>}</a:t>
            </a:r>
            <a:r>
              <a:rPr lang="en-US" sz="1333" dirty="0">
                <a:latin typeface="Courier"/>
                <a:cs typeface="Courier"/>
              </a:rPr>
              <a:t>	</a:t>
            </a:r>
          </a:p>
        </p:txBody>
      </p:sp>
    </p:spTree>
    <p:extLst>
      <p:ext uri="{BB962C8B-B14F-4D97-AF65-F5344CB8AC3E}">
        <p14:creationId xmlns:p14="http://schemas.microsoft.com/office/powerpoint/2010/main" val="1515611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Interface Methods</a:t>
            </a:r>
          </a:p>
        </p:txBody>
      </p:sp>
      <p:sp>
        <p:nvSpPr>
          <p:cNvPr id="3" name="Content Placeholder 2"/>
          <p:cNvSpPr>
            <a:spLocks noGrp="1"/>
          </p:cNvSpPr>
          <p:nvPr>
            <p:ph idx="1"/>
          </p:nvPr>
        </p:nvSpPr>
        <p:spPr/>
        <p:txBody>
          <a:bodyPr/>
          <a:lstStyle/>
          <a:p>
            <a:r>
              <a:rPr lang="en-US" dirty="0" smtClean="0"/>
              <a:t>Can call interface method if required</a:t>
            </a:r>
          </a:p>
          <a:p>
            <a:pPr lvl="2"/>
            <a:r>
              <a:rPr lang="en-US" dirty="0" smtClean="0"/>
              <a:t>need to prefix call to super with type</a:t>
            </a:r>
            <a:endParaRPr lang="en-US" dirty="0"/>
          </a:p>
        </p:txBody>
      </p:sp>
      <p:sp>
        <p:nvSpPr>
          <p:cNvPr id="4" name="Rectangle 3"/>
          <p:cNvSpPr>
            <a:spLocks noChangeArrowheads="1"/>
          </p:cNvSpPr>
          <p:nvPr/>
        </p:nvSpPr>
        <p:spPr bwMode="auto">
          <a:xfrm>
            <a:off x="2214832" y="1795780"/>
            <a:ext cx="6300518" cy="3356732"/>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r>
              <a:rPr lang="en-US" sz="1333" dirty="0">
                <a:latin typeface="Courier"/>
                <a:cs typeface="Courier"/>
              </a:rPr>
              <a:t>class MyClass4 implements </a:t>
            </a:r>
            <a:r>
              <a:rPr lang="en-US" sz="1333" dirty="0" err="1">
                <a:latin typeface="Courier"/>
                <a:cs typeface="Courier"/>
              </a:rPr>
              <a:t>InterfaceC</a:t>
            </a:r>
            <a:r>
              <a:rPr lang="en-US" sz="1333" dirty="0">
                <a:latin typeface="Courier"/>
                <a:cs typeface="Courier"/>
              </a:rPr>
              <a:t>, </a:t>
            </a:r>
            <a:r>
              <a:rPr lang="en-US" sz="1333" dirty="0" err="1">
                <a:latin typeface="Courier"/>
                <a:cs typeface="Courier"/>
              </a:rPr>
              <a:t>InterfaceD</a:t>
            </a:r>
            <a:r>
              <a:rPr lang="en-US" sz="1333" dirty="0">
                <a:latin typeface="Courier"/>
                <a:cs typeface="Courier"/>
              </a:rPr>
              <a:t> {</a:t>
            </a:r>
          </a:p>
          <a:p>
            <a:r>
              <a:rPr lang="en-US" sz="1333" dirty="0">
                <a:latin typeface="Courier"/>
                <a:cs typeface="Courier"/>
              </a:rPr>
              <a:t> </a:t>
            </a:r>
          </a:p>
          <a:p>
            <a:r>
              <a:rPr lang="en-US" sz="1333" dirty="0">
                <a:latin typeface="Courier"/>
                <a:cs typeface="Courier"/>
              </a:rPr>
              <a:t>    @Override</a:t>
            </a:r>
          </a:p>
          <a:p>
            <a:r>
              <a:rPr lang="en-US" sz="1333" dirty="0">
                <a:latin typeface="Courier"/>
                <a:cs typeface="Courier"/>
              </a:rPr>
              <a:t>    public void </a:t>
            </a:r>
            <a:r>
              <a:rPr lang="en-US" sz="1333" dirty="0" err="1">
                <a:latin typeface="Courier"/>
                <a:cs typeface="Courier"/>
              </a:rPr>
              <a:t>saySomething</a:t>
            </a:r>
            <a:r>
              <a:rPr lang="en-US" sz="1333" dirty="0">
                <a:latin typeface="Courier"/>
                <a:cs typeface="Courier"/>
              </a:rPr>
              <a:t>() {</a:t>
            </a:r>
          </a:p>
          <a:p>
            <a:r>
              <a:rPr lang="en-US" sz="1333" dirty="0">
                <a:latin typeface="Courier"/>
                <a:cs typeface="Courier"/>
              </a:rPr>
              <a:t>        </a:t>
            </a:r>
            <a:r>
              <a:rPr lang="en-US" sz="1333" dirty="0" err="1">
                <a:latin typeface="Courier"/>
                <a:cs typeface="Courier"/>
              </a:rPr>
              <a:t>System.out.println</a:t>
            </a:r>
            <a:r>
              <a:rPr lang="en-US" sz="1333" dirty="0">
                <a:latin typeface="Courier"/>
                <a:cs typeface="Courier"/>
              </a:rPr>
              <a:t>("Hello World");</a:t>
            </a:r>
          </a:p>
          <a:p>
            <a:r>
              <a:rPr lang="de-DE" sz="1333" dirty="0">
                <a:latin typeface="Courier"/>
                <a:cs typeface="Courier"/>
              </a:rPr>
              <a:t>    }</a:t>
            </a:r>
          </a:p>
          <a:p>
            <a:r>
              <a:rPr lang="de-DE" sz="1333" dirty="0">
                <a:latin typeface="Courier"/>
                <a:cs typeface="Courier"/>
              </a:rPr>
              <a:t> </a:t>
            </a:r>
          </a:p>
          <a:p>
            <a:r>
              <a:rPr lang="de-DE" sz="1333" dirty="0">
                <a:latin typeface="Courier"/>
                <a:cs typeface="Courier"/>
              </a:rPr>
              <a:t>    // </a:t>
            </a:r>
            <a:r>
              <a:rPr lang="de-DE" sz="1333" dirty="0" err="1">
                <a:latin typeface="Courier"/>
                <a:cs typeface="Courier"/>
              </a:rPr>
              <a:t>If</a:t>
            </a:r>
            <a:r>
              <a:rPr lang="de-DE" sz="1333" dirty="0">
                <a:latin typeface="Courier"/>
                <a:cs typeface="Courier"/>
              </a:rPr>
              <a:t> </a:t>
            </a:r>
            <a:r>
              <a:rPr lang="de-DE" sz="1333" dirty="0" err="1">
                <a:latin typeface="Courier"/>
                <a:cs typeface="Courier"/>
              </a:rPr>
              <a:t>want</a:t>
            </a:r>
            <a:r>
              <a:rPr lang="de-DE" sz="1333" dirty="0">
                <a:latin typeface="Courier"/>
                <a:cs typeface="Courier"/>
              </a:rPr>
              <a:t> </a:t>
            </a:r>
            <a:r>
              <a:rPr lang="de-DE" sz="1333" dirty="0" err="1">
                <a:latin typeface="Courier"/>
                <a:cs typeface="Courier"/>
              </a:rPr>
              <a:t>to</a:t>
            </a:r>
            <a:r>
              <a:rPr lang="de-DE" sz="1333" dirty="0">
                <a:latin typeface="Courier"/>
                <a:cs typeface="Courier"/>
              </a:rPr>
              <a:t> </a:t>
            </a:r>
            <a:r>
              <a:rPr lang="de-DE" sz="1333" dirty="0" err="1">
                <a:latin typeface="Courier"/>
                <a:cs typeface="Courier"/>
              </a:rPr>
              <a:t>call</a:t>
            </a:r>
            <a:r>
              <a:rPr lang="de-DE" sz="1333" dirty="0">
                <a:latin typeface="Courier"/>
                <a:cs typeface="Courier"/>
              </a:rPr>
              <a:t> </a:t>
            </a:r>
            <a:r>
              <a:rPr lang="de-DE" sz="1333" dirty="0" err="1">
                <a:latin typeface="Courier"/>
                <a:cs typeface="Courier"/>
              </a:rPr>
              <a:t>specific</a:t>
            </a:r>
            <a:r>
              <a:rPr lang="de-DE" sz="1333" dirty="0">
                <a:latin typeface="Courier"/>
                <a:cs typeface="Courier"/>
              </a:rPr>
              <a:t> </a:t>
            </a:r>
            <a:r>
              <a:rPr lang="de-DE" sz="1333" dirty="0" err="1">
                <a:latin typeface="Courier"/>
                <a:cs typeface="Courier"/>
              </a:rPr>
              <a:t>method</a:t>
            </a:r>
            <a:r>
              <a:rPr lang="de-DE" sz="1333" dirty="0">
                <a:latin typeface="Courier"/>
                <a:cs typeface="Courier"/>
              </a:rPr>
              <a:t> in </a:t>
            </a:r>
            <a:r>
              <a:rPr lang="de-DE" sz="1333" dirty="0" err="1">
                <a:latin typeface="Courier"/>
                <a:cs typeface="Courier"/>
              </a:rPr>
              <a:t>interface</a:t>
            </a:r>
            <a:r>
              <a:rPr lang="de-DE" sz="1333" dirty="0">
                <a:latin typeface="Courier"/>
                <a:cs typeface="Courier"/>
              </a:rPr>
              <a:t> </a:t>
            </a:r>
            <a:r>
              <a:rPr lang="de-DE" sz="1333" dirty="0" err="1">
                <a:latin typeface="Courier"/>
                <a:cs typeface="Courier"/>
              </a:rPr>
              <a:t>need</a:t>
            </a:r>
            <a:r>
              <a:rPr lang="de-DE" sz="1333" dirty="0">
                <a:latin typeface="Courier"/>
                <a:cs typeface="Courier"/>
              </a:rPr>
              <a:t> </a:t>
            </a:r>
            <a:r>
              <a:rPr lang="de-DE" sz="1333" dirty="0" err="1">
                <a:latin typeface="Courier"/>
                <a:cs typeface="Courier"/>
              </a:rPr>
              <a:t>to</a:t>
            </a:r>
            <a:r>
              <a:rPr lang="de-DE" sz="1333" dirty="0">
                <a:latin typeface="Courier"/>
                <a:cs typeface="Courier"/>
              </a:rPr>
              <a:t> </a:t>
            </a:r>
          </a:p>
          <a:p>
            <a:r>
              <a:rPr lang="de-DE" sz="1333" dirty="0">
                <a:latin typeface="Courier"/>
                <a:cs typeface="Courier"/>
              </a:rPr>
              <a:t>    // </a:t>
            </a:r>
            <a:r>
              <a:rPr lang="de-DE" sz="1333" dirty="0" err="1">
                <a:latin typeface="Courier"/>
                <a:cs typeface="Courier"/>
              </a:rPr>
              <a:t>specify</a:t>
            </a:r>
            <a:r>
              <a:rPr lang="de-DE" sz="1333" dirty="0">
                <a:latin typeface="Courier"/>
                <a:cs typeface="Courier"/>
              </a:rPr>
              <a:t> </a:t>
            </a:r>
            <a:r>
              <a:rPr lang="de-DE" sz="1333" dirty="0" err="1">
                <a:latin typeface="Courier"/>
                <a:cs typeface="Courier"/>
              </a:rPr>
              <a:t>the</a:t>
            </a:r>
            <a:r>
              <a:rPr lang="de-DE" sz="1333" dirty="0">
                <a:latin typeface="Courier"/>
                <a:cs typeface="Courier"/>
              </a:rPr>
              <a:t> type </a:t>
            </a:r>
            <a:r>
              <a:rPr lang="de-DE" sz="1333" dirty="0" err="1">
                <a:latin typeface="Courier"/>
                <a:cs typeface="Courier"/>
              </a:rPr>
              <a:t>before</a:t>
            </a:r>
            <a:r>
              <a:rPr lang="de-DE" sz="1333" dirty="0">
                <a:latin typeface="Courier"/>
                <a:cs typeface="Courier"/>
              </a:rPr>
              <a:t> super</a:t>
            </a:r>
          </a:p>
          <a:p>
            <a:r>
              <a:rPr lang="de-DE" sz="1333" dirty="0">
                <a:latin typeface="Courier"/>
                <a:cs typeface="Courier"/>
              </a:rPr>
              <a:t>    @</a:t>
            </a:r>
            <a:r>
              <a:rPr lang="de-DE" sz="1333" dirty="0" err="1">
                <a:latin typeface="Courier"/>
                <a:cs typeface="Courier"/>
              </a:rPr>
              <a:t>Override</a:t>
            </a:r>
            <a:endParaRPr lang="de-DE" sz="1333" dirty="0">
              <a:latin typeface="Courier"/>
              <a:cs typeface="Courier"/>
            </a:endParaRPr>
          </a:p>
          <a:p>
            <a:r>
              <a:rPr lang="de-DE" sz="1333" dirty="0">
                <a:latin typeface="Courier"/>
                <a:cs typeface="Courier"/>
              </a:rPr>
              <a:t>    </a:t>
            </a:r>
            <a:r>
              <a:rPr lang="de-DE" sz="1333" dirty="0" err="1">
                <a:latin typeface="Courier"/>
                <a:cs typeface="Courier"/>
              </a:rPr>
              <a:t>public</a:t>
            </a:r>
            <a:r>
              <a:rPr lang="de-DE" sz="1333" dirty="0">
                <a:latin typeface="Courier"/>
                <a:cs typeface="Courier"/>
              </a:rPr>
              <a:t> </a:t>
            </a:r>
            <a:r>
              <a:rPr lang="de-DE" sz="1333" dirty="0" err="1">
                <a:latin typeface="Courier"/>
                <a:cs typeface="Courier"/>
              </a:rPr>
              <a:t>void</a:t>
            </a:r>
            <a:r>
              <a:rPr lang="de-DE" sz="1333" dirty="0">
                <a:latin typeface="Courier"/>
                <a:cs typeface="Courier"/>
              </a:rPr>
              <a:t> </a:t>
            </a:r>
            <a:r>
              <a:rPr lang="de-DE" sz="1333" dirty="0" err="1">
                <a:latin typeface="Courier"/>
                <a:cs typeface="Courier"/>
              </a:rPr>
              <a:t>sayHi</a:t>
            </a:r>
            <a:r>
              <a:rPr lang="de-DE" sz="1333" dirty="0">
                <a:latin typeface="Courier"/>
                <a:cs typeface="Courier"/>
              </a:rPr>
              <a:t>() {</a:t>
            </a:r>
          </a:p>
          <a:p>
            <a:r>
              <a:rPr lang="de-DE" sz="1333" dirty="0">
                <a:latin typeface="Courier"/>
                <a:cs typeface="Courier"/>
              </a:rPr>
              <a:t>       </a:t>
            </a:r>
            <a:r>
              <a:rPr lang="de-DE" sz="1333" dirty="0" err="1">
                <a:solidFill>
                  <a:srgbClr val="0000FF"/>
                </a:solidFill>
                <a:latin typeface="Courier"/>
                <a:cs typeface="Courier"/>
              </a:rPr>
              <a:t>InterfaceC.super.sayHi</a:t>
            </a:r>
            <a:r>
              <a:rPr lang="de-DE" sz="1333" dirty="0">
                <a:solidFill>
                  <a:srgbClr val="0000FF"/>
                </a:solidFill>
                <a:latin typeface="Courier"/>
                <a:cs typeface="Courier"/>
              </a:rPr>
              <a:t>();</a:t>
            </a:r>
          </a:p>
          <a:p>
            <a:r>
              <a:rPr lang="de-DE" sz="1333" dirty="0">
                <a:latin typeface="Courier"/>
                <a:cs typeface="Courier"/>
              </a:rPr>
              <a:t>    }</a:t>
            </a:r>
          </a:p>
          <a:p>
            <a:r>
              <a:rPr lang="de-DE" sz="1333" dirty="0">
                <a:latin typeface="Courier"/>
                <a:cs typeface="Courier"/>
              </a:rPr>
              <a:t> </a:t>
            </a:r>
          </a:p>
          <a:p>
            <a:r>
              <a:rPr lang="de-DE" sz="1333" dirty="0">
                <a:latin typeface="Courier"/>
                <a:cs typeface="Courier"/>
              </a:rPr>
              <a:t>}</a:t>
            </a:r>
          </a:p>
          <a:p>
            <a:r>
              <a:rPr lang="en-US" sz="1333" dirty="0">
                <a:latin typeface="Courier"/>
                <a:cs typeface="Courier"/>
              </a:rPr>
              <a:t>	</a:t>
            </a:r>
          </a:p>
        </p:txBody>
      </p:sp>
    </p:spTree>
    <p:extLst>
      <p:ext uri="{BB962C8B-B14F-4D97-AF65-F5344CB8AC3E}">
        <p14:creationId xmlns:p14="http://schemas.microsoft.com/office/powerpoint/2010/main" val="1483816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Interface Methods</a:t>
            </a:r>
            <a:endParaRPr lang="en-US" dirty="0"/>
          </a:p>
        </p:txBody>
      </p:sp>
      <p:sp>
        <p:nvSpPr>
          <p:cNvPr id="3" name="Content Placeholder 2"/>
          <p:cNvSpPr>
            <a:spLocks noGrp="1"/>
          </p:cNvSpPr>
          <p:nvPr>
            <p:ph idx="1"/>
          </p:nvPr>
        </p:nvSpPr>
        <p:spPr/>
        <p:txBody>
          <a:bodyPr/>
          <a:lstStyle/>
          <a:p>
            <a:r>
              <a:rPr lang="en-US" dirty="0" smtClean="0"/>
              <a:t>Can now define static methods in interfaces</a:t>
            </a:r>
          </a:p>
          <a:p>
            <a:pPr lvl="2"/>
            <a:r>
              <a:rPr lang="en-US" dirty="0" smtClean="0"/>
              <a:t>linked to type not to instance</a:t>
            </a:r>
          </a:p>
          <a:p>
            <a:pPr lvl="2"/>
            <a:r>
              <a:rPr lang="en-US" dirty="0" smtClean="0"/>
              <a:t>in this case the interface</a:t>
            </a:r>
            <a:endParaRPr lang="en-US" dirty="0"/>
          </a:p>
        </p:txBody>
      </p:sp>
      <p:sp>
        <p:nvSpPr>
          <p:cNvPr id="4" name="Rectangle 3"/>
          <p:cNvSpPr>
            <a:spLocks noChangeArrowheads="1"/>
          </p:cNvSpPr>
          <p:nvPr/>
        </p:nvSpPr>
        <p:spPr bwMode="auto">
          <a:xfrm>
            <a:off x="1270000" y="2222500"/>
            <a:ext cx="5080000" cy="1305529"/>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r>
              <a:rPr lang="en-US" sz="1333" dirty="0">
                <a:latin typeface="Courier"/>
                <a:cs typeface="Courier"/>
              </a:rPr>
              <a:t>public interface </a:t>
            </a:r>
            <a:r>
              <a:rPr lang="en-US" sz="1333" dirty="0" err="1">
                <a:latin typeface="Courier"/>
                <a:cs typeface="Courier"/>
              </a:rPr>
              <a:t>InterfaceWithStatic</a:t>
            </a:r>
            <a:r>
              <a:rPr lang="en-US" sz="1333" dirty="0">
                <a:latin typeface="Courier"/>
                <a:cs typeface="Courier"/>
              </a:rPr>
              <a:t> {</a:t>
            </a:r>
          </a:p>
          <a:p>
            <a:r>
              <a:rPr lang="en-US" sz="1333" dirty="0">
                <a:latin typeface="Courier"/>
                <a:cs typeface="Courier"/>
              </a:rPr>
              <a:t>	</a:t>
            </a:r>
            <a:r>
              <a:rPr lang="en-US" sz="1333" dirty="0" err="1">
                <a:latin typeface="Courier"/>
                <a:cs typeface="Courier"/>
              </a:rPr>
              <a:t>int</a:t>
            </a:r>
            <a:r>
              <a:rPr lang="en-US" sz="1333" dirty="0">
                <a:latin typeface="Courier"/>
                <a:cs typeface="Courier"/>
              </a:rPr>
              <a:t> </a:t>
            </a:r>
            <a:r>
              <a:rPr lang="en-US" sz="1333" dirty="0" err="1">
                <a:latin typeface="Courier"/>
                <a:cs typeface="Courier"/>
              </a:rPr>
              <a:t>getSomething</a:t>
            </a:r>
            <a:r>
              <a:rPr lang="en-US" sz="1333" dirty="0">
                <a:latin typeface="Courier"/>
                <a:cs typeface="Courier"/>
              </a:rPr>
              <a:t>();</a:t>
            </a:r>
          </a:p>
          <a:p>
            <a:r>
              <a:rPr lang="en-US" sz="1333" dirty="0">
                <a:latin typeface="Courier"/>
                <a:cs typeface="Courier"/>
              </a:rPr>
              <a:t>	</a:t>
            </a:r>
            <a:r>
              <a:rPr lang="en-US" sz="1333" dirty="0">
                <a:solidFill>
                  <a:srgbClr val="0000FF"/>
                </a:solidFill>
                <a:latin typeface="Courier"/>
                <a:cs typeface="Courier"/>
              </a:rPr>
              <a:t>static </a:t>
            </a:r>
            <a:r>
              <a:rPr lang="en-US" sz="1333" dirty="0" err="1">
                <a:solidFill>
                  <a:srgbClr val="0000FF"/>
                </a:solidFill>
                <a:latin typeface="Courier"/>
                <a:cs typeface="Courier"/>
              </a:rPr>
              <a:t>int</a:t>
            </a:r>
            <a:r>
              <a:rPr lang="en-US" sz="1333" dirty="0">
                <a:solidFill>
                  <a:srgbClr val="0000FF"/>
                </a:solidFill>
                <a:latin typeface="Courier"/>
                <a:cs typeface="Courier"/>
              </a:rPr>
              <a:t> </a:t>
            </a:r>
            <a:r>
              <a:rPr lang="en-US" sz="1333" dirty="0" err="1">
                <a:solidFill>
                  <a:srgbClr val="0000FF"/>
                </a:solidFill>
                <a:latin typeface="Courier"/>
                <a:cs typeface="Courier"/>
              </a:rPr>
              <a:t>getSomethingStatic</a:t>
            </a:r>
            <a:r>
              <a:rPr lang="en-US" sz="1333" dirty="0">
                <a:solidFill>
                  <a:srgbClr val="0000FF"/>
                </a:solidFill>
                <a:latin typeface="Courier"/>
                <a:cs typeface="Courier"/>
              </a:rPr>
              <a:t>() {</a:t>
            </a:r>
          </a:p>
          <a:p>
            <a:r>
              <a:rPr lang="en-US" sz="1333" dirty="0">
                <a:solidFill>
                  <a:srgbClr val="0000FF"/>
                </a:solidFill>
                <a:latin typeface="Courier"/>
                <a:cs typeface="Courier"/>
              </a:rPr>
              <a:t>		return 42;</a:t>
            </a:r>
          </a:p>
          <a:p>
            <a:r>
              <a:rPr lang="en-US" sz="1333" dirty="0">
                <a:solidFill>
                  <a:srgbClr val="0000FF"/>
                </a:solidFill>
                <a:latin typeface="Courier"/>
                <a:cs typeface="Courier"/>
              </a:rPr>
              <a:t>	}</a:t>
            </a:r>
          </a:p>
          <a:p>
            <a:r>
              <a:rPr lang="en-US" sz="1333" dirty="0">
                <a:latin typeface="Courier"/>
                <a:cs typeface="Courier"/>
              </a:rPr>
              <a:t>}</a:t>
            </a:r>
          </a:p>
        </p:txBody>
      </p:sp>
      <p:sp>
        <p:nvSpPr>
          <p:cNvPr id="5" name="Rectangle 4"/>
          <p:cNvSpPr>
            <a:spLocks noChangeArrowheads="1"/>
          </p:cNvSpPr>
          <p:nvPr/>
        </p:nvSpPr>
        <p:spPr bwMode="auto">
          <a:xfrm>
            <a:off x="2921000" y="3937000"/>
            <a:ext cx="5143500" cy="1100409"/>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r>
              <a:rPr lang="en-US" sz="1333" dirty="0">
                <a:latin typeface="Courier"/>
                <a:cs typeface="Courier"/>
              </a:rPr>
              <a:t>class </a:t>
            </a:r>
            <a:r>
              <a:rPr lang="en-US" sz="1333" dirty="0" err="1">
                <a:latin typeface="Courier"/>
                <a:cs typeface="Courier"/>
              </a:rPr>
              <a:t>SomeClass</a:t>
            </a:r>
            <a:r>
              <a:rPr lang="en-US" sz="1333" dirty="0">
                <a:latin typeface="Courier"/>
                <a:cs typeface="Courier"/>
              </a:rPr>
              <a:t> implements </a:t>
            </a:r>
            <a:r>
              <a:rPr lang="en-US" sz="1333" dirty="0" err="1">
                <a:latin typeface="Courier"/>
                <a:cs typeface="Courier"/>
              </a:rPr>
              <a:t>InterfaceWithStatic</a:t>
            </a:r>
            <a:r>
              <a:rPr lang="en-US" sz="1333" dirty="0">
                <a:latin typeface="Courier"/>
                <a:cs typeface="Courier"/>
              </a:rPr>
              <a:t> {</a:t>
            </a:r>
          </a:p>
          <a:p>
            <a:r>
              <a:rPr lang="en-US" sz="1333" dirty="0">
                <a:latin typeface="Courier"/>
                <a:cs typeface="Courier"/>
              </a:rPr>
              <a:t>	public </a:t>
            </a:r>
            <a:r>
              <a:rPr lang="en-US" sz="1333" dirty="0" err="1">
                <a:latin typeface="Courier"/>
                <a:cs typeface="Courier"/>
              </a:rPr>
              <a:t>int</a:t>
            </a:r>
            <a:r>
              <a:rPr lang="en-US" sz="1333" dirty="0">
                <a:latin typeface="Courier"/>
                <a:cs typeface="Courier"/>
              </a:rPr>
              <a:t> </a:t>
            </a:r>
            <a:r>
              <a:rPr lang="en-US" sz="1333" dirty="0" err="1">
                <a:latin typeface="Courier"/>
                <a:cs typeface="Courier"/>
              </a:rPr>
              <a:t>getSomething</a:t>
            </a:r>
            <a:r>
              <a:rPr lang="en-US" sz="1333" dirty="0">
                <a:latin typeface="Courier"/>
                <a:cs typeface="Courier"/>
              </a:rPr>
              <a:t>() {</a:t>
            </a:r>
          </a:p>
          <a:p>
            <a:r>
              <a:rPr lang="en-US" sz="1333" dirty="0">
                <a:latin typeface="Courier"/>
                <a:cs typeface="Courier"/>
              </a:rPr>
              <a:t>		return 0;</a:t>
            </a:r>
          </a:p>
          <a:p>
            <a:r>
              <a:rPr lang="en-US" sz="1333" dirty="0">
                <a:latin typeface="Courier"/>
                <a:cs typeface="Courier"/>
              </a:rPr>
              <a:t>	}</a:t>
            </a:r>
          </a:p>
          <a:p>
            <a:r>
              <a:rPr lang="en-US" sz="1333" dirty="0">
                <a:latin typeface="Courier"/>
                <a:cs typeface="Courier"/>
              </a:rPr>
              <a:t>}</a:t>
            </a:r>
          </a:p>
        </p:txBody>
      </p:sp>
    </p:spTree>
    <p:extLst>
      <p:ext uri="{BB962C8B-B14F-4D97-AF65-F5344CB8AC3E}">
        <p14:creationId xmlns:p14="http://schemas.microsoft.com/office/powerpoint/2010/main" val="323536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Interface Methods</a:t>
            </a:r>
            <a:endParaRPr lang="en-US" dirty="0"/>
          </a:p>
        </p:txBody>
      </p:sp>
      <p:sp>
        <p:nvSpPr>
          <p:cNvPr id="3" name="Content Placeholder 2"/>
          <p:cNvSpPr>
            <a:spLocks noGrp="1"/>
          </p:cNvSpPr>
          <p:nvPr>
            <p:ph idx="1"/>
          </p:nvPr>
        </p:nvSpPr>
        <p:spPr/>
        <p:txBody>
          <a:bodyPr/>
          <a:lstStyle/>
          <a:p>
            <a:r>
              <a:rPr lang="en-US" dirty="0" smtClean="0"/>
              <a:t>Can now define static methods in interfaces</a:t>
            </a:r>
          </a:p>
          <a:p>
            <a:pPr lvl="2"/>
            <a:r>
              <a:rPr lang="en-US" dirty="0" smtClean="0"/>
              <a:t>linked to </a:t>
            </a:r>
            <a:br>
              <a:rPr lang="en-US" dirty="0" smtClean="0"/>
            </a:br>
            <a:r>
              <a:rPr lang="en-US" dirty="0" smtClean="0"/>
              <a:t>type not </a:t>
            </a:r>
            <a:br>
              <a:rPr lang="en-US" dirty="0" smtClean="0"/>
            </a:br>
            <a:r>
              <a:rPr lang="en-US" dirty="0" smtClean="0"/>
              <a:t>to instance</a:t>
            </a:r>
          </a:p>
          <a:p>
            <a:pPr lvl="2"/>
            <a:r>
              <a:rPr lang="en-US" dirty="0" smtClean="0"/>
              <a:t>in this case </a:t>
            </a:r>
            <a:r>
              <a:rPr lang="en-US" dirty="0"/>
              <a:t/>
            </a:r>
            <a:br>
              <a:rPr lang="en-US" dirty="0"/>
            </a:br>
            <a:r>
              <a:rPr lang="en-US" dirty="0" smtClean="0"/>
              <a:t>the interface</a:t>
            </a:r>
            <a:endParaRPr lang="en-US" dirty="0"/>
          </a:p>
        </p:txBody>
      </p:sp>
      <p:sp>
        <p:nvSpPr>
          <p:cNvPr id="6" name="Rectangle 5"/>
          <p:cNvSpPr>
            <a:spLocks noChangeArrowheads="1"/>
          </p:cNvSpPr>
          <p:nvPr/>
        </p:nvSpPr>
        <p:spPr bwMode="auto">
          <a:xfrm>
            <a:off x="2683510" y="1503680"/>
            <a:ext cx="5831840" cy="3561852"/>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r>
              <a:rPr lang="en-US" sz="1333" dirty="0">
                <a:latin typeface="Courier"/>
                <a:cs typeface="Courier"/>
              </a:rPr>
              <a:t>public class </a:t>
            </a:r>
            <a:r>
              <a:rPr lang="en-US" sz="1333" dirty="0" err="1">
                <a:latin typeface="Courier"/>
                <a:cs typeface="Courier"/>
              </a:rPr>
              <a:t>StaticMethodExample</a:t>
            </a:r>
            <a:r>
              <a:rPr lang="en-US" sz="1333" dirty="0">
                <a:latin typeface="Courier"/>
                <a:cs typeface="Courier"/>
              </a:rPr>
              <a:t> {</a:t>
            </a:r>
          </a:p>
          <a:p>
            <a:r>
              <a:rPr lang="en-US" sz="1333" dirty="0">
                <a:latin typeface="Courier"/>
                <a:cs typeface="Courier"/>
              </a:rPr>
              <a:t>    public static void main(String[] </a:t>
            </a:r>
            <a:r>
              <a:rPr lang="en-US" sz="1333" dirty="0" err="1">
                <a:latin typeface="Courier"/>
                <a:cs typeface="Courier"/>
              </a:rPr>
              <a:t>args</a:t>
            </a:r>
            <a:r>
              <a:rPr lang="en-US" sz="1333" dirty="0">
                <a:latin typeface="Courier"/>
                <a:cs typeface="Courier"/>
              </a:rPr>
              <a:t>) {</a:t>
            </a:r>
          </a:p>
          <a:p>
            <a:r>
              <a:rPr lang="en-US" sz="1333" dirty="0">
                <a:latin typeface="Courier"/>
                <a:cs typeface="Courier"/>
              </a:rPr>
              <a:t>        // Can call static method directly on interface</a:t>
            </a:r>
          </a:p>
          <a:p>
            <a:r>
              <a:rPr lang="en-US" sz="1333" dirty="0">
                <a:latin typeface="Courier"/>
                <a:cs typeface="Courier"/>
              </a:rPr>
              <a:t>        </a:t>
            </a:r>
            <a:r>
              <a:rPr lang="en-US" sz="1333" dirty="0" err="1">
                <a:latin typeface="Courier"/>
                <a:cs typeface="Courier"/>
              </a:rPr>
              <a:t>System.out.println</a:t>
            </a:r>
            <a:r>
              <a:rPr lang="en-US" sz="1333" dirty="0">
                <a:latin typeface="Courier"/>
                <a:cs typeface="Courier"/>
              </a:rPr>
              <a:t>(</a:t>
            </a:r>
          </a:p>
          <a:p>
            <a:r>
              <a:rPr lang="en-US" sz="1333" dirty="0">
                <a:latin typeface="Courier"/>
                <a:cs typeface="Courier"/>
              </a:rPr>
              <a:t>            </a:t>
            </a:r>
            <a:r>
              <a:rPr lang="en-US" sz="1333" dirty="0" err="1">
                <a:solidFill>
                  <a:srgbClr val="0000FF"/>
                </a:solidFill>
                <a:latin typeface="Courier"/>
                <a:cs typeface="Courier"/>
              </a:rPr>
              <a:t>InterfaceWithStatic.getSomethingStatic</a:t>
            </a:r>
            <a:r>
              <a:rPr lang="en-US" sz="1333" dirty="0">
                <a:solidFill>
                  <a:srgbClr val="0000FF"/>
                </a:solidFill>
                <a:latin typeface="Courier"/>
                <a:cs typeface="Courier"/>
              </a:rPr>
              <a:t>()</a:t>
            </a:r>
            <a:r>
              <a:rPr lang="en-US" sz="1333" dirty="0">
                <a:latin typeface="Courier"/>
                <a:cs typeface="Courier"/>
              </a:rPr>
              <a:t>);</a:t>
            </a:r>
          </a:p>
          <a:p>
            <a:r>
              <a:rPr lang="en-US" sz="1333" dirty="0">
                <a:latin typeface="Courier"/>
                <a:cs typeface="Courier"/>
              </a:rPr>
              <a:t>		</a:t>
            </a:r>
          </a:p>
          <a:p>
            <a:r>
              <a:rPr lang="en-US" sz="1333" dirty="0">
                <a:latin typeface="Courier"/>
                <a:cs typeface="Courier"/>
              </a:rPr>
              <a:t>        // Can't call static interface method on  </a:t>
            </a:r>
          </a:p>
          <a:p>
            <a:r>
              <a:rPr lang="en-US" sz="1333" dirty="0">
                <a:latin typeface="Courier"/>
                <a:cs typeface="Courier"/>
              </a:rPr>
              <a:t>        // implementing type</a:t>
            </a:r>
          </a:p>
          <a:p>
            <a:r>
              <a:rPr lang="en-US" sz="1333" dirty="0">
                <a:latin typeface="Courier"/>
                <a:cs typeface="Courier"/>
              </a:rPr>
              <a:t>	</a:t>
            </a:r>
            <a:r>
              <a:rPr lang="en-US" sz="1333" dirty="0" smtClean="0">
                <a:latin typeface="Courier"/>
                <a:cs typeface="Courier"/>
              </a:rPr>
              <a:t> //  </a:t>
            </a:r>
            <a:r>
              <a:rPr lang="en-US" sz="1333" dirty="0" err="1">
                <a:latin typeface="Courier"/>
                <a:cs typeface="Courier"/>
              </a:rPr>
              <a:t>System.out.println</a:t>
            </a:r>
            <a:r>
              <a:rPr lang="en-US" sz="1333" dirty="0">
                <a:latin typeface="Courier"/>
                <a:cs typeface="Courier"/>
              </a:rPr>
              <a:t>(</a:t>
            </a:r>
          </a:p>
          <a:p>
            <a:r>
              <a:rPr lang="en-US" sz="1333" dirty="0">
                <a:latin typeface="Courier"/>
                <a:cs typeface="Courier"/>
              </a:rPr>
              <a:t>	</a:t>
            </a:r>
            <a:r>
              <a:rPr lang="en-US" sz="1333" dirty="0" smtClean="0">
                <a:latin typeface="Courier"/>
                <a:cs typeface="Courier"/>
              </a:rPr>
              <a:t> //      </a:t>
            </a:r>
            <a:r>
              <a:rPr lang="en-US" sz="1333" dirty="0" err="1">
                <a:latin typeface="Courier"/>
                <a:cs typeface="Courier"/>
              </a:rPr>
              <a:t>SomeClass.getSomethingStatic</a:t>
            </a:r>
            <a:r>
              <a:rPr lang="en-US" sz="1333" dirty="0">
                <a:latin typeface="Courier"/>
                <a:cs typeface="Courier"/>
              </a:rPr>
              <a:t>());</a:t>
            </a:r>
          </a:p>
          <a:p>
            <a:r>
              <a:rPr lang="en-US" sz="1333" dirty="0">
                <a:latin typeface="Courier"/>
                <a:cs typeface="Courier"/>
              </a:rPr>
              <a:t>		</a:t>
            </a:r>
          </a:p>
          <a:p>
            <a:r>
              <a:rPr lang="en-US" sz="1333" dirty="0">
                <a:latin typeface="Courier"/>
                <a:cs typeface="Courier"/>
              </a:rPr>
              <a:t>        </a:t>
            </a:r>
            <a:r>
              <a:rPr lang="en-US" sz="1333" dirty="0" err="1">
                <a:latin typeface="Courier"/>
                <a:cs typeface="Courier"/>
              </a:rPr>
              <a:t>SomeClass</a:t>
            </a:r>
            <a:r>
              <a:rPr lang="en-US" sz="1333" dirty="0">
                <a:latin typeface="Courier"/>
                <a:cs typeface="Courier"/>
              </a:rPr>
              <a:t> s = new </a:t>
            </a:r>
            <a:r>
              <a:rPr lang="en-US" sz="1333" dirty="0" err="1">
                <a:latin typeface="Courier"/>
                <a:cs typeface="Courier"/>
              </a:rPr>
              <a:t>SomeClass</a:t>
            </a:r>
            <a:r>
              <a:rPr lang="en-US" sz="1333" dirty="0">
                <a:latin typeface="Courier"/>
                <a:cs typeface="Courier"/>
              </a:rPr>
              <a:t>();</a:t>
            </a:r>
          </a:p>
          <a:p>
            <a:r>
              <a:rPr lang="en-US" sz="1333" dirty="0">
                <a:latin typeface="Courier"/>
                <a:cs typeface="Courier"/>
              </a:rPr>
              <a:t>        </a:t>
            </a:r>
            <a:r>
              <a:rPr lang="en-US" sz="1333" dirty="0" err="1">
                <a:latin typeface="Courier"/>
                <a:cs typeface="Courier"/>
              </a:rPr>
              <a:t>System.out.println</a:t>
            </a:r>
            <a:r>
              <a:rPr lang="en-US" sz="1333" dirty="0">
                <a:latin typeface="Courier"/>
                <a:cs typeface="Courier"/>
              </a:rPr>
              <a:t>(</a:t>
            </a:r>
            <a:r>
              <a:rPr lang="en-US" sz="1333" dirty="0" err="1">
                <a:latin typeface="Courier"/>
                <a:cs typeface="Courier"/>
              </a:rPr>
              <a:t>s.getSomething</a:t>
            </a:r>
            <a:r>
              <a:rPr lang="en-US" sz="1333" dirty="0">
                <a:latin typeface="Courier"/>
                <a:cs typeface="Courier"/>
              </a:rPr>
              <a:t>());</a:t>
            </a:r>
          </a:p>
          <a:p>
            <a:r>
              <a:rPr lang="en-US" sz="1333" dirty="0">
                <a:latin typeface="Courier"/>
                <a:cs typeface="Courier"/>
              </a:rPr>
              <a:t>        // Can't call static interface method on object</a:t>
            </a:r>
          </a:p>
          <a:p>
            <a:r>
              <a:rPr lang="en-US" sz="1333" dirty="0">
                <a:latin typeface="Courier"/>
                <a:cs typeface="Courier"/>
              </a:rPr>
              <a:t>	// </a:t>
            </a:r>
            <a:r>
              <a:rPr lang="en-US" sz="1333" dirty="0" err="1">
                <a:latin typeface="Courier"/>
                <a:cs typeface="Courier"/>
              </a:rPr>
              <a:t>System.out.println</a:t>
            </a:r>
            <a:r>
              <a:rPr lang="en-US" sz="1333" dirty="0">
                <a:latin typeface="Courier"/>
                <a:cs typeface="Courier"/>
              </a:rPr>
              <a:t>(</a:t>
            </a:r>
            <a:r>
              <a:rPr lang="en-US" sz="1333" dirty="0" err="1">
                <a:latin typeface="Courier"/>
                <a:cs typeface="Courier"/>
              </a:rPr>
              <a:t>s.getSomethingStatic</a:t>
            </a:r>
            <a:r>
              <a:rPr lang="en-US" sz="1333" dirty="0">
                <a:latin typeface="Courier"/>
                <a:cs typeface="Courier"/>
              </a:rPr>
              <a:t>());</a:t>
            </a:r>
          </a:p>
          <a:p>
            <a:r>
              <a:rPr lang="en-US" sz="1333" dirty="0">
                <a:latin typeface="Courier"/>
                <a:cs typeface="Courier"/>
              </a:rPr>
              <a:t>	}</a:t>
            </a:r>
          </a:p>
          <a:p>
            <a:r>
              <a:rPr lang="en-US" sz="1333" dirty="0">
                <a:latin typeface="Courier"/>
                <a:cs typeface="Courier"/>
              </a:rPr>
              <a:t>}</a:t>
            </a:r>
          </a:p>
        </p:txBody>
      </p:sp>
    </p:spTree>
    <p:extLst>
      <p:ext uri="{BB962C8B-B14F-4D97-AF65-F5344CB8AC3E}">
        <p14:creationId xmlns:p14="http://schemas.microsoft.com/office/powerpoint/2010/main" val="1856450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&amp; Static Interface Methods</a:t>
            </a:r>
            <a:endParaRPr lang="en-US" dirty="0"/>
          </a:p>
        </p:txBody>
      </p:sp>
      <p:sp>
        <p:nvSpPr>
          <p:cNvPr id="3" name="Content Placeholder 2"/>
          <p:cNvSpPr>
            <a:spLocks noGrp="1"/>
          </p:cNvSpPr>
          <p:nvPr>
            <p:ph idx="1"/>
          </p:nvPr>
        </p:nvSpPr>
        <p:spPr/>
        <p:txBody>
          <a:bodyPr/>
          <a:lstStyle/>
          <a:p>
            <a:r>
              <a:rPr lang="en-US" dirty="0" smtClean="0"/>
              <a:t>Interface default methods</a:t>
            </a:r>
          </a:p>
          <a:p>
            <a:pPr lvl="2"/>
            <a:r>
              <a:rPr lang="en-US" dirty="0" smtClean="0"/>
              <a:t>helps to avoid utility classes</a:t>
            </a:r>
          </a:p>
          <a:p>
            <a:pPr lvl="2"/>
            <a:r>
              <a:rPr lang="en-US" dirty="0" smtClean="0"/>
              <a:t>helps to extend interfaces without breaking existing code</a:t>
            </a:r>
          </a:p>
          <a:p>
            <a:pPr lvl="2"/>
            <a:endParaRPr lang="en-US" dirty="0"/>
          </a:p>
          <a:p>
            <a:r>
              <a:rPr lang="en-US" dirty="0" smtClean="0"/>
              <a:t>Interface static methods</a:t>
            </a:r>
          </a:p>
          <a:p>
            <a:pPr lvl="2"/>
            <a:r>
              <a:rPr lang="en-US" dirty="0" smtClean="0"/>
              <a:t>part of interface not implementing class</a:t>
            </a:r>
          </a:p>
          <a:p>
            <a:pPr lvl="2"/>
            <a:r>
              <a:rPr lang="en-US" dirty="0" smtClean="0"/>
              <a:t>can't be overridden by implementing class</a:t>
            </a:r>
          </a:p>
          <a:p>
            <a:pPr lvl="2"/>
            <a:r>
              <a:rPr lang="en-US" dirty="0" smtClean="0"/>
              <a:t>may reduce the need for abstract classes</a:t>
            </a:r>
            <a:endParaRPr lang="en-US" dirty="0"/>
          </a:p>
        </p:txBody>
      </p:sp>
    </p:spTree>
    <p:extLst>
      <p:ext uri="{BB962C8B-B14F-4D97-AF65-F5344CB8AC3E}">
        <p14:creationId xmlns:p14="http://schemas.microsoft.com/office/powerpoint/2010/main" val="388321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a:t>
            </a:r>
            <a:endParaRPr lang="en-US" dirty="0"/>
          </a:p>
        </p:txBody>
      </p:sp>
      <p:sp>
        <p:nvSpPr>
          <p:cNvPr id="3" name="Content Placeholder 2"/>
          <p:cNvSpPr>
            <a:spLocks noGrp="1"/>
          </p:cNvSpPr>
          <p:nvPr>
            <p:ph idx="1"/>
          </p:nvPr>
        </p:nvSpPr>
        <p:spPr/>
        <p:txBody>
          <a:bodyPr/>
          <a:lstStyle/>
          <a:p>
            <a:r>
              <a:rPr lang="en-US" dirty="0" smtClean="0"/>
              <a:t>Java8 introduces a Streams API</a:t>
            </a:r>
          </a:p>
          <a:p>
            <a:pPr lvl="2"/>
            <a:endParaRPr lang="en-US" dirty="0"/>
          </a:p>
          <a:p>
            <a:r>
              <a:rPr lang="en-US" dirty="0" smtClean="0"/>
              <a:t>Supports function-style operations on streams of elements</a:t>
            </a:r>
          </a:p>
          <a:p>
            <a:pPr lvl="2"/>
            <a:endParaRPr lang="en-US" dirty="0"/>
          </a:p>
          <a:p>
            <a:r>
              <a:rPr lang="en-US" dirty="0" smtClean="0"/>
              <a:t>Integrated into the Collections API</a:t>
            </a:r>
          </a:p>
          <a:p>
            <a:pPr lvl="2"/>
            <a:endParaRPr lang="en-US" dirty="0"/>
          </a:p>
          <a:p>
            <a:r>
              <a:rPr lang="en-US" dirty="0" smtClean="0"/>
              <a:t>Can apply bulk operations to contents of collections etc.</a:t>
            </a:r>
            <a:endParaRPr lang="en-US" dirty="0"/>
          </a:p>
        </p:txBody>
      </p:sp>
      <p:sp>
        <p:nvSpPr>
          <p:cNvPr id="4" name="Rectangle 3"/>
          <p:cNvSpPr>
            <a:spLocks noChangeArrowheads="1"/>
          </p:cNvSpPr>
          <p:nvPr/>
        </p:nvSpPr>
        <p:spPr bwMode="auto">
          <a:xfrm>
            <a:off x="2331720" y="3586480"/>
            <a:ext cx="5651500" cy="1305529"/>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r>
              <a:rPr lang="en-US" sz="1333" dirty="0" smtClean="0">
                <a:latin typeface="Courier" charset="0"/>
                <a:ea typeface="Courier" charset="0"/>
                <a:cs typeface="Courier" charset="0"/>
              </a:rPr>
              <a:t>List&lt;Item&gt; </a:t>
            </a:r>
            <a:r>
              <a:rPr lang="en-US" sz="1333" dirty="0" err="1" smtClean="0">
                <a:latin typeface="Courier" charset="0"/>
                <a:ea typeface="Courier" charset="0"/>
                <a:cs typeface="Courier" charset="0"/>
              </a:rPr>
              <a:t>shoppingList</a:t>
            </a:r>
            <a:r>
              <a:rPr lang="en-US" sz="1333" dirty="0" smtClean="0">
                <a:latin typeface="Courier" charset="0"/>
                <a:ea typeface="Courier" charset="0"/>
                <a:cs typeface="Courier" charset="0"/>
              </a:rPr>
              <a:t> = </a:t>
            </a:r>
            <a:r>
              <a:rPr lang="en-US" sz="1333" dirty="0">
                <a:latin typeface="Courier" charset="0"/>
                <a:ea typeface="Courier" charset="0"/>
                <a:cs typeface="Courier" charset="0"/>
              </a:rPr>
              <a:t>new </a:t>
            </a:r>
            <a:r>
              <a:rPr lang="en-US" sz="1333" dirty="0" err="1">
                <a:latin typeface="Courier" charset="0"/>
                <a:ea typeface="Courier" charset="0"/>
                <a:cs typeface="Courier" charset="0"/>
              </a:rPr>
              <a:t>ArrayList</a:t>
            </a:r>
            <a:r>
              <a:rPr lang="en-US" sz="1333" dirty="0">
                <a:latin typeface="Courier" charset="0"/>
                <a:ea typeface="Courier" charset="0"/>
                <a:cs typeface="Courier" charset="0"/>
              </a:rPr>
              <a:t>&lt;&gt;();</a:t>
            </a:r>
          </a:p>
          <a:p>
            <a:r>
              <a:rPr lang="en-US" sz="1333" dirty="0">
                <a:latin typeface="Courier" charset="0"/>
                <a:ea typeface="Courier" charset="0"/>
                <a:cs typeface="Courier" charset="0"/>
              </a:rPr>
              <a:t>...</a:t>
            </a:r>
          </a:p>
          <a:p>
            <a:r>
              <a:rPr lang="en-US" sz="1333" dirty="0" err="1">
                <a:latin typeface="Courier" charset="0"/>
                <a:ea typeface="Courier" charset="0"/>
                <a:cs typeface="Courier" charset="0"/>
              </a:rPr>
              <a:t>System.out.println</a:t>
            </a:r>
            <a:r>
              <a:rPr lang="en-US" sz="1333" dirty="0">
                <a:latin typeface="Courier" charset="0"/>
                <a:ea typeface="Courier" charset="0"/>
                <a:cs typeface="Courier" charset="0"/>
              </a:rPr>
              <a:t>(</a:t>
            </a:r>
          </a:p>
          <a:p>
            <a:r>
              <a:rPr lang="en-US" sz="1333" dirty="0">
                <a:latin typeface="Courier" charset="0"/>
                <a:ea typeface="Courier" charset="0"/>
                <a:cs typeface="Courier" charset="0"/>
              </a:rPr>
              <a:t>    </a:t>
            </a:r>
            <a:r>
              <a:rPr lang="en-US" sz="1333" dirty="0" err="1" smtClean="0">
                <a:latin typeface="Courier" charset="0"/>
                <a:ea typeface="Courier" charset="0"/>
                <a:cs typeface="Courier" charset="0"/>
              </a:rPr>
              <a:t>shoppingList.stream</a:t>
            </a:r>
            <a:r>
              <a:rPr lang="en-US" sz="1333" dirty="0">
                <a:latin typeface="Courier" charset="0"/>
                <a:ea typeface="Courier" charset="0"/>
                <a:cs typeface="Courier" charset="0"/>
              </a:rPr>
              <a:t>()</a:t>
            </a:r>
          </a:p>
          <a:p>
            <a:r>
              <a:rPr lang="en-US" sz="1333" dirty="0">
                <a:latin typeface="Courier" charset="0"/>
                <a:ea typeface="Courier" charset="0"/>
                <a:cs typeface="Courier" charset="0"/>
              </a:rPr>
              <a:t>          </a:t>
            </a:r>
            <a:r>
              <a:rPr lang="en-US" sz="1333" dirty="0" smtClean="0">
                <a:latin typeface="Courier" charset="0"/>
                <a:ea typeface="Courier" charset="0"/>
                <a:cs typeface="Courier" charset="0"/>
              </a:rPr>
              <a:t>      .map(it </a:t>
            </a:r>
            <a:r>
              <a:rPr lang="en-US" sz="1333" dirty="0">
                <a:latin typeface="Courier" charset="0"/>
                <a:ea typeface="Courier" charset="0"/>
                <a:cs typeface="Courier" charset="0"/>
              </a:rPr>
              <a:t>-&gt; </a:t>
            </a:r>
            <a:r>
              <a:rPr lang="en-US" sz="1333" dirty="0" err="1" smtClean="0">
                <a:latin typeface="Courier" charset="0"/>
                <a:ea typeface="Courier" charset="0"/>
                <a:cs typeface="Courier" charset="0"/>
              </a:rPr>
              <a:t>it.getPrice</a:t>
            </a:r>
            <a:r>
              <a:rPr lang="en-US" sz="1333" dirty="0" smtClean="0">
                <a:latin typeface="Courier" charset="0"/>
                <a:ea typeface="Courier" charset="0"/>
                <a:cs typeface="Courier" charset="0"/>
              </a:rPr>
              <a:t>())</a:t>
            </a:r>
            <a:endParaRPr lang="en-US" sz="1333" dirty="0">
              <a:latin typeface="Courier" charset="0"/>
              <a:ea typeface="Courier" charset="0"/>
              <a:cs typeface="Courier" charset="0"/>
            </a:endParaRPr>
          </a:p>
          <a:p>
            <a:r>
              <a:rPr lang="en-US" sz="1333" dirty="0">
                <a:latin typeface="Courier" charset="0"/>
                <a:ea typeface="Courier" charset="0"/>
                <a:cs typeface="Courier" charset="0"/>
              </a:rPr>
              <a:t>          </a:t>
            </a:r>
            <a:r>
              <a:rPr lang="en-US" sz="1333" dirty="0" smtClean="0">
                <a:latin typeface="Courier" charset="0"/>
                <a:ea typeface="Courier" charset="0"/>
                <a:cs typeface="Courier" charset="0"/>
              </a:rPr>
              <a:t>      .</a:t>
            </a:r>
            <a:r>
              <a:rPr lang="en-US" sz="1333" dirty="0">
                <a:latin typeface="Courier" charset="0"/>
                <a:ea typeface="Courier" charset="0"/>
                <a:cs typeface="Courier" charset="0"/>
              </a:rPr>
              <a:t>max(Integer::max));</a:t>
            </a:r>
            <a:endParaRPr lang="de-DE" sz="1333" dirty="0">
              <a:latin typeface="Courier" charset="0"/>
              <a:ea typeface="Courier" charset="0"/>
              <a:cs typeface="Courier" charset="0"/>
            </a:endParaRPr>
          </a:p>
        </p:txBody>
      </p:sp>
    </p:spTree>
    <p:extLst>
      <p:ext uri="{BB962C8B-B14F-4D97-AF65-F5344CB8AC3E}">
        <p14:creationId xmlns:p14="http://schemas.microsoft.com/office/powerpoint/2010/main" val="13381210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213</TotalTime>
  <Words>1909</Words>
  <Application>Microsoft Macintosh PowerPoint</Application>
  <PresentationFormat>On-screen Show (16:10)</PresentationFormat>
  <Paragraphs>248</Paragraphs>
  <Slides>13</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Courier</vt:lpstr>
      <vt:lpstr>ＭＳ Ｐゴシック</vt:lpstr>
      <vt:lpstr>Symbol</vt:lpstr>
      <vt:lpstr>Times New Roman</vt:lpstr>
      <vt:lpstr>Office Theme</vt:lpstr>
      <vt:lpstr>Introducing Java 8</vt:lpstr>
      <vt:lpstr>Java 8</vt:lpstr>
      <vt:lpstr>Default Interface Methods</vt:lpstr>
      <vt:lpstr>Default Interface Methods</vt:lpstr>
      <vt:lpstr>Default Interface Methods</vt:lpstr>
      <vt:lpstr>Static Interface Methods</vt:lpstr>
      <vt:lpstr>Static Interface Methods</vt:lpstr>
      <vt:lpstr>Default &amp; Static Interface Methods</vt:lpstr>
      <vt:lpstr>Streams</vt:lpstr>
      <vt:lpstr>New Date Time API</vt:lpstr>
      <vt:lpstr>Concurrency Updates</vt:lpstr>
      <vt:lpstr>Annotation Changes</vt:lpstr>
      <vt:lpstr>From PermGen to Metaspace</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Ball</dc:creator>
  <cp:lastModifiedBy>George Ball</cp:lastModifiedBy>
  <cp:revision>46</cp:revision>
  <cp:lastPrinted>2018-01-22T03:38:26Z</cp:lastPrinted>
  <dcterms:created xsi:type="dcterms:W3CDTF">2016-08-08T06:24:31Z</dcterms:created>
  <dcterms:modified xsi:type="dcterms:W3CDTF">2018-01-22T03:45:33Z</dcterms:modified>
</cp:coreProperties>
</file>