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17" r:id="rId3"/>
    <p:sldId id="318" r:id="rId4"/>
    <p:sldId id="297" r:id="rId5"/>
    <p:sldId id="298" r:id="rId6"/>
    <p:sldId id="299" r:id="rId7"/>
    <p:sldId id="300" r:id="rId8"/>
    <p:sldId id="301" r:id="rId9"/>
    <p:sldId id="302" r:id="rId10"/>
    <p:sldId id="319" r:id="rId11"/>
    <p:sldId id="304" r:id="rId12"/>
    <p:sldId id="321" r:id="rId13"/>
    <p:sldId id="320" r:id="rId14"/>
    <p:sldId id="306" r:id="rId15"/>
    <p:sldId id="307" r:id="rId16"/>
    <p:sldId id="308" r:id="rId17"/>
    <p:sldId id="309" r:id="rId18"/>
    <p:sldId id="310" r:id="rId19"/>
    <p:sldId id="311" r:id="rId20"/>
    <p:sldId id="312" r:id="rId21"/>
    <p:sldId id="313" r:id="rId22"/>
    <p:sldId id="314" r:id="rId23"/>
    <p:sldId id="315" r:id="rId24"/>
    <p:sldId id="316" r:id="rId2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8"/>
    <p:restoredTop sz="94674"/>
  </p:normalViewPr>
  <p:slideViewPr>
    <p:cSldViewPr snapToGrid="0" snapToObjects="1">
      <p:cViewPr varScale="1">
        <p:scale>
          <a:sx n="80" d="100"/>
          <a:sy n="80" d="100"/>
        </p:scale>
        <p:origin x="1824" y="192"/>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544638" y="985838"/>
            <a:ext cx="5445125" cy="3403600"/>
          </a:xfrm>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1"/>
            <a:r>
              <a:rPr lang="en-GB" dirty="0" smtClean="0">
                <a:latin typeface="Book Antiqua" charset="0"/>
                <a:ea typeface="ＭＳ Ｐゴシック" charset="0"/>
              </a:rPr>
              <a:t>Functional programming languages</a:t>
            </a:r>
            <a:r>
              <a:rPr lang="en-GB" baseline="0" dirty="0" smtClean="0">
                <a:latin typeface="Book Antiqua" charset="0"/>
                <a:ea typeface="ＭＳ Ｐゴシック" charset="0"/>
              </a:rPr>
              <a:t> tend to have a number of features in common. Many FP languages make advanced use of type inference, so that it is seldom necessary to declare the type of a variable.</a:t>
            </a:r>
          </a:p>
          <a:p>
            <a:pPr lvl="1"/>
            <a:r>
              <a:rPr lang="en-GB" baseline="0" dirty="0" smtClean="0">
                <a:latin typeface="Book Antiqua" charset="0"/>
                <a:ea typeface="ＭＳ Ｐゴシック" charset="0"/>
              </a:rPr>
              <a:t>Perhaps the distinguishing feature of FP is its use of functions as first class data types, and in the provision of features such as lambdas and closures, which are now making their way into </a:t>
            </a:r>
            <a:r>
              <a:rPr lang="en-GB" baseline="0" smtClean="0">
                <a:latin typeface="Book Antiqua" charset="0"/>
                <a:ea typeface="ＭＳ Ｐゴシック" charset="0"/>
              </a:rPr>
              <a:t>more mainstream </a:t>
            </a:r>
            <a:r>
              <a:rPr lang="en-GB" baseline="0" dirty="0" smtClean="0">
                <a:latin typeface="Book Antiqua" charset="0"/>
                <a:ea typeface="ＭＳ Ｐゴシック" charset="0"/>
              </a:rPr>
              <a:t>languages. The use of immutable state, together with recursion and declarative programming, makes for a distinctive functional style that can be very concise. Finally, many FP languages support lazy evaluation, which postpones expression evaluation until it is needed.</a:t>
            </a:r>
          </a:p>
          <a:p>
            <a:pPr marL="233363" marR="0" lvl="1" indent="0" algn="l" defTabSz="914400" rtl="0" eaLnBrk="0" fontAlgn="base" latinLnBrk="0" hangingPunct="0">
              <a:lnSpc>
                <a:spcPct val="90000"/>
              </a:lnSpc>
              <a:spcBef>
                <a:spcPct val="40000"/>
              </a:spcBef>
              <a:spcAft>
                <a:spcPct val="0"/>
              </a:spcAft>
              <a:buClrTx/>
              <a:buSzTx/>
              <a:buFontTx/>
              <a:buNone/>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@tag functional;</a:t>
            </a:r>
          </a:p>
          <a:p>
            <a:pPr lvl="1"/>
            <a:endParaRPr lang="en-GB" dirty="0">
              <a:latin typeface="Book Antiqua" charset="0"/>
              <a:ea typeface="ＭＳ Ｐゴシック" charset="0"/>
            </a:endParaRPr>
          </a:p>
        </p:txBody>
      </p:sp>
    </p:spTree>
    <p:extLst>
      <p:ext uri="{BB962C8B-B14F-4D97-AF65-F5344CB8AC3E}">
        <p14:creationId xmlns:p14="http://schemas.microsoft.com/office/powerpoint/2010/main" val="189524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define</a:t>
            </a:r>
            <a:r>
              <a:rPr lang="en-US" baseline="0" dirty="0" smtClean="0"/>
              <a:t> two "functions", both accept a single Integer argument and return an Integer result. Each performs a different calculation using the argument to generate the result.</a:t>
            </a:r>
            <a:endParaRPr lang="en-US" dirty="0"/>
          </a:p>
        </p:txBody>
      </p:sp>
    </p:spTree>
    <p:extLst>
      <p:ext uri="{BB962C8B-B14F-4D97-AF65-F5344CB8AC3E}">
        <p14:creationId xmlns:p14="http://schemas.microsoft.com/office/powerpoint/2010/main" val="150165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define</a:t>
            </a:r>
            <a:r>
              <a:rPr lang="en-US" baseline="0" dirty="0" smtClean="0"/>
              <a:t> two "functions", both accept a single Integer argument and return an Integer result. Each performs a different calculation using the argument to generate the result.</a:t>
            </a:r>
            <a:endParaRPr lang="en-US" dirty="0"/>
          </a:p>
        </p:txBody>
      </p:sp>
    </p:spTree>
    <p:extLst>
      <p:ext uri="{BB962C8B-B14F-4D97-AF65-F5344CB8AC3E}">
        <p14:creationId xmlns:p14="http://schemas.microsoft.com/office/powerpoint/2010/main" val="83365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define</a:t>
            </a:r>
            <a:r>
              <a:rPr lang="en-US" baseline="0" dirty="0" smtClean="0"/>
              <a:t> two "functions", both accept a single Integer argument and return an Integer result. Each performs a different calculation using the argument to generate the result.</a:t>
            </a:r>
            <a:endParaRPr lang="en-US" dirty="0"/>
          </a:p>
        </p:txBody>
      </p:sp>
    </p:spTree>
    <p:extLst>
      <p:ext uri="{BB962C8B-B14F-4D97-AF65-F5344CB8AC3E}">
        <p14:creationId xmlns:p14="http://schemas.microsoft.com/office/powerpoint/2010/main" val="179985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Perhaps the most obvious new feature in Java 8 is the syntax</a:t>
            </a:r>
            <a:r>
              <a:rPr lang="en-US" baseline="0" dirty="0" smtClean="0"/>
              <a:t> allowing the definition of lambda expressions, or function literals (or anonymous functions).</a:t>
            </a:r>
          </a:p>
          <a:p>
            <a:r>
              <a:rPr lang="en-US" baseline="0" dirty="0" smtClean="0"/>
              <a:t>These allow us to specify an instance of one of the @</a:t>
            </a:r>
            <a:r>
              <a:rPr lang="en-US" baseline="0" dirty="0" err="1" smtClean="0"/>
              <a:t>FunctionalInterface</a:t>
            </a:r>
            <a:r>
              <a:rPr lang="en-US" baseline="0" dirty="0" smtClean="0"/>
              <a:t> annotated interface types "inline". The general form is to define the argument(s) in parentheses, and then the body of the lambda following the "arrow" operator. This follows the general form of lambda expressions as defined by the Lambda Calculus.</a:t>
            </a:r>
          </a:p>
          <a:p>
            <a:r>
              <a:rPr lang="en-US" baseline="0" dirty="0" smtClean="0"/>
              <a:t>We can use lambda expressions wherever an instance of the appropriate functional type is expected. This may be to pass a function to a method, or even in defining a new "function". Notice that in the case where the type of the argument is known by the compiler (here the definition of the </a:t>
            </a:r>
            <a:r>
              <a:rPr lang="en-US" baseline="0" dirty="0" err="1" smtClean="0"/>
              <a:t>doIt</a:t>
            </a:r>
            <a:r>
              <a:rPr lang="en-US" baseline="0" dirty="0" smtClean="0"/>
              <a:t>() method specifies that the argument type is Integer) then we can leave the type out of the lambda expressions, making it even more concise.</a:t>
            </a:r>
          </a:p>
          <a:p>
            <a:r>
              <a:rPr lang="en-US" baseline="0" dirty="0" smtClean="0"/>
              <a:t>The body of the lambda can be a simple expressions, as shown here, or a block enclosed in {…}, where the last expression in the block is taken as the result. The return statement can be used if required.</a:t>
            </a:r>
            <a:endParaRPr lang="en-US" dirty="0"/>
          </a:p>
        </p:txBody>
      </p:sp>
    </p:spTree>
    <p:extLst>
      <p:ext uri="{BB962C8B-B14F-4D97-AF65-F5344CB8AC3E}">
        <p14:creationId xmlns:p14="http://schemas.microsoft.com/office/powerpoint/2010/main" val="205593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tempting to think that lambda expressions are merely syntactic sugar for the tradition approach to</a:t>
            </a:r>
            <a:r>
              <a:rPr lang="en-US" baseline="0" dirty="0" smtClean="0"/>
              <a:t> defining function "objects" as described earlier. However if this were the case then extensive use of lambdas would introduce a significant overhead in object creation and garbage collection.</a:t>
            </a:r>
          </a:p>
          <a:p>
            <a:r>
              <a:rPr lang="en-US" baseline="0" dirty="0" smtClean="0"/>
              <a:t>In modern Java, lambdas are implemented in a more efficient way, based on the "</a:t>
            </a:r>
            <a:r>
              <a:rPr lang="en-US" baseline="0" dirty="0" err="1" smtClean="0"/>
              <a:t>invokedynamic</a:t>
            </a:r>
            <a:r>
              <a:rPr lang="en-US" baseline="0" dirty="0" smtClean="0"/>
              <a:t>" </a:t>
            </a:r>
            <a:r>
              <a:rPr lang="en-US" baseline="0" dirty="0" err="1" smtClean="0"/>
              <a:t>bytecode</a:t>
            </a:r>
            <a:r>
              <a:rPr lang="en-US" baseline="0" dirty="0" smtClean="0"/>
              <a:t>, which precludes the need to create a new object and is far more efficient both in terms of memory usage and execution time. Effectively the function is in-lined, and runs in the context of the object where it was created. Consequently the lambda has no identity of its own, and uses the scope of its creator for such symbols as </a:t>
            </a:r>
            <a:r>
              <a:rPr lang="en-US" baseline="0" dirty="0" smtClean="0">
                <a:latin typeface="Courier"/>
                <a:cs typeface="Courier"/>
              </a:rPr>
              <a:t>this</a:t>
            </a:r>
            <a:r>
              <a:rPr lang="en-US" baseline="0" dirty="0" smtClean="0"/>
              <a:t>.</a:t>
            </a:r>
          </a:p>
          <a:p>
            <a:r>
              <a:rPr lang="en-US" baseline="0" dirty="0" smtClean="0"/>
              <a:t>The code example demonstrates this behavior, since the body of the lambda r1 accesses the "this" reference and calls "</a:t>
            </a:r>
            <a:r>
              <a:rPr lang="en-US" baseline="0" dirty="0" err="1" smtClean="0"/>
              <a:t>this.toString</a:t>
            </a:r>
            <a:r>
              <a:rPr lang="en-US" baseline="0" dirty="0" smtClean="0"/>
              <a:t>()". In this case </a:t>
            </a:r>
            <a:r>
              <a:rPr lang="en-US" baseline="0" dirty="0" smtClean="0">
                <a:latin typeface="Courier"/>
                <a:cs typeface="Courier"/>
              </a:rPr>
              <a:t>this</a:t>
            </a:r>
            <a:r>
              <a:rPr lang="en-US" baseline="0" dirty="0" smtClean="0"/>
              <a:t> refers to the enclosing instance of </a:t>
            </a:r>
            <a:r>
              <a:rPr lang="en-US" baseline="0" dirty="0" err="1" smtClean="0"/>
              <a:t>FuncTest</a:t>
            </a:r>
            <a:r>
              <a:rPr lang="en-US" baseline="0" dirty="0" smtClean="0"/>
              <a:t>.</a:t>
            </a:r>
          </a:p>
          <a:p>
            <a:r>
              <a:rPr lang="en-US" baseline="0" dirty="0" smtClean="0"/>
              <a:t>@fold</a:t>
            </a:r>
          </a:p>
          <a:p>
            <a:r>
              <a:rPr lang="en-US" baseline="0" dirty="0" smtClean="0"/>
              <a:t>As an aside, notice that the lambda type is </a:t>
            </a:r>
            <a:r>
              <a:rPr lang="en-US" baseline="0" dirty="0" err="1" smtClean="0"/>
              <a:t>java.lang.Runnable</a:t>
            </a:r>
            <a:r>
              <a:rPr lang="en-US" baseline="0" dirty="0" smtClean="0"/>
              <a:t>. In Java 8, this interface is annotated as a @</a:t>
            </a:r>
            <a:r>
              <a:rPr lang="en-US" baseline="0" dirty="0" err="1" smtClean="0"/>
              <a:t>FunctionalInterface</a:t>
            </a:r>
            <a:r>
              <a:rPr lang="en-US" baseline="0" dirty="0" smtClean="0"/>
              <a:t>, allowing it to be used in this way. </a:t>
            </a:r>
            <a:endParaRPr lang="en-US" dirty="0"/>
          </a:p>
        </p:txBody>
      </p:sp>
    </p:spTree>
    <p:extLst>
      <p:ext uri="{BB962C8B-B14F-4D97-AF65-F5344CB8AC3E}">
        <p14:creationId xmlns:p14="http://schemas.microsoft.com/office/powerpoint/2010/main" val="61888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lambda may refer to variables</a:t>
            </a:r>
            <a:r>
              <a:rPr lang="en-US" baseline="0" dirty="0" smtClean="0"/>
              <a:t> that are in scope at its point of definition. This is sometimes called "capturing" or "closing over" the variables.</a:t>
            </a:r>
            <a:br>
              <a:rPr lang="en-US" baseline="0" dirty="0" smtClean="0"/>
            </a:br>
            <a:r>
              <a:rPr lang="en-US" baseline="0" dirty="0" smtClean="0"/>
              <a:t>If the lambda is defined as a member of a class, it may access and mutate other data members of the instance (as long as this is not disallowed by the final keyword).</a:t>
            </a:r>
          </a:p>
          <a:p>
            <a:r>
              <a:rPr lang="en-US" baseline="0" dirty="0" smtClean="0"/>
              <a:t>If the lambda is defined in a block of code such as the main() method above, it may access local variables from that block, however they must be "effectively final". This means that they must behave as if defined using the "final" keyword, although the keyword itself is optional.</a:t>
            </a:r>
          </a:p>
          <a:p>
            <a:r>
              <a:rPr lang="en-US" baseline="0" dirty="0" smtClean="0"/>
              <a:t>In the example, the lambda r3 is correct, since the value it refers to (and updates) is </a:t>
            </a:r>
            <a:r>
              <a:rPr lang="en-US" i="1" baseline="0" dirty="0" smtClean="0"/>
              <a:t>a member of the enclosing type</a:t>
            </a:r>
            <a:r>
              <a:rPr lang="en-US" baseline="0" dirty="0" smtClean="0"/>
              <a:t>, and not defined using final. This is a consequence of the lambda not causing a new object to be created. However r4 accesses a </a:t>
            </a:r>
            <a:r>
              <a:rPr lang="en-US" i="1" baseline="0" dirty="0" smtClean="0"/>
              <a:t>local variable</a:t>
            </a:r>
            <a:r>
              <a:rPr lang="en-US" baseline="0" dirty="0" smtClean="0"/>
              <a:t>, val2. This must be effectively final so the attempt to increment will cause a compilation error.</a:t>
            </a:r>
            <a:endParaRPr lang="en-US" dirty="0"/>
          </a:p>
        </p:txBody>
      </p:sp>
    </p:spTree>
    <p:extLst>
      <p:ext uri="{BB962C8B-B14F-4D97-AF65-F5344CB8AC3E}">
        <p14:creationId xmlns:p14="http://schemas.microsoft.com/office/powerpoint/2010/main" val="155720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well as being passed to methods or other functions, a function</a:t>
            </a:r>
            <a:r>
              <a:rPr lang="en-US" baseline="0" dirty="0" smtClean="0"/>
              <a:t> can be returned as the result of a method/function. The example shows a method called </a:t>
            </a:r>
            <a:r>
              <a:rPr lang="en-US" baseline="0" dirty="0" err="1" smtClean="0"/>
              <a:t>multBy</a:t>
            </a:r>
            <a:r>
              <a:rPr lang="en-US" baseline="0" dirty="0" smtClean="0"/>
              <a:t>(), which takes an Integer argument and returns a function that multiplies its argument by this n. An example of this in use can be seen where two functions are created and called in the main method. One multiplies its argument by 2, the other by 3. </a:t>
            </a:r>
          </a:p>
          <a:p>
            <a:r>
              <a:rPr lang="en-US" baseline="0" dirty="0" smtClean="0"/>
              <a:t>Notice how the lambda that defines the return value captures the parameter value n from the </a:t>
            </a:r>
            <a:r>
              <a:rPr lang="en-US" baseline="0" dirty="0" err="1" smtClean="0"/>
              <a:t>multBy</a:t>
            </a:r>
            <a:r>
              <a:rPr lang="en-US" baseline="0" dirty="0" smtClean="0"/>
              <a:t> function. This value must be "effectively final" since it is not a member of the enclosing type but instead may be thought of as a local variable.</a:t>
            </a:r>
            <a:endParaRPr lang="en-US" dirty="0"/>
          </a:p>
        </p:txBody>
      </p:sp>
    </p:spTree>
    <p:extLst>
      <p:ext uri="{BB962C8B-B14F-4D97-AF65-F5344CB8AC3E}">
        <p14:creationId xmlns:p14="http://schemas.microsoft.com/office/powerpoint/2010/main" val="70387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central aspect of functional programming is the composition of functions, where the result of one function becomes the input to a second,</a:t>
            </a:r>
            <a:r>
              <a:rPr lang="en-US" baseline="0" dirty="0" smtClean="0"/>
              <a:t> and so on. Indeed a pure functional program is simply a complex composition of a (large) number of function invocations that eventually reduces to a result. The mathematical notation for composition is shown on the slide.</a:t>
            </a:r>
          </a:p>
          <a:p>
            <a:r>
              <a:rPr lang="en-US" baseline="0" dirty="0" smtClean="0"/>
              <a:t>The Function&lt;A,R&gt; interface provides support for composing functions through default methods – the mechanics of function composition do not depend on the actual function itself and so the logic should not be forced to the implementation of the function object. </a:t>
            </a:r>
          </a:p>
          <a:p>
            <a:r>
              <a:rPr lang="en-US" baseline="0" dirty="0" smtClean="0"/>
              <a:t>There are two possibilities – the first is the compose() method, which performs the mathematical idea of composition, namely </a:t>
            </a:r>
            <a:r>
              <a:rPr lang="en-US" baseline="0" dirty="0" err="1" smtClean="0"/>
              <a:t>f.compose</a:t>
            </a:r>
            <a:r>
              <a:rPr lang="en-US" baseline="0" dirty="0" smtClean="0"/>
              <a:t>(g) is g followed by f. A possibly more readable alternative is provided by the </a:t>
            </a:r>
            <a:r>
              <a:rPr lang="en-US" baseline="0" dirty="0" err="1" smtClean="0"/>
              <a:t>andThen</a:t>
            </a:r>
            <a:r>
              <a:rPr lang="en-US" baseline="0" dirty="0" smtClean="0"/>
              <a:t> method, which invokes the functions in the reverse order – so </a:t>
            </a:r>
            <a:r>
              <a:rPr lang="en-US" baseline="0" dirty="0" err="1" smtClean="0"/>
              <a:t>f.andThen</a:t>
            </a:r>
            <a:r>
              <a:rPr lang="en-US" baseline="0" dirty="0" smtClean="0"/>
              <a:t>(g) is f followed by g.</a:t>
            </a:r>
          </a:p>
          <a:p>
            <a:r>
              <a:rPr lang="en-US" baseline="0" dirty="0" smtClean="0"/>
              <a:t>Notice the type annotations for the parameters to these methods – by defining the type variance in this way we can achieve the most flexible solution, since Function arguments should be </a:t>
            </a:r>
            <a:r>
              <a:rPr lang="en-US" baseline="0" dirty="0" err="1" smtClean="0"/>
              <a:t>contravariant</a:t>
            </a:r>
            <a:r>
              <a:rPr lang="en-US" baseline="0" dirty="0" smtClean="0"/>
              <a:t> and results should be covariant.</a:t>
            </a:r>
          </a:p>
        </p:txBody>
      </p:sp>
    </p:spTree>
    <p:extLst>
      <p:ext uri="{BB962C8B-B14F-4D97-AF65-F5344CB8AC3E}">
        <p14:creationId xmlns:p14="http://schemas.microsoft.com/office/powerpoint/2010/main" val="29660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the</a:t>
            </a:r>
            <a:r>
              <a:rPr lang="en-US" baseline="0" dirty="0" smtClean="0"/>
              <a:t> two functions are called in different composition orders. Also notice how we can define a new function as the composition of two existing functions.</a:t>
            </a:r>
          </a:p>
        </p:txBody>
      </p:sp>
    </p:spTree>
    <p:extLst>
      <p:ext uri="{BB962C8B-B14F-4D97-AF65-F5344CB8AC3E}">
        <p14:creationId xmlns:p14="http://schemas.microsoft.com/office/powerpoint/2010/main" val="158770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Lambdas can be defined in</a:t>
            </a:r>
            <a:r>
              <a:rPr lang="en-US" baseline="0" dirty="0" smtClean="0"/>
              <a:t> any of these places within a </a:t>
            </a:r>
            <a:r>
              <a:rPr lang="en-US" baseline="0" smtClean="0"/>
              <a:t>Java program.</a:t>
            </a:r>
            <a:endParaRPr lang="en-US"/>
          </a:p>
        </p:txBody>
      </p:sp>
    </p:spTree>
    <p:extLst>
      <p:ext uri="{BB962C8B-B14F-4D97-AF65-F5344CB8AC3E}">
        <p14:creationId xmlns:p14="http://schemas.microsoft.com/office/powerpoint/2010/main" val="11376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pPr marL="0" marR="0" lvl="1"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sz="1000" b="0" i="0" kern="1200" baseline="0" dirty="0" smtClean="0">
                <a:solidFill>
                  <a:schemeClr val="tx1"/>
                </a:solidFill>
                <a:latin typeface="Times New Roman" charset="0"/>
                <a:ea typeface="ＭＳ Ｐゴシック" charset="0"/>
                <a:cs typeface="ＭＳ Ｐゴシック" charset="0"/>
              </a:rPr>
              <a:t>@tag functional;</a:t>
            </a:r>
          </a:p>
          <a:p>
            <a:r>
              <a:rPr lang="en-US" smtClean="0"/>
              <a:t>@exhibit;</a:t>
            </a:r>
            <a:endParaRPr lang="en-US" dirty="0"/>
          </a:p>
        </p:txBody>
      </p:sp>
    </p:spTree>
    <p:extLst>
      <p:ext uri="{BB962C8B-B14F-4D97-AF65-F5344CB8AC3E}">
        <p14:creationId xmlns:p14="http://schemas.microsoft.com/office/powerpoint/2010/main" val="40867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Method references are objects that represent a method or constructor and allow those methods or constructors to be invoked when required.</a:t>
            </a:r>
          </a:p>
          <a:p>
            <a:r>
              <a:rPr lang="en-US" dirty="0" smtClean="0"/>
              <a:t>In</a:t>
            </a:r>
            <a:r>
              <a:rPr lang="en-US" baseline="0" dirty="0" smtClean="0"/>
              <a:t> some ways these are an alternative to Java function calls (or Lambdas).</a:t>
            </a:r>
            <a:endParaRPr lang="en-US" dirty="0" smtClean="0"/>
          </a:p>
          <a:p>
            <a:r>
              <a:rPr lang="en-US" dirty="0" smtClean="0"/>
              <a:t>There are four types of method reference. These relate to references to static methods, constructors, instance methods of a specific object and instances methods</a:t>
            </a:r>
            <a:r>
              <a:rPr lang="en-US" baseline="0" dirty="0" smtClean="0"/>
              <a:t> for an arbitrary object of a specific type.</a:t>
            </a:r>
          </a:p>
          <a:p>
            <a:r>
              <a:rPr lang="en-US" baseline="0" dirty="0" smtClean="0"/>
              <a:t>@tag </a:t>
            </a:r>
            <a:r>
              <a:rPr lang="en-US" baseline="0" dirty="0" err="1" smtClean="0"/>
              <a:t>methodref</a:t>
            </a:r>
            <a:r>
              <a:rPr lang="en-US" baseline="0" dirty="0" smtClean="0"/>
              <a:t>;</a:t>
            </a:r>
            <a:endParaRPr lang="en-US" dirty="0"/>
          </a:p>
        </p:txBody>
      </p:sp>
    </p:spTree>
    <p:extLst>
      <p:ext uri="{BB962C8B-B14F-4D97-AF65-F5344CB8AC3E}">
        <p14:creationId xmlns:p14="http://schemas.microsoft.com/office/powerpoint/2010/main" val="145205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This example merely defines a simple Person</a:t>
            </a:r>
            <a:r>
              <a:rPr lang="en-US" baseline="0" dirty="0" smtClean="0"/>
              <a:t> type. Note that there is a mix of static and instance methods and properties.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methodref</a:t>
            </a:r>
            <a:r>
              <a:rPr lang="en-US" baseline="0" dirty="0" smtClean="0"/>
              <a:t>;</a:t>
            </a:r>
            <a:endParaRPr lang="en-US" dirty="0" smtClean="0"/>
          </a:p>
          <a:p>
            <a:endParaRPr lang="en-US" dirty="0"/>
          </a:p>
        </p:txBody>
      </p:sp>
    </p:spTree>
    <p:extLst>
      <p:ext uri="{BB962C8B-B14F-4D97-AF65-F5344CB8AC3E}">
        <p14:creationId xmlns:p14="http://schemas.microsoft.com/office/powerpoint/2010/main" val="992082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Examples of each of the types of method reference.</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methodref</a:t>
            </a:r>
            <a:r>
              <a:rPr lang="en-US" baseline="0" smtClean="0"/>
              <a:t>;</a:t>
            </a:r>
            <a:endParaRPr lang="en-US" smtClean="0"/>
          </a:p>
          <a:p>
            <a:endParaRPr lang="en-US" dirty="0"/>
          </a:p>
        </p:txBody>
      </p:sp>
    </p:spTree>
    <p:extLst>
      <p:ext uri="{BB962C8B-B14F-4D97-AF65-F5344CB8AC3E}">
        <p14:creationId xmlns:p14="http://schemas.microsoft.com/office/powerpoint/2010/main" val="796827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This example illustrates invoking the static method reference Person::increment, the constructor reference Person::new, the specific object instance</a:t>
            </a:r>
            <a:r>
              <a:rPr lang="en-US" baseline="0" dirty="0" smtClean="0"/>
              <a:t> method reference p::</a:t>
            </a:r>
            <a:r>
              <a:rPr lang="en-US" baseline="0" dirty="0" err="1" smtClean="0"/>
              <a:t>getName</a:t>
            </a:r>
            <a:r>
              <a:rPr lang="en-US" baseline="0" dirty="0" smtClean="0"/>
              <a:t> and finally the instance method on any person object via Person::</a:t>
            </a:r>
            <a:r>
              <a:rPr lang="en-US" baseline="0" dirty="0" err="1" smtClean="0"/>
              <a:t>getName</a:t>
            </a:r>
            <a:r>
              <a:rPr lang="en-US" baseline="0" dirty="0" smtClean="0"/>
              <a: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methodref</a:t>
            </a:r>
            <a:r>
              <a:rPr lang="en-US" baseline="0" dirty="0" smtClean="0"/>
              <a:t>;</a:t>
            </a:r>
            <a:endParaRPr lang="en-US"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40374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a:t>
            </a:r>
            <a:r>
              <a:rPr lang="en-US" baseline="0" dirty="0" smtClean="0"/>
              <a:t> function object can be thought of as a way of encapsulating some operation or sequence of operations as an instance of a data type. </a:t>
            </a:r>
          </a:p>
          <a:p>
            <a:r>
              <a:rPr lang="en-US" baseline="0" dirty="0" smtClean="0"/>
              <a:t>This has always been possible in Java, the interface </a:t>
            </a:r>
            <a:r>
              <a:rPr lang="en-US" baseline="0" dirty="0" err="1" smtClean="0"/>
              <a:t>java.lang.Runnable</a:t>
            </a:r>
            <a:r>
              <a:rPr lang="en-US" baseline="0" dirty="0" smtClean="0"/>
              <a:t> allows us to define an arbitrary set of functionality in a method called run(). Traditionally an implementation of this interface is passed to a Thread to execute, but it could be used in a variety of other ways. </a:t>
            </a:r>
            <a:endParaRPr lang="en-US" dirty="0" smtClean="0"/>
          </a:p>
        </p:txBody>
      </p:sp>
    </p:spTree>
    <p:extLst>
      <p:ext uri="{BB962C8B-B14F-4D97-AF65-F5344CB8AC3E}">
        <p14:creationId xmlns:p14="http://schemas.microsoft.com/office/powerpoint/2010/main" val="139028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interface </a:t>
            </a:r>
            <a:r>
              <a:rPr lang="en-US" dirty="0" err="1" smtClean="0"/>
              <a:t>java.util.concurrent.callable</a:t>
            </a:r>
            <a:r>
              <a:rPr lang="en-US" dirty="0" smtClean="0"/>
              <a:t>&lt;T&gt;</a:t>
            </a:r>
            <a:r>
              <a:rPr lang="en-US" baseline="0" dirty="0" smtClean="0"/>
              <a:t> extends this idea to allow the encapsulated task to return a value.</a:t>
            </a:r>
          </a:p>
          <a:p>
            <a:r>
              <a:rPr lang="en-US" baseline="0" dirty="0" smtClean="0"/>
              <a:t>However we are still not able to pass any arguments to the task.</a:t>
            </a:r>
            <a:endParaRPr lang="en-US" dirty="0" smtClean="0"/>
          </a:p>
        </p:txBody>
      </p:sp>
    </p:spTree>
    <p:extLst>
      <p:ext uri="{BB962C8B-B14F-4D97-AF65-F5344CB8AC3E}">
        <p14:creationId xmlns:p14="http://schemas.microsoft.com/office/powerpoint/2010/main" val="69498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approach can be further extended to allow</a:t>
            </a:r>
            <a:r>
              <a:rPr lang="en-US" baseline="0" dirty="0" smtClean="0"/>
              <a:t> us to define an operation that takes an argument (whose type is parameterized as A) and returns a result (whose type is parameterized as R). </a:t>
            </a:r>
          </a:p>
          <a:p>
            <a:r>
              <a:rPr lang="en-US" baseline="0" dirty="0" smtClean="0"/>
              <a:t>Here we see as an example the definition of a function that operates on Integers, and returns the argument multiplied by 2.</a:t>
            </a:r>
            <a:endParaRPr lang="en-US" dirty="0" smtClean="0"/>
          </a:p>
        </p:txBody>
      </p:sp>
    </p:spTree>
    <p:extLst>
      <p:ext uri="{BB962C8B-B14F-4D97-AF65-F5344CB8AC3E}">
        <p14:creationId xmlns:p14="http://schemas.microsoft.com/office/powerpoint/2010/main" val="123902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Java API now formalizes already</a:t>
            </a:r>
            <a:r>
              <a:rPr lang="en-US" baseline="0" dirty="0" smtClean="0"/>
              <a:t> existing ideas to support functional programming.</a:t>
            </a:r>
            <a:br>
              <a:rPr lang="en-US" baseline="0" dirty="0" smtClean="0"/>
            </a:br>
            <a:r>
              <a:rPr lang="en-US" baseline="0" dirty="0" smtClean="0"/>
              <a:t>The package </a:t>
            </a:r>
            <a:r>
              <a:rPr lang="en-US" baseline="0" dirty="0" err="1" smtClean="0"/>
              <a:t>java.util.function</a:t>
            </a:r>
            <a:r>
              <a:rPr lang="en-US" baseline="0" dirty="0" smtClean="0"/>
              <a:t> contains the main features, including the interface Function&lt;A,R&gt; shown, which specifies a method called apply() that operates as already seen, requiring a method called apply() which maps an argument to a result.</a:t>
            </a:r>
          </a:p>
          <a:p>
            <a:r>
              <a:rPr lang="en-US" baseline="0" dirty="0" smtClean="0"/>
              <a:t>The interface also provides default methods that support the composition of functions, these are discussed in more detail later.</a:t>
            </a:r>
          </a:p>
          <a:p>
            <a:r>
              <a:rPr lang="en-US" baseline="0" dirty="0" smtClean="0"/>
              <a:t>The annotation @</a:t>
            </a:r>
            <a:r>
              <a:rPr lang="en-US" baseline="0" dirty="0" err="1" smtClean="0"/>
              <a:t>FunctionalInterface</a:t>
            </a:r>
            <a:r>
              <a:rPr lang="en-US" baseline="0" dirty="0" smtClean="0"/>
              <a:t> is important as it allows the compiler to use concrete instances of the interface in areas where other interfaces, that may have the same structure, may not be used. This will be discussed in more detail later.</a:t>
            </a:r>
            <a:endParaRPr lang="en-US" dirty="0"/>
          </a:p>
        </p:txBody>
      </p:sp>
    </p:spTree>
    <p:extLst>
      <p:ext uri="{BB962C8B-B14F-4D97-AF65-F5344CB8AC3E}">
        <p14:creationId xmlns:p14="http://schemas.microsoft.com/office/powerpoint/2010/main" val="27376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functional interface can have any number of static or default methods but must have a single abstract method</a:t>
            </a:r>
            <a:r>
              <a:rPr lang="en-US" baseline="0" dirty="0" smtClean="0"/>
              <a:t>.</a:t>
            </a:r>
            <a:endParaRPr lang="en-US" dirty="0"/>
          </a:p>
        </p:txBody>
      </p:sp>
    </p:spTree>
    <p:extLst>
      <p:ext uri="{BB962C8B-B14F-4D97-AF65-F5344CB8AC3E}">
        <p14:creationId xmlns:p14="http://schemas.microsoft.com/office/powerpoint/2010/main" val="153189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Function interface represents</a:t>
            </a:r>
            <a:r>
              <a:rPr lang="en-US" baseline="0" dirty="0" smtClean="0"/>
              <a:t> the basic mathematical notion of a function, a mapping from a single value to a result.</a:t>
            </a:r>
          </a:p>
          <a:p>
            <a:r>
              <a:rPr lang="en-US" baseline="0" dirty="0" smtClean="0"/>
              <a:t>Other interfaces support "specializations" of this idea. For example the Predicate interface represents a function that maps its argument to a </a:t>
            </a:r>
            <a:r>
              <a:rPr lang="en-US" baseline="0" dirty="0" err="1" smtClean="0"/>
              <a:t>boolean</a:t>
            </a:r>
            <a:r>
              <a:rPr lang="en-US" baseline="0" dirty="0" smtClean="0"/>
              <a:t> result. Only one type parameter is required here since the result type is fixed. </a:t>
            </a:r>
          </a:p>
          <a:p>
            <a:r>
              <a:rPr lang="en-US" baseline="0" dirty="0" smtClean="0"/>
              <a:t>The Consumer interface represents a function that accepts an argument but does not return a value, and the Supplier represents a function that returns a value but does not take an argument.</a:t>
            </a:r>
            <a:endParaRPr lang="en-US" dirty="0"/>
          </a:p>
        </p:txBody>
      </p:sp>
    </p:spTree>
    <p:extLst>
      <p:ext uri="{BB962C8B-B14F-4D97-AF65-F5344CB8AC3E}">
        <p14:creationId xmlns:p14="http://schemas.microsoft.com/office/powerpoint/2010/main" val="75992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Function interface represents</a:t>
            </a:r>
            <a:r>
              <a:rPr lang="en-US" baseline="0" dirty="0" smtClean="0"/>
              <a:t> the basic mathematical notion of a function, a mapping from a single value to a result.</a:t>
            </a:r>
          </a:p>
          <a:p>
            <a:r>
              <a:rPr lang="en-US" baseline="0" dirty="0" smtClean="0"/>
              <a:t>Other interfaces support "specializations" of this idea. For example the Predicate interface represents a function that maps its argument to a </a:t>
            </a:r>
            <a:r>
              <a:rPr lang="en-US" baseline="0" dirty="0" err="1" smtClean="0"/>
              <a:t>boolean</a:t>
            </a:r>
            <a:r>
              <a:rPr lang="en-US" baseline="0" dirty="0" smtClean="0"/>
              <a:t> result. Only one type parameter is required here since the result type is fixed. </a:t>
            </a:r>
          </a:p>
          <a:p>
            <a:r>
              <a:rPr lang="en-US" baseline="0" dirty="0" smtClean="0"/>
              <a:t>The Consumer interface represents a function that accepts an argument but does not return a value, and the Supplier represents a function that returns a value but does not take an argument.</a:t>
            </a:r>
            <a:endParaRPr lang="en-US" dirty="0"/>
          </a:p>
        </p:txBody>
      </p:sp>
    </p:spTree>
    <p:extLst>
      <p:ext uri="{BB962C8B-B14F-4D97-AF65-F5344CB8AC3E}">
        <p14:creationId xmlns:p14="http://schemas.microsoft.com/office/powerpoint/2010/main" val="131154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1/21/18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Lambdas and Functional</a:t>
            </a:r>
            <a:r>
              <a:rPr lang="en-US" smtClean="0"/>
              <a:t/>
            </a:r>
            <a:br>
              <a:rPr lang="en-US" smtClean="0"/>
            </a:br>
            <a:r>
              <a:rPr lang="en-US" smtClean="0"/>
              <a:t>Programming in Java 8</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85" y="4046367"/>
            <a:ext cx="3608832" cy="1319784"/>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Interfaces</a:t>
            </a:r>
            <a:endParaRPr lang="en-US" dirty="0"/>
          </a:p>
        </p:txBody>
      </p:sp>
      <p:sp>
        <p:nvSpPr>
          <p:cNvPr id="3" name="Content Placeholder 2"/>
          <p:cNvSpPr>
            <a:spLocks noGrp="1"/>
          </p:cNvSpPr>
          <p:nvPr>
            <p:ph idx="1"/>
          </p:nvPr>
        </p:nvSpPr>
        <p:spPr>
          <a:xfrm>
            <a:off x="628650" y="1234440"/>
            <a:ext cx="6985000" cy="1599383"/>
          </a:xfrm>
        </p:spPr>
        <p:txBody>
          <a:bodyPr/>
          <a:lstStyle/>
          <a:p>
            <a:r>
              <a:rPr lang="en-US" dirty="0" smtClean="0"/>
              <a:t>Multiple Functional </a:t>
            </a:r>
            <a:br>
              <a:rPr lang="en-US" dirty="0" smtClean="0"/>
            </a:br>
            <a:r>
              <a:rPr lang="en-US" dirty="0" smtClean="0"/>
              <a:t>Interfaces </a:t>
            </a:r>
            <a:br>
              <a:rPr lang="en-US" dirty="0" smtClean="0"/>
            </a:br>
            <a:r>
              <a:rPr lang="en-US" dirty="0" smtClean="0"/>
              <a:t>are defined</a:t>
            </a:r>
            <a:endParaRPr lang="en-US" dirty="0"/>
          </a:p>
        </p:txBody>
      </p:sp>
      <p:sp>
        <p:nvSpPr>
          <p:cNvPr id="5" name="Rectangle 4"/>
          <p:cNvSpPr>
            <a:spLocks noChangeArrowheads="1"/>
          </p:cNvSpPr>
          <p:nvPr/>
        </p:nvSpPr>
        <p:spPr bwMode="auto">
          <a:xfrm>
            <a:off x="3737075" y="1145598"/>
            <a:ext cx="4327425" cy="4074813"/>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a:t>
            </a:r>
          </a:p>
          <a:p>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a:t>
            </a:r>
            <a:r>
              <a:rPr lang="en-GB" sz="1333" dirty="0" err="1">
                <a:latin typeface="Courier"/>
              </a:rPr>
              <a:t>BiFunction</a:t>
            </a:r>
            <a:r>
              <a:rPr lang="en-GB" sz="1333" dirty="0">
                <a:latin typeface="Courier"/>
              </a:rPr>
              <a:t>&lt;A,B,R&gt; {</a:t>
            </a:r>
          </a:p>
          <a:p>
            <a:pPr>
              <a:spcBef>
                <a:spcPts val="500"/>
              </a:spcBef>
              <a:spcAft>
                <a:spcPts val="500"/>
              </a:spcAft>
            </a:pPr>
            <a:r>
              <a:rPr lang="en-GB" sz="1333" dirty="0">
                <a:latin typeface="Courier"/>
              </a:rPr>
              <a:t>  R apply ( A arg1, B arg2 )</a:t>
            </a:r>
          </a:p>
          <a:p>
            <a:r>
              <a:rPr lang="en-GB" sz="1333" dirty="0">
                <a:solidFill>
                  <a:srgbClr val="A6A6A6"/>
                </a:solidFill>
                <a:latin typeface="Courier"/>
              </a:rPr>
              <a:t>  … </a:t>
            </a:r>
            <a:endParaRPr lang="en-GB" sz="1333" dirty="0">
              <a:latin typeface="Courier"/>
            </a:endParaRPr>
          </a:p>
          <a:p>
            <a:r>
              <a:rPr lang="en-GB" sz="1333" dirty="0">
                <a:latin typeface="Courier"/>
              </a:rPr>
              <a:t>}</a:t>
            </a:r>
          </a:p>
          <a:p>
            <a:pPr>
              <a:spcBef>
                <a:spcPts val="500"/>
              </a:spcBef>
            </a:pPr>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a:t>
            </a:r>
            <a:r>
              <a:rPr lang="en-GB" sz="1333" dirty="0" err="1">
                <a:latin typeface="Courier"/>
              </a:rPr>
              <a:t>BiPredicate</a:t>
            </a:r>
            <a:r>
              <a:rPr lang="en-GB" sz="1333" dirty="0">
                <a:latin typeface="Courier"/>
              </a:rPr>
              <a:t>&lt;A,B&gt; {</a:t>
            </a:r>
          </a:p>
          <a:p>
            <a:pPr>
              <a:spcBef>
                <a:spcPts val="500"/>
              </a:spcBef>
              <a:spcAft>
                <a:spcPts val="500"/>
              </a:spcAft>
            </a:pPr>
            <a:r>
              <a:rPr lang="en-GB" sz="1333" dirty="0">
                <a:latin typeface="Courier"/>
              </a:rPr>
              <a:t>  </a:t>
            </a:r>
            <a:r>
              <a:rPr lang="en-GB" sz="1333" dirty="0" err="1">
                <a:latin typeface="Courier"/>
              </a:rPr>
              <a:t>boolean</a:t>
            </a:r>
            <a:r>
              <a:rPr lang="en-GB" sz="1333" dirty="0">
                <a:latin typeface="Courier"/>
              </a:rPr>
              <a:t> test( A arg1, B arg2 )</a:t>
            </a:r>
          </a:p>
          <a:p>
            <a:r>
              <a:rPr lang="en-GB" sz="1333" dirty="0">
                <a:solidFill>
                  <a:srgbClr val="A6A6A6"/>
                </a:solidFill>
                <a:latin typeface="Courier"/>
              </a:rPr>
              <a:t>  … </a:t>
            </a:r>
            <a:endParaRPr lang="en-GB" sz="1333" dirty="0">
              <a:latin typeface="Courier"/>
            </a:endParaRPr>
          </a:p>
          <a:p>
            <a:r>
              <a:rPr lang="en-GB" sz="1333" dirty="0">
                <a:latin typeface="Courier"/>
              </a:rPr>
              <a:t>}</a:t>
            </a:r>
          </a:p>
          <a:p>
            <a:pPr>
              <a:spcBef>
                <a:spcPts val="500"/>
              </a:spcBef>
            </a:pPr>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a:t>
            </a:r>
            <a:r>
              <a:rPr lang="en-GB" sz="1333" dirty="0" err="1">
                <a:latin typeface="Courier"/>
              </a:rPr>
              <a:t>BinaryOperator</a:t>
            </a:r>
            <a:r>
              <a:rPr lang="en-GB" sz="1333" dirty="0">
                <a:latin typeface="Courier"/>
              </a:rPr>
              <a:t>&lt;T&gt; </a:t>
            </a:r>
          </a:p>
          <a:p>
            <a:r>
              <a:rPr lang="en-GB" sz="1333" dirty="0">
                <a:latin typeface="Courier"/>
              </a:rPr>
              <a:t>   extends </a:t>
            </a:r>
            <a:r>
              <a:rPr lang="en-GB" sz="1333" dirty="0" err="1">
                <a:latin typeface="Courier"/>
              </a:rPr>
              <a:t>BiFunction</a:t>
            </a:r>
            <a:r>
              <a:rPr lang="en-GB" sz="1333" dirty="0">
                <a:latin typeface="Courier"/>
              </a:rPr>
              <a:t>&lt;T,T,T&gt; {</a:t>
            </a:r>
          </a:p>
          <a:p>
            <a:r>
              <a:rPr lang="en-GB" sz="1333" dirty="0">
                <a:solidFill>
                  <a:srgbClr val="A6A6A6"/>
                </a:solidFill>
                <a:latin typeface="Courier"/>
              </a:rPr>
              <a:t>  …</a:t>
            </a:r>
          </a:p>
          <a:p>
            <a:r>
              <a:rPr lang="en-GB" sz="1333" dirty="0">
                <a:latin typeface="Courier"/>
              </a:rPr>
              <a:t>}</a:t>
            </a:r>
          </a:p>
          <a:p>
            <a:r>
              <a:rPr lang="en-GB" sz="1333" dirty="0">
                <a:latin typeface="Courier"/>
              </a:rPr>
              <a:t>…</a:t>
            </a:r>
          </a:p>
        </p:txBody>
      </p:sp>
    </p:spTree>
    <p:extLst>
      <p:ext uri="{BB962C8B-B14F-4D97-AF65-F5344CB8AC3E}">
        <p14:creationId xmlns:p14="http://schemas.microsoft.com/office/powerpoint/2010/main" val="32423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Functions</a:t>
            </a:r>
            <a:endParaRPr lang="en-US" dirty="0"/>
          </a:p>
        </p:txBody>
      </p:sp>
      <p:sp>
        <p:nvSpPr>
          <p:cNvPr id="4" name="Rectangle 4"/>
          <p:cNvSpPr>
            <a:spLocks noChangeArrowheads="1"/>
          </p:cNvSpPr>
          <p:nvPr/>
        </p:nvSpPr>
        <p:spPr bwMode="auto">
          <a:xfrm>
            <a:off x="628650" y="1082574"/>
            <a:ext cx="6460136"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DoubleIt</a:t>
            </a:r>
            <a:r>
              <a:rPr lang="en-US" sz="1333" dirty="0">
                <a:latin typeface="Courier"/>
                <a:cs typeface="Courier"/>
              </a:rPr>
              <a:t> implements Function&lt;Integer, Integer&gt; {</a:t>
            </a:r>
          </a:p>
          <a:p>
            <a:r>
              <a:rPr lang="en-US" sz="1333" dirty="0">
                <a:latin typeface="Courier"/>
                <a:cs typeface="Courier"/>
              </a:rPr>
              <a:t>  @Override</a:t>
            </a:r>
          </a:p>
          <a:p>
            <a:r>
              <a:rPr lang="en-US" sz="1333" dirty="0">
                <a:latin typeface="Courier"/>
                <a:cs typeface="Courier"/>
              </a:rPr>
              <a:t>  public Integer apply(Integer t) {</a:t>
            </a:r>
          </a:p>
          <a:p>
            <a:r>
              <a:rPr lang="is-IS" sz="1333" dirty="0">
                <a:latin typeface="Courier"/>
                <a:cs typeface="Courier"/>
              </a:rPr>
              <a:t>    return t * 2;</a:t>
            </a:r>
          </a:p>
          <a:p>
            <a:r>
              <a:rPr lang="is-IS" sz="1333" dirty="0">
                <a:latin typeface="Courier"/>
                <a:cs typeface="Courier"/>
              </a:rPr>
              <a:t>  }</a:t>
            </a:r>
          </a:p>
          <a:p>
            <a:r>
              <a:rPr lang="is-IS" sz="1333" dirty="0">
                <a:latin typeface="Courier"/>
                <a:cs typeface="Courier"/>
              </a:rPr>
              <a:t>}</a:t>
            </a:r>
          </a:p>
        </p:txBody>
      </p:sp>
    </p:spTree>
    <p:extLst>
      <p:ext uri="{BB962C8B-B14F-4D97-AF65-F5344CB8AC3E}">
        <p14:creationId xmlns:p14="http://schemas.microsoft.com/office/powerpoint/2010/main" val="1455297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Functions</a:t>
            </a:r>
            <a:endParaRPr lang="en-US" dirty="0"/>
          </a:p>
        </p:txBody>
      </p:sp>
      <p:sp>
        <p:nvSpPr>
          <p:cNvPr id="4" name="Rectangle 4"/>
          <p:cNvSpPr>
            <a:spLocks noChangeArrowheads="1"/>
          </p:cNvSpPr>
          <p:nvPr/>
        </p:nvSpPr>
        <p:spPr bwMode="auto">
          <a:xfrm>
            <a:off x="628650" y="1082574"/>
            <a:ext cx="6460136"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DoubleIt</a:t>
            </a:r>
            <a:r>
              <a:rPr lang="en-US" sz="1333" dirty="0">
                <a:latin typeface="Courier"/>
                <a:cs typeface="Courier"/>
              </a:rPr>
              <a:t> implements Function&lt;Integer, Integer&gt; {</a:t>
            </a:r>
          </a:p>
          <a:p>
            <a:r>
              <a:rPr lang="en-US" sz="1333" dirty="0">
                <a:latin typeface="Courier"/>
                <a:cs typeface="Courier"/>
              </a:rPr>
              <a:t>  @Override</a:t>
            </a:r>
          </a:p>
          <a:p>
            <a:r>
              <a:rPr lang="en-US" sz="1333" dirty="0">
                <a:latin typeface="Courier"/>
                <a:cs typeface="Courier"/>
              </a:rPr>
              <a:t>  public Integer apply(Integer t) {</a:t>
            </a:r>
          </a:p>
          <a:p>
            <a:r>
              <a:rPr lang="is-IS" sz="1333" dirty="0">
                <a:latin typeface="Courier"/>
                <a:cs typeface="Courier"/>
              </a:rPr>
              <a:t>    return t * 2;</a:t>
            </a:r>
          </a:p>
          <a:p>
            <a:r>
              <a:rPr lang="is-IS" sz="1333" dirty="0">
                <a:latin typeface="Courier"/>
                <a:cs typeface="Courier"/>
              </a:rPr>
              <a:t>  }</a:t>
            </a:r>
          </a:p>
          <a:p>
            <a:r>
              <a:rPr lang="is-IS" sz="1333" dirty="0">
                <a:latin typeface="Courier"/>
                <a:cs typeface="Courier"/>
              </a:rPr>
              <a:t>}</a:t>
            </a:r>
          </a:p>
        </p:txBody>
      </p:sp>
      <p:sp>
        <p:nvSpPr>
          <p:cNvPr id="5" name="Rectangle 4"/>
          <p:cNvSpPr>
            <a:spLocks noChangeArrowheads="1"/>
          </p:cNvSpPr>
          <p:nvPr/>
        </p:nvSpPr>
        <p:spPr bwMode="auto">
          <a:xfrm>
            <a:off x="1149722" y="2007785"/>
            <a:ext cx="6438156"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SquareIt</a:t>
            </a:r>
            <a:r>
              <a:rPr lang="en-US" sz="1333" dirty="0">
                <a:latin typeface="Courier"/>
                <a:cs typeface="Courier"/>
              </a:rPr>
              <a:t> implements Function&lt;Integer, Integer&gt; {</a:t>
            </a:r>
          </a:p>
          <a:p>
            <a:r>
              <a:rPr lang="en-US" sz="1333" dirty="0">
                <a:latin typeface="Courier"/>
                <a:cs typeface="Courier"/>
              </a:rPr>
              <a:t>  @Override</a:t>
            </a:r>
          </a:p>
          <a:p>
            <a:r>
              <a:rPr lang="en-US" sz="1333" dirty="0">
                <a:latin typeface="Courier"/>
                <a:cs typeface="Courier"/>
              </a:rPr>
              <a:t>  public Integer apply ( Integer </a:t>
            </a:r>
            <a:r>
              <a:rPr lang="en-US" sz="1333" dirty="0" err="1">
                <a:latin typeface="Courier"/>
                <a:cs typeface="Courier"/>
              </a:rPr>
              <a:t>i</a:t>
            </a:r>
            <a:r>
              <a:rPr lang="en-US" sz="1333" dirty="0">
                <a:latin typeface="Courier"/>
                <a:cs typeface="Courier"/>
              </a:rPr>
              <a:t> ) {</a:t>
            </a:r>
          </a:p>
          <a:p>
            <a:r>
              <a:rPr lang="nb-NO" sz="1333" dirty="0">
                <a:latin typeface="Courier"/>
                <a:cs typeface="Courier"/>
              </a:rPr>
              <a:t>    </a:t>
            </a:r>
            <a:r>
              <a:rPr lang="nb-NO" sz="1333" dirty="0" err="1">
                <a:latin typeface="Courier"/>
                <a:cs typeface="Courier"/>
              </a:rPr>
              <a:t>return</a:t>
            </a:r>
            <a:r>
              <a:rPr lang="nb-NO" sz="1333" dirty="0">
                <a:latin typeface="Courier"/>
                <a:cs typeface="Courier"/>
              </a:rPr>
              <a:t> i * i;</a:t>
            </a:r>
          </a:p>
          <a:p>
            <a:r>
              <a:rPr lang="nb-NO" sz="1333" dirty="0">
                <a:latin typeface="Courier"/>
                <a:cs typeface="Courier"/>
              </a:rPr>
              <a:t>  </a:t>
            </a:r>
          </a:p>
          <a:p>
            <a:r>
              <a:rPr lang="nb-NO" sz="1333" dirty="0">
                <a:latin typeface="Courier"/>
                <a:cs typeface="Courier"/>
              </a:rPr>
              <a:t>}</a:t>
            </a:r>
            <a:endParaRPr lang="is-IS" sz="1333" dirty="0">
              <a:latin typeface="Courier"/>
              <a:cs typeface="Courier"/>
            </a:endParaRPr>
          </a:p>
        </p:txBody>
      </p:sp>
    </p:spTree>
    <p:extLst>
      <p:ext uri="{BB962C8B-B14F-4D97-AF65-F5344CB8AC3E}">
        <p14:creationId xmlns:p14="http://schemas.microsoft.com/office/powerpoint/2010/main" val="2508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Functions</a:t>
            </a:r>
            <a:endParaRPr lang="en-US" dirty="0"/>
          </a:p>
        </p:txBody>
      </p:sp>
      <p:sp>
        <p:nvSpPr>
          <p:cNvPr id="4" name="Rectangle 4"/>
          <p:cNvSpPr>
            <a:spLocks noChangeArrowheads="1"/>
          </p:cNvSpPr>
          <p:nvPr/>
        </p:nvSpPr>
        <p:spPr bwMode="auto">
          <a:xfrm>
            <a:off x="628650" y="1082574"/>
            <a:ext cx="6460136"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DoubleIt</a:t>
            </a:r>
            <a:r>
              <a:rPr lang="en-US" sz="1333" dirty="0">
                <a:latin typeface="Courier"/>
                <a:cs typeface="Courier"/>
              </a:rPr>
              <a:t> implements Function&lt;Integer, Integer&gt; {</a:t>
            </a:r>
          </a:p>
          <a:p>
            <a:r>
              <a:rPr lang="en-US" sz="1333" dirty="0">
                <a:latin typeface="Courier"/>
                <a:cs typeface="Courier"/>
              </a:rPr>
              <a:t>  @Override</a:t>
            </a:r>
          </a:p>
          <a:p>
            <a:r>
              <a:rPr lang="en-US" sz="1333" dirty="0">
                <a:latin typeface="Courier"/>
                <a:cs typeface="Courier"/>
              </a:rPr>
              <a:t>  public Integer apply(Integer t) {</a:t>
            </a:r>
          </a:p>
          <a:p>
            <a:r>
              <a:rPr lang="is-IS" sz="1333" dirty="0">
                <a:latin typeface="Courier"/>
                <a:cs typeface="Courier"/>
              </a:rPr>
              <a:t>    return t * 2;</a:t>
            </a:r>
          </a:p>
          <a:p>
            <a:r>
              <a:rPr lang="is-IS" sz="1333" dirty="0">
                <a:latin typeface="Courier"/>
                <a:cs typeface="Courier"/>
              </a:rPr>
              <a:t>  }</a:t>
            </a:r>
          </a:p>
          <a:p>
            <a:r>
              <a:rPr lang="is-IS" sz="1333" dirty="0">
                <a:latin typeface="Courier"/>
                <a:cs typeface="Courier"/>
              </a:rPr>
              <a:t>}</a:t>
            </a:r>
          </a:p>
        </p:txBody>
      </p:sp>
      <p:sp>
        <p:nvSpPr>
          <p:cNvPr id="5" name="Rectangle 4"/>
          <p:cNvSpPr>
            <a:spLocks noChangeArrowheads="1"/>
          </p:cNvSpPr>
          <p:nvPr/>
        </p:nvSpPr>
        <p:spPr bwMode="auto">
          <a:xfrm>
            <a:off x="1149722" y="2007785"/>
            <a:ext cx="6438156" cy="130552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SquareIt</a:t>
            </a:r>
            <a:r>
              <a:rPr lang="en-US" sz="1333" dirty="0">
                <a:latin typeface="Courier"/>
                <a:cs typeface="Courier"/>
              </a:rPr>
              <a:t> implements Function&lt;Integer, Integer&gt; {</a:t>
            </a:r>
          </a:p>
          <a:p>
            <a:r>
              <a:rPr lang="en-US" sz="1333" dirty="0">
                <a:latin typeface="Courier"/>
                <a:cs typeface="Courier"/>
              </a:rPr>
              <a:t>  @Override</a:t>
            </a:r>
          </a:p>
          <a:p>
            <a:r>
              <a:rPr lang="en-US" sz="1333" dirty="0">
                <a:latin typeface="Courier"/>
                <a:cs typeface="Courier"/>
              </a:rPr>
              <a:t>  public Integer apply ( Integer </a:t>
            </a:r>
            <a:r>
              <a:rPr lang="en-US" sz="1333" dirty="0" err="1">
                <a:latin typeface="Courier"/>
                <a:cs typeface="Courier"/>
              </a:rPr>
              <a:t>i</a:t>
            </a:r>
            <a:r>
              <a:rPr lang="en-US" sz="1333" dirty="0">
                <a:latin typeface="Courier"/>
                <a:cs typeface="Courier"/>
              </a:rPr>
              <a:t> ) {</a:t>
            </a:r>
          </a:p>
          <a:p>
            <a:r>
              <a:rPr lang="nb-NO" sz="1333" dirty="0">
                <a:latin typeface="Courier"/>
                <a:cs typeface="Courier"/>
              </a:rPr>
              <a:t>    </a:t>
            </a:r>
            <a:r>
              <a:rPr lang="nb-NO" sz="1333" dirty="0" err="1">
                <a:latin typeface="Courier"/>
                <a:cs typeface="Courier"/>
              </a:rPr>
              <a:t>return</a:t>
            </a:r>
            <a:r>
              <a:rPr lang="nb-NO" sz="1333" dirty="0">
                <a:latin typeface="Courier"/>
                <a:cs typeface="Courier"/>
              </a:rPr>
              <a:t> i * i;</a:t>
            </a:r>
          </a:p>
          <a:p>
            <a:r>
              <a:rPr lang="nb-NO" sz="1333" dirty="0">
                <a:latin typeface="Courier"/>
                <a:cs typeface="Courier"/>
              </a:rPr>
              <a:t>  }</a:t>
            </a:r>
          </a:p>
          <a:p>
            <a:r>
              <a:rPr lang="nb-NO" sz="1333" dirty="0">
                <a:latin typeface="Courier"/>
                <a:cs typeface="Courier"/>
              </a:rPr>
              <a:t>}</a:t>
            </a:r>
            <a:endParaRPr lang="is-IS" sz="1333" dirty="0">
              <a:latin typeface="Courier"/>
              <a:cs typeface="Courier"/>
            </a:endParaRPr>
          </a:p>
        </p:txBody>
      </p:sp>
      <p:sp>
        <p:nvSpPr>
          <p:cNvPr id="6" name="Rectangle 5"/>
          <p:cNvSpPr>
            <a:spLocks noChangeArrowheads="1"/>
          </p:cNvSpPr>
          <p:nvPr/>
        </p:nvSpPr>
        <p:spPr bwMode="auto">
          <a:xfrm>
            <a:off x="1972669" y="2896181"/>
            <a:ext cx="6803942" cy="239525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FuncDriver</a:t>
            </a:r>
            <a:r>
              <a:rPr lang="en-US" sz="1333" dirty="0">
                <a:latin typeface="Courier"/>
                <a:cs typeface="Courier"/>
              </a:rPr>
              <a:t> {</a:t>
            </a:r>
          </a:p>
          <a:p>
            <a:r>
              <a:rPr lang="en-US" sz="1333" dirty="0">
                <a:latin typeface="Courier"/>
                <a:cs typeface="Courier"/>
              </a:rPr>
              <a:t>  </a:t>
            </a:r>
            <a:r>
              <a:rPr lang="en-US" sz="1333" dirty="0">
                <a:solidFill>
                  <a:srgbClr val="0000FF"/>
                </a:solidFill>
                <a:latin typeface="Courier"/>
                <a:cs typeface="Courier"/>
              </a:rPr>
              <a:t>public static </a:t>
            </a:r>
            <a:r>
              <a:rPr lang="en-US" sz="1333" dirty="0" err="1">
                <a:solidFill>
                  <a:srgbClr val="0000FF"/>
                </a:solidFill>
                <a:latin typeface="Courier"/>
                <a:cs typeface="Courier"/>
              </a:rPr>
              <a:t>int</a:t>
            </a:r>
            <a:r>
              <a:rPr lang="en-US" sz="1333" dirty="0">
                <a:solidFill>
                  <a:srgbClr val="0000FF"/>
                </a:solidFill>
                <a:latin typeface="Courier"/>
                <a:cs typeface="Courier"/>
              </a:rPr>
              <a:t> </a:t>
            </a:r>
            <a:r>
              <a:rPr lang="en-US" sz="1333" dirty="0" err="1">
                <a:solidFill>
                  <a:srgbClr val="0000FF"/>
                </a:solidFill>
                <a:latin typeface="Courier"/>
                <a:cs typeface="Courier"/>
              </a:rPr>
              <a:t>doIt</a:t>
            </a:r>
            <a:r>
              <a:rPr lang="en-US" sz="1333" dirty="0">
                <a:solidFill>
                  <a:srgbClr val="0000FF"/>
                </a:solidFill>
                <a:latin typeface="Courier"/>
                <a:cs typeface="Courier"/>
              </a:rPr>
              <a:t>( </a:t>
            </a:r>
            <a:r>
              <a:rPr lang="en-US" sz="1333" dirty="0" err="1">
                <a:solidFill>
                  <a:srgbClr val="0000FF"/>
                </a:solidFill>
                <a:latin typeface="Courier"/>
                <a:cs typeface="Courier"/>
              </a:rPr>
              <a:t>int</a:t>
            </a:r>
            <a:r>
              <a:rPr lang="en-US" sz="1333" dirty="0">
                <a:solidFill>
                  <a:srgbClr val="0000FF"/>
                </a:solidFill>
                <a:latin typeface="Courier"/>
                <a:cs typeface="Courier"/>
              </a:rPr>
              <a:t> n, Function&lt;Integer, Integer&gt; f) {</a:t>
            </a:r>
          </a:p>
          <a:p>
            <a:r>
              <a:rPr lang="en-US" sz="1333" dirty="0">
                <a:solidFill>
                  <a:srgbClr val="0000FF"/>
                </a:solidFill>
                <a:latin typeface="Courier"/>
                <a:cs typeface="Courier"/>
              </a:rPr>
              <a:t>    return </a:t>
            </a:r>
            <a:r>
              <a:rPr lang="en-US" sz="1333" dirty="0" err="1">
                <a:solidFill>
                  <a:srgbClr val="0000FF"/>
                </a:solidFill>
                <a:latin typeface="Courier"/>
                <a:cs typeface="Courier"/>
              </a:rPr>
              <a:t>f.apply</a:t>
            </a:r>
            <a:r>
              <a:rPr lang="en-US" sz="1333" dirty="0">
                <a:solidFill>
                  <a:srgbClr val="0000FF"/>
                </a:solidFill>
                <a:latin typeface="Courier"/>
                <a:cs typeface="Courier"/>
              </a:rPr>
              <a:t>(n);</a:t>
            </a:r>
          </a:p>
          <a:p>
            <a:r>
              <a:rPr lang="en-US" sz="1333" dirty="0">
                <a:solidFill>
                  <a:srgbClr val="0000FF"/>
                </a:solidFill>
                <a:latin typeface="Courier"/>
                <a:cs typeface="Courier"/>
              </a:rPr>
              <a:t>  }</a:t>
            </a:r>
          </a:p>
          <a:p>
            <a:pPr>
              <a:spcBef>
                <a:spcPts val="500"/>
              </a:spcBef>
            </a:pPr>
            <a:r>
              <a:rPr lang="nl-NL" sz="1333" dirty="0">
                <a:latin typeface="Courier"/>
                <a:cs typeface="Courier"/>
              </a:rPr>
              <a:t>  public </a:t>
            </a:r>
            <a:r>
              <a:rPr lang="nl-NL" sz="1333" dirty="0" err="1">
                <a:latin typeface="Courier"/>
                <a:cs typeface="Courier"/>
              </a:rPr>
              <a:t>static</a:t>
            </a:r>
            <a:r>
              <a:rPr lang="nl-NL" sz="1333" dirty="0">
                <a:latin typeface="Courier"/>
                <a:cs typeface="Courier"/>
              </a:rPr>
              <a:t> </a:t>
            </a:r>
            <a:r>
              <a:rPr lang="nl-NL" sz="1333" dirty="0" err="1">
                <a:latin typeface="Courier"/>
                <a:cs typeface="Courier"/>
              </a:rPr>
              <a:t>void</a:t>
            </a:r>
            <a:r>
              <a:rPr lang="nl-NL" sz="1333" dirty="0">
                <a:latin typeface="Courier"/>
                <a:cs typeface="Courier"/>
              </a:rPr>
              <a:t> </a:t>
            </a:r>
            <a:r>
              <a:rPr lang="nl-NL" sz="1333" dirty="0" err="1">
                <a:latin typeface="Courier"/>
                <a:cs typeface="Courier"/>
              </a:rPr>
              <a:t>main</a:t>
            </a:r>
            <a:r>
              <a:rPr lang="nl-NL" sz="1333" dirty="0">
                <a:latin typeface="Courier"/>
                <a:cs typeface="Courier"/>
              </a:rPr>
              <a:t>(String[] </a:t>
            </a:r>
            <a:r>
              <a:rPr lang="nl-NL" sz="1333" dirty="0" err="1">
                <a:latin typeface="Courier"/>
                <a:cs typeface="Courier"/>
              </a:rPr>
              <a:t>args</a:t>
            </a:r>
            <a:r>
              <a:rPr lang="nl-NL" sz="1333" dirty="0">
                <a:latin typeface="Courier"/>
                <a:cs typeface="Courier"/>
              </a:rPr>
              <a:t>) {</a:t>
            </a:r>
          </a:p>
          <a:p>
            <a:r>
              <a:rPr lang="nl-NL" sz="1333" dirty="0">
                <a:latin typeface="Courier"/>
                <a:cs typeface="Courier"/>
              </a:rPr>
              <a:t>    </a:t>
            </a:r>
            <a:r>
              <a:rPr lang="nl-NL" sz="1333" dirty="0" err="1">
                <a:latin typeface="Courier"/>
                <a:cs typeface="Courier"/>
              </a:rPr>
              <a:t>System.out.println</a:t>
            </a:r>
            <a:r>
              <a:rPr lang="nl-NL" sz="1333" dirty="0">
                <a:latin typeface="Courier"/>
                <a:cs typeface="Courier"/>
              </a:rPr>
              <a:t>( </a:t>
            </a:r>
            <a:r>
              <a:rPr lang="nl-NL" sz="1333" dirty="0">
                <a:solidFill>
                  <a:srgbClr val="0000FF"/>
                </a:solidFill>
                <a:latin typeface="Courier"/>
                <a:cs typeface="Courier"/>
              </a:rPr>
              <a:t>new </a:t>
            </a:r>
            <a:r>
              <a:rPr lang="nl-NL" sz="1333" dirty="0" err="1">
                <a:solidFill>
                  <a:srgbClr val="0000FF"/>
                </a:solidFill>
                <a:latin typeface="Courier"/>
                <a:cs typeface="Courier"/>
              </a:rPr>
              <a:t>DoubleIt</a:t>
            </a:r>
            <a:r>
              <a:rPr lang="nl-NL" sz="1333" dirty="0">
                <a:solidFill>
                  <a:srgbClr val="0000FF"/>
                </a:solidFill>
                <a:latin typeface="Courier"/>
                <a:cs typeface="Courier"/>
              </a:rPr>
              <a:t>().</a:t>
            </a:r>
            <a:r>
              <a:rPr lang="nl-NL" sz="1333" dirty="0" err="1">
                <a:solidFill>
                  <a:srgbClr val="0000FF"/>
                </a:solidFill>
                <a:latin typeface="Courier"/>
                <a:cs typeface="Courier"/>
              </a:rPr>
              <a:t>apply</a:t>
            </a:r>
            <a:r>
              <a:rPr lang="nl-NL" sz="1333" dirty="0">
                <a:solidFill>
                  <a:srgbClr val="0000FF"/>
                </a:solidFill>
                <a:latin typeface="Courier"/>
                <a:cs typeface="Courier"/>
              </a:rPr>
              <a:t>(3) </a:t>
            </a:r>
            <a:r>
              <a:rPr lang="nl-NL" sz="1333" dirty="0">
                <a:latin typeface="Courier"/>
                <a:cs typeface="Courier"/>
              </a:rPr>
              <a:t>);</a:t>
            </a:r>
          </a:p>
          <a:p>
            <a:r>
              <a:rPr lang="nl-NL" sz="1333" dirty="0">
                <a:latin typeface="Courier"/>
                <a:cs typeface="Courier"/>
              </a:rPr>
              <a:t>    </a:t>
            </a:r>
            <a:r>
              <a:rPr lang="nl-NL" sz="1333" dirty="0" err="1">
                <a:latin typeface="Courier"/>
                <a:cs typeface="Courier"/>
              </a:rPr>
              <a:t>System.out.println</a:t>
            </a:r>
            <a:r>
              <a:rPr lang="nl-NL" sz="1333" dirty="0">
                <a:latin typeface="Courier"/>
                <a:cs typeface="Courier"/>
              </a:rPr>
              <a:t>("---");</a:t>
            </a:r>
          </a:p>
          <a:p>
            <a:r>
              <a:rPr lang="nl-NL" sz="1333" dirty="0">
                <a:latin typeface="Courier"/>
                <a:cs typeface="Courier"/>
              </a:rPr>
              <a:t>    </a:t>
            </a:r>
            <a:r>
              <a:rPr lang="nl-NL" sz="1333" dirty="0" err="1">
                <a:latin typeface="Courier"/>
                <a:cs typeface="Courier"/>
              </a:rPr>
              <a:t>System.out.println</a:t>
            </a:r>
            <a:r>
              <a:rPr lang="nl-NL" sz="1333" dirty="0">
                <a:latin typeface="Courier"/>
                <a:cs typeface="Courier"/>
              </a:rPr>
              <a:t>( </a:t>
            </a:r>
            <a:r>
              <a:rPr lang="nl-NL" sz="1333" dirty="0" err="1">
                <a:solidFill>
                  <a:srgbClr val="0000FF"/>
                </a:solidFill>
                <a:latin typeface="Courier"/>
                <a:cs typeface="Courier"/>
              </a:rPr>
              <a:t>doIt</a:t>
            </a:r>
            <a:r>
              <a:rPr lang="nl-NL" sz="1333" dirty="0">
                <a:solidFill>
                  <a:srgbClr val="0000FF"/>
                </a:solidFill>
                <a:latin typeface="Courier"/>
                <a:cs typeface="Courier"/>
              </a:rPr>
              <a:t>(3, new </a:t>
            </a:r>
            <a:r>
              <a:rPr lang="nl-NL" sz="1333" dirty="0" err="1">
                <a:solidFill>
                  <a:srgbClr val="0000FF"/>
                </a:solidFill>
                <a:latin typeface="Courier"/>
                <a:cs typeface="Courier"/>
              </a:rPr>
              <a:t>DoubleIt</a:t>
            </a:r>
            <a:r>
              <a:rPr lang="nl-NL" sz="1333" dirty="0">
                <a:solidFill>
                  <a:srgbClr val="0000FF"/>
                </a:solidFill>
                <a:latin typeface="Courier"/>
                <a:cs typeface="Courier"/>
              </a:rPr>
              <a:t>()) </a:t>
            </a:r>
            <a:r>
              <a:rPr lang="nl-NL" sz="1333" dirty="0">
                <a:latin typeface="Courier"/>
                <a:cs typeface="Courier"/>
              </a:rPr>
              <a:t>);</a:t>
            </a:r>
          </a:p>
          <a:p>
            <a:r>
              <a:rPr lang="nl-NL" sz="1333" dirty="0">
                <a:latin typeface="Courier"/>
                <a:cs typeface="Courier"/>
              </a:rPr>
              <a:t>    </a:t>
            </a:r>
            <a:r>
              <a:rPr lang="nl-NL" sz="1333" dirty="0" err="1">
                <a:latin typeface="Courier"/>
                <a:cs typeface="Courier"/>
              </a:rPr>
              <a:t>System.out.println</a:t>
            </a:r>
            <a:r>
              <a:rPr lang="nl-NL" sz="1333" dirty="0">
                <a:latin typeface="Courier"/>
                <a:cs typeface="Courier"/>
              </a:rPr>
              <a:t>( </a:t>
            </a:r>
            <a:r>
              <a:rPr lang="nl-NL" sz="1333" dirty="0" err="1">
                <a:solidFill>
                  <a:srgbClr val="0000FF"/>
                </a:solidFill>
                <a:latin typeface="Courier"/>
                <a:cs typeface="Courier"/>
              </a:rPr>
              <a:t>doIt</a:t>
            </a:r>
            <a:r>
              <a:rPr lang="nl-NL" sz="1333" dirty="0">
                <a:solidFill>
                  <a:srgbClr val="0000FF"/>
                </a:solidFill>
                <a:latin typeface="Courier"/>
                <a:cs typeface="Courier"/>
              </a:rPr>
              <a:t>(3, new </a:t>
            </a:r>
            <a:r>
              <a:rPr lang="nl-NL" sz="1333" dirty="0" err="1">
                <a:solidFill>
                  <a:srgbClr val="0000FF"/>
                </a:solidFill>
                <a:latin typeface="Courier"/>
                <a:cs typeface="Courier"/>
              </a:rPr>
              <a:t>SquareIt</a:t>
            </a:r>
            <a:r>
              <a:rPr lang="nl-NL" sz="1333" dirty="0">
                <a:solidFill>
                  <a:srgbClr val="0000FF"/>
                </a:solidFill>
                <a:latin typeface="Courier"/>
                <a:cs typeface="Courier"/>
              </a:rPr>
              <a:t>()) </a:t>
            </a:r>
            <a:r>
              <a:rPr lang="nl-NL" sz="1333" dirty="0">
                <a:latin typeface="Courier"/>
                <a:cs typeface="Courier"/>
              </a:rPr>
              <a:t>);</a:t>
            </a:r>
          </a:p>
          <a:p>
            <a:r>
              <a:rPr lang="nl-NL" sz="1333" dirty="0">
                <a:latin typeface="Courier"/>
                <a:cs typeface="Courier"/>
              </a:rPr>
              <a:t>  }</a:t>
            </a:r>
          </a:p>
          <a:p>
            <a:r>
              <a:rPr lang="nl-NL" sz="1333" dirty="0">
                <a:latin typeface="Courier"/>
                <a:cs typeface="Courier"/>
              </a:rPr>
              <a:t>}</a:t>
            </a:r>
          </a:p>
        </p:txBody>
      </p:sp>
      <p:sp>
        <p:nvSpPr>
          <p:cNvPr id="7" name="Text Box 5"/>
          <p:cNvSpPr txBox="1">
            <a:spLocks noChangeArrowheads="1"/>
          </p:cNvSpPr>
          <p:nvPr/>
        </p:nvSpPr>
        <p:spPr bwMode="auto">
          <a:xfrm>
            <a:off x="7862047" y="3834358"/>
            <a:ext cx="674298" cy="105676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6</a:t>
            </a:r>
          </a:p>
          <a:p>
            <a:r>
              <a:rPr lang="en-US" sz="1333" dirty="0">
                <a:latin typeface="Courier"/>
                <a:cs typeface="Courier"/>
              </a:rPr>
              <a:t>---</a:t>
            </a:r>
          </a:p>
          <a:p>
            <a:r>
              <a:rPr lang="en-US" sz="1333" dirty="0">
                <a:latin typeface="Courier"/>
                <a:cs typeface="Courier"/>
              </a:rPr>
              <a:t>6</a:t>
            </a:r>
          </a:p>
          <a:p>
            <a:r>
              <a:rPr lang="en-US" sz="1333" dirty="0">
                <a:latin typeface="Courier"/>
                <a:cs typeface="Courier"/>
              </a:rPr>
              <a:t>9</a:t>
            </a:r>
            <a:endParaRPr lang="en-GB" sz="1333" dirty="0">
              <a:latin typeface="Courier"/>
              <a:ea typeface="ＭＳ Ｐゴシック" charset="-128"/>
              <a:cs typeface="Courier"/>
            </a:endParaRPr>
          </a:p>
        </p:txBody>
      </p:sp>
    </p:spTree>
    <p:extLst>
      <p:ext uri="{BB962C8B-B14F-4D97-AF65-F5344CB8AC3E}">
        <p14:creationId xmlns:p14="http://schemas.microsoft.com/office/powerpoint/2010/main" val="134543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p:cNvSpPr>
            <a:spLocks noChangeArrowheads="1"/>
          </p:cNvSpPr>
          <p:nvPr/>
        </p:nvSpPr>
        <p:spPr bwMode="auto">
          <a:xfrm>
            <a:off x="867368" y="4259180"/>
            <a:ext cx="6575860" cy="1011327"/>
          </a:xfrm>
          <a:prstGeom prst="rect">
            <a:avLst/>
          </a:prstGeom>
          <a:solidFill>
            <a:srgbClr val="FFFFFF"/>
          </a:solidFill>
          <a:ln w="12700">
            <a:solidFill>
              <a:schemeClr val="tx1"/>
            </a:solidFill>
            <a:miter lim="800000"/>
            <a:headEnd/>
            <a:tailEnd/>
          </a:ln>
          <a:effectLst/>
        </p:spPr>
        <p:txBody>
          <a:bodyPr wrap="square" lIns="75407" tIns="75000" rIns="75407" bIns="114000">
            <a:spAutoFit/>
          </a:bodyPr>
          <a:lstStyle/>
          <a:p>
            <a:r>
              <a:rPr lang="en-US" sz="1333" dirty="0">
                <a:latin typeface="Courier"/>
                <a:cs typeface="Courier"/>
              </a:rPr>
              <a:t>  …</a:t>
            </a:r>
          </a:p>
          <a:p>
            <a:r>
              <a:rPr lang="en-US" sz="1333" dirty="0">
                <a:latin typeface="Courier"/>
                <a:cs typeface="Courier"/>
              </a:rPr>
              <a:t>  Function&lt;</a:t>
            </a:r>
            <a:r>
              <a:rPr lang="en-US" sz="1333" dirty="0">
                <a:solidFill>
                  <a:srgbClr val="0000FF"/>
                </a:solidFill>
                <a:latin typeface="Courier"/>
                <a:cs typeface="Courier"/>
              </a:rPr>
              <a:t>Integer</a:t>
            </a:r>
            <a:r>
              <a:rPr lang="en-US" sz="1333" dirty="0">
                <a:latin typeface="Courier"/>
                <a:cs typeface="Courier"/>
              </a:rPr>
              <a:t>, Integer&gt; </a:t>
            </a:r>
            <a:r>
              <a:rPr lang="en-US" sz="1333" dirty="0" err="1">
                <a:latin typeface="Courier"/>
                <a:cs typeface="Courier"/>
              </a:rPr>
              <a:t>squareIt</a:t>
            </a:r>
            <a:r>
              <a:rPr lang="en-US" sz="1333" dirty="0">
                <a:latin typeface="Courier"/>
                <a:cs typeface="Courier"/>
              </a:rPr>
              <a:t> = </a:t>
            </a:r>
            <a:r>
              <a:rPr lang="en-US" sz="1333" dirty="0" err="1">
                <a:solidFill>
                  <a:srgbClr val="0000FF"/>
                </a:solidFill>
                <a:latin typeface="Courier"/>
                <a:cs typeface="Courier"/>
              </a:rPr>
              <a:t>i</a:t>
            </a:r>
            <a:r>
              <a:rPr lang="en-US" sz="1333" dirty="0">
                <a:latin typeface="Courier"/>
                <a:cs typeface="Courier"/>
              </a:rPr>
              <a:t> -&gt; </a:t>
            </a:r>
            <a:r>
              <a:rPr lang="en-US" sz="1333" dirty="0" err="1">
                <a:latin typeface="Courier"/>
                <a:cs typeface="Courier"/>
              </a:rPr>
              <a:t>i</a:t>
            </a:r>
            <a:r>
              <a:rPr lang="en-US" sz="1333" dirty="0">
                <a:latin typeface="Courier"/>
                <a:cs typeface="Courier"/>
              </a:rPr>
              <a:t> * </a:t>
            </a:r>
            <a:r>
              <a:rPr lang="en-US" sz="1333" dirty="0" err="1">
                <a:latin typeface="Courier"/>
                <a:cs typeface="Courier"/>
              </a:rPr>
              <a:t>i</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doIt</a:t>
            </a:r>
            <a:r>
              <a:rPr lang="en-US" sz="1333" dirty="0">
                <a:latin typeface="Courier"/>
                <a:cs typeface="Courier"/>
              </a:rPr>
              <a:t>(3, </a:t>
            </a:r>
            <a:r>
              <a:rPr lang="en-US" sz="1333" dirty="0" err="1">
                <a:latin typeface="Courier"/>
                <a:cs typeface="Courier"/>
              </a:rPr>
              <a:t>squareIt</a:t>
            </a:r>
            <a:r>
              <a:rPr lang="en-US" sz="1333" dirty="0">
                <a:latin typeface="Courier"/>
                <a:cs typeface="Courier"/>
              </a:rPr>
              <a:t>) );</a:t>
            </a:r>
          </a:p>
          <a:p>
            <a:r>
              <a:rPr lang="en-US" sz="1333" dirty="0">
                <a:latin typeface="Courier"/>
                <a:cs typeface="Courier"/>
              </a:rPr>
              <a:t>  …</a:t>
            </a:r>
          </a:p>
        </p:txBody>
      </p:sp>
      <p:sp>
        <p:nvSpPr>
          <p:cNvPr id="2" name="Title 1"/>
          <p:cNvSpPr>
            <a:spLocks noGrp="1"/>
          </p:cNvSpPr>
          <p:nvPr>
            <p:ph type="title"/>
          </p:nvPr>
        </p:nvSpPr>
        <p:spPr/>
        <p:txBody>
          <a:bodyPr/>
          <a:lstStyle/>
          <a:p>
            <a:r>
              <a:rPr lang="en-US" dirty="0" smtClean="0"/>
              <a:t>Introducing Lambdas</a:t>
            </a:r>
            <a:endParaRPr lang="en-US" dirty="0"/>
          </a:p>
        </p:txBody>
      </p:sp>
      <p:sp>
        <p:nvSpPr>
          <p:cNvPr id="3" name="Content Placeholder 2"/>
          <p:cNvSpPr>
            <a:spLocks noGrp="1"/>
          </p:cNvSpPr>
          <p:nvPr>
            <p:ph idx="1"/>
          </p:nvPr>
        </p:nvSpPr>
        <p:spPr>
          <a:xfrm>
            <a:off x="628650" y="1113687"/>
            <a:ext cx="6985000" cy="1672096"/>
          </a:xfrm>
        </p:spPr>
        <p:txBody>
          <a:bodyPr/>
          <a:lstStyle/>
          <a:p>
            <a:r>
              <a:rPr lang="en-US" dirty="0" smtClean="0"/>
              <a:t>Lambda expression is a "function literal"</a:t>
            </a:r>
          </a:p>
          <a:p>
            <a:pPr lvl="2"/>
            <a:r>
              <a:rPr lang="en-US" dirty="0" smtClean="0"/>
              <a:t>more concise syntax for representing functions</a:t>
            </a:r>
            <a:endParaRPr lang="en-US" dirty="0"/>
          </a:p>
          <a:p>
            <a:r>
              <a:rPr lang="en-US" dirty="0" smtClean="0"/>
              <a:t>Instance of Functional Interface type</a:t>
            </a:r>
          </a:p>
          <a:p>
            <a:pPr lvl="2"/>
            <a:r>
              <a:rPr lang="en-US" dirty="0" smtClean="0"/>
              <a:t>as specified by </a:t>
            </a:r>
            <a:r>
              <a:rPr lang="en-US" dirty="0" smtClean="0">
                <a:latin typeface="Courier"/>
                <a:cs typeface="Courier"/>
              </a:rPr>
              <a:t>@</a:t>
            </a:r>
            <a:r>
              <a:rPr lang="en-US" dirty="0" err="1" smtClean="0">
                <a:latin typeface="Courier"/>
                <a:cs typeface="Courier"/>
              </a:rPr>
              <a:t>FunctionalInterface</a:t>
            </a:r>
            <a:endParaRPr lang="en-US" dirty="0">
              <a:latin typeface="Courier"/>
              <a:cs typeface="Courier"/>
            </a:endParaRPr>
          </a:p>
        </p:txBody>
      </p:sp>
      <p:sp>
        <p:nvSpPr>
          <p:cNvPr id="4" name="Rectangle 4"/>
          <p:cNvSpPr>
            <a:spLocks noChangeArrowheads="1"/>
          </p:cNvSpPr>
          <p:nvPr/>
        </p:nvSpPr>
        <p:spPr bwMode="auto">
          <a:xfrm>
            <a:off x="1968662" y="2607484"/>
            <a:ext cx="2760206" cy="395966"/>
          </a:xfrm>
          <a:prstGeom prst="rect">
            <a:avLst/>
          </a:prstGeom>
          <a:solidFill>
            <a:srgbClr val="FFFFFF"/>
          </a:solidFill>
          <a:ln w="12700">
            <a:solidFill>
              <a:schemeClr val="tx1"/>
            </a:solidFill>
            <a:miter lim="800000"/>
            <a:headEnd/>
            <a:tailEnd/>
          </a:ln>
          <a:effectLst/>
        </p:spPr>
        <p:txBody>
          <a:bodyPr wrap="square" lIns="75407" tIns="75000" rIns="75407" bIns="114000">
            <a:spAutoFit/>
          </a:bodyPr>
          <a:lstStyle/>
          <a:p>
            <a:r>
              <a:rPr lang="en-GB" sz="1333" dirty="0">
                <a:latin typeface="Courier"/>
                <a:cs typeface="Courier"/>
              </a:rPr>
              <a:t>  ( Integer </a:t>
            </a:r>
            <a:r>
              <a:rPr lang="en-GB" sz="1333" dirty="0" err="1">
                <a:latin typeface="Courier"/>
                <a:cs typeface="Courier"/>
              </a:rPr>
              <a:t>i</a:t>
            </a:r>
            <a:r>
              <a:rPr lang="en-GB" sz="1333" dirty="0">
                <a:latin typeface="Courier"/>
                <a:cs typeface="Courier"/>
              </a:rPr>
              <a:t> ) -&gt; </a:t>
            </a:r>
            <a:r>
              <a:rPr lang="en-GB" sz="1333" dirty="0" err="1">
                <a:latin typeface="Courier"/>
                <a:cs typeface="Courier"/>
              </a:rPr>
              <a:t>i</a:t>
            </a:r>
            <a:r>
              <a:rPr lang="en-GB" sz="1333" dirty="0">
                <a:latin typeface="Courier"/>
                <a:cs typeface="Courier"/>
              </a:rPr>
              <a:t> * 2   </a:t>
            </a:r>
          </a:p>
        </p:txBody>
      </p:sp>
      <p:sp>
        <p:nvSpPr>
          <p:cNvPr id="5" name="TextBox 4"/>
          <p:cNvSpPr txBox="1"/>
          <p:nvPr/>
        </p:nvSpPr>
        <p:spPr>
          <a:xfrm>
            <a:off x="2087214" y="3241755"/>
            <a:ext cx="868443" cy="297454"/>
          </a:xfrm>
          <a:prstGeom prst="rect">
            <a:avLst/>
          </a:prstGeom>
          <a:noFill/>
        </p:spPr>
        <p:txBody>
          <a:bodyPr wrap="none" rtlCol="0">
            <a:spAutoFit/>
          </a:bodyPr>
          <a:lstStyle/>
          <a:p>
            <a:r>
              <a:rPr lang="en-US" sz="1333" dirty="0">
                <a:latin typeface="+mj-lt"/>
              </a:rPr>
              <a:t>Argument</a:t>
            </a:r>
          </a:p>
        </p:txBody>
      </p:sp>
      <p:cxnSp>
        <p:nvCxnSpPr>
          <p:cNvPr id="7" name="Straight Arrow Connector 6"/>
          <p:cNvCxnSpPr>
            <a:stCxn id="5" idx="0"/>
          </p:cNvCxnSpPr>
          <p:nvPr/>
        </p:nvCxnSpPr>
        <p:spPr bwMode="auto">
          <a:xfrm flipV="1">
            <a:off x="2521436" y="2934746"/>
            <a:ext cx="300917" cy="307009"/>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p:cNvSpPr txBox="1"/>
          <p:nvPr/>
        </p:nvSpPr>
        <p:spPr>
          <a:xfrm>
            <a:off x="4064179" y="3239488"/>
            <a:ext cx="606192" cy="297454"/>
          </a:xfrm>
          <a:prstGeom prst="rect">
            <a:avLst/>
          </a:prstGeom>
          <a:noFill/>
        </p:spPr>
        <p:txBody>
          <a:bodyPr wrap="none" rtlCol="0">
            <a:spAutoFit/>
          </a:bodyPr>
          <a:lstStyle/>
          <a:p>
            <a:r>
              <a:rPr lang="en-US" sz="1333" dirty="0">
                <a:latin typeface="+mj-lt"/>
              </a:rPr>
              <a:t>Result</a:t>
            </a:r>
          </a:p>
        </p:txBody>
      </p:sp>
      <p:cxnSp>
        <p:nvCxnSpPr>
          <p:cNvPr id="9" name="Straight Arrow Connector 8"/>
          <p:cNvCxnSpPr/>
          <p:nvPr/>
        </p:nvCxnSpPr>
        <p:spPr bwMode="auto">
          <a:xfrm flipH="1" flipV="1">
            <a:off x="4171454" y="2926667"/>
            <a:ext cx="235303" cy="312821"/>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4942478" y="2639363"/>
            <a:ext cx="2852063" cy="297454"/>
          </a:xfrm>
          <a:prstGeom prst="rect">
            <a:avLst/>
          </a:prstGeom>
          <a:noFill/>
        </p:spPr>
        <p:txBody>
          <a:bodyPr wrap="none" rtlCol="0">
            <a:spAutoFit/>
          </a:bodyPr>
          <a:lstStyle/>
          <a:p>
            <a:r>
              <a:rPr lang="en-US" sz="1333" dirty="0">
                <a:latin typeface="Courier"/>
                <a:cs typeface="Courier"/>
              </a:rPr>
              <a:t>Function&lt;Integer, Integer&gt;</a:t>
            </a:r>
          </a:p>
        </p:txBody>
      </p:sp>
      <p:sp>
        <p:nvSpPr>
          <p:cNvPr id="12" name="Rectangle 4"/>
          <p:cNvSpPr>
            <a:spLocks noChangeArrowheads="1"/>
          </p:cNvSpPr>
          <p:nvPr/>
        </p:nvSpPr>
        <p:spPr bwMode="auto">
          <a:xfrm>
            <a:off x="1125877" y="3623192"/>
            <a:ext cx="4733974" cy="806207"/>
          </a:xfrm>
          <a:prstGeom prst="rect">
            <a:avLst/>
          </a:prstGeom>
          <a:solidFill>
            <a:srgbClr val="FFFFFF"/>
          </a:solidFill>
          <a:ln w="12700">
            <a:solidFill>
              <a:schemeClr val="tx1"/>
            </a:solidFill>
            <a:miter lim="800000"/>
            <a:headEnd/>
            <a:tailEnd/>
          </a:ln>
          <a:effectLst/>
        </p:spPr>
        <p:txBody>
          <a:bodyPr wrap="square" lIns="75407" tIns="75000" rIns="75407" bIns="11400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a:t>
            </a:r>
            <a:r>
              <a:rPr lang="en-US" sz="1333" dirty="0" err="1">
                <a:latin typeface="Courier"/>
                <a:cs typeface="Courier"/>
              </a:rPr>
              <a:t>doIt</a:t>
            </a:r>
            <a:r>
              <a:rPr lang="en-US" sz="1333" dirty="0">
                <a:latin typeface="Courier"/>
                <a:cs typeface="Courier"/>
              </a:rPr>
              <a:t>(3, </a:t>
            </a:r>
            <a:r>
              <a:rPr lang="en-US" sz="1333" dirty="0" err="1">
                <a:solidFill>
                  <a:srgbClr val="0000FF"/>
                </a:solidFill>
                <a:latin typeface="Courier"/>
                <a:cs typeface="Courier"/>
              </a:rPr>
              <a:t>i</a:t>
            </a:r>
            <a:r>
              <a:rPr lang="en-US" sz="1333" dirty="0">
                <a:solidFill>
                  <a:srgbClr val="0000FF"/>
                </a:solidFill>
                <a:latin typeface="Courier"/>
                <a:cs typeface="Courier"/>
              </a:rPr>
              <a:t> -&gt; </a:t>
            </a:r>
            <a:r>
              <a:rPr lang="en-US" sz="1333" dirty="0" err="1">
                <a:solidFill>
                  <a:srgbClr val="0000FF"/>
                </a:solidFill>
                <a:latin typeface="Courier"/>
                <a:cs typeface="Courier"/>
              </a:rPr>
              <a:t>i</a:t>
            </a:r>
            <a:r>
              <a:rPr lang="en-US" sz="1333" dirty="0">
                <a:solidFill>
                  <a:srgbClr val="0000FF"/>
                </a:solidFill>
                <a:latin typeface="Courier"/>
                <a:cs typeface="Courier"/>
              </a:rPr>
              <a:t> * 2)</a:t>
            </a:r>
            <a:r>
              <a:rPr lang="en-US" sz="1333" dirty="0">
                <a:latin typeface="Courier"/>
                <a:cs typeface="Courier"/>
              </a:rPr>
              <a:t> );</a:t>
            </a:r>
          </a:p>
          <a:p>
            <a:r>
              <a:rPr lang="en-US" sz="1333" dirty="0">
                <a:latin typeface="Courier"/>
                <a:cs typeface="Courier"/>
              </a:rPr>
              <a:t>  …</a:t>
            </a:r>
          </a:p>
        </p:txBody>
      </p:sp>
      <p:sp>
        <p:nvSpPr>
          <p:cNvPr id="13" name="TextBox 12"/>
          <p:cNvSpPr txBox="1"/>
          <p:nvPr/>
        </p:nvSpPr>
        <p:spPr>
          <a:xfrm>
            <a:off x="5994930" y="3182934"/>
            <a:ext cx="1316386" cy="707694"/>
          </a:xfrm>
          <a:prstGeom prst="rect">
            <a:avLst/>
          </a:prstGeom>
          <a:noFill/>
        </p:spPr>
        <p:txBody>
          <a:bodyPr wrap="none" rtlCol="0">
            <a:spAutoFit/>
          </a:bodyPr>
          <a:lstStyle/>
          <a:p>
            <a:r>
              <a:rPr lang="en-US" sz="1333" dirty="0">
                <a:latin typeface="+mj-lt"/>
              </a:rPr>
              <a:t>Explicit typing of</a:t>
            </a:r>
            <a:br>
              <a:rPr lang="en-US" sz="1333" dirty="0">
                <a:latin typeface="+mj-lt"/>
              </a:rPr>
            </a:br>
            <a:r>
              <a:rPr lang="en-US" sz="1333" dirty="0">
                <a:latin typeface="+mj-lt"/>
              </a:rPr>
              <a:t>argument not</a:t>
            </a:r>
            <a:br>
              <a:rPr lang="en-US" sz="1333" dirty="0">
                <a:latin typeface="+mj-lt"/>
              </a:rPr>
            </a:br>
            <a:r>
              <a:rPr lang="en-US" sz="1333" dirty="0">
                <a:latin typeface="+mj-lt"/>
              </a:rPr>
              <a:t>required here</a:t>
            </a:r>
          </a:p>
        </p:txBody>
      </p:sp>
      <p:cxnSp>
        <p:nvCxnSpPr>
          <p:cNvPr id="16" name="Straight Arrow Connector 15"/>
          <p:cNvCxnSpPr>
            <a:stCxn id="13" idx="1"/>
          </p:cNvCxnSpPr>
          <p:nvPr/>
        </p:nvCxnSpPr>
        <p:spPr bwMode="auto">
          <a:xfrm flipH="1">
            <a:off x="4397652" y="3536781"/>
            <a:ext cx="1597278" cy="391703"/>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7" name="Picture 16" descr="Duke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204" y="995840"/>
            <a:ext cx="1700864" cy="1605667"/>
          </a:xfrm>
          <a:prstGeom prst="rect">
            <a:avLst/>
          </a:prstGeom>
        </p:spPr>
      </p:pic>
    </p:spTree>
    <p:extLst>
      <p:ext uri="{BB962C8B-B14F-4D97-AF65-F5344CB8AC3E}">
        <p14:creationId xmlns:p14="http://schemas.microsoft.com/office/powerpoint/2010/main" val="20149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Lambdas</a:t>
            </a:r>
            <a:endParaRPr lang="en-US" dirty="0"/>
          </a:p>
        </p:txBody>
      </p:sp>
      <p:sp>
        <p:nvSpPr>
          <p:cNvPr id="3" name="Content Placeholder 2"/>
          <p:cNvSpPr>
            <a:spLocks noGrp="1"/>
          </p:cNvSpPr>
          <p:nvPr>
            <p:ph idx="1"/>
          </p:nvPr>
        </p:nvSpPr>
        <p:spPr>
          <a:xfrm>
            <a:off x="628650" y="1061377"/>
            <a:ext cx="6985000" cy="3104223"/>
          </a:xfrm>
        </p:spPr>
        <p:txBody>
          <a:bodyPr>
            <a:normAutofit/>
          </a:bodyPr>
          <a:lstStyle/>
          <a:p>
            <a:r>
              <a:rPr lang="en-US" dirty="0" smtClean="0"/>
              <a:t>Lambda does not cause new object to be created</a:t>
            </a:r>
          </a:p>
          <a:p>
            <a:pPr lvl="2"/>
            <a:r>
              <a:rPr lang="en-US" dirty="0" smtClean="0"/>
              <a:t>different from old approach using inner class</a:t>
            </a:r>
          </a:p>
          <a:p>
            <a:pPr lvl="2"/>
            <a:r>
              <a:rPr lang="en-US" dirty="0" smtClean="0"/>
              <a:t>lower memory/GC overhead</a:t>
            </a:r>
            <a:endParaRPr lang="en-US" dirty="0"/>
          </a:p>
          <a:p>
            <a:r>
              <a:rPr lang="en-US" dirty="0" smtClean="0"/>
              <a:t>Lambda has no </a:t>
            </a:r>
            <a:br>
              <a:rPr lang="en-US" dirty="0" smtClean="0"/>
            </a:br>
            <a:r>
              <a:rPr lang="en-US" dirty="0" smtClean="0"/>
              <a:t>identity</a:t>
            </a:r>
          </a:p>
          <a:p>
            <a:pPr lvl="2"/>
            <a:r>
              <a:rPr lang="en-US" dirty="0" smtClean="0"/>
              <a:t>uses context </a:t>
            </a:r>
            <a:br>
              <a:rPr lang="en-US" dirty="0" smtClean="0"/>
            </a:br>
            <a:r>
              <a:rPr lang="en-US" dirty="0" smtClean="0"/>
              <a:t>where lambda </a:t>
            </a:r>
            <a:br>
              <a:rPr lang="en-US" dirty="0" smtClean="0"/>
            </a:br>
            <a:r>
              <a:rPr lang="en-US" dirty="0" smtClean="0"/>
              <a:t>is defined</a:t>
            </a:r>
          </a:p>
          <a:p>
            <a:pPr lvl="2"/>
            <a:endParaRPr lang="en-US" sz="1167" dirty="0">
              <a:latin typeface="Courier"/>
              <a:cs typeface="Courier"/>
            </a:endParaRPr>
          </a:p>
          <a:p>
            <a:endParaRPr lang="en-US" sz="1667" dirty="0">
              <a:latin typeface="Courier"/>
              <a:cs typeface="Courier"/>
            </a:endParaRPr>
          </a:p>
        </p:txBody>
      </p:sp>
      <p:sp>
        <p:nvSpPr>
          <p:cNvPr id="4" name="Rectangle 3"/>
          <p:cNvSpPr>
            <a:spLocks noChangeArrowheads="1"/>
          </p:cNvSpPr>
          <p:nvPr/>
        </p:nvSpPr>
        <p:spPr bwMode="auto">
          <a:xfrm>
            <a:off x="2925234" y="2099765"/>
            <a:ext cx="5701876" cy="315161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public class </a:t>
            </a:r>
            <a:r>
              <a:rPr lang="en-US" sz="1333" dirty="0" err="1">
                <a:latin typeface="Courier"/>
                <a:cs typeface="Courier"/>
              </a:rPr>
              <a:t>FuncTest</a:t>
            </a:r>
            <a:r>
              <a:rPr lang="en-US" sz="1333" dirty="0">
                <a:latin typeface="Courier"/>
                <a:cs typeface="Courier"/>
              </a:rPr>
              <a:t> {</a:t>
            </a:r>
          </a:p>
          <a:p>
            <a:r>
              <a:rPr lang="en-US" sz="1333" dirty="0">
                <a:latin typeface="Courier"/>
                <a:cs typeface="Courier"/>
              </a:rPr>
              <a:t>    Runnable r1 = </a:t>
            </a:r>
            <a:r>
              <a:rPr lang="en-US" sz="1333" dirty="0" smtClean="0">
                <a:latin typeface="Courier"/>
                <a:cs typeface="Courier"/>
              </a:rPr>
              <a:t/>
            </a:r>
            <a:br>
              <a:rPr lang="en-US" sz="1333" dirty="0" smtClean="0">
                <a:latin typeface="Courier"/>
                <a:cs typeface="Courier"/>
              </a:rPr>
            </a:br>
            <a:r>
              <a:rPr lang="en-US" sz="1333" dirty="0" smtClean="0">
                <a:latin typeface="Courier"/>
                <a:cs typeface="Courier"/>
              </a:rPr>
              <a:t>            () </a:t>
            </a:r>
            <a:r>
              <a:rPr lang="en-US" sz="1333" dirty="0">
                <a:latin typeface="Courier"/>
                <a:cs typeface="Courier"/>
              </a:rPr>
              <a:t>-&gt; </a:t>
            </a:r>
            <a:r>
              <a:rPr lang="en-US" sz="1333" dirty="0" err="1">
                <a:latin typeface="Courier"/>
                <a:cs typeface="Courier"/>
              </a:rPr>
              <a:t>System.out.println</a:t>
            </a:r>
            <a:r>
              <a:rPr lang="en-US" sz="1333" dirty="0">
                <a:latin typeface="Courier"/>
                <a:cs typeface="Courier"/>
              </a:rPr>
              <a:t>(</a:t>
            </a:r>
            <a:r>
              <a:rPr lang="en-US" sz="1333" dirty="0" err="1">
                <a:solidFill>
                  <a:srgbClr val="0000FF"/>
                </a:solidFill>
                <a:latin typeface="Courier"/>
                <a:cs typeface="Courier"/>
              </a:rPr>
              <a:t>this.toString</a:t>
            </a:r>
            <a:r>
              <a:rPr lang="en-US" sz="1333" dirty="0">
                <a:solidFill>
                  <a:srgbClr val="0000FF"/>
                </a:solidFill>
                <a:latin typeface="Courier"/>
                <a:cs typeface="Courier"/>
              </a:rPr>
              <a:t>()</a:t>
            </a:r>
            <a:r>
              <a:rPr lang="en-US" sz="1333" dirty="0">
                <a:latin typeface="Courier"/>
                <a:cs typeface="Courier"/>
              </a:rPr>
              <a:t>);</a:t>
            </a:r>
          </a:p>
          <a:p>
            <a:r>
              <a:rPr lang="en-US" sz="1333" dirty="0">
                <a:latin typeface="Courier"/>
                <a:cs typeface="Courier"/>
              </a:rPr>
              <a:t>    Consumer&lt;Integer&gt; r2 = x -&gt; </a:t>
            </a:r>
            <a:r>
              <a:rPr lang="en-US" sz="1333" dirty="0" err="1">
                <a:latin typeface="Courier"/>
                <a:cs typeface="Courier"/>
              </a:rPr>
              <a:t>System.out.println</a:t>
            </a:r>
            <a:r>
              <a:rPr lang="en-US" sz="1333" dirty="0">
                <a:latin typeface="Courier"/>
                <a:cs typeface="Courier"/>
              </a:rPr>
              <a:t>(x);</a:t>
            </a:r>
          </a:p>
          <a:p>
            <a:r>
              <a:rPr lang="en-US" sz="1333" dirty="0">
                <a:latin typeface="Courier"/>
                <a:cs typeface="Courier"/>
              </a:rPr>
              <a:t>	</a:t>
            </a:r>
          </a:p>
          <a:p>
            <a:r>
              <a:rPr lang="en-US" sz="1333" dirty="0">
                <a:latin typeface="Courier"/>
                <a:cs typeface="Courier"/>
              </a:rPr>
              <a:t>    public String </a:t>
            </a:r>
            <a:r>
              <a:rPr lang="en-US" sz="1333" dirty="0" err="1">
                <a:latin typeface="Courier"/>
                <a:cs typeface="Courier"/>
              </a:rPr>
              <a:t>toString</a:t>
            </a:r>
            <a:r>
              <a:rPr lang="en-US" sz="1333" dirty="0">
                <a:latin typeface="Courier"/>
                <a:cs typeface="Courier"/>
              </a:rPr>
              <a:t>() {</a:t>
            </a:r>
          </a:p>
          <a:p>
            <a:r>
              <a:rPr lang="en-US" sz="1333" dirty="0">
                <a:latin typeface="Courier"/>
                <a:cs typeface="Courier"/>
              </a:rPr>
              <a:t>        return "</a:t>
            </a:r>
            <a:r>
              <a:rPr lang="en-US" sz="1333" dirty="0" err="1">
                <a:latin typeface="Courier"/>
                <a:cs typeface="Courier"/>
              </a:rPr>
              <a:t>FuncTest</a:t>
            </a:r>
            <a:r>
              <a:rPr lang="en-US" sz="1333" dirty="0">
                <a:latin typeface="Courier"/>
                <a:cs typeface="Courier"/>
              </a:rPr>
              <a:t>";</a:t>
            </a:r>
          </a:p>
          <a:p>
            <a:r>
              <a:rPr lang="en-US" sz="1333" dirty="0">
                <a:latin typeface="Courier"/>
                <a:cs typeface="Courier"/>
              </a:rPr>
              <a:t>    }</a:t>
            </a:r>
          </a:p>
          <a:p>
            <a:endParaRPr lang="en-US" sz="1333" dirty="0">
              <a:latin typeface="Courier"/>
              <a:cs typeface="Courier"/>
            </a:endParaRPr>
          </a:p>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a:t>
            </a:r>
            <a:r>
              <a:rPr lang="en-US" sz="1333" dirty="0" err="1">
                <a:latin typeface="Courier"/>
                <a:cs typeface="Courier"/>
              </a:rPr>
              <a:t>FuncTest</a:t>
            </a:r>
            <a:r>
              <a:rPr lang="en-US" sz="1333" dirty="0">
                <a:latin typeface="Courier"/>
                <a:cs typeface="Courier"/>
              </a:rPr>
              <a:t> </a:t>
            </a:r>
            <a:r>
              <a:rPr lang="en-US" sz="1333" dirty="0" err="1">
                <a:latin typeface="Courier"/>
                <a:cs typeface="Courier"/>
              </a:rPr>
              <a:t>ft</a:t>
            </a:r>
            <a:r>
              <a:rPr lang="en-US" sz="1333" dirty="0">
                <a:latin typeface="Courier"/>
                <a:cs typeface="Courier"/>
              </a:rPr>
              <a:t> = new </a:t>
            </a:r>
            <a:r>
              <a:rPr lang="en-US" sz="1333" dirty="0" err="1">
                <a:latin typeface="Courier"/>
                <a:cs typeface="Courier"/>
              </a:rPr>
              <a:t>FuncTest</a:t>
            </a:r>
            <a:r>
              <a:rPr lang="en-US" sz="1333" dirty="0">
                <a:latin typeface="Courier"/>
                <a:cs typeface="Courier"/>
              </a:rPr>
              <a:t>();</a:t>
            </a:r>
          </a:p>
          <a:p>
            <a:r>
              <a:rPr lang="en-GB" sz="1333" dirty="0">
                <a:latin typeface="Courier"/>
                <a:cs typeface="Courier"/>
              </a:rPr>
              <a:t>        </a:t>
            </a:r>
            <a:r>
              <a:rPr lang="mr-IN" sz="1333" dirty="0">
                <a:latin typeface="Courier"/>
                <a:cs typeface="Courier"/>
              </a:rPr>
              <a:t>ft.r1.run();</a:t>
            </a:r>
          </a:p>
          <a:p>
            <a:r>
              <a:rPr lang="ro-RO" sz="1333" dirty="0">
                <a:latin typeface="Courier"/>
                <a:cs typeface="Courier"/>
              </a:rPr>
              <a:t>        ft.r2.accept(10);</a:t>
            </a:r>
          </a:p>
          <a:p>
            <a:r>
              <a:rPr lang="ro-RO" sz="1333" dirty="0">
                <a:latin typeface="Courier"/>
                <a:cs typeface="Courier"/>
              </a:rPr>
              <a:t>    }</a:t>
            </a:r>
          </a:p>
          <a:p>
            <a:r>
              <a:rPr lang="ro-RO" sz="1333" dirty="0">
                <a:latin typeface="Courier"/>
                <a:cs typeface="Courier"/>
              </a:rPr>
              <a:t>}</a:t>
            </a:r>
            <a:endParaRPr lang="en-US" sz="1333" dirty="0">
              <a:latin typeface="Courier"/>
              <a:cs typeface="Courier"/>
            </a:endParaRPr>
          </a:p>
        </p:txBody>
      </p:sp>
      <p:sp>
        <p:nvSpPr>
          <p:cNvPr id="5" name="Text Box 5"/>
          <p:cNvSpPr txBox="1">
            <a:spLocks noChangeArrowheads="1"/>
          </p:cNvSpPr>
          <p:nvPr/>
        </p:nvSpPr>
        <p:spPr bwMode="auto">
          <a:xfrm>
            <a:off x="6530648" y="4485543"/>
            <a:ext cx="1680317"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err="1">
                <a:latin typeface="Courier"/>
                <a:cs typeface="Courier"/>
              </a:rPr>
              <a:t>FuncTest</a:t>
            </a:r>
            <a:endParaRPr lang="en-US" sz="1333" dirty="0">
              <a:latin typeface="Courier"/>
              <a:cs typeface="Courier"/>
            </a:endParaRPr>
          </a:p>
          <a:p>
            <a:r>
              <a:rPr lang="en-US" sz="1333" dirty="0">
                <a:latin typeface="Courier"/>
                <a:cs typeface="Courier"/>
              </a:rPr>
              <a:t>10</a:t>
            </a:r>
          </a:p>
        </p:txBody>
      </p:sp>
      <p:sp>
        <p:nvSpPr>
          <p:cNvPr id="6" name="TextBox 5"/>
          <p:cNvSpPr txBox="1"/>
          <p:nvPr/>
        </p:nvSpPr>
        <p:spPr>
          <a:xfrm>
            <a:off x="7470202" y="1453333"/>
            <a:ext cx="1300356" cy="502573"/>
          </a:xfrm>
          <a:prstGeom prst="rect">
            <a:avLst/>
          </a:prstGeom>
          <a:noFill/>
        </p:spPr>
        <p:txBody>
          <a:bodyPr wrap="none" rtlCol="0">
            <a:spAutoFit/>
          </a:bodyPr>
          <a:lstStyle/>
          <a:p>
            <a:r>
              <a:rPr lang="en-US" sz="1333" dirty="0">
                <a:latin typeface="+mj-lt"/>
              </a:rPr>
              <a:t>references </a:t>
            </a:r>
          </a:p>
          <a:p>
            <a:r>
              <a:rPr lang="en-US" sz="1333" dirty="0">
                <a:latin typeface="+mj-lt"/>
              </a:rPr>
              <a:t>enclosing object</a:t>
            </a:r>
          </a:p>
        </p:txBody>
      </p:sp>
      <p:cxnSp>
        <p:nvCxnSpPr>
          <p:cNvPr id="7" name="Straight Arrow Connector 6"/>
          <p:cNvCxnSpPr>
            <a:stCxn id="6" idx="1"/>
          </p:cNvCxnSpPr>
          <p:nvPr/>
        </p:nvCxnSpPr>
        <p:spPr bwMode="auto">
          <a:xfrm flipH="1">
            <a:off x="7004112" y="1704620"/>
            <a:ext cx="466090" cy="790290"/>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743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a:t>
            </a:r>
            <a:endParaRPr lang="en-US" dirty="0"/>
          </a:p>
        </p:txBody>
      </p:sp>
      <p:sp>
        <p:nvSpPr>
          <p:cNvPr id="3" name="Content Placeholder 2"/>
          <p:cNvSpPr>
            <a:spLocks noGrp="1"/>
          </p:cNvSpPr>
          <p:nvPr>
            <p:ph idx="1"/>
          </p:nvPr>
        </p:nvSpPr>
        <p:spPr/>
        <p:txBody>
          <a:bodyPr/>
          <a:lstStyle/>
          <a:p>
            <a:r>
              <a:rPr lang="en-US" dirty="0" smtClean="0"/>
              <a:t>Lambda may access variables from its defining scope</a:t>
            </a:r>
          </a:p>
          <a:p>
            <a:pPr lvl="2"/>
            <a:r>
              <a:rPr lang="en-US" dirty="0" smtClean="0"/>
              <a:t>"capturing" or "closing"</a:t>
            </a:r>
          </a:p>
          <a:p>
            <a:pPr lvl="2"/>
            <a:endParaRPr lang="en-US" dirty="0"/>
          </a:p>
          <a:p>
            <a:r>
              <a:rPr lang="en-US" dirty="0" smtClean="0"/>
              <a:t>Local variables must be "effectively final"</a:t>
            </a:r>
          </a:p>
          <a:p>
            <a:pPr lvl="2"/>
            <a:r>
              <a:rPr lang="en-US" dirty="0" smtClean="0"/>
              <a:t>not changed </a:t>
            </a:r>
            <a:br>
              <a:rPr lang="en-US" dirty="0" smtClean="0"/>
            </a:br>
            <a:r>
              <a:rPr lang="en-US" dirty="0" smtClean="0"/>
              <a:t>after definition</a:t>
            </a:r>
          </a:p>
          <a:p>
            <a:pPr lvl="2"/>
            <a:r>
              <a:rPr lang="en-US" dirty="0" smtClean="0"/>
              <a:t>final keyword </a:t>
            </a:r>
            <a:br>
              <a:rPr lang="en-US" dirty="0" smtClean="0"/>
            </a:br>
            <a:r>
              <a:rPr lang="en-US" dirty="0" smtClean="0"/>
              <a:t>not mandatory </a:t>
            </a:r>
            <a:br>
              <a:rPr lang="en-US" dirty="0" smtClean="0"/>
            </a:br>
            <a:r>
              <a:rPr lang="en-US" dirty="0" smtClean="0"/>
              <a:t>as for local </a:t>
            </a:r>
            <a:br>
              <a:rPr lang="en-US" dirty="0" smtClean="0"/>
            </a:br>
            <a:r>
              <a:rPr lang="en-US" dirty="0" smtClean="0"/>
              <a:t>classes</a:t>
            </a:r>
            <a:endParaRPr lang="en-US" dirty="0"/>
          </a:p>
        </p:txBody>
      </p:sp>
      <p:sp>
        <p:nvSpPr>
          <p:cNvPr id="4" name="Rectangle 3"/>
          <p:cNvSpPr>
            <a:spLocks noChangeArrowheads="1"/>
          </p:cNvSpPr>
          <p:nvPr/>
        </p:nvSpPr>
        <p:spPr bwMode="auto">
          <a:xfrm>
            <a:off x="2970319" y="2502408"/>
            <a:ext cx="5545031" cy="260287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pPr>
              <a:lnSpc>
                <a:spcPct val="90000"/>
              </a:lnSpc>
            </a:pPr>
            <a:r>
              <a:rPr lang="en-US" sz="1333" dirty="0">
                <a:latin typeface="Courier"/>
                <a:cs typeface="Courier"/>
              </a:rPr>
              <a:t>public class </a:t>
            </a:r>
            <a:r>
              <a:rPr lang="en-US" sz="1333" dirty="0" err="1">
                <a:latin typeface="Courier"/>
                <a:cs typeface="Courier"/>
              </a:rPr>
              <a:t>LambdaStuff</a:t>
            </a:r>
            <a:r>
              <a:rPr lang="en-US" sz="1333" dirty="0">
                <a:latin typeface="Courier"/>
                <a:cs typeface="Courier"/>
              </a:rPr>
              <a:t> {</a:t>
            </a:r>
          </a:p>
          <a:p>
            <a:pPr>
              <a:lnSpc>
                <a:spcPct val="90000"/>
              </a:lnSpc>
            </a:pPr>
            <a:r>
              <a:rPr lang="en-GB" sz="1333" dirty="0">
                <a:latin typeface="Courier"/>
                <a:cs typeface="Courier"/>
              </a:rPr>
              <a:t>  </a:t>
            </a:r>
            <a:r>
              <a:rPr lang="fi-FI" sz="1333" dirty="0" err="1">
                <a:latin typeface="Courier"/>
                <a:cs typeface="Courier"/>
              </a:rPr>
              <a:t>int</a:t>
            </a:r>
            <a:r>
              <a:rPr lang="fi-FI" sz="1333" dirty="0">
                <a:latin typeface="Courier"/>
                <a:cs typeface="Courier"/>
              </a:rPr>
              <a:t> val1 = 100;</a:t>
            </a:r>
          </a:p>
          <a:p>
            <a:pPr>
              <a:lnSpc>
                <a:spcPct val="90000"/>
              </a:lnSpc>
              <a:spcBef>
                <a:spcPts val="500"/>
              </a:spcBef>
            </a:pPr>
            <a:r>
              <a:rPr lang="fi-FI" sz="1333" dirty="0">
                <a:latin typeface="Courier"/>
                <a:cs typeface="Courier"/>
              </a:rPr>
              <a:t>  </a:t>
            </a:r>
            <a:r>
              <a:rPr lang="fi-FI" sz="1333" dirty="0" err="1">
                <a:latin typeface="Courier"/>
                <a:cs typeface="Courier"/>
              </a:rPr>
              <a:t>Runnable</a:t>
            </a:r>
            <a:r>
              <a:rPr lang="fi-FI" sz="1333" dirty="0">
                <a:latin typeface="Courier"/>
                <a:cs typeface="Courier"/>
              </a:rPr>
              <a:t> r3 = () -&gt; { </a:t>
            </a:r>
            <a:br>
              <a:rPr lang="fi-FI" sz="1333" dirty="0">
                <a:latin typeface="Courier"/>
                <a:cs typeface="Courier"/>
              </a:rPr>
            </a:br>
            <a:r>
              <a:rPr lang="fi-FI" sz="1333" dirty="0">
                <a:latin typeface="Courier"/>
                <a:cs typeface="Courier"/>
              </a:rPr>
              <a:t>     </a:t>
            </a:r>
            <a:r>
              <a:rPr lang="fi-FI" sz="1333" dirty="0">
                <a:solidFill>
                  <a:srgbClr val="0000FF"/>
                </a:solidFill>
                <a:latin typeface="Courier"/>
                <a:cs typeface="Courier"/>
              </a:rPr>
              <a:t>val1 += 1</a:t>
            </a:r>
            <a:r>
              <a:rPr lang="fi-FI" sz="1333" dirty="0">
                <a:latin typeface="Courier"/>
                <a:cs typeface="Courier"/>
              </a:rPr>
              <a:t>; </a:t>
            </a:r>
            <a:r>
              <a:rPr lang="fi-FI" sz="1333" dirty="0" err="1">
                <a:latin typeface="Courier"/>
                <a:cs typeface="Courier"/>
              </a:rPr>
              <a:t>System.out.println("Value</a:t>
            </a:r>
            <a:r>
              <a:rPr lang="fi-FI" sz="1333" dirty="0">
                <a:latin typeface="Courier"/>
                <a:cs typeface="Courier"/>
              </a:rPr>
              <a:t>: " + val1); </a:t>
            </a:r>
            <a:br>
              <a:rPr lang="fi-FI" sz="1333" dirty="0">
                <a:latin typeface="Courier"/>
                <a:cs typeface="Courier"/>
              </a:rPr>
            </a:br>
            <a:r>
              <a:rPr lang="fi-FI" sz="1333" dirty="0">
                <a:latin typeface="Courier"/>
                <a:cs typeface="Courier"/>
              </a:rPr>
              <a:t>  } ;	   </a:t>
            </a:r>
            <a:r>
              <a:rPr lang="en-US" sz="1333" dirty="0">
                <a:latin typeface="Courier"/>
                <a:cs typeface="Courier"/>
              </a:rPr>
              <a:t>      </a:t>
            </a:r>
          </a:p>
          <a:p>
            <a:pPr>
              <a:lnSpc>
                <a:spcPct val="90000"/>
              </a:lnSpc>
              <a:spcBef>
                <a:spcPts val="500"/>
              </a:spcBef>
            </a:pPr>
            <a:r>
              <a:rPr lang="en-US" sz="1333" dirty="0">
                <a:latin typeface="Courier"/>
                <a:cs typeface="Courier"/>
              </a:rPr>
              <a:t>  public static void main ( String [] </a:t>
            </a:r>
            <a:r>
              <a:rPr lang="en-US" sz="1333" dirty="0" err="1">
                <a:latin typeface="Courier"/>
                <a:cs typeface="Courier"/>
              </a:rPr>
              <a:t>args</a:t>
            </a:r>
            <a:r>
              <a:rPr lang="en-US" sz="1333" dirty="0">
                <a:latin typeface="Courier"/>
                <a:cs typeface="Courier"/>
              </a:rPr>
              <a:t> ) {</a:t>
            </a:r>
          </a:p>
          <a:p>
            <a:pPr>
              <a:lnSpc>
                <a:spcPct val="90000"/>
              </a:lnSpc>
            </a:pPr>
            <a:r>
              <a:rPr lang="en-GB" sz="1333" dirty="0">
                <a:latin typeface="Courier"/>
                <a:cs typeface="Courier"/>
              </a:rPr>
              <a:t>    </a:t>
            </a:r>
            <a:r>
              <a:rPr lang="hu-HU" sz="1333" dirty="0">
                <a:latin typeface="Courier"/>
                <a:cs typeface="Courier"/>
              </a:rPr>
              <a:t>int val2 = 10;</a:t>
            </a:r>
          </a:p>
          <a:p>
            <a:pPr>
              <a:lnSpc>
                <a:spcPct val="90000"/>
              </a:lnSpc>
            </a:pPr>
            <a:r>
              <a:rPr lang="en-US" sz="1333" dirty="0">
                <a:latin typeface="Courier"/>
                <a:cs typeface="Courier"/>
              </a:rPr>
              <a:t>    Runnable r4 = () -&gt; { </a:t>
            </a:r>
            <a:br>
              <a:rPr lang="en-US" sz="1333" dirty="0">
                <a:latin typeface="Courier"/>
                <a:cs typeface="Courier"/>
              </a:rPr>
            </a:br>
            <a:r>
              <a:rPr lang="en-US" sz="1333" dirty="0">
                <a:latin typeface="Courier"/>
                <a:cs typeface="Courier"/>
              </a:rPr>
              <a:t>      </a:t>
            </a:r>
            <a:r>
              <a:rPr lang="en-US" sz="1333" dirty="0">
                <a:solidFill>
                  <a:srgbClr val="FF0000"/>
                </a:solidFill>
                <a:latin typeface="Courier"/>
                <a:cs typeface="Courier"/>
              </a:rPr>
              <a:t>val2 += 1</a:t>
            </a:r>
            <a:r>
              <a:rPr lang="en-US" sz="1333" dirty="0">
                <a:latin typeface="Courier"/>
                <a:cs typeface="Courier"/>
              </a:rPr>
              <a:t>; // invalid </a:t>
            </a:r>
          </a:p>
          <a:p>
            <a:pPr>
              <a:lnSpc>
                <a:spcPct val="90000"/>
              </a:lnSpc>
            </a:pPr>
            <a:r>
              <a:rPr lang="en-US" sz="1333" dirty="0">
                <a:latin typeface="Courier"/>
                <a:cs typeface="Courier"/>
              </a:rPr>
              <a:t>      </a:t>
            </a:r>
            <a:r>
              <a:rPr lang="en-US" sz="1333" dirty="0" err="1">
                <a:latin typeface="Courier"/>
                <a:cs typeface="Courier"/>
              </a:rPr>
              <a:t>System.out.println</a:t>
            </a:r>
            <a:r>
              <a:rPr lang="en-US" sz="1333" dirty="0">
                <a:latin typeface="Courier"/>
                <a:cs typeface="Courier"/>
              </a:rPr>
              <a:t>("Value: " + val2);</a:t>
            </a:r>
          </a:p>
          <a:p>
            <a:pPr>
              <a:lnSpc>
                <a:spcPct val="90000"/>
              </a:lnSpc>
            </a:pPr>
            <a:r>
              <a:rPr lang="en-US" sz="1333" dirty="0">
                <a:latin typeface="Courier"/>
                <a:cs typeface="Courier"/>
              </a:rPr>
              <a:t>    };</a:t>
            </a:r>
          </a:p>
          <a:p>
            <a:pPr>
              <a:lnSpc>
                <a:spcPct val="90000"/>
              </a:lnSpc>
            </a:pPr>
            <a:r>
              <a:rPr lang="en-US" sz="1333" dirty="0">
                <a:latin typeface="Courier"/>
                <a:cs typeface="Courier"/>
              </a:rPr>
              <a:t>  }</a:t>
            </a:r>
          </a:p>
          <a:p>
            <a:pPr>
              <a:lnSpc>
                <a:spcPct val="90000"/>
              </a:lnSpc>
            </a:pPr>
            <a:r>
              <a:rPr lang="en-US" sz="1333" dirty="0">
                <a:latin typeface="Courier"/>
                <a:cs typeface="Courier"/>
              </a:rPr>
              <a:t>}</a:t>
            </a:r>
          </a:p>
        </p:txBody>
      </p:sp>
    </p:spTree>
    <p:extLst>
      <p:ext uri="{BB962C8B-B14F-4D97-AF65-F5344CB8AC3E}">
        <p14:creationId xmlns:p14="http://schemas.microsoft.com/office/powerpoint/2010/main" val="139077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 Function</a:t>
            </a:r>
            <a:endParaRPr lang="en-US" dirty="0"/>
          </a:p>
        </p:txBody>
      </p:sp>
      <p:sp>
        <p:nvSpPr>
          <p:cNvPr id="3" name="Content Placeholder 2"/>
          <p:cNvSpPr>
            <a:spLocks noGrp="1"/>
          </p:cNvSpPr>
          <p:nvPr>
            <p:ph idx="1"/>
          </p:nvPr>
        </p:nvSpPr>
        <p:spPr>
          <a:xfrm>
            <a:off x="628650" y="1155776"/>
            <a:ext cx="6985000" cy="573329"/>
          </a:xfrm>
        </p:spPr>
        <p:txBody>
          <a:bodyPr/>
          <a:lstStyle/>
          <a:p>
            <a:r>
              <a:rPr lang="en-US" dirty="0" smtClean="0"/>
              <a:t>Function may be returned by a function/method</a:t>
            </a:r>
            <a:endParaRPr lang="en-US" dirty="0"/>
          </a:p>
        </p:txBody>
      </p:sp>
      <p:sp>
        <p:nvSpPr>
          <p:cNvPr id="4" name="Rectangle 3"/>
          <p:cNvSpPr>
            <a:spLocks noChangeArrowheads="1"/>
          </p:cNvSpPr>
          <p:nvPr/>
        </p:nvSpPr>
        <p:spPr bwMode="auto">
          <a:xfrm>
            <a:off x="905527" y="1687825"/>
            <a:ext cx="6569667" cy="934447"/>
          </a:xfrm>
          <a:prstGeom prst="rect">
            <a:avLst/>
          </a:prstGeom>
          <a:solidFill>
            <a:srgbClr val="FFFFFF"/>
          </a:solidFill>
          <a:ln w="12700">
            <a:solidFill>
              <a:schemeClr val="tx1"/>
            </a:solidFill>
            <a:miter lim="800000"/>
            <a:headEnd/>
            <a:tailEnd/>
          </a:ln>
          <a:effectLst/>
        </p:spPr>
        <p:txBody>
          <a:bodyPr wrap="square" lIns="75407" tIns="75000" rIns="75407" bIns="114000">
            <a:spAutoFit/>
          </a:bodyPr>
          <a:lstStyle/>
          <a:p>
            <a:r>
              <a:rPr lang="en-US" sz="1333" dirty="0">
                <a:latin typeface="Courier"/>
                <a:cs typeface="Courier"/>
              </a:rPr>
              <a:t>  public static Function&lt;Integer, Integer&gt; </a:t>
            </a:r>
            <a:r>
              <a:rPr lang="en-US" sz="1333" dirty="0" err="1">
                <a:latin typeface="Courier"/>
                <a:cs typeface="Courier"/>
              </a:rPr>
              <a:t>multBy</a:t>
            </a:r>
            <a:r>
              <a:rPr lang="en-US" sz="1333" dirty="0">
                <a:latin typeface="Courier"/>
                <a:cs typeface="Courier"/>
              </a:rPr>
              <a:t> ( </a:t>
            </a:r>
            <a:r>
              <a:rPr lang="en-US" sz="1333" dirty="0" err="1">
                <a:latin typeface="Courier"/>
                <a:cs typeface="Courier"/>
              </a:rPr>
              <a:t>int</a:t>
            </a:r>
            <a:r>
              <a:rPr lang="en-US" sz="1333" dirty="0">
                <a:latin typeface="Courier"/>
                <a:cs typeface="Courier"/>
              </a:rPr>
              <a:t> </a:t>
            </a:r>
            <a:r>
              <a:rPr lang="en-US" sz="1333" dirty="0">
                <a:solidFill>
                  <a:srgbClr val="0000FF"/>
                </a:solidFill>
                <a:latin typeface="Courier"/>
                <a:cs typeface="Courier"/>
              </a:rPr>
              <a:t>n</a:t>
            </a:r>
            <a:r>
              <a:rPr lang="en-US" sz="1333" dirty="0">
                <a:latin typeface="Courier"/>
                <a:cs typeface="Courier"/>
              </a:rPr>
              <a:t> ) {</a:t>
            </a:r>
          </a:p>
          <a:p>
            <a:pPr>
              <a:spcBef>
                <a:spcPts val="500"/>
              </a:spcBef>
              <a:spcAft>
                <a:spcPts val="500"/>
              </a:spcAft>
            </a:pPr>
            <a:r>
              <a:rPr lang="nl-NL" sz="1333" dirty="0">
                <a:latin typeface="Courier"/>
                <a:cs typeface="Courier"/>
              </a:rPr>
              <a:t>    return </a:t>
            </a:r>
            <a:r>
              <a:rPr lang="nl-NL" sz="1333" dirty="0">
                <a:solidFill>
                  <a:srgbClr val="0000FF"/>
                </a:solidFill>
                <a:latin typeface="Courier"/>
                <a:cs typeface="Courier"/>
              </a:rPr>
              <a:t>(i -&gt; i * n </a:t>
            </a:r>
            <a:r>
              <a:rPr lang="nl-NL" sz="1333" dirty="0">
                <a:latin typeface="Courier"/>
                <a:cs typeface="Courier"/>
              </a:rPr>
              <a:t>);</a:t>
            </a:r>
          </a:p>
          <a:p>
            <a:r>
              <a:rPr lang="nl-NL" sz="1333" dirty="0">
                <a:latin typeface="Courier"/>
                <a:cs typeface="Courier"/>
              </a:rPr>
              <a:t>  } </a:t>
            </a:r>
          </a:p>
        </p:txBody>
      </p:sp>
      <p:sp>
        <p:nvSpPr>
          <p:cNvPr id="5" name="Rectangle 4"/>
          <p:cNvSpPr>
            <a:spLocks noChangeArrowheads="1"/>
          </p:cNvSpPr>
          <p:nvPr/>
        </p:nvSpPr>
        <p:spPr bwMode="auto">
          <a:xfrm>
            <a:off x="1436450" y="2722049"/>
            <a:ext cx="6394196" cy="2036929"/>
          </a:xfrm>
          <a:prstGeom prst="rect">
            <a:avLst/>
          </a:prstGeom>
          <a:solidFill>
            <a:srgbClr val="FFFFFF"/>
          </a:solidFill>
          <a:ln w="12700">
            <a:solidFill>
              <a:schemeClr val="tx1"/>
            </a:solidFill>
            <a:miter lim="800000"/>
            <a:headEnd/>
            <a:tailEnd/>
          </a:ln>
          <a:effectLst/>
        </p:spPr>
        <p:txBody>
          <a:bodyPr wrap="square" lIns="75407" tIns="75000" rIns="75407" bIns="114000">
            <a:spAutoFit/>
          </a:bodyPr>
          <a:lstStyle/>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endParaRPr lang="en-US" sz="1333" dirty="0">
              <a:latin typeface="Courier"/>
              <a:cs typeface="Courier"/>
            </a:endParaRPr>
          </a:p>
          <a:p>
            <a:r>
              <a:rPr lang="en-US" sz="1333" dirty="0">
                <a:latin typeface="Courier"/>
                <a:cs typeface="Courier"/>
              </a:rPr>
              <a:t>    Function&lt;Integer, Integer&gt; twice  = </a:t>
            </a:r>
            <a:r>
              <a:rPr lang="en-US" sz="1333" dirty="0" err="1">
                <a:solidFill>
                  <a:srgbClr val="0000FF"/>
                </a:solidFill>
                <a:latin typeface="Courier"/>
                <a:cs typeface="Courier"/>
              </a:rPr>
              <a:t>multBy</a:t>
            </a:r>
            <a:r>
              <a:rPr lang="en-US" sz="1333" dirty="0">
                <a:solidFill>
                  <a:srgbClr val="0000FF"/>
                </a:solidFill>
                <a:latin typeface="Courier"/>
                <a:cs typeface="Courier"/>
              </a:rPr>
              <a:t>(2)</a:t>
            </a:r>
            <a:r>
              <a:rPr lang="en-US" sz="1333" dirty="0">
                <a:latin typeface="Courier"/>
                <a:cs typeface="Courier"/>
              </a:rPr>
              <a:t>;</a:t>
            </a:r>
          </a:p>
          <a:p>
            <a:r>
              <a:rPr lang="en-US" sz="1333" dirty="0">
                <a:latin typeface="Courier"/>
                <a:cs typeface="Courier"/>
              </a:rPr>
              <a:t>    Function&lt;Integer, Integer&gt; thrice = </a:t>
            </a:r>
            <a:r>
              <a:rPr lang="en-US" sz="1333" dirty="0" err="1">
                <a:solidFill>
                  <a:srgbClr val="0000FF"/>
                </a:solidFill>
                <a:latin typeface="Courier"/>
                <a:cs typeface="Courier"/>
              </a:rPr>
              <a:t>multBy</a:t>
            </a:r>
            <a:r>
              <a:rPr lang="en-US" sz="1333" dirty="0">
                <a:solidFill>
                  <a:srgbClr val="0000FF"/>
                </a:solidFill>
                <a:latin typeface="Courier"/>
                <a:cs typeface="Courier"/>
              </a:rPr>
              <a:t>(3)</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"twice(10) = " + </a:t>
            </a:r>
            <a:r>
              <a:rPr lang="en-US" sz="1333" dirty="0" err="1">
                <a:latin typeface="Courier"/>
                <a:cs typeface="Courier"/>
              </a:rPr>
              <a:t>twice.apply</a:t>
            </a:r>
            <a:r>
              <a:rPr lang="en-US" sz="1333" dirty="0">
                <a:latin typeface="Courier"/>
                <a:cs typeface="Courier"/>
              </a:rPr>
              <a:t>(10)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 "thrice(10) = " + </a:t>
            </a:r>
            <a:r>
              <a:rPr lang="en-US" sz="1333" dirty="0" err="1">
                <a:latin typeface="Courier"/>
                <a:cs typeface="Courier"/>
              </a:rPr>
              <a:t>thrice.apply</a:t>
            </a:r>
            <a:r>
              <a:rPr lang="en-US" sz="1333" dirty="0">
                <a:latin typeface="Courier"/>
                <a:cs typeface="Courier"/>
              </a:rPr>
              <a:t>(10) );</a:t>
            </a:r>
          </a:p>
          <a:p>
            <a:endParaRPr lang="en-US" sz="1333" dirty="0">
              <a:latin typeface="Courier"/>
              <a:cs typeface="Courier"/>
            </a:endParaRPr>
          </a:p>
          <a:p>
            <a:r>
              <a:rPr lang="en-US" sz="1333" dirty="0">
                <a:latin typeface="Courier"/>
                <a:cs typeface="Courier"/>
              </a:rPr>
              <a:t> }</a:t>
            </a:r>
          </a:p>
        </p:txBody>
      </p:sp>
      <p:sp>
        <p:nvSpPr>
          <p:cNvPr id="6" name="Text Box 5"/>
          <p:cNvSpPr txBox="1">
            <a:spLocks noChangeArrowheads="1"/>
          </p:cNvSpPr>
          <p:nvPr/>
        </p:nvSpPr>
        <p:spPr bwMode="auto">
          <a:xfrm>
            <a:off x="5609072" y="4534194"/>
            <a:ext cx="1866122" cy="646526"/>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de-DE" sz="1333" dirty="0" err="1">
                <a:latin typeface="Courier"/>
                <a:cs typeface="Courier"/>
              </a:rPr>
              <a:t>twice</a:t>
            </a:r>
            <a:r>
              <a:rPr lang="de-DE" sz="1333" dirty="0">
                <a:latin typeface="Courier"/>
                <a:cs typeface="Courier"/>
              </a:rPr>
              <a:t>(10) = 20</a:t>
            </a:r>
          </a:p>
          <a:p>
            <a:r>
              <a:rPr lang="en-US" sz="1333" dirty="0">
                <a:latin typeface="Courier"/>
                <a:cs typeface="Courier"/>
              </a:rPr>
              <a:t>thrice(10) = 30</a:t>
            </a:r>
          </a:p>
        </p:txBody>
      </p:sp>
      <p:sp>
        <p:nvSpPr>
          <p:cNvPr id="7" name="TextBox 6"/>
          <p:cNvSpPr txBox="1"/>
          <p:nvPr/>
        </p:nvSpPr>
        <p:spPr>
          <a:xfrm>
            <a:off x="3153221" y="2342788"/>
            <a:ext cx="1847814" cy="297454"/>
          </a:xfrm>
          <a:prstGeom prst="rect">
            <a:avLst/>
          </a:prstGeom>
          <a:noFill/>
        </p:spPr>
        <p:txBody>
          <a:bodyPr wrap="none" rtlCol="0">
            <a:spAutoFit/>
          </a:bodyPr>
          <a:lstStyle/>
          <a:p>
            <a:r>
              <a:rPr lang="en-US" sz="1333" dirty="0"/>
              <a:t>Must be effectively final</a:t>
            </a:r>
          </a:p>
        </p:txBody>
      </p:sp>
      <p:sp>
        <p:nvSpPr>
          <p:cNvPr id="8" name="Oval 7"/>
          <p:cNvSpPr/>
          <p:nvPr/>
        </p:nvSpPr>
        <p:spPr bwMode="auto">
          <a:xfrm>
            <a:off x="3040123" y="2019621"/>
            <a:ext cx="226197" cy="282771"/>
          </a:xfrm>
          <a:prstGeom prst="ellipse">
            <a:avLst/>
          </a:prstGeom>
          <a:noFill/>
          <a:ln>
            <a:solidFill>
              <a:srgbClr val="FF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cxnSp>
        <p:nvCxnSpPr>
          <p:cNvPr id="10" name="Straight Connector 9"/>
          <p:cNvCxnSpPr>
            <a:stCxn id="8" idx="5"/>
          </p:cNvCxnSpPr>
          <p:nvPr/>
        </p:nvCxnSpPr>
        <p:spPr bwMode="auto">
          <a:xfrm>
            <a:off x="3233194" y="2260981"/>
            <a:ext cx="881363" cy="81807"/>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3852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Functions</a:t>
            </a:r>
            <a:endParaRPr lang="en-US" dirty="0"/>
          </a:p>
        </p:txBody>
      </p:sp>
      <p:sp>
        <p:nvSpPr>
          <p:cNvPr id="3" name="Content Placeholder 2"/>
          <p:cNvSpPr>
            <a:spLocks noGrp="1"/>
          </p:cNvSpPr>
          <p:nvPr>
            <p:ph idx="1"/>
          </p:nvPr>
        </p:nvSpPr>
        <p:spPr>
          <a:xfrm>
            <a:off x="628650" y="1143000"/>
            <a:ext cx="6985000" cy="2870200"/>
          </a:xfrm>
        </p:spPr>
        <p:txBody>
          <a:bodyPr>
            <a:normAutofit/>
          </a:bodyPr>
          <a:lstStyle/>
          <a:p>
            <a:r>
              <a:rPr lang="en-US" dirty="0" smtClean="0"/>
              <a:t>Use result of one function as argument to another</a:t>
            </a:r>
          </a:p>
          <a:p>
            <a:pPr lvl="2"/>
            <a:r>
              <a:rPr lang="en-US" dirty="0" smtClean="0"/>
              <a:t>key functional programming technique</a:t>
            </a:r>
          </a:p>
          <a:p>
            <a:pPr lvl="2"/>
            <a:r>
              <a:rPr lang="en-US" dirty="0" smtClean="0"/>
              <a:t>given functions 'f' and 'g'</a:t>
            </a:r>
          </a:p>
          <a:p>
            <a:pPr lvl="2"/>
            <a:r>
              <a:rPr lang="en-US" dirty="0" err="1" smtClean="0"/>
              <a:t>f.compose</a:t>
            </a:r>
            <a:r>
              <a:rPr lang="en-US" dirty="0" smtClean="0"/>
              <a:t>(g) is g followed by f</a:t>
            </a:r>
          </a:p>
          <a:p>
            <a:pPr lvl="2"/>
            <a:r>
              <a:rPr lang="en-US" dirty="0" err="1" smtClean="0"/>
              <a:t>f.andThen</a:t>
            </a:r>
            <a:r>
              <a:rPr lang="en-US" dirty="0" smtClean="0"/>
              <a:t>(g) is f followed by g</a:t>
            </a:r>
            <a:endParaRPr lang="en-US" dirty="0"/>
          </a:p>
          <a:p>
            <a:r>
              <a:rPr lang="en-US" dirty="0" smtClean="0"/>
              <a:t>Support for composition in </a:t>
            </a:r>
            <a:r>
              <a:rPr lang="en-US" dirty="0" smtClean="0">
                <a:latin typeface="Courier"/>
                <a:cs typeface="Courier"/>
              </a:rPr>
              <a:t>Function&lt;A,R&gt;</a:t>
            </a:r>
            <a:r>
              <a:rPr lang="en-US" dirty="0" smtClean="0"/>
              <a:t> Interface</a:t>
            </a:r>
          </a:p>
          <a:p>
            <a:pPr lvl="2"/>
            <a:r>
              <a:rPr lang="en-US" dirty="0" smtClean="0"/>
              <a:t>default </a:t>
            </a:r>
            <a:br>
              <a:rPr lang="en-US" dirty="0" smtClean="0"/>
            </a:br>
            <a:r>
              <a:rPr lang="en-US" dirty="0" smtClean="0"/>
              <a:t>methods</a:t>
            </a:r>
          </a:p>
          <a:p>
            <a:pPr lvl="2"/>
            <a:endParaRPr lang="en-US" dirty="0"/>
          </a:p>
        </p:txBody>
      </p:sp>
      <p:sp>
        <p:nvSpPr>
          <p:cNvPr id="6" name="Rectangle 5"/>
          <p:cNvSpPr>
            <a:spLocks noChangeArrowheads="1"/>
          </p:cNvSpPr>
          <p:nvPr/>
        </p:nvSpPr>
        <p:spPr bwMode="auto">
          <a:xfrm>
            <a:off x="2653020" y="2956698"/>
            <a:ext cx="5862330" cy="230561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Function&lt;A,R&gt; { </a:t>
            </a:r>
          </a:p>
          <a:p>
            <a:pPr>
              <a:spcBef>
                <a:spcPts val="500"/>
              </a:spcBef>
              <a:spcAft>
                <a:spcPts val="500"/>
              </a:spcAft>
            </a:pPr>
            <a:r>
              <a:rPr lang="en-GB" sz="1333" dirty="0">
                <a:latin typeface="Courier"/>
              </a:rPr>
              <a:t>  …</a:t>
            </a:r>
          </a:p>
          <a:p>
            <a:pPr>
              <a:spcBef>
                <a:spcPts val="500"/>
              </a:spcBef>
            </a:pPr>
            <a:r>
              <a:rPr lang="en-GB" sz="1333" dirty="0">
                <a:solidFill>
                  <a:srgbClr val="A6A6A6"/>
                </a:solidFill>
                <a:latin typeface="Courier"/>
              </a:rPr>
              <a:t>  </a:t>
            </a:r>
            <a:r>
              <a:rPr lang="en-GB" sz="1333" dirty="0">
                <a:latin typeface="Courier"/>
              </a:rPr>
              <a:t>default &lt;V&gt; Function &lt;A, V&gt; compose (</a:t>
            </a:r>
          </a:p>
          <a:p>
            <a:pPr>
              <a:spcAft>
                <a:spcPts val="500"/>
              </a:spcAft>
            </a:pPr>
            <a:r>
              <a:rPr lang="en-GB" sz="1333" dirty="0">
                <a:latin typeface="Courier"/>
              </a:rPr>
              <a:t>               Function&lt;? super R, ? extends V&gt; after )</a:t>
            </a:r>
          </a:p>
          <a:p>
            <a:pPr>
              <a:spcBef>
                <a:spcPts val="500"/>
              </a:spcBef>
            </a:pPr>
            <a:r>
              <a:rPr lang="en-GB" sz="1333" dirty="0">
                <a:solidFill>
                  <a:srgbClr val="A6A6A6"/>
                </a:solidFill>
                <a:latin typeface="Courier"/>
              </a:rPr>
              <a:t>  </a:t>
            </a:r>
            <a:r>
              <a:rPr lang="en-GB" sz="1333" dirty="0">
                <a:latin typeface="Courier"/>
              </a:rPr>
              <a:t>default &lt;V&gt; Function &lt;A, V&gt; </a:t>
            </a:r>
            <a:r>
              <a:rPr lang="en-GB" sz="1333" dirty="0" err="1">
                <a:latin typeface="Courier"/>
              </a:rPr>
              <a:t>andThen</a:t>
            </a:r>
            <a:r>
              <a:rPr lang="en-GB" sz="1333" dirty="0">
                <a:latin typeface="Courier"/>
              </a:rPr>
              <a:t>(</a:t>
            </a:r>
          </a:p>
          <a:p>
            <a:pPr>
              <a:spcAft>
                <a:spcPts val="500"/>
              </a:spcAft>
            </a:pPr>
            <a:r>
              <a:rPr lang="en-GB" sz="1333" dirty="0">
                <a:latin typeface="Courier"/>
              </a:rPr>
              <a:t>               Function&lt;? super R, ? extends V&gt; before )</a:t>
            </a:r>
          </a:p>
          <a:p>
            <a:r>
              <a:rPr lang="en-GB" sz="1333" dirty="0">
                <a:latin typeface="Courier"/>
              </a:rPr>
              <a:t>}</a:t>
            </a:r>
          </a:p>
          <a:p>
            <a:r>
              <a:rPr lang="en-GB" sz="1333" dirty="0">
                <a:latin typeface="Courier"/>
              </a:rPr>
              <a:t>…</a:t>
            </a:r>
          </a:p>
        </p:txBody>
      </p:sp>
    </p:spTree>
    <p:extLst>
      <p:ext uri="{BB962C8B-B14F-4D97-AF65-F5344CB8AC3E}">
        <p14:creationId xmlns:p14="http://schemas.microsoft.com/office/powerpoint/2010/main" val="166986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Functions</a:t>
            </a:r>
            <a:endParaRPr lang="en-US" dirty="0"/>
          </a:p>
        </p:txBody>
      </p:sp>
      <p:sp>
        <p:nvSpPr>
          <p:cNvPr id="6" name="Rectangle 5"/>
          <p:cNvSpPr>
            <a:spLocks noChangeArrowheads="1"/>
          </p:cNvSpPr>
          <p:nvPr/>
        </p:nvSpPr>
        <p:spPr bwMode="auto">
          <a:xfrm>
            <a:off x="628650" y="1134141"/>
            <a:ext cx="6535468" cy="362597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a:t>
            </a:r>
          </a:p>
          <a:p>
            <a:r>
              <a:rPr lang="en-US" sz="1333" dirty="0">
                <a:latin typeface="Courier"/>
                <a:cs typeface="Courier"/>
              </a:rPr>
              <a:t>    Function&lt;Integer, Integer&gt; f1 = </a:t>
            </a:r>
            <a:r>
              <a:rPr lang="en-US" sz="1333" dirty="0" err="1">
                <a:latin typeface="Courier"/>
                <a:cs typeface="Courier"/>
              </a:rPr>
              <a:t>i</a:t>
            </a:r>
            <a:r>
              <a:rPr lang="en-US" sz="1333" dirty="0">
                <a:latin typeface="Courier"/>
                <a:cs typeface="Courier"/>
              </a:rPr>
              <a:t> -&gt; </a:t>
            </a:r>
            <a:r>
              <a:rPr lang="en-US" sz="1333" dirty="0" err="1">
                <a:latin typeface="Courier"/>
                <a:cs typeface="Courier"/>
              </a:rPr>
              <a:t>i</a:t>
            </a:r>
            <a:r>
              <a:rPr lang="en-US" sz="1333" dirty="0">
                <a:latin typeface="Courier"/>
                <a:cs typeface="Courier"/>
              </a:rPr>
              <a:t> + 2;</a:t>
            </a:r>
          </a:p>
          <a:p>
            <a:r>
              <a:rPr lang="en-US" sz="1333" dirty="0">
                <a:latin typeface="Courier"/>
                <a:cs typeface="Courier"/>
              </a:rPr>
              <a:t>    Function&lt;Integer, Integer&gt; f2 = </a:t>
            </a:r>
            <a:r>
              <a:rPr lang="en-US" sz="1333" dirty="0" err="1">
                <a:latin typeface="Courier"/>
                <a:cs typeface="Courier"/>
              </a:rPr>
              <a:t>i</a:t>
            </a:r>
            <a:r>
              <a:rPr lang="en-US" sz="1333" dirty="0">
                <a:latin typeface="Courier"/>
                <a:cs typeface="Courier"/>
              </a:rPr>
              <a:t> -&gt; </a:t>
            </a:r>
            <a:r>
              <a:rPr lang="en-US" sz="1333" dirty="0" err="1">
                <a:latin typeface="Courier"/>
                <a:cs typeface="Courier"/>
              </a:rPr>
              <a:t>i</a:t>
            </a:r>
            <a:r>
              <a:rPr lang="en-US" sz="1333" dirty="0">
                <a:latin typeface="Courier"/>
                <a:cs typeface="Courier"/>
              </a:rPr>
              <a:t> * 3;</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("f1(2) = " + f1.apply(2));</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("f2(2) = " + f2.apply(2));</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("(f1 compose f2)(2) = " +</a:t>
            </a:r>
          </a:p>
          <a:p>
            <a:r>
              <a:rPr lang="en-US" sz="1333" dirty="0">
                <a:latin typeface="Courier"/>
                <a:cs typeface="Courier"/>
              </a:rPr>
              <a:t>                              (f1.compose(f2)).apply(2));</a:t>
            </a:r>
          </a:p>
          <a:p>
            <a:pPr>
              <a:spcBef>
                <a:spcPts val="500"/>
              </a:spcBef>
            </a:pPr>
            <a:r>
              <a:rPr lang="en-US" sz="1333" dirty="0">
                <a:latin typeface="Courier"/>
                <a:cs typeface="Courier"/>
              </a:rPr>
              <a:t>    </a:t>
            </a:r>
            <a:r>
              <a:rPr lang="en-US" sz="1333" dirty="0" err="1">
                <a:latin typeface="Courier"/>
                <a:cs typeface="Courier"/>
              </a:rPr>
              <a:t>System.out.println</a:t>
            </a:r>
            <a:r>
              <a:rPr lang="en-US" sz="1333" dirty="0">
                <a:latin typeface="Courier"/>
                <a:cs typeface="Courier"/>
              </a:rPr>
              <a:t>("(f1 </a:t>
            </a:r>
            <a:r>
              <a:rPr lang="en-US" sz="1333" dirty="0" err="1">
                <a:latin typeface="Courier"/>
                <a:cs typeface="Courier"/>
              </a:rPr>
              <a:t>andThen</a:t>
            </a:r>
            <a:r>
              <a:rPr lang="en-US" sz="1333" dirty="0">
                <a:latin typeface="Courier"/>
                <a:cs typeface="Courier"/>
              </a:rPr>
              <a:t> f2)(2) = " + </a:t>
            </a:r>
          </a:p>
          <a:p>
            <a:r>
              <a:rPr lang="en-US" sz="1333" dirty="0">
                <a:latin typeface="Courier"/>
                <a:cs typeface="Courier"/>
              </a:rPr>
              <a:t>                              (f1.andThen(f2)).apply(2));</a:t>
            </a:r>
          </a:p>
          <a:p>
            <a:endParaRPr lang="en-US" sz="1333" dirty="0">
              <a:latin typeface="Courier"/>
              <a:cs typeface="Courier"/>
            </a:endParaRPr>
          </a:p>
          <a:p>
            <a:r>
              <a:rPr lang="en-US" sz="1333" dirty="0">
                <a:latin typeface="Courier"/>
                <a:cs typeface="Courier"/>
              </a:rPr>
              <a:t>    Function&lt;Integer, Integer&gt; g = f1.compose(f2);</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("g(2) = " + </a:t>
            </a:r>
            <a:r>
              <a:rPr lang="en-US" sz="1333" dirty="0" err="1">
                <a:latin typeface="Courier"/>
                <a:cs typeface="Courier"/>
              </a:rPr>
              <a:t>g.apply</a:t>
            </a:r>
            <a:r>
              <a:rPr lang="en-US" sz="1333" dirty="0">
                <a:latin typeface="Courier"/>
                <a:cs typeface="Courier"/>
              </a:rPr>
              <a:t>(2));</a:t>
            </a:r>
          </a:p>
          <a:p>
            <a:endParaRPr lang="en-US" sz="1333" dirty="0">
              <a:latin typeface="Courier"/>
              <a:cs typeface="Courier"/>
            </a:endParaRPr>
          </a:p>
          <a:p>
            <a:r>
              <a:rPr lang="en-US" sz="1333" dirty="0">
                <a:latin typeface="Courier"/>
                <a:cs typeface="Courier"/>
              </a:rPr>
              <a:t>  }</a:t>
            </a:r>
          </a:p>
        </p:txBody>
      </p:sp>
      <p:sp>
        <p:nvSpPr>
          <p:cNvPr id="7" name="Text Box 5"/>
          <p:cNvSpPr txBox="1">
            <a:spLocks noChangeArrowheads="1"/>
          </p:cNvSpPr>
          <p:nvPr/>
        </p:nvSpPr>
        <p:spPr bwMode="auto">
          <a:xfrm>
            <a:off x="5929897" y="3822240"/>
            <a:ext cx="2675623" cy="1261887"/>
          </a:xfrm>
          <a:prstGeom prst="rect">
            <a:avLst/>
          </a:prstGeom>
          <a:solidFill>
            <a:srgbClr val="E0F8E0"/>
          </a:solidFill>
          <a:ln w="9525">
            <a:solidFill>
              <a:srgbClr val="009D00"/>
            </a:solidFill>
            <a:miter lim="800000"/>
            <a:headEnd type="none" w="sm" len="sm"/>
            <a:tailEnd type="none" w="sm" len="sm"/>
          </a:ln>
          <a:effectLst/>
        </p:spPr>
        <p:txBody>
          <a:bodyPr wrap="square" lIns="180000" tIns="117000" bIns="117000">
            <a:spAutoFit/>
          </a:bodyPr>
          <a:lstStyle/>
          <a:p>
            <a:r>
              <a:rPr lang="en-US" sz="1333" dirty="0">
                <a:latin typeface="Courier"/>
                <a:cs typeface="Courier"/>
              </a:rPr>
              <a:t>f1(2) = 4</a:t>
            </a:r>
          </a:p>
          <a:p>
            <a:r>
              <a:rPr lang="en-US" sz="1333" dirty="0">
                <a:latin typeface="Courier"/>
                <a:cs typeface="Courier"/>
              </a:rPr>
              <a:t>f2(2) = 6</a:t>
            </a:r>
          </a:p>
          <a:p>
            <a:r>
              <a:rPr lang="en-US" sz="1333" dirty="0">
                <a:latin typeface="Courier"/>
                <a:cs typeface="Courier"/>
              </a:rPr>
              <a:t>(f1 compose f2)(2) = 8</a:t>
            </a:r>
          </a:p>
          <a:p>
            <a:r>
              <a:rPr lang="en-US" sz="1333" dirty="0">
                <a:latin typeface="Courier"/>
                <a:cs typeface="Courier"/>
              </a:rPr>
              <a:t>(f1 </a:t>
            </a:r>
            <a:r>
              <a:rPr lang="en-US" sz="1333" dirty="0" err="1">
                <a:latin typeface="Courier"/>
                <a:cs typeface="Courier"/>
              </a:rPr>
              <a:t>andThen</a:t>
            </a:r>
            <a:r>
              <a:rPr lang="en-US" sz="1333" dirty="0">
                <a:latin typeface="Courier"/>
                <a:cs typeface="Courier"/>
              </a:rPr>
              <a:t> f2)(2) = 12</a:t>
            </a:r>
          </a:p>
          <a:p>
            <a:r>
              <a:rPr lang="en-US" sz="1333" dirty="0">
                <a:latin typeface="Courier"/>
                <a:cs typeface="Courier"/>
              </a:rPr>
              <a:t>g(2) = 8</a:t>
            </a:r>
          </a:p>
        </p:txBody>
      </p:sp>
    </p:spTree>
    <p:extLst>
      <p:ext uri="{BB962C8B-B14F-4D97-AF65-F5344CB8AC3E}">
        <p14:creationId xmlns:p14="http://schemas.microsoft.com/office/powerpoint/2010/main" val="28119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Functional Programming</a:t>
            </a:r>
            <a:endParaRPr lang="en-GB" dirty="0"/>
          </a:p>
        </p:txBody>
      </p:sp>
      <p:sp>
        <p:nvSpPr>
          <p:cNvPr id="17411" name="Rectangle 3"/>
          <p:cNvSpPr>
            <a:spLocks noGrp="1" noChangeArrowheads="1"/>
          </p:cNvSpPr>
          <p:nvPr>
            <p:ph type="body" idx="1"/>
          </p:nvPr>
        </p:nvSpPr>
        <p:spPr/>
        <p:txBody>
          <a:bodyPr/>
          <a:lstStyle/>
          <a:p>
            <a:r>
              <a:rPr lang="en-GB" dirty="0" smtClean="0">
                <a:ea typeface="ＭＳ Ｐゴシック" charset="0"/>
              </a:rPr>
              <a:t>Type inference</a:t>
            </a:r>
          </a:p>
          <a:p>
            <a:pPr lvl="2"/>
            <a:endParaRPr lang="en-GB" dirty="0" smtClean="0">
              <a:ea typeface="ＭＳ Ｐゴシック" charset="0"/>
            </a:endParaRPr>
          </a:p>
          <a:p>
            <a:r>
              <a:rPr lang="en-GB" dirty="0" smtClean="0">
                <a:ea typeface="ＭＳ Ｐゴシック" charset="0"/>
              </a:rPr>
              <a:t>First-class and higher-order functions</a:t>
            </a:r>
          </a:p>
          <a:p>
            <a:pPr lvl="2"/>
            <a:r>
              <a:rPr lang="en-GB" dirty="0" smtClean="0">
                <a:ea typeface="ＭＳ Ｐゴシック" charset="0"/>
              </a:rPr>
              <a:t>lambdas</a:t>
            </a:r>
          </a:p>
          <a:p>
            <a:pPr lvl="2"/>
            <a:r>
              <a:rPr lang="en-GB" dirty="0" smtClean="0">
                <a:ea typeface="ＭＳ Ｐゴシック" charset="0"/>
              </a:rPr>
              <a:t>closures</a:t>
            </a:r>
          </a:p>
          <a:p>
            <a:pPr lvl="2"/>
            <a:endParaRPr lang="en-GB" dirty="0" smtClean="0">
              <a:ea typeface="ＭＳ Ｐゴシック" charset="0"/>
            </a:endParaRPr>
          </a:p>
          <a:p>
            <a:r>
              <a:rPr lang="en-GB" dirty="0" smtClean="0">
                <a:ea typeface="ＭＳ Ｐゴシック" charset="0"/>
              </a:rPr>
              <a:t>Immutable state</a:t>
            </a:r>
          </a:p>
          <a:p>
            <a:pPr lvl="2"/>
            <a:endParaRPr lang="en-GB" dirty="0" smtClean="0">
              <a:ea typeface="ＭＳ Ｐゴシック" charset="0"/>
            </a:endParaRPr>
          </a:p>
          <a:p>
            <a:r>
              <a:rPr lang="en-GB" dirty="0" smtClean="0">
                <a:ea typeface="ＭＳ Ｐゴシック" charset="0"/>
              </a:rPr>
              <a:t>Use of recursion</a:t>
            </a:r>
          </a:p>
          <a:p>
            <a:pPr lvl="2"/>
            <a:endParaRPr lang="en-GB" dirty="0" smtClean="0">
              <a:ea typeface="ＭＳ Ｐゴシック" charset="0"/>
            </a:endParaRPr>
          </a:p>
          <a:p>
            <a:r>
              <a:rPr lang="en-GB" dirty="0" smtClean="0">
                <a:ea typeface="ＭＳ Ｐゴシック" charset="0"/>
              </a:rPr>
              <a:t>Declarative style</a:t>
            </a:r>
          </a:p>
          <a:p>
            <a:pPr lvl="2"/>
            <a:endParaRPr lang="en-GB" dirty="0" smtClean="0">
              <a:ea typeface="ＭＳ Ｐゴシック" charset="0"/>
            </a:endParaRPr>
          </a:p>
          <a:p>
            <a:r>
              <a:rPr lang="en-GB" dirty="0" smtClean="0">
                <a:ea typeface="ＭＳ Ｐゴシック" charset="0"/>
              </a:rPr>
              <a:t>Lazy evaluation</a:t>
            </a:r>
          </a:p>
        </p:txBody>
      </p:sp>
      <p:pic>
        <p:nvPicPr>
          <p:cNvPr id="4" name="Picture 3"/>
          <p:cNvPicPr>
            <a:picLocks noChangeAspect="1"/>
          </p:cNvPicPr>
          <p:nvPr/>
        </p:nvPicPr>
        <p:blipFill>
          <a:blip r:embed="rId3"/>
          <a:stretch>
            <a:fillRect/>
          </a:stretch>
        </p:blipFill>
        <p:spPr>
          <a:xfrm>
            <a:off x="6223000" y="952500"/>
            <a:ext cx="1428750" cy="1909053"/>
          </a:xfrm>
          <a:prstGeom prst="rect">
            <a:avLst/>
          </a:prstGeom>
        </p:spPr>
      </p:pic>
      <p:pic>
        <p:nvPicPr>
          <p:cNvPr id="5" name="Picture 4"/>
          <p:cNvPicPr>
            <a:picLocks noChangeAspect="1"/>
          </p:cNvPicPr>
          <p:nvPr/>
        </p:nvPicPr>
        <p:blipFill>
          <a:blip r:embed="rId4"/>
          <a:stretch>
            <a:fillRect/>
          </a:stretch>
        </p:blipFill>
        <p:spPr>
          <a:xfrm>
            <a:off x="4932680" y="2099658"/>
            <a:ext cx="1471083" cy="1808536"/>
          </a:xfrm>
          <a:prstGeom prst="rect">
            <a:avLst/>
          </a:prstGeom>
        </p:spPr>
      </p:pic>
      <p:pic>
        <p:nvPicPr>
          <p:cNvPr id="6" name="Picture 5"/>
          <p:cNvPicPr>
            <a:picLocks noChangeAspect="1"/>
          </p:cNvPicPr>
          <p:nvPr/>
        </p:nvPicPr>
        <p:blipFill>
          <a:blip r:embed="rId5"/>
          <a:stretch>
            <a:fillRect/>
          </a:stretch>
        </p:blipFill>
        <p:spPr>
          <a:xfrm>
            <a:off x="6083544" y="3568700"/>
            <a:ext cx="2277653" cy="1516063"/>
          </a:xfrm>
          <a:prstGeom prst="rect">
            <a:avLst/>
          </a:prstGeom>
        </p:spPr>
      </p:pic>
    </p:spTree>
    <p:extLst>
      <p:ext uri="{BB962C8B-B14F-4D97-AF65-F5344CB8AC3E}">
        <p14:creationId xmlns:p14="http://schemas.microsoft.com/office/powerpoint/2010/main" val="1637142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Lambdas	</a:t>
            </a:r>
            <a:endParaRPr lang="en-US" dirty="0"/>
          </a:p>
        </p:txBody>
      </p:sp>
      <p:sp>
        <p:nvSpPr>
          <p:cNvPr id="3" name="Content Placeholder 2"/>
          <p:cNvSpPr>
            <a:spLocks noGrp="1"/>
          </p:cNvSpPr>
          <p:nvPr>
            <p:ph idx="1"/>
          </p:nvPr>
        </p:nvSpPr>
        <p:spPr/>
        <p:txBody>
          <a:bodyPr/>
          <a:lstStyle/>
          <a:p>
            <a:pPr marL="0" indent="0">
              <a:buNone/>
            </a:pPr>
            <a:r>
              <a:rPr lang="en-US" dirty="0" smtClean="0"/>
              <a:t>Lambdas can be defined in any of</a:t>
            </a:r>
          </a:p>
          <a:p>
            <a:endParaRPr lang="en-US" dirty="0"/>
          </a:p>
          <a:p>
            <a:pPr lvl="1"/>
            <a:r>
              <a:rPr lang="en-US" dirty="0" smtClean="0"/>
              <a:t>Variable Declaration</a:t>
            </a:r>
          </a:p>
          <a:p>
            <a:pPr lvl="1"/>
            <a:r>
              <a:rPr lang="en-US" dirty="0" smtClean="0"/>
              <a:t>Assignment</a:t>
            </a:r>
          </a:p>
          <a:p>
            <a:pPr lvl="1"/>
            <a:r>
              <a:rPr lang="en-US" dirty="0" smtClean="0"/>
              <a:t>Return statement</a:t>
            </a:r>
          </a:p>
          <a:p>
            <a:pPr lvl="1"/>
            <a:r>
              <a:rPr lang="en-US" dirty="0" smtClean="0"/>
              <a:t>Array Initializer</a:t>
            </a:r>
          </a:p>
          <a:p>
            <a:pPr lvl="1"/>
            <a:r>
              <a:rPr lang="en-US" dirty="0" smtClean="0"/>
              <a:t>Method or Constructor </a:t>
            </a:r>
            <a:r>
              <a:rPr lang="en-US" dirty="0" err="1" smtClean="0"/>
              <a:t>args</a:t>
            </a:r>
            <a:endParaRPr lang="en-US" dirty="0" smtClean="0"/>
          </a:p>
          <a:p>
            <a:pPr lvl="1"/>
            <a:r>
              <a:rPr lang="en-US" dirty="0" smtClean="0"/>
              <a:t>Lambda body</a:t>
            </a:r>
          </a:p>
          <a:p>
            <a:pPr lvl="1"/>
            <a:r>
              <a:rPr lang="en-US" dirty="0" smtClean="0"/>
              <a:t>Ternary Condition Operator</a:t>
            </a:r>
          </a:p>
          <a:p>
            <a:pPr lvl="1"/>
            <a:r>
              <a:rPr lang="en-US" dirty="0" smtClean="0"/>
              <a:t>Cast Expression</a:t>
            </a:r>
          </a:p>
          <a:p>
            <a:endParaRPr lang="en-US" dirty="0"/>
          </a:p>
        </p:txBody>
      </p:sp>
    </p:spTree>
    <p:extLst>
      <p:ext uri="{BB962C8B-B14F-4D97-AF65-F5344CB8AC3E}">
        <p14:creationId xmlns:p14="http://schemas.microsoft.com/office/powerpoint/2010/main" val="204111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a:t>
            </a:r>
            <a:endParaRPr lang="en-US" dirty="0"/>
          </a:p>
        </p:txBody>
      </p:sp>
      <p:sp>
        <p:nvSpPr>
          <p:cNvPr id="3" name="Content Placeholder 2"/>
          <p:cNvSpPr>
            <a:spLocks noGrp="1"/>
          </p:cNvSpPr>
          <p:nvPr>
            <p:ph idx="1"/>
          </p:nvPr>
        </p:nvSpPr>
        <p:spPr/>
        <p:txBody>
          <a:bodyPr/>
          <a:lstStyle/>
          <a:p>
            <a:r>
              <a:rPr lang="en-US" dirty="0" smtClean="0"/>
              <a:t>Allows constructors and methods to be referenced</a:t>
            </a:r>
          </a:p>
          <a:p>
            <a:pPr lvl="2"/>
            <a:r>
              <a:rPr lang="en-US" dirty="0" smtClean="0"/>
              <a:t>without executing them</a:t>
            </a:r>
          </a:p>
          <a:p>
            <a:pPr lvl="2"/>
            <a:r>
              <a:rPr lang="en-US" dirty="0" smtClean="0"/>
              <a:t>can then execute them at a future point in time if required</a:t>
            </a:r>
          </a:p>
          <a:p>
            <a:pPr lvl="2"/>
            <a:endParaRPr lang="en-US" dirty="0" smtClean="0"/>
          </a:p>
          <a:p>
            <a:r>
              <a:rPr lang="en-US" dirty="0" smtClean="0"/>
              <a:t>Used to type existing method as Functional Interface</a:t>
            </a:r>
          </a:p>
          <a:p>
            <a:pPr lvl="2"/>
            <a:endParaRPr lang="en-US" dirty="0" smtClean="0"/>
          </a:p>
          <a:p>
            <a:r>
              <a:rPr lang="en-US" dirty="0" smtClean="0"/>
              <a:t>Four Types of Method Reference</a:t>
            </a:r>
          </a:p>
          <a:p>
            <a:pPr lvl="2"/>
            <a:r>
              <a:rPr lang="en-US" dirty="0" smtClean="0"/>
              <a:t>reference to a static method</a:t>
            </a:r>
          </a:p>
          <a:p>
            <a:pPr lvl="2"/>
            <a:r>
              <a:rPr lang="en-US" dirty="0" smtClean="0"/>
              <a:t>reference to a constructor</a:t>
            </a:r>
          </a:p>
          <a:p>
            <a:pPr lvl="2"/>
            <a:r>
              <a:rPr lang="en-US" dirty="0" smtClean="0"/>
              <a:t>reference to a method on a specific instance</a:t>
            </a:r>
          </a:p>
          <a:p>
            <a:pPr lvl="2"/>
            <a:r>
              <a:rPr lang="en-US" dirty="0" smtClean="0"/>
              <a:t>reference to a method on an object of a particular type</a:t>
            </a:r>
          </a:p>
          <a:p>
            <a:pPr marL="761970" lvl="2" indent="0">
              <a:buNone/>
            </a:pPr>
            <a:endParaRPr lang="en-US" dirty="0"/>
          </a:p>
          <a:p>
            <a:r>
              <a:rPr lang="en-US" dirty="0" smtClean="0"/>
              <a:t>Arguments cannot be passed to Method References</a:t>
            </a:r>
            <a:endParaRPr lang="en-US" dirty="0"/>
          </a:p>
        </p:txBody>
      </p:sp>
    </p:spTree>
    <p:extLst>
      <p:ext uri="{BB962C8B-B14F-4D97-AF65-F5344CB8AC3E}">
        <p14:creationId xmlns:p14="http://schemas.microsoft.com/office/powerpoint/2010/main" val="157834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a:t>
            </a:r>
            <a:endParaRPr lang="en-US" dirty="0"/>
          </a:p>
        </p:txBody>
      </p:sp>
      <p:sp>
        <p:nvSpPr>
          <p:cNvPr id="3" name="Content Placeholder 2"/>
          <p:cNvSpPr>
            <a:spLocks noGrp="1"/>
          </p:cNvSpPr>
          <p:nvPr>
            <p:ph idx="1"/>
          </p:nvPr>
        </p:nvSpPr>
        <p:spPr/>
        <p:txBody>
          <a:bodyPr/>
          <a:lstStyle/>
          <a:p>
            <a:r>
              <a:rPr lang="en-US" dirty="0" smtClean="0"/>
              <a:t>Given a type </a:t>
            </a:r>
            <a:endParaRPr lang="en-US" dirty="0"/>
          </a:p>
        </p:txBody>
      </p:sp>
      <p:sp>
        <p:nvSpPr>
          <p:cNvPr id="4" name="Rectangle 3"/>
          <p:cNvSpPr>
            <a:spLocks noChangeArrowheads="1"/>
          </p:cNvSpPr>
          <p:nvPr/>
        </p:nvSpPr>
        <p:spPr bwMode="auto">
          <a:xfrm>
            <a:off x="2802243" y="1144996"/>
            <a:ext cx="5427357" cy="3766972"/>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class Person {</a:t>
            </a:r>
          </a:p>
          <a:p>
            <a:r>
              <a:rPr lang="en-US" sz="1333" dirty="0">
                <a:latin typeface="Courier"/>
                <a:cs typeface="Courier"/>
              </a:rPr>
              <a:t>	private static </a:t>
            </a:r>
            <a:r>
              <a:rPr lang="en-US" sz="1333" dirty="0" err="1">
                <a:latin typeface="Courier"/>
                <a:cs typeface="Courier"/>
              </a:rPr>
              <a:t>int</a:t>
            </a:r>
            <a:r>
              <a:rPr lang="en-US" sz="1333" dirty="0">
                <a:latin typeface="Courier"/>
                <a:cs typeface="Courier"/>
              </a:rPr>
              <a:t> count = 0;</a:t>
            </a:r>
          </a:p>
          <a:p>
            <a:endParaRPr lang="en-US" sz="1333" dirty="0">
              <a:latin typeface="Courier"/>
              <a:cs typeface="Courier"/>
            </a:endParaRPr>
          </a:p>
          <a:p>
            <a:r>
              <a:rPr lang="en-US" sz="1333" dirty="0">
                <a:latin typeface="Courier"/>
                <a:cs typeface="Courier"/>
              </a:rPr>
              <a:t>	private String name = "";</a:t>
            </a:r>
          </a:p>
          <a:p>
            <a:endParaRPr lang="en-US" sz="1333" dirty="0">
              <a:latin typeface="Courier"/>
              <a:cs typeface="Courier"/>
            </a:endParaRPr>
          </a:p>
          <a:p>
            <a:r>
              <a:rPr lang="en-US" sz="1333" dirty="0">
                <a:latin typeface="Courier"/>
                <a:cs typeface="Courier"/>
              </a:rPr>
              <a:t>	public static </a:t>
            </a:r>
            <a:r>
              <a:rPr lang="en-US" sz="1333" dirty="0" err="1">
                <a:latin typeface="Courier"/>
                <a:cs typeface="Courier"/>
              </a:rPr>
              <a:t>int</a:t>
            </a:r>
            <a:r>
              <a:rPr lang="en-US" sz="1333" dirty="0">
                <a:latin typeface="Courier"/>
                <a:cs typeface="Courier"/>
              </a:rPr>
              <a:t> increment() {</a:t>
            </a:r>
          </a:p>
          <a:p>
            <a:r>
              <a:rPr lang="en-US" sz="1333" dirty="0">
                <a:latin typeface="Courier"/>
                <a:cs typeface="Courier"/>
              </a:rPr>
              <a:t>		count = count + 1;</a:t>
            </a:r>
          </a:p>
          <a:p>
            <a:r>
              <a:rPr lang="en-US" sz="1333" dirty="0">
                <a:latin typeface="Courier"/>
                <a:cs typeface="Courier"/>
              </a:rPr>
              <a:t>		return count;</a:t>
            </a:r>
          </a:p>
          <a:p>
            <a:r>
              <a:rPr lang="en-US" sz="1333" dirty="0">
                <a:latin typeface="Courier"/>
                <a:cs typeface="Courier"/>
              </a:rPr>
              <a:t>	}</a:t>
            </a:r>
          </a:p>
          <a:p>
            <a:endParaRPr lang="en-US" sz="1333" dirty="0">
              <a:latin typeface="Courier"/>
              <a:cs typeface="Courier"/>
            </a:endParaRPr>
          </a:p>
          <a:p>
            <a:r>
              <a:rPr lang="en-US" sz="1333" dirty="0">
                <a:latin typeface="Courier"/>
                <a:cs typeface="Courier"/>
              </a:rPr>
              <a:t>	public Person(String name) {</a:t>
            </a:r>
          </a:p>
          <a:p>
            <a:r>
              <a:rPr lang="en-US" sz="1333" dirty="0">
                <a:latin typeface="Courier"/>
                <a:cs typeface="Courier"/>
              </a:rPr>
              <a:t>		</a:t>
            </a:r>
            <a:r>
              <a:rPr lang="en-US" sz="1333" dirty="0" err="1">
                <a:latin typeface="Courier"/>
                <a:cs typeface="Courier"/>
              </a:rPr>
              <a:t>this.name</a:t>
            </a:r>
            <a:r>
              <a:rPr lang="en-US" sz="1333" dirty="0">
                <a:latin typeface="Courier"/>
                <a:cs typeface="Courier"/>
              </a:rPr>
              <a:t> = name;</a:t>
            </a:r>
          </a:p>
          <a:p>
            <a:r>
              <a:rPr lang="en-US" sz="1333" dirty="0">
                <a:latin typeface="Courier"/>
                <a:cs typeface="Courier"/>
              </a:rPr>
              <a:t>	}</a:t>
            </a:r>
          </a:p>
          <a:p>
            <a:endParaRPr lang="en-US" sz="1333" dirty="0">
              <a:latin typeface="Courier"/>
              <a:cs typeface="Courier"/>
            </a:endParaRPr>
          </a:p>
          <a:p>
            <a:r>
              <a:rPr lang="en-US" sz="1333" dirty="0">
                <a:latin typeface="Courier"/>
                <a:cs typeface="Courier"/>
              </a:rPr>
              <a:t>	public String </a:t>
            </a:r>
            <a:r>
              <a:rPr lang="en-US" sz="1333" dirty="0" err="1">
                <a:latin typeface="Courier"/>
                <a:cs typeface="Courier"/>
              </a:rPr>
              <a:t>getName</a:t>
            </a:r>
            <a:r>
              <a:rPr lang="en-US" sz="1333" dirty="0">
                <a:latin typeface="Courier"/>
                <a:cs typeface="Courier"/>
              </a:rPr>
              <a:t>() {</a:t>
            </a:r>
          </a:p>
          <a:p>
            <a:r>
              <a:rPr lang="en-US" sz="1333" dirty="0">
                <a:latin typeface="Courier"/>
                <a:cs typeface="Courier"/>
              </a:rPr>
              <a:t>        return name;</a:t>
            </a:r>
          </a:p>
          <a:p>
            <a:r>
              <a:rPr lang="de-DE" sz="1333" dirty="0">
                <a:latin typeface="Courier"/>
                <a:cs typeface="Courier"/>
              </a:rPr>
              <a:t>    }</a:t>
            </a:r>
          </a:p>
          <a:p>
            <a:r>
              <a:rPr lang="de-DE"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652085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a:t>
            </a:r>
            <a:endParaRPr lang="en-US" dirty="0"/>
          </a:p>
        </p:txBody>
      </p:sp>
      <p:sp>
        <p:nvSpPr>
          <p:cNvPr id="3" name="Content Placeholder 2"/>
          <p:cNvSpPr>
            <a:spLocks noGrp="1"/>
          </p:cNvSpPr>
          <p:nvPr>
            <p:ph idx="1"/>
          </p:nvPr>
        </p:nvSpPr>
        <p:spPr/>
        <p:txBody>
          <a:bodyPr/>
          <a:lstStyle/>
          <a:p>
            <a:r>
              <a:rPr lang="en-US" dirty="0" smtClean="0"/>
              <a:t>Reference </a:t>
            </a:r>
            <a:r>
              <a:rPr lang="en-US" dirty="0"/>
              <a:t>to a static method     </a:t>
            </a:r>
          </a:p>
          <a:p>
            <a:pPr lvl="2"/>
            <a:r>
              <a:rPr lang="en-US" dirty="0" smtClean="0"/>
              <a:t>Person</a:t>
            </a:r>
            <a:r>
              <a:rPr lang="en-US" dirty="0"/>
              <a:t>:</a:t>
            </a:r>
            <a:r>
              <a:rPr lang="en-US" dirty="0" smtClean="0"/>
              <a:t>:increment</a:t>
            </a:r>
          </a:p>
          <a:p>
            <a:pPr lvl="2"/>
            <a:endParaRPr lang="en-US" dirty="0"/>
          </a:p>
          <a:p>
            <a:r>
              <a:rPr lang="en-US" dirty="0"/>
              <a:t>Reference to an instance method of a particular </a:t>
            </a:r>
            <a:r>
              <a:rPr lang="en-US" dirty="0" smtClean="0"/>
              <a:t>object</a:t>
            </a:r>
          </a:p>
          <a:p>
            <a:pPr lvl="2"/>
            <a:r>
              <a:rPr lang="en-US" dirty="0" smtClean="0"/>
              <a:t>p</a:t>
            </a:r>
            <a:r>
              <a:rPr lang="en-US" dirty="0"/>
              <a:t>::</a:t>
            </a:r>
            <a:r>
              <a:rPr lang="en-US" dirty="0" err="1" smtClean="0"/>
              <a:t>getName</a:t>
            </a:r>
            <a:endParaRPr lang="en-US" dirty="0" smtClean="0"/>
          </a:p>
          <a:p>
            <a:pPr lvl="2"/>
            <a:endParaRPr lang="en-US" dirty="0"/>
          </a:p>
          <a:p>
            <a:r>
              <a:rPr lang="en-US" dirty="0"/>
              <a:t>Reference to an instance method of an arbitrary object of a particular </a:t>
            </a:r>
            <a:r>
              <a:rPr lang="en-US" dirty="0" smtClean="0"/>
              <a:t>type</a:t>
            </a:r>
          </a:p>
          <a:p>
            <a:pPr lvl="2"/>
            <a:r>
              <a:rPr lang="en-US" dirty="0" smtClean="0"/>
              <a:t>Person::</a:t>
            </a:r>
            <a:r>
              <a:rPr lang="en-US" dirty="0" err="1" smtClean="0"/>
              <a:t>getName</a:t>
            </a:r>
            <a:endParaRPr lang="en-US" dirty="0" smtClean="0"/>
          </a:p>
          <a:p>
            <a:pPr lvl="2"/>
            <a:endParaRPr lang="en-US" dirty="0"/>
          </a:p>
          <a:p>
            <a:r>
              <a:rPr lang="en-US" dirty="0"/>
              <a:t>Reference to a </a:t>
            </a:r>
            <a:r>
              <a:rPr lang="en-US" dirty="0" smtClean="0"/>
              <a:t>constructor</a:t>
            </a:r>
          </a:p>
          <a:p>
            <a:pPr lvl="2"/>
            <a:r>
              <a:rPr lang="en-US" dirty="0" err="1" smtClean="0"/>
              <a:t>ClassName</a:t>
            </a:r>
            <a:r>
              <a:rPr lang="en-US" dirty="0"/>
              <a:t>::new</a:t>
            </a:r>
          </a:p>
        </p:txBody>
      </p:sp>
    </p:spTree>
    <p:extLst>
      <p:ext uri="{BB962C8B-B14F-4D97-AF65-F5344CB8AC3E}">
        <p14:creationId xmlns:p14="http://schemas.microsoft.com/office/powerpoint/2010/main" val="86443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a:t>
            </a:r>
            <a:endParaRPr lang="en-US" dirty="0"/>
          </a:p>
        </p:txBody>
      </p:sp>
      <p:sp>
        <p:nvSpPr>
          <p:cNvPr id="4" name="Rectangle 3"/>
          <p:cNvSpPr>
            <a:spLocks noChangeArrowheads="1"/>
          </p:cNvSpPr>
          <p:nvPr/>
        </p:nvSpPr>
        <p:spPr bwMode="auto">
          <a:xfrm>
            <a:off x="1270000" y="1016000"/>
            <a:ext cx="6535468" cy="412598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US" sz="1333" dirty="0">
                <a:latin typeface="Courier"/>
                <a:cs typeface="Courier"/>
              </a:rPr>
              <a:t>import </a:t>
            </a:r>
            <a:r>
              <a:rPr lang="en-US" sz="1333" dirty="0" err="1">
                <a:latin typeface="Courier"/>
                <a:cs typeface="Courier"/>
              </a:rPr>
              <a:t>java.util.function</a:t>
            </a:r>
            <a:r>
              <a:rPr lang="en-US" sz="1333" dirty="0" smtClean="0">
                <a:latin typeface="Courier"/>
                <a:cs typeface="Courier"/>
              </a:rPr>
              <a:t>.*;</a:t>
            </a:r>
            <a:endParaRPr lang="en-US" sz="1333" dirty="0">
              <a:latin typeface="Courier"/>
              <a:cs typeface="Courier"/>
            </a:endParaRPr>
          </a:p>
          <a:p>
            <a:pPr>
              <a:spcBef>
                <a:spcPts val="600"/>
              </a:spcBef>
            </a:pPr>
            <a:r>
              <a:rPr lang="en-US" sz="1333" dirty="0">
                <a:latin typeface="Courier"/>
                <a:cs typeface="Courier"/>
              </a:rPr>
              <a:t>public class </a:t>
            </a:r>
            <a:r>
              <a:rPr lang="en-US" sz="1333" dirty="0" err="1">
                <a:latin typeface="Courier"/>
                <a:cs typeface="Courier"/>
              </a:rPr>
              <a:t>MethodReferenceApp</a:t>
            </a:r>
            <a:r>
              <a:rPr lang="en-US" sz="1333" dirty="0">
                <a:latin typeface="Courier"/>
                <a:cs typeface="Courier"/>
              </a:rPr>
              <a:t> </a:t>
            </a:r>
            <a:r>
              <a:rPr lang="en-US" sz="1333" dirty="0" smtClean="0">
                <a:latin typeface="Courier"/>
                <a:cs typeface="Courier"/>
              </a:rPr>
              <a:t>{</a:t>
            </a:r>
            <a:endParaRPr lang="en-US" sz="1333" dirty="0">
              <a:latin typeface="Courier"/>
              <a:cs typeface="Courier"/>
            </a:endParaRPr>
          </a:p>
          <a:p>
            <a:pPr>
              <a:spcBef>
                <a:spcPts val="600"/>
              </a:spcBef>
            </a:pPr>
            <a:r>
              <a:rPr lang="en-US" sz="1333" dirty="0">
                <a:latin typeface="Courier"/>
                <a:cs typeface="Courier"/>
              </a:rPr>
              <a:t>    public 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Person p = new Person("Bob");</a:t>
            </a:r>
          </a:p>
          <a:p>
            <a:r>
              <a:rPr lang="de-DE" sz="1333" dirty="0">
                <a:latin typeface="Courier"/>
                <a:cs typeface="Courier"/>
              </a:rPr>
              <a:t>        // </a:t>
            </a:r>
            <a:r>
              <a:rPr lang="de-DE" sz="1333" dirty="0" err="1">
                <a:latin typeface="Courier"/>
                <a:cs typeface="Courier"/>
              </a:rPr>
              <a:t>Static</a:t>
            </a:r>
            <a:r>
              <a:rPr lang="de-DE" sz="1333" dirty="0">
                <a:latin typeface="Courier"/>
                <a:cs typeface="Courier"/>
              </a:rPr>
              <a:t> </a:t>
            </a:r>
            <a:r>
              <a:rPr lang="de-DE" sz="1333" dirty="0" err="1">
                <a:latin typeface="Courier"/>
                <a:cs typeface="Courier"/>
              </a:rPr>
              <a:t>Ref</a:t>
            </a:r>
            <a:endParaRPr lang="de-DE" sz="1333" dirty="0">
              <a:latin typeface="Courier"/>
              <a:cs typeface="Courier"/>
            </a:endParaRPr>
          </a:p>
          <a:p>
            <a:r>
              <a:rPr lang="de-DE" sz="1333" dirty="0">
                <a:latin typeface="Courier"/>
                <a:cs typeface="Courier"/>
              </a:rPr>
              <a:t>        </a:t>
            </a:r>
            <a:r>
              <a:rPr lang="de-DE" sz="1333" dirty="0" err="1">
                <a:latin typeface="Courier"/>
                <a:cs typeface="Courier"/>
              </a:rPr>
              <a:t>Supplier</a:t>
            </a:r>
            <a:r>
              <a:rPr lang="de-DE" sz="1333" dirty="0">
                <a:latin typeface="Courier"/>
                <a:cs typeface="Courier"/>
              </a:rPr>
              <a:t>&lt;Integer&gt; </a:t>
            </a:r>
            <a:r>
              <a:rPr lang="de-DE" sz="1333" dirty="0" err="1">
                <a:latin typeface="Courier"/>
                <a:cs typeface="Courier"/>
              </a:rPr>
              <a:t>staticRef</a:t>
            </a:r>
            <a:r>
              <a:rPr lang="de-DE" sz="1333" dirty="0">
                <a:latin typeface="Courier"/>
                <a:cs typeface="Courier"/>
              </a:rPr>
              <a:t> = </a:t>
            </a:r>
            <a:r>
              <a:rPr lang="de-DE" sz="1333" dirty="0">
                <a:solidFill>
                  <a:srgbClr val="0B52FC"/>
                </a:solidFill>
                <a:latin typeface="Courier"/>
                <a:cs typeface="Courier"/>
              </a:rPr>
              <a:t>Person::</a:t>
            </a:r>
            <a:r>
              <a:rPr lang="de-DE" sz="1333" dirty="0" err="1">
                <a:solidFill>
                  <a:srgbClr val="0B52FC"/>
                </a:solidFill>
                <a:latin typeface="Courier"/>
                <a:cs typeface="Courier"/>
              </a:rPr>
              <a:t>increment</a:t>
            </a:r>
            <a:r>
              <a:rPr lang="de-DE" sz="1333" dirty="0">
                <a:solidFill>
                  <a:srgbClr val="0B52FC"/>
                </a:solidFill>
                <a:latin typeface="Courier"/>
                <a:cs typeface="Courier"/>
              </a:rPr>
              <a:t>;</a:t>
            </a:r>
          </a:p>
          <a:p>
            <a:r>
              <a:rPr lang="de-DE" sz="1333" dirty="0">
                <a:latin typeface="Courier"/>
                <a:cs typeface="Courier"/>
              </a:rPr>
              <a:t>        </a:t>
            </a:r>
            <a:r>
              <a:rPr lang="de-DE" sz="1333" dirty="0" err="1">
                <a:latin typeface="Courier"/>
                <a:cs typeface="Courier"/>
              </a:rPr>
              <a:t>System.out.println</a:t>
            </a:r>
            <a:r>
              <a:rPr lang="de-DE" sz="1333" dirty="0">
                <a:latin typeface="Courier"/>
                <a:cs typeface="Courier"/>
              </a:rPr>
              <a:t>(</a:t>
            </a:r>
            <a:r>
              <a:rPr lang="de-DE" sz="1333" dirty="0" err="1">
                <a:latin typeface="Courier"/>
                <a:cs typeface="Courier"/>
              </a:rPr>
              <a:t>staticRef.get</a:t>
            </a:r>
            <a:r>
              <a:rPr lang="de-DE" sz="1333" dirty="0">
                <a:latin typeface="Courier"/>
                <a:cs typeface="Courier"/>
              </a:rPr>
              <a:t>());</a:t>
            </a:r>
          </a:p>
          <a:p>
            <a:r>
              <a:rPr lang="ro-RO" sz="1333" dirty="0">
                <a:latin typeface="Courier"/>
                <a:cs typeface="Courier"/>
              </a:rPr>
              <a:t>        // Constructor Ref</a:t>
            </a:r>
          </a:p>
          <a:p>
            <a:r>
              <a:rPr lang="ro-RO" sz="1333" dirty="0">
                <a:latin typeface="Courier"/>
                <a:cs typeface="Courier"/>
              </a:rPr>
              <a:t>	Function&lt;String,Person&gt; consRef = </a:t>
            </a:r>
            <a:r>
              <a:rPr lang="ro-RO" sz="1333" dirty="0">
                <a:solidFill>
                  <a:srgbClr val="0B52FC"/>
                </a:solidFill>
                <a:latin typeface="Courier"/>
                <a:cs typeface="Courier"/>
              </a:rPr>
              <a:t>Person::new;</a:t>
            </a:r>
          </a:p>
          <a:p>
            <a:r>
              <a:rPr lang="ro-RO" sz="1333" dirty="0">
                <a:latin typeface="Courier"/>
                <a:cs typeface="Courier"/>
              </a:rPr>
              <a:t>	Person p2 = consRef.apply("Jane");</a:t>
            </a:r>
          </a:p>
          <a:p>
            <a:r>
              <a:rPr lang="ro-RO" sz="1333" dirty="0">
                <a:latin typeface="Courier"/>
                <a:cs typeface="Courier"/>
              </a:rPr>
              <a:t>	System.out.println(p2);</a:t>
            </a:r>
          </a:p>
          <a:p>
            <a:r>
              <a:rPr lang="ro-RO" sz="1333" dirty="0">
                <a:latin typeface="Courier"/>
                <a:cs typeface="Courier"/>
              </a:rPr>
              <a:t>	// Specific Instance</a:t>
            </a:r>
          </a:p>
          <a:p>
            <a:r>
              <a:rPr lang="ro-RO" sz="1333" dirty="0">
                <a:latin typeface="Courier"/>
                <a:cs typeface="Courier"/>
              </a:rPr>
              <a:t>	Supplier&lt;String&gt; objRef = </a:t>
            </a:r>
            <a:r>
              <a:rPr lang="ro-RO" sz="1333" dirty="0">
                <a:solidFill>
                  <a:srgbClr val="0B52FC"/>
                </a:solidFill>
                <a:latin typeface="Courier"/>
                <a:cs typeface="Courier"/>
              </a:rPr>
              <a:t>p::getName;</a:t>
            </a:r>
          </a:p>
          <a:p>
            <a:r>
              <a:rPr lang="ro-RO" sz="1333" dirty="0">
                <a:latin typeface="Courier"/>
                <a:cs typeface="Courier"/>
              </a:rPr>
              <a:t>	System.out.println(objRef.get());</a:t>
            </a:r>
          </a:p>
          <a:p>
            <a:r>
              <a:rPr lang="ro-RO" sz="1333" dirty="0">
                <a:latin typeface="Courier"/>
                <a:cs typeface="Courier"/>
              </a:rPr>
              <a:t>	// Any instance</a:t>
            </a:r>
          </a:p>
          <a:p>
            <a:r>
              <a:rPr lang="ro-RO" sz="1333" dirty="0">
                <a:latin typeface="Courier"/>
                <a:cs typeface="Courier"/>
              </a:rPr>
              <a:t>	Function&lt;Person,String&gt; anyRef = </a:t>
            </a:r>
            <a:r>
              <a:rPr lang="ro-RO" sz="1333" dirty="0">
                <a:solidFill>
                  <a:srgbClr val="0B52FC"/>
                </a:solidFill>
                <a:latin typeface="Courier"/>
                <a:cs typeface="Courier"/>
              </a:rPr>
              <a:t>Person::getName;</a:t>
            </a:r>
          </a:p>
          <a:p>
            <a:r>
              <a:rPr lang="ro-RO" sz="1333" dirty="0">
                <a:latin typeface="Courier"/>
                <a:cs typeface="Courier"/>
              </a:rPr>
              <a:t>	System.out.println(anyRef.apply(p2));</a:t>
            </a:r>
          </a:p>
          <a:p>
            <a:r>
              <a:rPr lang="ro-RO" sz="1333" dirty="0">
                <a:latin typeface="Courier"/>
                <a:cs typeface="Courier"/>
              </a:rPr>
              <a:t>	}</a:t>
            </a:r>
          </a:p>
          <a:p>
            <a:r>
              <a:rPr lang="ro-RO" sz="1333" dirty="0">
                <a:latin typeface="Courier"/>
                <a:cs typeface="Courier"/>
              </a:rPr>
              <a:t>}</a:t>
            </a:r>
          </a:p>
        </p:txBody>
      </p:sp>
    </p:spTree>
    <p:extLst>
      <p:ext uri="{BB962C8B-B14F-4D97-AF65-F5344CB8AC3E}">
        <p14:creationId xmlns:p14="http://schemas.microsoft.com/office/powerpoint/2010/main" val="57889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in Java</a:t>
            </a:r>
            <a:endParaRPr lang="en-US" dirty="0"/>
          </a:p>
        </p:txBody>
      </p:sp>
      <p:sp>
        <p:nvSpPr>
          <p:cNvPr id="3" name="Content Placeholder 2"/>
          <p:cNvSpPr>
            <a:spLocks noGrp="1"/>
          </p:cNvSpPr>
          <p:nvPr>
            <p:ph idx="1"/>
          </p:nvPr>
        </p:nvSpPr>
        <p:spPr>
          <a:xfrm>
            <a:off x="628650" y="1158240"/>
            <a:ext cx="4635500" cy="3495040"/>
          </a:xfrm>
        </p:spPr>
        <p:txBody>
          <a:bodyPr/>
          <a:lstStyle/>
          <a:p>
            <a:r>
              <a:rPr lang="en-US" dirty="0" smtClean="0"/>
              <a:t>Functional programming paradigm </a:t>
            </a:r>
            <a:br>
              <a:rPr lang="en-US" dirty="0" smtClean="0"/>
            </a:br>
            <a:r>
              <a:rPr lang="en-US" dirty="0" smtClean="0"/>
              <a:t>regaining popularity</a:t>
            </a:r>
          </a:p>
          <a:p>
            <a:pPr lvl="2"/>
            <a:r>
              <a:rPr lang="en-US" dirty="0" smtClean="0"/>
              <a:t>to help with concurrency</a:t>
            </a:r>
          </a:p>
          <a:p>
            <a:pPr lvl="2"/>
            <a:endParaRPr lang="en-US" dirty="0"/>
          </a:p>
          <a:p>
            <a:r>
              <a:rPr lang="en-US" dirty="0" smtClean="0"/>
              <a:t>Many languages have </a:t>
            </a:r>
            <a:br>
              <a:rPr lang="en-US" dirty="0" smtClean="0"/>
            </a:br>
            <a:r>
              <a:rPr lang="en-US" dirty="0" smtClean="0"/>
              <a:t>support for FP</a:t>
            </a:r>
          </a:p>
          <a:p>
            <a:pPr lvl="2"/>
            <a:endParaRPr lang="en-US" dirty="0"/>
          </a:p>
          <a:p>
            <a:r>
              <a:rPr lang="en-US" dirty="0" smtClean="0"/>
              <a:t>Java support </a:t>
            </a:r>
            <a:br>
              <a:rPr lang="en-US" dirty="0" smtClean="0"/>
            </a:br>
            <a:r>
              <a:rPr lang="en-US" dirty="0" smtClean="0"/>
              <a:t>formalized in Java 8</a:t>
            </a:r>
          </a:p>
        </p:txBody>
      </p:sp>
      <p:pic>
        <p:nvPicPr>
          <p:cNvPr id="9" name="Picture 8" descr="Duke_8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680" y="2270760"/>
            <a:ext cx="2241928" cy="2180167"/>
          </a:xfrm>
          <a:prstGeom prst="rect">
            <a:avLst/>
          </a:prstGeom>
        </p:spPr>
      </p:pic>
    </p:spTree>
    <p:extLst>
      <p:ext uri="{BB962C8B-B14F-4D97-AF65-F5344CB8AC3E}">
        <p14:creationId xmlns:p14="http://schemas.microsoft.com/office/powerpoint/2010/main" val="1875968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Objects</a:t>
            </a:r>
            <a:endParaRPr lang="en-US" dirty="0"/>
          </a:p>
        </p:txBody>
      </p:sp>
      <p:sp>
        <p:nvSpPr>
          <p:cNvPr id="3" name="Content Placeholder 2"/>
          <p:cNvSpPr>
            <a:spLocks noGrp="1"/>
          </p:cNvSpPr>
          <p:nvPr>
            <p:ph idx="1"/>
          </p:nvPr>
        </p:nvSpPr>
        <p:spPr>
          <a:xfrm>
            <a:off x="628650" y="1173415"/>
            <a:ext cx="6985000" cy="920733"/>
          </a:xfrm>
        </p:spPr>
        <p:txBody>
          <a:bodyPr/>
          <a:lstStyle/>
          <a:p>
            <a:r>
              <a:rPr lang="en-US" dirty="0" smtClean="0"/>
              <a:t>Encapsulation of operations as data</a:t>
            </a:r>
          </a:p>
          <a:p>
            <a:pPr lvl="2"/>
            <a:r>
              <a:rPr lang="en-US" dirty="0" smtClean="0"/>
              <a:t>examples from the Java API</a:t>
            </a:r>
          </a:p>
          <a:p>
            <a:pPr lvl="2"/>
            <a:endParaRPr lang="en-US" dirty="0"/>
          </a:p>
        </p:txBody>
      </p:sp>
      <p:sp>
        <p:nvSpPr>
          <p:cNvPr id="4" name="Rectangle 4"/>
          <p:cNvSpPr>
            <a:spLocks noChangeArrowheads="1"/>
          </p:cNvSpPr>
          <p:nvPr/>
        </p:nvSpPr>
        <p:spPr bwMode="auto">
          <a:xfrm>
            <a:off x="2858332" y="3148465"/>
            <a:ext cx="4327425" cy="136964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Runnable r = new Runnable() {</a:t>
            </a:r>
          </a:p>
          <a:p>
            <a:pPr>
              <a:spcBef>
                <a:spcPts val="500"/>
              </a:spcBef>
            </a:pPr>
            <a:r>
              <a:rPr lang="en-GB" sz="1333" dirty="0">
                <a:latin typeface="Courier"/>
              </a:rPr>
              <a:t>   </a:t>
            </a:r>
            <a:r>
              <a:rPr lang="en-GB" sz="1333" dirty="0">
                <a:solidFill>
                  <a:schemeClr val="bg1">
                    <a:lumMod val="65000"/>
                  </a:schemeClr>
                </a:solidFill>
                <a:latin typeface="Courier"/>
              </a:rPr>
              <a:t>@Override</a:t>
            </a:r>
          </a:p>
          <a:p>
            <a:r>
              <a:rPr lang="en-GB" sz="1333" dirty="0">
                <a:latin typeface="Courier"/>
              </a:rPr>
              <a:t>   public void run() {</a:t>
            </a:r>
          </a:p>
          <a:p>
            <a:r>
              <a:rPr lang="en-GB" sz="1333" dirty="0">
                <a:latin typeface="Courier"/>
              </a:rPr>
              <a:t>      </a:t>
            </a:r>
            <a:r>
              <a:rPr lang="en-GB" sz="1333" dirty="0" err="1">
                <a:latin typeface="Courier"/>
              </a:rPr>
              <a:t>System.out.println</a:t>
            </a:r>
            <a:r>
              <a:rPr lang="en-GB" sz="1333" dirty="0">
                <a:latin typeface="Courier"/>
              </a:rPr>
              <a:t>("Hello, world);</a:t>
            </a:r>
            <a:endParaRPr lang="en-GB" sz="1333" i="1" dirty="0">
              <a:latin typeface="Courier"/>
            </a:endParaRPr>
          </a:p>
          <a:p>
            <a:r>
              <a:rPr lang="en-GB" sz="1333" dirty="0">
                <a:latin typeface="Courier"/>
              </a:rPr>
              <a:t>   }</a:t>
            </a:r>
          </a:p>
          <a:p>
            <a:r>
              <a:rPr lang="en-GB" sz="1333" dirty="0">
                <a:latin typeface="Courier"/>
              </a:rPr>
              <a:t>};</a:t>
            </a:r>
          </a:p>
        </p:txBody>
      </p:sp>
      <p:sp>
        <p:nvSpPr>
          <p:cNvPr id="6" name="Rectangle 4"/>
          <p:cNvSpPr>
            <a:spLocks noChangeArrowheads="1"/>
          </p:cNvSpPr>
          <p:nvPr/>
        </p:nvSpPr>
        <p:spPr bwMode="auto">
          <a:xfrm>
            <a:off x="1863766" y="2094148"/>
            <a:ext cx="3941914" cy="81840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public interface Runnable {</a:t>
            </a:r>
          </a:p>
          <a:p>
            <a:pPr>
              <a:spcBef>
                <a:spcPts val="500"/>
              </a:spcBef>
              <a:spcAft>
                <a:spcPts val="500"/>
              </a:spcAft>
            </a:pPr>
            <a:r>
              <a:rPr lang="en-GB" sz="1333" dirty="0">
                <a:latin typeface="Courier"/>
              </a:rPr>
              <a:t>  public void run()  // Do something</a:t>
            </a:r>
          </a:p>
          <a:p>
            <a:r>
              <a:rPr lang="en-GB" sz="1333" dirty="0">
                <a:latin typeface="Courier"/>
              </a:rPr>
              <a:t>} </a:t>
            </a:r>
          </a:p>
        </p:txBody>
      </p:sp>
    </p:spTree>
    <p:extLst>
      <p:ext uri="{BB962C8B-B14F-4D97-AF65-F5344CB8AC3E}">
        <p14:creationId xmlns:p14="http://schemas.microsoft.com/office/powerpoint/2010/main" val="1560193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Objects</a:t>
            </a:r>
            <a:endParaRPr lang="en-US" dirty="0"/>
          </a:p>
        </p:txBody>
      </p:sp>
      <p:sp>
        <p:nvSpPr>
          <p:cNvPr id="3" name="Content Placeholder 2"/>
          <p:cNvSpPr>
            <a:spLocks noGrp="1"/>
          </p:cNvSpPr>
          <p:nvPr>
            <p:ph idx="1"/>
          </p:nvPr>
        </p:nvSpPr>
        <p:spPr>
          <a:xfrm>
            <a:off x="628650" y="1117750"/>
            <a:ext cx="6985000" cy="920733"/>
          </a:xfrm>
        </p:spPr>
        <p:txBody>
          <a:bodyPr/>
          <a:lstStyle/>
          <a:p>
            <a:r>
              <a:rPr lang="en-US" dirty="0" smtClean="0"/>
              <a:t>Encapsulation of operations as data</a:t>
            </a:r>
          </a:p>
          <a:p>
            <a:pPr lvl="2"/>
            <a:r>
              <a:rPr lang="en-US" dirty="0" smtClean="0"/>
              <a:t>examples from the Java API</a:t>
            </a:r>
          </a:p>
          <a:p>
            <a:pPr lvl="2"/>
            <a:endParaRPr lang="en-US" dirty="0"/>
          </a:p>
        </p:txBody>
      </p:sp>
      <p:sp>
        <p:nvSpPr>
          <p:cNvPr id="4" name="Rectangle 4"/>
          <p:cNvSpPr>
            <a:spLocks noChangeArrowheads="1"/>
          </p:cNvSpPr>
          <p:nvPr/>
        </p:nvSpPr>
        <p:spPr bwMode="auto">
          <a:xfrm>
            <a:off x="2785129" y="2959216"/>
            <a:ext cx="4521308" cy="136964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Callable&lt;Integer&gt; c = new Callable&lt;&gt;() {</a:t>
            </a:r>
          </a:p>
          <a:p>
            <a:pPr>
              <a:spcBef>
                <a:spcPts val="500"/>
              </a:spcBef>
            </a:pPr>
            <a:r>
              <a:rPr lang="en-GB" sz="1333" dirty="0">
                <a:latin typeface="Courier"/>
              </a:rPr>
              <a:t>   </a:t>
            </a:r>
            <a:r>
              <a:rPr lang="en-GB" sz="1333" dirty="0">
                <a:solidFill>
                  <a:schemeClr val="bg1">
                    <a:lumMod val="65000"/>
                  </a:schemeClr>
                </a:solidFill>
                <a:latin typeface="Courier"/>
              </a:rPr>
              <a:t>@Override</a:t>
            </a:r>
          </a:p>
          <a:p>
            <a:r>
              <a:rPr lang="en-GB" sz="1333" dirty="0">
                <a:latin typeface="Courier"/>
              </a:rPr>
              <a:t>   public Integer call() {</a:t>
            </a:r>
          </a:p>
          <a:p>
            <a:r>
              <a:rPr lang="en-GB" sz="1333" dirty="0">
                <a:latin typeface="Courier"/>
              </a:rPr>
              <a:t>      return </a:t>
            </a:r>
            <a:r>
              <a:rPr lang="en-GB" sz="1333" dirty="0" err="1">
                <a:latin typeface="Courier"/>
              </a:rPr>
              <a:t>java.util.Random.nextInt</a:t>
            </a:r>
            <a:r>
              <a:rPr lang="en-GB" sz="1333" dirty="0">
                <a:latin typeface="Courier"/>
              </a:rPr>
              <a:t>();</a:t>
            </a:r>
          </a:p>
          <a:p>
            <a:r>
              <a:rPr lang="en-GB" sz="1333" dirty="0">
                <a:latin typeface="Courier"/>
              </a:rPr>
              <a:t>   }</a:t>
            </a:r>
          </a:p>
          <a:p>
            <a:r>
              <a:rPr lang="en-GB" sz="1333" dirty="0">
                <a:latin typeface="Courier"/>
              </a:rPr>
              <a:t>};</a:t>
            </a:r>
          </a:p>
        </p:txBody>
      </p:sp>
      <p:sp>
        <p:nvSpPr>
          <p:cNvPr id="6" name="Rectangle 4"/>
          <p:cNvSpPr>
            <a:spLocks noChangeArrowheads="1"/>
          </p:cNvSpPr>
          <p:nvPr/>
        </p:nvSpPr>
        <p:spPr bwMode="auto">
          <a:xfrm>
            <a:off x="1416724" y="2038483"/>
            <a:ext cx="4475093" cy="81840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public interface Callable &lt;T&gt; {</a:t>
            </a:r>
          </a:p>
          <a:p>
            <a:pPr>
              <a:spcBef>
                <a:spcPts val="500"/>
              </a:spcBef>
              <a:spcAft>
                <a:spcPts val="500"/>
              </a:spcAft>
            </a:pPr>
            <a:r>
              <a:rPr lang="en-GB" sz="1333" dirty="0">
                <a:latin typeface="Courier"/>
              </a:rPr>
              <a:t>  public T call()  // Calculate something</a:t>
            </a:r>
          </a:p>
          <a:p>
            <a:r>
              <a:rPr lang="en-GB" sz="1333" dirty="0">
                <a:latin typeface="Courier"/>
              </a:rPr>
              <a:t>} </a:t>
            </a:r>
          </a:p>
        </p:txBody>
      </p:sp>
    </p:spTree>
    <p:extLst>
      <p:ext uri="{BB962C8B-B14F-4D97-AF65-F5344CB8AC3E}">
        <p14:creationId xmlns:p14="http://schemas.microsoft.com/office/powerpoint/2010/main" val="192660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Objects</a:t>
            </a:r>
            <a:endParaRPr lang="en-US" dirty="0"/>
          </a:p>
        </p:txBody>
      </p:sp>
      <p:sp>
        <p:nvSpPr>
          <p:cNvPr id="3" name="Content Placeholder 2"/>
          <p:cNvSpPr>
            <a:spLocks noGrp="1"/>
          </p:cNvSpPr>
          <p:nvPr>
            <p:ph idx="1"/>
          </p:nvPr>
        </p:nvSpPr>
        <p:spPr>
          <a:xfrm>
            <a:off x="628650" y="1205941"/>
            <a:ext cx="6985000" cy="920733"/>
          </a:xfrm>
        </p:spPr>
        <p:txBody>
          <a:bodyPr/>
          <a:lstStyle/>
          <a:p>
            <a:r>
              <a:rPr lang="en-US" dirty="0" smtClean="0"/>
              <a:t>Encapsulation of operations as data</a:t>
            </a:r>
          </a:p>
          <a:p>
            <a:pPr lvl="2"/>
            <a:r>
              <a:rPr lang="en-US" dirty="0" smtClean="0"/>
              <a:t>extending the idea</a:t>
            </a:r>
          </a:p>
          <a:p>
            <a:pPr lvl="2"/>
            <a:endParaRPr lang="en-US" dirty="0"/>
          </a:p>
        </p:txBody>
      </p:sp>
      <p:sp>
        <p:nvSpPr>
          <p:cNvPr id="4" name="Rectangle 4"/>
          <p:cNvSpPr>
            <a:spLocks noChangeArrowheads="1"/>
          </p:cNvSpPr>
          <p:nvPr/>
        </p:nvSpPr>
        <p:spPr bwMode="auto">
          <a:xfrm>
            <a:off x="2866409" y="3388411"/>
            <a:ext cx="4521308" cy="136964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Func1&lt;Integer, Integer&gt; f = new Func1&lt;&gt;() {</a:t>
            </a:r>
          </a:p>
          <a:p>
            <a:pPr>
              <a:spcBef>
                <a:spcPts val="500"/>
              </a:spcBef>
            </a:pPr>
            <a:r>
              <a:rPr lang="en-GB" sz="1333" dirty="0">
                <a:latin typeface="Courier"/>
              </a:rPr>
              <a:t>   </a:t>
            </a:r>
            <a:r>
              <a:rPr lang="en-GB" sz="1333" dirty="0">
                <a:solidFill>
                  <a:schemeClr val="bg1">
                    <a:lumMod val="65000"/>
                  </a:schemeClr>
                </a:solidFill>
                <a:latin typeface="Courier"/>
              </a:rPr>
              <a:t>@Override</a:t>
            </a:r>
          </a:p>
          <a:p>
            <a:r>
              <a:rPr lang="en-GB" sz="1333" dirty="0">
                <a:latin typeface="Courier"/>
              </a:rPr>
              <a:t>   public Integer apply( Integer </a:t>
            </a:r>
            <a:r>
              <a:rPr lang="en-GB" sz="1333" dirty="0" err="1">
                <a:latin typeface="Courier"/>
              </a:rPr>
              <a:t>i</a:t>
            </a:r>
            <a:r>
              <a:rPr lang="en-GB" sz="1333" dirty="0">
                <a:latin typeface="Courier"/>
              </a:rPr>
              <a:t> ) {</a:t>
            </a:r>
          </a:p>
          <a:p>
            <a:r>
              <a:rPr lang="en-GB" sz="1333" dirty="0">
                <a:latin typeface="Courier"/>
              </a:rPr>
              <a:t>      return </a:t>
            </a:r>
            <a:r>
              <a:rPr lang="en-GB" sz="1333" dirty="0" err="1">
                <a:latin typeface="Courier"/>
              </a:rPr>
              <a:t>i</a:t>
            </a:r>
            <a:r>
              <a:rPr lang="en-GB" sz="1333" dirty="0">
                <a:latin typeface="Courier"/>
              </a:rPr>
              <a:t> * 2;</a:t>
            </a:r>
          </a:p>
          <a:p>
            <a:r>
              <a:rPr lang="en-GB" sz="1333" dirty="0">
                <a:latin typeface="Courier"/>
              </a:rPr>
              <a:t>   }</a:t>
            </a:r>
          </a:p>
          <a:p>
            <a:r>
              <a:rPr lang="en-GB" sz="1333" dirty="0">
                <a:latin typeface="Courier"/>
              </a:rPr>
              <a:t>};</a:t>
            </a:r>
          </a:p>
        </p:txBody>
      </p:sp>
      <p:sp>
        <p:nvSpPr>
          <p:cNvPr id="6" name="Rectangle 4"/>
          <p:cNvSpPr>
            <a:spLocks noChangeArrowheads="1"/>
          </p:cNvSpPr>
          <p:nvPr/>
        </p:nvSpPr>
        <p:spPr bwMode="auto">
          <a:xfrm>
            <a:off x="1264324" y="2250655"/>
            <a:ext cx="4475093" cy="818409"/>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public interface Func1 &lt;A, R&gt; {</a:t>
            </a:r>
          </a:p>
          <a:p>
            <a:pPr>
              <a:spcBef>
                <a:spcPts val="500"/>
              </a:spcBef>
              <a:spcAft>
                <a:spcPts val="500"/>
              </a:spcAft>
            </a:pPr>
            <a:r>
              <a:rPr lang="en-GB" sz="1333" dirty="0">
                <a:latin typeface="Courier"/>
              </a:rPr>
              <a:t>  public R apply ( A </a:t>
            </a:r>
            <a:r>
              <a:rPr lang="en-GB" sz="1333" dirty="0" err="1">
                <a:latin typeface="Courier"/>
              </a:rPr>
              <a:t>arg</a:t>
            </a:r>
            <a:r>
              <a:rPr lang="en-GB" sz="1333" dirty="0">
                <a:latin typeface="Courier"/>
              </a:rPr>
              <a:t> )</a:t>
            </a:r>
          </a:p>
          <a:p>
            <a:r>
              <a:rPr lang="en-GB" sz="1333" dirty="0">
                <a:latin typeface="Courier"/>
              </a:rPr>
              <a:t>} </a:t>
            </a:r>
          </a:p>
        </p:txBody>
      </p:sp>
    </p:spTree>
    <p:extLst>
      <p:ext uri="{BB962C8B-B14F-4D97-AF65-F5344CB8AC3E}">
        <p14:creationId xmlns:p14="http://schemas.microsoft.com/office/powerpoint/2010/main" val="399875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Interfaces</a:t>
            </a:r>
            <a:endParaRPr lang="en-US" dirty="0"/>
          </a:p>
        </p:txBody>
      </p:sp>
      <p:sp>
        <p:nvSpPr>
          <p:cNvPr id="3" name="Content Placeholder 2"/>
          <p:cNvSpPr>
            <a:spLocks noGrp="1"/>
          </p:cNvSpPr>
          <p:nvPr>
            <p:ph idx="1"/>
          </p:nvPr>
        </p:nvSpPr>
        <p:spPr>
          <a:xfrm>
            <a:off x="628650" y="1188953"/>
            <a:ext cx="6985000" cy="1599383"/>
          </a:xfrm>
        </p:spPr>
        <p:txBody>
          <a:bodyPr/>
          <a:lstStyle/>
          <a:p>
            <a:r>
              <a:rPr lang="en-US" dirty="0" smtClean="0"/>
              <a:t>Java 8 introduces Functional Interfaces</a:t>
            </a:r>
          </a:p>
          <a:p>
            <a:pPr lvl="2"/>
            <a:r>
              <a:rPr lang="en-US" dirty="0" smtClean="0"/>
              <a:t>define methods for </a:t>
            </a:r>
            <a:br>
              <a:rPr lang="en-US" dirty="0" smtClean="0"/>
            </a:br>
            <a:r>
              <a:rPr lang="en-US" dirty="0" smtClean="0"/>
              <a:t>functional programming</a:t>
            </a:r>
          </a:p>
          <a:p>
            <a:pPr lvl="2"/>
            <a:r>
              <a:rPr lang="en-US" dirty="0" smtClean="0"/>
              <a:t>annotation for </a:t>
            </a:r>
            <a:br>
              <a:rPr lang="en-US" dirty="0" smtClean="0"/>
            </a:br>
            <a:r>
              <a:rPr lang="en-US" dirty="0" smtClean="0"/>
              <a:t>compiler hints</a:t>
            </a:r>
            <a:endParaRPr lang="en-US" dirty="0"/>
          </a:p>
        </p:txBody>
      </p:sp>
      <p:sp>
        <p:nvSpPr>
          <p:cNvPr id="5" name="Rectangle 4"/>
          <p:cNvSpPr>
            <a:spLocks noChangeArrowheads="1"/>
          </p:cNvSpPr>
          <p:nvPr/>
        </p:nvSpPr>
        <p:spPr bwMode="auto">
          <a:xfrm>
            <a:off x="3940990" y="1917525"/>
            <a:ext cx="4327425" cy="279273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package </a:t>
            </a:r>
            <a:r>
              <a:rPr lang="en-GB" sz="1333" dirty="0" err="1">
                <a:latin typeface="Courier"/>
              </a:rPr>
              <a:t>java.util.function</a:t>
            </a:r>
            <a:endParaRPr lang="en-GB" sz="1333" dirty="0">
              <a:latin typeface="Courier"/>
            </a:endParaRPr>
          </a:p>
          <a:p>
            <a:endParaRPr lang="en-GB" sz="1333" dirty="0">
              <a:latin typeface="Courier"/>
            </a:endParaRPr>
          </a:p>
          <a:p>
            <a:r>
              <a:rPr lang="en-GB" sz="1333" dirty="0">
                <a:latin typeface="Courier"/>
              </a:rPr>
              <a:t>…</a:t>
            </a:r>
          </a:p>
          <a:p>
            <a:endParaRPr lang="en-GB" sz="1333" dirty="0">
              <a:latin typeface="Courier"/>
            </a:endParaRPr>
          </a:p>
          <a:p>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Function&lt;A,R&gt; {</a:t>
            </a:r>
          </a:p>
          <a:p>
            <a:pPr>
              <a:spcBef>
                <a:spcPts val="500"/>
              </a:spcBef>
              <a:spcAft>
                <a:spcPts val="500"/>
              </a:spcAft>
            </a:pPr>
            <a:r>
              <a:rPr lang="en-GB" sz="1333" dirty="0">
                <a:latin typeface="Courier"/>
              </a:rPr>
              <a:t>  R apply ( A </a:t>
            </a:r>
            <a:r>
              <a:rPr lang="en-GB" sz="1333" dirty="0" err="1">
                <a:latin typeface="Courier"/>
              </a:rPr>
              <a:t>arg</a:t>
            </a:r>
            <a:r>
              <a:rPr lang="en-GB" sz="1333" dirty="0">
                <a:latin typeface="Courier"/>
              </a:rPr>
              <a:t> )</a:t>
            </a:r>
          </a:p>
          <a:p>
            <a:pPr>
              <a:spcBef>
                <a:spcPts val="500"/>
              </a:spcBef>
              <a:spcAft>
                <a:spcPts val="500"/>
              </a:spcAft>
            </a:pPr>
            <a:r>
              <a:rPr lang="en-GB" sz="1333" dirty="0">
                <a:solidFill>
                  <a:srgbClr val="A6A6A6"/>
                </a:solidFill>
                <a:latin typeface="Courier"/>
              </a:rPr>
              <a:t>  // Other default methods only</a:t>
            </a:r>
          </a:p>
          <a:p>
            <a:endParaRPr lang="en-GB" sz="1333" dirty="0">
              <a:latin typeface="Courier"/>
            </a:endParaRPr>
          </a:p>
          <a:p>
            <a:r>
              <a:rPr lang="en-GB" sz="1333" dirty="0">
                <a:latin typeface="Courier"/>
              </a:rPr>
              <a:t>}</a:t>
            </a:r>
          </a:p>
          <a:p>
            <a:endParaRPr lang="en-GB" sz="1333" dirty="0">
              <a:latin typeface="Courier"/>
            </a:endParaRPr>
          </a:p>
          <a:p>
            <a:r>
              <a:rPr lang="en-GB" sz="1333" dirty="0">
                <a:latin typeface="Courier"/>
              </a:rPr>
              <a:t>…</a:t>
            </a:r>
          </a:p>
        </p:txBody>
      </p:sp>
    </p:spTree>
    <p:extLst>
      <p:ext uri="{BB962C8B-B14F-4D97-AF65-F5344CB8AC3E}">
        <p14:creationId xmlns:p14="http://schemas.microsoft.com/office/powerpoint/2010/main" val="21314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Interfaces</a:t>
            </a:r>
            <a:endParaRPr lang="en-US" dirty="0"/>
          </a:p>
        </p:txBody>
      </p:sp>
      <p:sp>
        <p:nvSpPr>
          <p:cNvPr id="3" name="Content Placeholder 2"/>
          <p:cNvSpPr>
            <a:spLocks noGrp="1"/>
          </p:cNvSpPr>
          <p:nvPr>
            <p:ph idx="1"/>
          </p:nvPr>
        </p:nvSpPr>
        <p:spPr>
          <a:xfrm>
            <a:off x="628650" y="1203960"/>
            <a:ext cx="6985000" cy="1599383"/>
          </a:xfrm>
        </p:spPr>
        <p:txBody>
          <a:bodyPr/>
          <a:lstStyle/>
          <a:p>
            <a:r>
              <a:rPr lang="en-US" dirty="0" smtClean="0"/>
              <a:t>Java 8 introduces Functional Interfaces</a:t>
            </a:r>
          </a:p>
          <a:p>
            <a:pPr lvl="2"/>
            <a:r>
              <a:rPr lang="en-US" dirty="0" smtClean="0"/>
              <a:t>can have any number of static or default methods</a:t>
            </a:r>
          </a:p>
          <a:p>
            <a:pPr lvl="2"/>
            <a:r>
              <a:rPr lang="en-US" dirty="0" smtClean="0"/>
              <a:t>must have a </a:t>
            </a:r>
            <a:r>
              <a:rPr lang="en-US" i="1" dirty="0" smtClean="0"/>
              <a:t>single</a:t>
            </a:r>
            <a:r>
              <a:rPr lang="en-US" dirty="0" smtClean="0"/>
              <a:t> abstract method</a:t>
            </a:r>
            <a:endParaRPr lang="en-US" dirty="0"/>
          </a:p>
        </p:txBody>
      </p:sp>
      <p:sp>
        <p:nvSpPr>
          <p:cNvPr id="5" name="Rectangle 4"/>
          <p:cNvSpPr>
            <a:spLocks noChangeArrowheads="1"/>
          </p:cNvSpPr>
          <p:nvPr/>
        </p:nvSpPr>
        <p:spPr bwMode="auto">
          <a:xfrm>
            <a:off x="3829230" y="2262965"/>
            <a:ext cx="4327425" cy="2792731"/>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package </a:t>
            </a:r>
            <a:r>
              <a:rPr lang="en-GB" sz="1333" dirty="0" err="1">
                <a:latin typeface="Courier"/>
              </a:rPr>
              <a:t>java.util.function</a:t>
            </a:r>
            <a:endParaRPr lang="en-GB" sz="1333" dirty="0">
              <a:latin typeface="Courier"/>
            </a:endParaRPr>
          </a:p>
          <a:p>
            <a:endParaRPr lang="en-GB" sz="1333" dirty="0">
              <a:latin typeface="Courier"/>
            </a:endParaRPr>
          </a:p>
          <a:p>
            <a:r>
              <a:rPr lang="en-GB" sz="1333" dirty="0">
                <a:latin typeface="Courier"/>
              </a:rPr>
              <a:t>…</a:t>
            </a:r>
          </a:p>
          <a:p>
            <a:endParaRPr lang="en-GB" sz="1333" dirty="0">
              <a:latin typeface="Courier"/>
            </a:endParaRPr>
          </a:p>
          <a:p>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Function&lt;A,R&gt; {</a:t>
            </a:r>
          </a:p>
          <a:p>
            <a:pPr>
              <a:spcBef>
                <a:spcPts val="500"/>
              </a:spcBef>
              <a:spcAft>
                <a:spcPts val="500"/>
              </a:spcAft>
            </a:pPr>
            <a:r>
              <a:rPr lang="en-GB" sz="1333" dirty="0">
                <a:latin typeface="Courier"/>
              </a:rPr>
              <a:t>  R apply ( A </a:t>
            </a:r>
            <a:r>
              <a:rPr lang="en-GB" sz="1333" dirty="0" err="1">
                <a:latin typeface="Courier"/>
              </a:rPr>
              <a:t>arg</a:t>
            </a:r>
            <a:r>
              <a:rPr lang="en-GB" sz="1333" dirty="0">
                <a:latin typeface="Courier"/>
              </a:rPr>
              <a:t> )</a:t>
            </a:r>
          </a:p>
          <a:p>
            <a:pPr>
              <a:spcBef>
                <a:spcPts val="500"/>
              </a:spcBef>
              <a:spcAft>
                <a:spcPts val="500"/>
              </a:spcAft>
            </a:pPr>
            <a:r>
              <a:rPr lang="en-GB" sz="1333" dirty="0">
                <a:solidFill>
                  <a:srgbClr val="A6A6A6"/>
                </a:solidFill>
                <a:latin typeface="Courier"/>
              </a:rPr>
              <a:t>  // Other default methods only</a:t>
            </a:r>
          </a:p>
          <a:p>
            <a:endParaRPr lang="en-GB" sz="1333" dirty="0">
              <a:latin typeface="Courier"/>
            </a:endParaRPr>
          </a:p>
          <a:p>
            <a:r>
              <a:rPr lang="en-GB" sz="1333" dirty="0">
                <a:latin typeface="Courier"/>
              </a:rPr>
              <a:t>}</a:t>
            </a:r>
          </a:p>
          <a:p>
            <a:endParaRPr lang="en-GB" sz="1333" dirty="0">
              <a:latin typeface="Courier"/>
            </a:endParaRPr>
          </a:p>
          <a:p>
            <a:r>
              <a:rPr lang="en-GB" sz="1333" dirty="0">
                <a:latin typeface="Courier"/>
              </a:rPr>
              <a:t>…</a:t>
            </a:r>
          </a:p>
        </p:txBody>
      </p:sp>
    </p:spTree>
    <p:extLst>
      <p:ext uri="{BB962C8B-B14F-4D97-AF65-F5344CB8AC3E}">
        <p14:creationId xmlns:p14="http://schemas.microsoft.com/office/powerpoint/2010/main" val="120026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Interfaces</a:t>
            </a:r>
            <a:endParaRPr lang="en-US" dirty="0"/>
          </a:p>
        </p:txBody>
      </p:sp>
      <p:sp>
        <p:nvSpPr>
          <p:cNvPr id="3" name="Content Placeholder 2"/>
          <p:cNvSpPr>
            <a:spLocks noGrp="1"/>
          </p:cNvSpPr>
          <p:nvPr>
            <p:ph idx="1"/>
          </p:nvPr>
        </p:nvSpPr>
        <p:spPr>
          <a:xfrm>
            <a:off x="628650" y="1234440"/>
            <a:ext cx="6985000" cy="1599383"/>
          </a:xfrm>
        </p:spPr>
        <p:txBody>
          <a:bodyPr/>
          <a:lstStyle/>
          <a:p>
            <a:r>
              <a:rPr lang="en-US" dirty="0" smtClean="0"/>
              <a:t>Multiple Functional </a:t>
            </a:r>
            <a:br>
              <a:rPr lang="en-US" dirty="0" smtClean="0"/>
            </a:br>
            <a:r>
              <a:rPr lang="en-US" dirty="0" smtClean="0"/>
              <a:t>Interfaces </a:t>
            </a:r>
            <a:br>
              <a:rPr lang="en-US" dirty="0" smtClean="0"/>
            </a:br>
            <a:r>
              <a:rPr lang="en-US" dirty="0" smtClean="0"/>
              <a:t>are defined</a:t>
            </a:r>
            <a:endParaRPr lang="en-US" dirty="0"/>
          </a:p>
        </p:txBody>
      </p:sp>
      <p:sp>
        <p:nvSpPr>
          <p:cNvPr id="5" name="Rectangle 4"/>
          <p:cNvSpPr>
            <a:spLocks noChangeArrowheads="1"/>
          </p:cNvSpPr>
          <p:nvPr/>
        </p:nvSpPr>
        <p:spPr bwMode="auto">
          <a:xfrm>
            <a:off x="3737075" y="1145598"/>
            <a:ext cx="4327425" cy="4074813"/>
          </a:xfrm>
          <a:prstGeom prst="rect">
            <a:avLst/>
          </a:prstGeom>
          <a:solidFill>
            <a:srgbClr val="FFFFFF"/>
          </a:solidFill>
          <a:ln w="12700">
            <a:solidFill>
              <a:schemeClr val="tx1"/>
            </a:solidFill>
            <a:miter lim="800000"/>
            <a:headEnd/>
            <a:tailEnd/>
          </a:ln>
          <a:effectLst/>
        </p:spPr>
        <p:txBody>
          <a:bodyPr wrap="square" lIns="75407" tIns="37042" rIns="75407" bIns="37042">
            <a:spAutoFit/>
          </a:bodyPr>
          <a:lstStyle/>
          <a:p>
            <a:r>
              <a:rPr lang="en-GB" sz="1333" dirty="0">
                <a:latin typeface="Courier"/>
              </a:rPr>
              <a:t>…</a:t>
            </a:r>
          </a:p>
          <a:p>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Predicate&lt;T&gt; {</a:t>
            </a:r>
          </a:p>
          <a:p>
            <a:pPr>
              <a:spcBef>
                <a:spcPts val="500"/>
              </a:spcBef>
              <a:spcAft>
                <a:spcPts val="500"/>
              </a:spcAft>
            </a:pPr>
            <a:r>
              <a:rPr lang="en-GB" sz="1333" dirty="0">
                <a:latin typeface="Courier"/>
              </a:rPr>
              <a:t>  </a:t>
            </a:r>
            <a:r>
              <a:rPr lang="en-GB" sz="1333" dirty="0" err="1">
                <a:latin typeface="Courier"/>
              </a:rPr>
              <a:t>boolean</a:t>
            </a:r>
            <a:r>
              <a:rPr lang="en-GB" sz="1333" dirty="0">
                <a:latin typeface="Courier"/>
              </a:rPr>
              <a:t> test( T </a:t>
            </a:r>
            <a:r>
              <a:rPr lang="en-GB" sz="1333" dirty="0" err="1">
                <a:latin typeface="Courier"/>
              </a:rPr>
              <a:t>arg</a:t>
            </a:r>
            <a:r>
              <a:rPr lang="en-GB" sz="1333" dirty="0">
                <a:latin typeface="Courier"/>
              </a:rPr>
              <a:t> )</a:t>
            </a:r>
          </a:p>
          <a:p>
            <a:r>
              <a:rPr lang="en-GB" sz="1333" dirty="0">
                <a:solidFill>
                  <a:srgbClr val="A6A6A6"/>
                </a:solidFill>
                <a:latin typeface="Courier"/>
              </a:rPr>
              <a:t>  … </a:t>
            </a:r>
            <a:endParaRPr lang="en-GB" sz="1333" dirty="0">
              <a:latin typeface="Courier"/>
            </a:endParaRPr>
          </a:p>
          <a:p>
            <a:r>
              <a:rPr lang="en-GB" sz="1333" dirty="0">
                <a:latin typeface="Courier"/>
              </a:rPr>
              <a:t>}</a:t>
            </a:r>
          </a:p>
          <a:p>
            <a:pPr>
              <a:spcBef>
                <a:spcPts val="500"/>
              </a:spcBef>
            </a:pPr>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Consumer&lt;T&gt; {</a:t>
            </a:r>
          </a:p>
          <a:p>
            <a:pPr>
              <a:spcBef>
                <a:spcPts val="500"/>
              </a:spcBef>
              <a:spcAft>
                <a:spcPts val="500"/>
              </a:spcAft>
            </a:pPr>
            <a:r>
              <a:rPr lang="en-GB" sz="1333" dirty="0">
                <a:latin typeface="Courier"/>
              </a:rPr>
              <a:t>  void accept( T </a:t>
            </a:r>
            <a:r>
              <a:rPr lang="en-GB" sz="1333" dirty="0" err="1">
                <a:latin typeface="Courier"/>
              </a:rPr>
              <a:t>arg</a:t>
            </a:r>
            <a:r>
              <a:rPr lang="en-GB" sz="1333" dirty="0">
                <a:latin typeface="Courier"/>
              </a:rPr>
              <a:t> )</a:t>
            </a:r>
          </a:p>
          <a:p>
            <a:r>
              <a:rPr lang="en-GB" sz="1333" dirty="0">
                <a:solidFill>
                  <a:srgbClr val="A6A6A6"/>
                </a:solidFill>
                <a:latin typeface="Courier"/>
              </a:rPr>
              <a:t>  … </a:t>
            </a:r>
            <a:endParaRPr lang="en-GB" sz="1333" dirty="0">
              <a:latin typeface="Courier"/>
            </a:endParaRPr>
          </a:p>
          <a:p>
            <a:r>
              <a:rPr lang="en-GB" sz="1333" dirty="0">
                <a:latin typeface="Courier"/>
              </a:rPr>
              <a:t>}</a:t>
            </a:r>
          </a:p>
          <a:p>
            <a:pPr>
              <a:spcBef>
                <a:spcPts val="500"/>
              </a:spcBef>
            </a:pPr>
            <a:r>
              <a:rPr lang="en-GB" sz="1333" dirty="0">
                <a:solidFill>
                  <a:srgbClr val="A6A6A6"/>
                </a:solidFill>
                <a:latin typeface="Courier"/>
              </a:rPr>
              <a:t>@</a:t>
            </a:r>
            <a:r>
              <a:rPr lang="en-GB" sz="1333" dirty="0" err="1">
                <a:solidFill>
                  <a:srgbClr val="A6A6A6"/>
                </a:solidFill>
                <a:latin typeface="Courier"/>
              </a:rPr>
              <a:t>FunctionalInterface</a:t>
            </a:r>
            <a:endParaRPr lang="en-GB" sz="1333" dirty="0">
              <a:solidFill>
                <a:srgbClr val="A6A6A6"/>
              </a:solidFill>
              <a:latin typeface="Courier"/>
            </a:endParaRPr>
          </a:p>
          <a:p>
            <a:r>
              <a:rPr lang="en-GB" sz="1333" dirty="0">
                <a:latin typeface="Courier"/>
              </a:rPr>
              <a:t>public interface Supplier&lt;T&gt; {</a:t>
            </a:r>
          </a:p>
          <a:p>
            <a:pPr>
              <a:spcBef>
                <a:spcPts val="500"/>
              </a:spcBef>
              <a:spcAft>
                <a:spcPts val="500"/>
              </a:spcAft>
            </a:pPr>
            <a:r>
              <a:rPr lang="en-GB" sz="1333" dirty="0">
                <a:latin typeface="Courier"/>
              </a:rPr>
              <a:t>  T get()</a:t>
            </a:r>
          </a:p>
          <a:p>
            <a:r>
              <a:rPr lang="en-GB" sz="1333" dirty="0">
                <a:solidFill>
                  <a:srgbClr val="A6A6A6"/>
                </a:solidFill>
                <a:latin typeface="Courier"/>
              </a:rPr>
              <a:t>  … </a:t>
            </a:r>
            <a:endParaRPr lang="en-GB" sz="1333" dirty="0">
              <a:latin typeface="Courier"/>
            </a:endParaRPr>
          </a:p>
          <a:p>
            <a:r>
              <a:rPr lang="en-GB" sz="1333" dirty="0">
                <a:latin typeface="Courier"/>
              </a:rPr>
              <a:t>}</a:t>
            </a:r>
          </a:p>
          <a:p>
            <a:r>
              <a:rPr lang="en-GB" sz="1333" dirty="0">
                <a:latin typeface="Courier"/>
              </a:rPr>
              <a:t>…</a:t>
            </a:r>
          </a:p>
        </p:txBody>
      </p:sp>
    </p:spTree>
    <p:extLst>
      <p:ext uri="{BB962C8B-B14F-4D97-AF65-F5344CB8AC3E}">
        <p14:creationId xmlns:p14="http://schemas.microsoft.com/office/powerpoint/2010/main" val="316794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2817</Words>
  <Application>Microsoft Macintosh PowerPoint</Application>
  <PresentationFormat>On-screen Show (16:10)</PresentationFormat>
  <Paragraphs>423</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 Antiqua</vt:lpstr>
      <vt:lpstr>Calibri</vt:lpstr>
      <vt:lpstr>Calibri Light</vt:lpstr>
      <vt:lpstr>Courier</vt:lpstr>
      <vt:lpstr>ＭＳ Ｐゴシック</vt:lpstr>
      <vt:lpstr>Symbol</vt:lpstr>
      <vt:lpstr>Times New Roman</vt:lpstr>
      <vt:lpstr>Office Theme</vt:lpstr>
      <vt:lpstr>Lambdas and Functional Programming in Java 8</vt:lpstr>
      <vt:lpstr>Functional Programming</vt:lpstr>
      <vt:lpstr>Functional Programming in Java</vt:lpstr>
      <vt:lpstr>Function Objects</vt:lpstr>
      <vt:lpstr>Function Objects</vt:lpstr>
      <vt:lpstr>Function Objects</vt:lpstr>
      <vt:lpstr>Functional Interfaces</vt:lpstr>
      <vt:lpstr>Functional Interfaces</vt:lpstr>
      <vt:lpstr>Functional Interfaces</vt:lpstr>
      <vt:lpstr>Functional Interfaces</vt:lpstr>
      <vt:lpstr>Working with Functions</vt:lpstr>
      <vt:lpstr>Working with Functions</vt:lpstr>
      <vt:lpstr>Working with Functions</vt:lpstr>
      <vt:lpstr>Introducing Lambdas</vt:lpstr>
      <vt:lpstr>About Lambdas</vt:lpstr>
      <vt:lpstr>Capturing</vt:lpstr>
      <vt:lpstr>Returning a Function</vt:lpstr>
      <vt:lpstr>Composing Functions</vt:lpstr>
      <vt:lpstr>Composing Functions</vt:lpstr>
      <vt:lpstr>Defining Lambdas </vt:lpstr>
      <vt:lpstr>Method References</vt:lpstr>
      <vt:lpstr>Method References</vt:lpstr>
      <vt:lpstr>Method References</vt:lpstr>
      <vt:lpstr>Method References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47</cp:revision>
  <dcterms:created xsi:type="dcterms:W3CDTF">2016-08-08T06:24:31Z</dcterms:created>
  <dcterms:modified xsi:type="dcterms:W3CDTF">2018-01-22T03:46:48Z</dcterms:modified>
</cp:coreProperties>
</file>