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7"/>
    <p:restoredTop sz="72453"/>
  </p:normalViewPr>
  <p:slideViewPr>
    <p:cSldViewPr snapToGrid="0" snapToObjects="1">
      <p:cViewPr varScale="1">
        <p:scale>
          <a:sx n="113" d="100"/>
          <a:sy n="113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1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/>
              <a:t>Introduction and Background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819FF-951A-8047-BBA2-AC7617C5FF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8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time zone is a set of rules, corresponding to a region in which the standard time is the same., There are about 40 or so different time zones.</a:t>
            </a:r>
          </a:p>
          <a:p>
            <a:r>
              <a:rPr lang="en-US" dirty="0"/>
              <a:t>Time zones are defined by their offset from the Coordinated Universal Time (UTC).</a:t>
            </a:r>
          </a:p>
          <a:p>
            <a:r>
              <a:rPr lang="en-US" dirty="0"/>
              <a:t>Time</a:t>
            </a:r>
            <a:r>
              <a:rPr lang="en-US" baseline="0" dirty="0"/>
              <a:t> Zones can be referred to by two identifiers,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the abbreviated form, for example "PLT" and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longer from, for example,. "Europe/London".</a:t>
            </a:r>
            <a:endParaRPr lang="en-US" dirty="0"/>
          </a:p>
          <a:p>
            <a:r>
              <a:rPr lang="en-US" dirty="0"/>
              <a:t>The new Data Time API provides</a:t>
            </a:r>
            <a:r>
              <a:rPr lang="en-US" baseline="0" dirty="0"/>
              <a:t> t</a:t>
            </a:r>
            <a:r>
              <a:rPr lang="en-US" dirty="0"/>
              <a:t>he </a:t>
            </a:r>
            <a:r>
              <a:rPr lang="en-US" dirty="0" err="1"/>
              <a:t>ZonedDateTime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ZoneId</a:t>
            </a:r>
            <a:r>
              <a:rPr lang="en-US" baseline="0" dirty="0"/>
              <a:t> (as well as </a:t>
            </a:r>
            <a:r>
              <a:rPr lang="en-US" baseline="0" dirty="0" err="1"/>
              <a:t>ZoneOffset</a:t>
            </a:r>
            <a:r>
              <a:rPr lang="en-US" baseline="0" dirty="0"/>
              <a:t>) for working with time zones. All </a:t>
            </a:r>
            <a:r>
              <a:rPr lang="en-US" baseline="0" dirty="0" err="1"/>
              <a:t>ZonedDateTime</a:t>
            </a:r>
            <a:r>
              <a:rPr lang="en-US" baseline="0" dirty="0"/>
              <a:t> objects are immutable.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time zone objects are immutable.</a:t>
            </a:r>
          </a:p>
          <a:p>
            <a:r>
              <a:rPr lang="en-US" dirty="0"/>
              <a:t>As with the </a:t>
            </a:r>
            <a:r>
              <a:rPr lang="en-US" dirty="0" err="1"/>
              <a:t>LocalDateTime</a:t>
            </a:r>
            <a:r>
              <a:rPr lang="en-US" dirty="0"/>
              <a:t> factory methods such as now</a:t>
            </a:r>
            <a:r>
              <a:rPr lang="en-US" baseline="0" dirty="0"/>
              <a:t> and parse can be used to create a Zoned time. Note that use of a </a:t>
            </a:r>
            <a:r>
              <a:rPr lang="en-US" baseline="0" dirty="0" err="1"/>
              <a:t>ZoneId</a:t>
            </a:r>
            <a:r>
              <a:rPr lang="en-US" baseline="0" dirty="0"/>
              <a:t> created using the of factory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2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Offsets represents a difference between UTC time and a time zone. Offsets are usually defined in terms of how many hours the difference is, however there are exceptions. 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Date-Time API provides three temporal-based classes that work with time zones: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ZonedDateTime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handles a date and time with a corresponding time zone with a time zone offset from Greenwich/UTC.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OffsetDateTime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handles a date and time with a corresponding time zone offset from Greenwich/UTC, without a time zone ID.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OffsetTime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handles time with a corresponding time zone offset from Greenwich/UTC, without a time zone ID.</a:t>
            </a:r>
          </a:p>
          <a:p>
            <a:pPr marL="0" indent="0">
              <a:buFont typeface="Arial"/>
              <a:buNone/>
            </a:pP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There are two 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withOffset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style methods: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withOffsetSameInstant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ZoneOffset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offset) Returns a copy of this 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OffsetTime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with the specified offset ensuring that the result is at the same instant on an implied day.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withOffsetSameLocal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ZoneOffset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offset) Returns a copy of this 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OffsetTime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with the specified offset ensuring that the result has the same local time.</a:t>
            </a:r>
          </a:p>
          <a:p>
            <a:endParaRPr lang="en-US" sz="1000" b="0" i="0" kern="1200" baseline="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/>
              <a:buNone/>
            </a:pPr>
            <a:endParaRPr lang="en-US" sz="1000" b="0" i="0" kern="1200" baseline="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24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java.time.temporal.ChronoUnit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replaces the integers used in the old API. It represents a standard set of date period units, such as</a:t>
            </a:r>
            <a:r>
              <a:rPr lang="en-US" baseline="0" dirty="0"/>
              <a:t> hours, days, weeks, months, years, centuries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44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Period and Duration both represents amounts of time. Period deals with differences between dates while Duration deals with the difference between times.</a:t>
            </a:r>
          </a:p>
          <a:p>
            <a:r>
              <a:rPr lang="en-US" dirty="0"/>
              <a:t>A Period represents a value such as </a:t>
            </a:r>
            <a:r>
              <a:rPr lang="en-US" i="1" dirty="0"/>
              <a:t>2 months and 1 day</a:t>
            </a:r>
            <a:r>
              <a:rPr lang="en-US" i="0" dirty="0"/>
              <a:t>.</a:t>
            </a:r>
          </a:p>
          <a:p>
            <a:r>
              <a:rPr lang="en-US" i="0" dirty="0"/>
              <a:t>A Duration represents a distance on the timeline measured in terms of time such as seconds</a:t>
            </a:r>
            <a:r>
              <a:rPr lang="en-US" i="0" baseline="0" dirty="0"/>
              <a:t>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847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adjusters </a:t>
            </a:r>
            <a:r>
              <a:rPr lang="en-US"/>
              <a:t>perform date </a:t>
            </a:r>
            <a:r>
              <a:rPr lang="en-US" dirty="0"/>
              <a:t>based mathematics, such as calculating the date of the next Monday, or the second Saturday in the first month of the year etc.</a:t>
            </a:r>
          </a:p>
        </p:txBody>
      </p:sp>
    </p:spTree>
    <p:extLst>
      <p:ext uri="{BB962C8B-B14F-4D97-AF65-F5344CB8AC3E}">
        <p14:creationId xmlns:p14="http://schemas.microsoft.com/office/powerpoint/2010/main" val="104253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baseline="0" dirty="0">
                <a:solidFill>
                  <a:schemeClr val="tx1"/>
                </a:solidFill>
              </a:rPr>
              <a:t>I</a:t>
            </a:r>
            <a:r>
              <a:rPr lang="en-US" dirty="0"/>
              <a:t>t is quite common while working with a date to need to ask questions such as what is the current quarter, is the market open today or is daylight savings time being used. The new API allows a </a:t>
            </a:r>
            <a:r>
              <a:rPr lang="en-US" dirty="0" err="1">
                <a:latin typeface="Courier"/>
                <a:cs typeface="Courier"/>
              </a:rPr>
              <a:t>TemporalQuery</a:t>
            </a:r>
            <a:r>
              <a:rPr lang="en-US" dirty="0"/>
              <a:t> to be used to ask such questions of a date. That is a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 </a:t>
            </a:r>
            <a:r>
              <a:rPr lang="en-US" dirty="0" err="1">
                <a:latin typeface="Courier"/>
                <a:cs typeface="Courier"/>
              </a:rPr>
              <a:t>TemporalQuery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 can be used to retrieve information from a temporal-based object.</a:t>
            </a:r>
            <a:r>
              <a:rPr lang="en-US" sz="1000" b="0" i="0" kern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</a:rPr>
              <a:t>The </a:t>
            </a:r>
            <a:r>
              <a:rPr lang="en-US" dirty="0" err="1">
                <a:latin typeface="Courier"/>
                <a:cs typeface="Courier"/>
              </a:rPr>
              <a:t>TemporalQueries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 class provides several predefined queries which can be used with a static import. 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</a:rPr>
              <a:t>It is also possible to create custom queries. This can be done</a:t>
            </a:r>
            <a:r>
              <a:rPr lang="en-US" sz="1000" b="0" i="0" kern="1200" dirty="0">
                <a:solidFill>
                  <a:schemeClr val="tx1"/>
                </a:solidFill>
              </a:rPr>
              <a:t> by defining a class 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that implements the </a:t>
            </a:r>
            <a:r>
              <a:rPr lang="en-US" dirty="0" err="1">
                <a:latin typeface="Courier"/>
                <a:cs typeface="Courier"/>
              </a:rPr>
              <a:t>TemporalQuery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 interface with the</a:t>
            </a:r>
            <a:r>
              <a:rPr lang="en-US" sz="1000" b="0" i="0" kern="1200" dirty="0">
                <a:solidFill>
                  <a:schemeClr val="tx1"/>
                </a:solidFill>
              </a:rPr>
              <a:t> </a:t>
            </a:r>
            <a:r>
              <a:rPr lang="en-US" dirty="0" err="1">
                <a:latin typeface="Courier"/>
                <a:cs typeface="Courier"/>
              </a:rPr>
              <a:t>queryFrom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TemporalAccessor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sz="1000" b="0" i="0" kern="1200" baseline="0" dirty="0">
                <a:solidFill>
                  <a:schemeClr val="tx1"/>
                </a:solidFill>
              </a:rPr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73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use of a </a:t>
            </a:r>
            <a:r>
              <a:rPr lang="en-US" dirty="0" err="1"/>
              <a:t>ZonedDateTime</a:t>
            </a:r>
            <a:r>
              <a:rPr lang="en-US" dirty="0"/>
              <a:t> as some of these methods will return null for a </a:t>
            </a:r>
            <a:r>
              <a:rPr lang="en-US" dirty="0" err="1"/>
              <a:t>LocalDate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2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possible to create</a:t>
            </a:r>
            <a:r>
              <a:rPr lang="en-US" baseline="0" dirty="0"/>
              <a:t> custom queries using the </a:t>
            </a:r>
            <a:r>
              <a:rPr lang="en-US" baseline="0" dirty="0" err="1"/>
              <a:t>TemporalQuery</a:t>
            </a:r>
            <a:r>
              <a:rPr lang="en-US" baseline="0" dirty="0"/>
              <a:t> interface. This interface requires one method to be implemented that can be used to determine the result of the query. In this case a test is being performed to check to see if the current date is within some festive season.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1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also possible to truncate the precision used for time points in the new API. The </a:t>
            </a:r>
            <a:r>
              <a:rPr lang="en-US" dirty="0" err="1"/>
              <a:t>truncatedTo</a:t>
            </a:r>
            <a:r>
              <a:rPr lang="en-US" dirty="0"/>
              <a:t> method can be used to truncate a value to a field.</a:t>
            </a:r>
          </a:p>
        </p:txBody>
      </p:sp>
    </p:spTree>
    <p:extLst>
      <p:ext uri="{BB962C8B-B14F-4D97-AF65-F5344CB8AC3E}">
        <p14:creationId xmlns:p14="http://schemas.microsoft.com/office/powerpoint/2010/main" val="79444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Data Time API introduced in Java8</a:t>
            </a:r>
            <a:r>
              <a:rPr lang="en-US" baseline="0" dirty="0"/>
              <a:t> handles many of the issues associated with the old API. For example, in the old API the </a:t>
            </a:r>
            <a:r>
              <a:rPr lang="en-US" baseline="0" dirty="0" err="1">
                <a:latin typeface="Courier"/>
                <a:cs typeface="Courier"/>
              </a:rPr>
              <a:t>java.util.Date</a:t>
            </a:r>
            <a:r>
              <a:rPr lang="en-US" baseline="0" dirty="0"/>
              <a:t> type was not thread safe. </a:t>
            </a:r>
          </a:p>
        </p:txBody>
      </p:sp>
    </p:spTree>
    <p:extLst>
      <p:ext uri="{BB962C8B-B14F-4D97-AF65-F5344CB8AC3E}">
        <p14:creationId xmlns:p14="http://schemas.microsoft.com/office/powerpoint/2010/main" val="1614184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Most of the time based objects provide a no-argument now() method. This method provides the current date and time using the system clock and the default time zone.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However, an alternative version of now takes a clock parameter - now(Clock). This version of the method allows an alternative clock to be passed in.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Although this feature is optional, it is useful for testing applications for other time zones (than the current default). </a:t>
            </a:r>
          </a:p>
          <a:p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Note that although the Clock class itself is abstract, the following factory methods can be used to create Clock objects: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Clock.offset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(Clock, Duration) returns a clock that is offset by the specified Duration.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Clock.systemUTC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() returns a clock representing the Greenwich/UTC time zone.</a:t>
            </a:r>
          </a:p>
          <a:p>
            <a:pPr marL="171450" indent="-171450">
              <a:buFont typeface="Arial"/>
              <a:buChar char="•"/>
            </a:pP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Clock.fixed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(Instant, </a:t>
            </a:r>
            <a:r>
              <a:rPr lang="en-US" sz="1000" b="0" i="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ZoneId</a:t>
            </a:r>
            <a:r>
              <a:rPr lang="en-US" sz="1000" b="0" i="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always returns the same Instant.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5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Backward compatibility between</a:t>
            </a:r>
            <a:r>
              <a:rPr lang="en-US" baseline="0" dirty="0"/>
              <a:t> the old and the new Date APIs is provided by the </a:t>
            </a:r>
            <a:r>
              <a:rPr lang="en-US" dirty="0" err="1">
                <a:latin typeface="Courier"/>
                <a:cs typeface="Courier"/>
              </a:rPr>
              <a:t>toInstant</a:t>
            </a:r>
            <a:r>
              <a:rPr lang="en-US" baseline="0" dirty="0"/>
              <a:t> method. This method has been added to the original </a:t>
            </a:r>
            <a:r>
              <a:rPr lang="en-US" dirty="0">
                <a:latin typeface="Courier"/>
                <a:cs typeface="Courier"/>
              </a:rPr>
              <a:t>Date</a:t>
            </a:r>
            <a:r>
              <a:rPr lang="en-US" baseline="0" dirty="0"/>
              <a:t> and </a:t>
            </a:r>
            <a:r>
              <a:rPr lang="en-US" dirty="0">
                <a:latin typeface="Courier"/>
                <a:cs typeface="Courier"/>
              </a:rPr>
              <a:t>Calendar</a:t>
            </a:r>
            <a:r>
              <a:rPr lang="en-US" baseline="0" dirty="0"/>
              <a:t> classes. This can be used to convert an old style date or calendar into the new Date and Time API.</a:t>
            </a:r>
          </a:p>
          <a:p>
            <a:r>
              <a:rPr lang="en-US" dirty="0"/>
              <a:t>The instant generated by the </a:t>
            </a:r>
            <a:r>
              <a:rPr lang="en-US" dirty="0" err="1">
                <a:latin typeface="Courier"/>
                <a:cs typeface="Courier"/>
              </a:rPr>
              <a:t>toInstant</a:t>
            </a:r>
            <a:r>
              <a:rPr lang="en-US" baseline="0" dirty="0"/>
              <a:t> methods can be used with one of the </a:t>
            </a:r>
            <a:r>
              <a:rPr lang="en-US" dirty="0" err="1">
                <a:latin typeface="Courier"/>
                <a:cs typeface="Courier"/>
              </a:rPr>
              <a:t>ofInstant</a:t>
            </a:r>
            <a:r>
              <a:rPr lang="en-US" baseline="0" dirty="0"/>
              <a:t> methods to create either a </a:t>
            </a:r>
            <a:r>
              <a:rPr lang="en-US" dirty="0" err="1">
                <a:latin typeface="Courier"/>
                <a:cs typeface="Courier"/>
              </a:rPr>
              <a:t>LocalDateTime</a:t>
            </a:r>
            <a:r>
              <a:rPr lang="en-US" baseline="0" dirty="0"/>
              <a:t> or a </a:t>
            </a:r>
            <a:r>
              <a:rPr lang="en-US" dirty="0" err="1">
                <a:latin typeface="Courier"/>
                <a:cs typeface="Courier"/>
              </a:rPr>
              <a:t>ZonedDateTime</a:t>
            </a:r>
            <a:r>
              <a:rPr lang="en-US" baseline="0" dirty="0"/>
              <a:t>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1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Data Time API has been introduced via the </a:t>
            </a:r>
            <a:r>
              <a:rPr lang="en-US" dirty="0" err="1">
                <a:latin typeface="Courier"/>
                <a:cs typeface="Courier"/>
              </a:rPr>
              <a:t>java.time</a:t>
            </a:r>
            <a:r>
              <a:rPr lang="en-US" dirty="0"/>
              <a:t> package (and additional supporting packages under this package). </a:t>
            </a:r>
          </a:p>
          <a:p>
            <a:r>
              <a:rPr lang="en-US" dirty="0"/>
              <a:t>The new API </a:t>
            </a:r>
            <a:r>
              <a:rPr lang="en-US" baseline="0" dirty="0"/>
              <a:t>is immutable and thus is thread safe.</a:t>
            </a:r>
          </a:p>
          <a:p>
            <a:r>
              <a:rPr lang="en-US" baseline="0" dirty="0"/>
              <a:t>The new API also standardizes the way on which dates are specified. In the old API years defaulted to 1900, the month started from 1 and the day from zero. The new API provides numerous utility features to simplify and standardized such operations.</a:t>
            </a:r>
          </a:p>
          <a:p>
            <a:r>
              <a:rPr lang="en-US" baseline="0" dirty="0"/>
              <a:t>The new API is also built from the ground up to work with different time zones where as time zone handling could be problematic in the old API.</a:t>
            </a:r>
          </a:p>
          <a:p>
            <a:r>
              <a:rPr lang="en-US" baseline="0" dirty="0"/>
              <a:t>There are two primary types in the package, Local and Zoned. </a:t>
            </a:r>
          </a:p>
          <a:p>
            <a:r>
              <a:rPr lang="en-US" baseline="0" dirty="0"/>
              <a:t>Local provides a simplified data time API which avoids the complexity of time zones. </a:t>
            </a:r>
          </a:p>
          <a:p>
            <a:r>
              <a:rPr lang="en-US" baseline="0" dirty="0"/>
              <a:t>Zoned is a specialized date time API that deals with various time zones.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Data Time API </a:t>
            </a:r>
            <a:r>
              <a:rPr lang="en-US" baseline="0" dirty="0"/>
              <a:t>can be found in the primary package </a:t>
            </a:r>
            <a:r>
              <a:rPr lang="en-US" baseline="0" dirty="0" err="1"/>
              <a:t>java.time</a:t>
            </a:r>
            <a:r>
              <a:rPr lang="en-US" baseline="0" dirty="0"/>
              <a:t> and four supporting sub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methods available as part of the new Date-Time API. These method names follow a consistent set</a:t>
            </a:r>
            <a:r>
              <a:rPr lang="en-US" baseline="0" dirty="0"/>
              <a:t> of conventions.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9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data time API simplifies working</a:t>
            </a:r>
            <a:r>
              <a:rPr lang="en-US" baseline="0" dirty="0"/>
              <a:t> with dates and times where time zones are not required.</a:t>
            </a:r>
          </a:p>
          <a:p>
            <a:r>
              <a:rPr lang="en-US" dirty="0"/>
              <a:t>Key types are </a:t>
            </a:r>
            <a:r>
              <a:rPr lang="en-US" dirty="0" err="1"/>
              <a:t>LocalDate</a:t>
            </a:r>
            <a:r>
              <a:rPr lang="en-US" dirty="0"/>
              <a:t>, </a:t>
            </a:r>
            <a:r>
              <a:rPr lang="en-US" dirty="0" err="1"/>
              <a:t>LocalTime</a:t>
            </a:r>
            <a:r>
              <a:rPr lang="en-US" dirty="0"/>
              <a:t> and </a:t>
            </a:r>
            <a:r>
              <a:rPr lang="en-US" dirty="0" err="1"/>
              <a:t>LocalDateTime</a:t>
            </a:r>
            <a:r>
              <a:rPr lang="en-US" dirty="0"/>
              <a:t>. These are all immutable types.</a:t>
            </a:r>
          </a:p>
          <a:p>
            <a:r>
              <a:rPr lang="en-US" dirty="0"/>
              <a:t>It is termed </a:t>
            </a:r>
            <a:r>
              <a:rPr lang="en-US" i="1" dirty="0"/>
              <a:t>Local</a:t>
            </a:r>
            <a:r>
              <a:rPr lang="en-US" i="0" dirty="0"/>
              <a:t> because it is local to the time</a:t>
            </a:r>
            <a:r>
              <a:rPr lang="en-US" i="0" baseline="0" dirty="0"/>
              <a:t> zone where the JVM executing the program is running. As such it represents the local time zone as observed by say a local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LocalDate</a:t>
            </a:r>
            <a:r>
              <a:rPr lang="en-US" dirty="0"/>
              <a:t> represents a year-month-date in the ISO calendar without an</a:t>
            </a:r>
            <a:r>
              <a:rPr lang="en-US" baseline="0" dirty="0"/>
              <a:t> associated time, such as the 23</a:t>
            </a:r>
            <a:r>
              <a:rPr lang="en-US" baseline="30000" dirty="0"/>
              <a:t>rd</a:t>
            </a:r>
            <a:r>
              <a:rPr lang="en-US" baseline="0" dirty="0"/>
              <a:t> of September 1999.</a:t>
            </a:r>
            <a:endParaRPr lang="en-US" dirty="0"/>
          </a:p>
          <a:p>
            <a:r>
              <a:rPr lang="en-US" dirty="0" err="1"/>
              <a:t>LocalTime</a:t>
            </a:r>
            <a:r>
              <a:rPr lang="en-US" dirty="0"/>
              <a:t> represents</a:t>
            </a:r>
            <a:r>
              <a:rPr lang="en-US" baseline="0" dirty="0"/>
              <a:t> a</a:t>
            </a:r>
            <a:r>
              <a:rPr lang="en-US" dirty="0"/>
              <a:t> time</a:t>
            </a:r>
            <a:r>
              <a:rPr lang="en-US" baseline="0" dirty="0"/>
              <a:t> without a date such as 2:00 am.</a:t>
            </a:r>
            <a:endParaRPr lang="en-US" dirty="0"/>
          </a:p>
          <a:p>
            <a:r>
              <a:rPr lang="en-US" dirty="0" err="1"/>
              <a:t>LocalDateTime</a:t>
            </a:r>
            <a:r>
              <a:rPr lang="en-US" dirty="0"/>
              <a:t> represents both a date and a time without a time zone.</a:t>
            </a:r>
          </a:p>
        </p:txBody>
      </p:sp>
    </p:spTree>
    <p:extLst>
      <p:ext uri="{BB962C8B-B14F-4D97-AF65-F5344CB8AC3E}">
        <p14:creationId xmlns:p14="http://schemas.microsoft.com/office/powerpoint/2010/main" val="174804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values available from a local date, time or </a:t>
            </a:r>
            <a:r>
              <a:rPr lang="en-US" dirty="0" err="1"/>
              <a:t>LocalDateTime</a:t>
            </a:r>
            <a:r>
              <a:rPr lang="en-US" dirty="0"/>
              <a:t> are are available via various</a:t>
            </a:r>
            <a:r>
              <a:rPr lang="en-US" baseline="0" dirty="0"/>
              <a:t> getter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6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985838"/>
            <a:ext cx="5445125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manipulations</a:t>
            </a:r>
            <a:r>
              <a:rPr lang="en-US" baseline="0" dirty="0"/>
              <a:t> and operations can be performed on dates, times and date-times. For example, it is possible to change the year associated with a date, add a number of weeks or specify a different hour etc. </a:t>
            </a:r>
          </a:p>
          <a:p>
            <a:r>
              <a:rPr lang="en-US" baseline="0" dirty="0"/>
              <a:t>Note however, that as all </a:t>
            </a:r>
            <a:r>
              <a:rPr lang="en-US" baseline="0" dirty="0" err="1"/>
              <a:t>LocalDate</a:t>
            </a:r>
            <a:r>
              <a:rPr lang="en-US" baseline="0" dirty="0"/>
              <a:t>, </a:t>
            </a:r>
            <a:r>
              <a:rPr lang="en-US" baseline="0" dirty="0" err="1"/>
              <a:t>LocalTime</a:t>
            </a:r>
            <a:r>
              <a:rPr lang="en-US" baseline="0" dirty="0"/>
              <a:t> and </a:t>
            </a:r>
            <a:r>
              <a:rPr lang="en-US" baseline="0" dirty="0" err="1"/>
              <a:t>LocalDataTime</a:t>
            </a:r>
            <a:r>
              <a:rPr lang="en-US" baseline="0" dirty="0"/>
              <a:t> objects are immutable, any operation applied to such a object results in a new object being created; the original object is unchanged.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5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+mn-lt"/>
                <a:ea typeface="Symbol" charset="2"/>
                <a:cs typeface="Symbol" charset="2"/>
              </a:rPr>
              <a:t>© J&amp;G Services Ltd, 2017</a:t>
            </a: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Date &amp; Time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6" y="4046367"/>
            <a:ext cx="3608832" cy="13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Zoned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Comprises </a:t>
            </a:r>
            <a:r>
              <a:rPr lang="en-US" dirty="0" err="1"/>
              <a:t>ZonedDateTime</a:t>
            </a:r>
            <a:r>
              <a:rPr lang="en-US" dirty="0"/>
              <a:t>, </a:t>
            </a:r>
            <a:r>
              <a:rPr lang="en-US" dirty="0" err="1"/>
              <a:t>ZoneId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ZonedDateTime</a:t>
            </a:r>
            <a:r>
              <a:rPr lang="en-US" dirty="0"/>
              <a:t> for a fully qualified time zone</a:t>
            </a:r>
          </a:p>
          <a:p>
            <a:pPr lvl="2"/>
            <a:r>
              <a:rPr lang="en-US" dirty="0"/>
              <a:t>represents date and time with respect to a time zone</a:t>
            </a:r>
          </a:p>
          <a:p>
            <a:pPr lvl="2"/>
            <a:endParaRPr lang="en-US" dirty="0"/>
          </a:p>
          <a:p>
            <a:r>
              <a:rPr lang="en-US" dirty="0" err="1"/>
              <a:t>ZoneId</a:t>
            </a:r>
            <a:r>
              <a:rPr lang="en-US" dirty="0"/>
              <a:t> is an identifier for a region</a:t>
            </a:r>
          </a:p>
          <a:p>
            <a:pPr lvl="2"/>
            <a:r>
              <a:rPr lang="en-US" dirty="0"/>
              <a:t>use instead of literal strings </a:t>
            </a:r>
          </a:p>
          <a:p>
            <a:pPr lvl="2"/>
            <a:r>
              <a:rPr lang="en-US" dirty="0"/>
              <a:t>can be identified by short form "PLT"</a:t>
            </a:r>
          </a:p>
          <a:p>
            <a:pPr lvl="2"/>
            <a:r>
              <a:rPr lang="en-US" dirty="0"/>
              <a:t>or long from "Europe/London"</a:t>
            </a:r>
          </a:p>
          <a:p>
            <a:pPr lvl="2"/>
            <a:endParaRPr lang="en-US" dirty="0"/>
          </a:p>
          <a:p>
            <a:r>
              <a:rPr lang="en-US" dirty="0" err="1"/>
              <a:t>ZoneOffset</a:t>
            </a:r>
            <a:r>
              <a:rPr lang="en-US" dirty="0"/>
              <a:t> is the period of time representing </a:t>
            </a:r>
          </a:p>
          <a:p>
            <a:pPr lvl="2"/>
            <a:r>
              <a:rPr lang="en-US" dirty="0"/>
              <a:t>the difference between Greenwich/UTC and </a:t>
            </a:r>
          </a:p>
          <a:p>
            <a:pPr lvl="2"/>
            <a:r>
              <a:rPr lang="en-US" dirty="0"/>
              <a:t>a specific time zone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Zoned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9640"/>
            <a:ext cx="6985000" cy="4445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ZonedDateTime</a:t>
            </a:r>
            <a:r>
              <a:rPr lang="en-US" dirty="0"/>
              <a:t> objects are immutable</a:t>
            </a:r>
          </a:p>
          <a:p>
            <a:pPr lvl="2"/>
            <a:endParaRPr lang="en-US" sz="1333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2781" y="1649129"/>
            <a:ext cx="7819323" cy="31516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ZonedDateTime</a:t>
            </a:r>
            <a:r>
              <a:rPr lang="en-US" sz="1333" dirty="0">
                <a:latin typeface="Courier"/>
                <a:cs typeface="Courier"/>
              </a:rPr>
              <a:t> d1 = </a:t>
            </a:r>
          </a:p>
          <a:p>
            <a:r>
              <a:rPr lang="en-US" sz="1333" dirty="0">
                <a:latin typeface="Courier"/>
                <a:cs typeface="Courier"/>
              </a:rPr>
              <a:t>    </a:t>
            </a:r>
            <a:r>
              <a:rPr lang="en-US" sz="1333" dirty="0" err="1">
                <a:latin typeface="Courier"/>
                <a:cs typeface="Courier"/>
              </a:rPr>
              <a:t>ZonedDateTime</a:t>
            </a:r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	.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parse</a:t>
            </a:r>
            <a:r>
              <a:rPr lang="en-US" sz="1333" dirty="0">
                <a:latin typeface="Courier"/>
                <a:cs typeface="Courier"/>
              </a:rPr>
              <a:t>("2014-07-03T10:30:30+02:30[America/Phoenix]");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("date1: " + d1);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id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ZoneId.of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("Europe/Paris");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</a:t>
            </a:r>
            <a:r>
              <a:rPr lang="en-US" sz="1333" dirty="0" err="1">
                <a:latin typeface="Courier"/>
                <a:cs typeface="Courier"/>
              </a:rPr>
              <a:t>ZoneId</a:t>
            </a:r>
            <a:r>
              <a:rPr lang="en-US" sz="1333" dirty="0">
                <a:latin typeface="Courier"/>
                <a:cs typeface="Courier"/>
              </a:rPr>
              <a:t>: " + id);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ZonedDateTime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zoned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ZonedDateTime.now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(id);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("Zoned: " + zoned);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ZoneId.systemDefault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</a:t>
            </a:r>
            <a:r>
              <a:rPr lang="en-US" sz="1333" dirty="0" err="1">
                <a:latin typeface="Courier"/>
                <a:cs typeface="Courier"/>
              </a:rPr>
              <a:t>CurrentZone</a:t>
            </a:r>
            <a:r>
              <a:rPr lang="en-US" sz="1333" dirty="0">
                <a:latin typeface="Courier"/>
                <a:cs typeface="Courier"/>
              </a:rPr>
              <a:t>: " </a:t>
            </a:r>
            <a:br>
              <a:rPr lang="en-US" sz="1333" dirty="0">
                <a:latin typeface="Courier"/>
                <a:cs typeface="Courier"/>
              </a:rPr>
            </a:br>
            <a:r>
              <a:rPr lang="en-US" sz="1333" dirty="0">
                <a:latin typeface="Courier"/>
                <a:cs typeface="Courier"/>
              </a:rPr>
              <a:t>                         + </a:t>
            </a:r>
            <a:r>
              <a:rPr lang="en-US" sz="1333" dirty="0" err="1">
                <a:latin typeface="Courier"/>
                <a:cs typeface="Courier"/>
              </a:rPr>
              <a:t>zoneId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>
                <a:latin typeface="Courier"/>
                <a:cs typeface="Courier"/>
              </a:rPr>
              <a:t>	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94601" y="4201990"/>
            <a:ext cx="4120749" cy="105676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en-US" sz="1333" dirty="0"/>
              <a:t>date1: 2014-07-03T10:30:30-07:00[America/Phoenix]</a:t>
            </a:r>
          </a:p>
          <a:p>
            <a:r>
              <a:rPr lang="en-US" sz="1333" dirty="0" err="1"/>
              <a:t>ZoneId</a:t>
            </a:r>
            <a:r>
              <a:rPr lang="en-US" sz="1333" dirty="0"/>
              <a:t>: Europe/Paris</a:t>
            </a:r>
          </a:p>
          <a:p>
            <a:r>
              <a:rPr lang="pt-BR" sz="1333" dirty="0" err="1"/>
              <a:t>Zoned</a:t>
            </a:r>
            <a:r>
              <a:rPr lang="pt-BR" sz="1333" dirty="0"/>
              <a:t>: 2016-02-08T12:33:35.346+01:00[</a:t>
            </a:r>
            <a:r>
              <a:rPr lang="pt-BR" sz="1333" dirty="0" err="1"/>
              <a:t>Europe</a:t>
            </a:r>
            <a:r>
              <a:rPr lang="pt-BR" sz="1333" dirty="0"/>
              <a:t>/Paris]</a:t>
            </a:r>
            <a:endParaRPr lang="en-US" sz="1333" dirty="0"/>
          </a:p>
          <a:p>
            <a:r>
              <a:rPr lang="en-US" sz="1333" dirty="0" err="1"/>
              <a:t>CurrentZone</a:t>
            </a:r>
            <a:r>
              <a:rPr lang="en-US" sz="1333" dirty="0"/>
              <a:t>: Europe/London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8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Zoned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Offsets represent difference between UTC and a time zone</a:t>
            </a:r>
          </a:p>
          <a:p>
            <a:pPr lvl="2"/>
            <a:r>
              <a:rPr lang="en-US" dirty="0"/>
              <a:t>as a period of time</a:t>
            </a:r>
          </a:p>
          <a:p>
            <a:pPr lvl="2"/>
            <a:r>
              <a:rPr lang="en-US" dirty="0"/>
              <a:t>can be resolved for a specific zone at a specific moment in time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2644" y="2240165"/>
            <a:ext cx="6333423" cy="233113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ZoneOffset</a:t>
            </a:r>
            <a:r>
              <a:rPr lang="en-US" sz="1333" dirty="0">
                <a:latin typeface="Courier"/>
                <a:cs typeface="Courier"/>
              </a:rPr>
              <a:t> offset = </a:t>
            </a:r>
            <a:r>
              <a:rPr lang="en-US" sz="1333" dirty="0" err="1">
                <a:latin typeface="Courier"/>
                <a:cs typeface="Courier"/>
              </a:rPr>
              <a:t>ZoneOffset.of</a:t>
            </a:r>
            <a:r>
              <a:rPr lang="en-US" sz="1333" dirty="0">
                <a:latin typeface="Courier"/>
                <a:cs typeface="Courier"/>
              </a:rPr>
              <a:t>("+02:00");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("Offset : " + offset);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OffsetTime</a:t>
            </a:r>
            <a:r>
              <a:rPr lang="en-US" sz="1333" dirty="0">
                <a:latin typeface="Courier"/>
                <a:cs typeface="Courier"/>
              </a:rPr>
              <a:t> time = </a:t>
            </a:r>
            <a:r>
              <a:rPr lang="en-US" sz="1333" dirty="0" err="1">
                <a:latin typeface="Courier"/>
                <a:cs typeface="Courier"/>
              </a:rPr>
              <a:t>OffsetTime.now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OffsetTime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sameTimeDifferentOffset</a:t>
            </a:r>
            <a:r>
              <a:rPr lang="en-US" sz="1333" dirty="0">
                <a:latin typeface="Courier"/>
                <a:cs typeface="Courier"/>
              </a:rPr>
              <a:t> = </a:t>
            </a:r>
          </a:p>
          <a:p>
            <a:r>
              <a:rPr lang="en-US" sz="1333" dirty="0">
                <a:latin typeface="Courier"/>
                <a:cs typeface="Courier"/>
              </a:rPr>
              <a:t>        </a:t>
            </a:r>
            <a:r>
              <a:rPr lang="en-US" sz="1333" dirty="0" err="1">
                <a:latin typeface="Courier"/>
                <a:cs typeface="Courier"/>
              </a:rPr>
              <a:t>time.withOffsetSameInstant</a:t>
            </a:r>
            <a:r>
              <a:rPr lang="en-US" sz="1333" dirty="0">
                <a:latin typeface="Courier"/>
                <a:cs typeface="Courier"/>
              </a:rPr>
              <a:t>(offset);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sameTimeDifferentOffset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OffsetTime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changeTimeWithNewOffset</a:t>
            </a:r>
            <a:r>
              <a:rPr lang="en-US" sz="1333" dirty="0">
                <a:latin typeface="Courier"/>
                <a:cs typeface="Courier"/>
              </a:rPr>
              <a:t> = </a:t>
            </a:r>
          </a:p>
          <a:p>
            <a:r>
              <a:rPr lang="en-US" sz="1333" dirty="0">
                <a:latin typeface="Courier"/>
                <a:cs typeface="Courier"/>
              </a:rPr>
              <a:t>        </a:t>
            </a:r>
            <a:r>
              <a:rPr lang="en-US" sz="1333" dirty="0" err="1">
                <a:latin typeface="Courier"/>
                <a:cs typeface="Courier"/>
              </a:rPr>
              <a:t>time.withOffsetSameLocal</a:t>
            </a:r>
            <a:r>
              <a:rPr lang="en-US" sz="1333" dirty="0">
                <a:latin typeface="Courier"/>
                <a:cs typeface="Courier"/>
              </a:rPr>
              <a:t>(offset);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changeTimeWithNewOffset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74462" y="4145473"/>
            <a:ext cx="1968500" cy="85164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en-US" sz="1333" dirty="0"/>
              <a:t>Offset offset: +02:00</a:t>
            </a:r>
          </a:p>
          <a:p>
            <a:r>
              <a:rPr lang="is-IS" sz="1333" dirty="0"/>
              <a:t>13:40:07.573+02:00</a:t>
            </a:r>
          </a:p>
          <a:p>
            <a:r>
              <a:rPr lang="is-IS" sz="1333" dirty="0"/>
              <a:t>11:40:07.573+02:00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ChronoUnit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java.time.temporal.ChronoUnit</a:t>
            </a:r>
            <a:r>
              <a:rPr lang="en-US" dirty="0"/>
              <a:t> enumerated type</a:t>
            </a:r>
          </a:p>
          <a:p>
            <a:pPr lvl="2"/>
            <a:r>
              <a:rPr lang="en-US" dirty="0"/>
              <a:t>replaces integers used in old API</a:t>
            </a:r>
          </a:p>
          <a:p>
            <a:pPr lvl="2"/>
            <a:r>
              <a:rPr lang="en-US" dirty="0"/>
              <a:t>represents hours, days, weeks, months, years, decades etc.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2162876"/>
            <a:ext cx="6535468" cy="21260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</a:t>
            </a:r>
            <a:r>
              <a:rPr lang="en-US" sz="1333" dirty="0">
                <a:latin typeface="Courier"/>
                <a:cs typeface="Courier"/>
              </a:rPr>
              <a:t>.*;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java.time.temporal.ChronoUnit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today = </a:t>
            </a:r>
            <a:r>
              <a:rPr lang="en-US" sz="1333" dirty="0" err="1">
                <a:latin typeface="Courier"/>
                <a:cs typeface="Courier"/>
              </a:rPr>
              <a:t>LocalDate.now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("Current date: " + today);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// add 1 week to the current date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nextWeek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today.plus</a:t>
            </a:r>
            <a:r>
              <a:rPr lang="en-US" sz="1333" dirty="0">
                <a:latin typeface="Courier"/>
                <a:cs typeface="Courier"/>
              </a:rPr>
              <a:t>(1, </a:t>
            </a:r>
            <a:r>
              <a:rPr lang="en-US" sz="1333" dirty="0" err="1">
                <a:latin typeface="Courier"/>
                <a:cs typeface="Courier"/>
              </a:rPr>
              <a:t>ChronoUnit.WEEKS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("Next week: " + </a:t>
            </a:r>
            <a:r>
              <a:rPr lang="en-US" sz="1333" dirty="0" err="1">
                <a:latin typeface="Courier"/>
                <a:cs typeface="Courier"/>
              </a:rPr>
              <a:t>nextWeek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>
                <a:latin typeface="Courier"/>
                <a:cs typeface="Courier"/>
              </a:rPr>
              <a:t>	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07000" y="4127500"/>
            <a:ext cx="2413000" cy="64652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nl-NL" sz="1333" dirty="0" err="1"/>
              <a:t>Current</a:t>
            </a:r>
            <a:r>
              <a:rPr lang="nl-NL" sz="1333" dirty="0"/>
              <a:t> date: 2016-01-29</a:t>
            </a:r>
          </a:p>
          <a:p>
            <a:r>
              <a:rPr lang="en-US" sz="1333" dirty="0"/>
              <a:t>Next week: 2016-02-05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and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 represents date based temporal periods</a:t>
            </a:r>
          </a:p>
          <a:p>
            <a:r>
              <a:rPr lang="en-US" dirty="0"/>
              <a:t>Duration represents time based periods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7858" y="1991627"/>
            <a:ext cx="6535468" cy="31516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</a:t>
            </a:r>
            <a:r>
              <a:rPr lang="en-US" sz="1333" dirty="0">
                <a:latin typeface="Courier"/>
                <a:cs typeface="Courier"/>
              </a:rPr>
              <a:t>.*;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java.time.temporal.ChronoUnit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today = </a:t>
            </a:r>
            <a:r>
              <a:rPr lang="en-US" sz="1333" dirty="0" err="1">
                <a:latin typeface="Courier"/>
                <a:cs typeface="Courier"/>
              </a:rPr>
              <a:t>LocalDate.now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nextWeek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today.plus</a:t>
            </a:r>
            <a:r>
              <a:rPr lang="en-US" sz="1333" dirty="0">
                <a:latin typeface="Courier"/>
                <a:cs typeface="Courier"/>
              </a:rPr>
              <a:t>(1, </a:t>
            </a:r>
            <a:r>
              <a:rPr lang="en-US" sz="1333" dirty="0" err="1">
                <a:latin typeface="Courier"/>
                <a:cs typeface="Courier"/>
              </a:rPr>
              <a:t>ChronoUnit.WEEKS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Period period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Period.between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(today,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nextWeek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("Period: " + period);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("---");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LocalTime</a:t>
            </a:r>
            <a:r>
              <a:rPr lang="en-US" sz="1333" dirty="0">
                <a:latin typeface="Courier"/>
                <a:cs typeface="Courier"/>
              </a:rPr>
              <a:t> time1 = </a:t>
            </a:r>
            <a:r>
              <a:rPr lang="en-US" sz="1333" dirty="0" err="1">
                <a:latin typeface="Courier"/>
                <a:cs typeface="Courier"/>
              </a:rPr>
              <a:t>LocalTime.now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>
                <a:latin typeface="Courier"/>
                <a:cs typeface="Courier"/>
              </a:rPr>
              <a:t>Duration </a:t>
            </a:r>
            <a:r>
              <a:rPr lang="en-US" sz="1333" dirty="0" err="1">
                <a:latin typeface="Courier"/>
                <a:cs typeface="Courier"/>
              </a:rPr>
              <a:t>twoHours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Duration.ofHours</a:t>
            </a:r>
            <a:r>
              <a:rPr lang="en-US" sz="1333" dirty="0">
                <a:latin typeface="Courier"/>
                <a:cs typeface="Courier"/>
              </a:rPr>
              <a:t>(2);</a:t>
            </a:r>
          </a:p>
          <a:p>
            <a:r>
              <a:rPr lang="en-US" sz="1333" dirty="0" err="1">
                <a:latin typeface="Courier"/>
                <a:cs typeface="Courier"/>
              </a:rPr>
              <a:t>LocalTime</a:t>
            </a:r>
            <a:r>
              <a:rPr lang="en-US" sz="1333" dirty="0">
                <a:latin typeface="Courier"/>
                <a:cs typeface="Courier"/>
              </a:rPr>
              <a:t> time2 = time1.plus(</a:t>
            </a:r>
            <a:r>
              <a:rPr lang="en-US" sz="1333" dirty="0" err="1">
                <a:latin typeface="Courier"/>
                <a:cs typeface="Courier"/>
              </a:rPr>
              <a:t>twoHours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Duration duration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Duration.between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(time1, time2);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("Duration: " + duration);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50000" y="3302000"/>
            <a:ext cx="1651000" cy="85164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en-US" sz="1333" dirty="0"/>
              <a:t>Period: P7D</a:t>
            </a:r>
          </a:p>
          <a:p>
            <a:r>
              <a:rPr lang="en-US" sz="1333" dirty="0"/>
              <a:t>---</a:t>
            </a:r>
          </a:p>
          <a:p>
            <a:r>
              <a:rPr lang="en-US" sz="1333" dirty="0"/>
              <a:t>Duration: PT2H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1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Adjusters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date based calculations</a:t>
            </a:r>
          </a:p>
          <a:p>
            <a:pPr lvl="2"/>
            <a:r>
              <a:rPr lang="en-US" dirty="0"/>
              <a:t>e.g. get the next Monday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1914626"/>
            <a:ext cx="6535468" cy="27413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</a:t>
            </a:r>
            <a:r>
              <a:rPr lang="en-US" sz="1333" dirty="0">
                <a:latin typeface="Courier"/>
                <a:cs typeface="Courier"/>
              </a:rPr>
              <a:t>.*;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java.time.temporal.TemporalAdjusters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today = </a:t>
            </a:r>
            <a:r>
              <a:rPr lang="en-US" sz="1333" dirty="0" err="1">
                <a:latin typeface="Courier"/>
                <a:cs typeface="Courier"/>
              </a:rPr>
              <a:t>LocalDate.now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("Current date: " + today);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// get the next Monday</a:t>
            </a: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LocalDate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nextMonday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today.with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      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TemporalAdjusters.next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DayOfWeek.MONDAY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));</a:t>
            </a:r>
          </a:p>
          <a:p>
            <a:endParaRPr lang="en-US" sz="1333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("Next Monday on : " + </a:t>
            </a:r>
            <a:r>
              <a:rPr lang="en-US" sz="1333" dirty="0" err="1">
                <a:latin typeface="Courier"/>
                <a:cs typeface="Courier"/>
              </a:rPr>
              <a:t>nextMonday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endParaRPr lang="en-US" sz="1333" dirty="0">
              <a:latin typeface="Courier"/>
              <a:cs typeface="Courier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3500" y="4560346"/>
            <a:ext cx="2603500" cy="64652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nl-NL" sz="1333" dirty="0" err="1"/>
              <a:t>Current</a:t>
            </a:r>
            <a:r>
              <a:rPr lang="nl-NL" sz="1333" dirty="0"/>
              <a:t> date: 2016-01-29</a:t>
            </a:r>
          </a:p>
          <a:p>
            <a:r>
              <a:rPr lang="en-US" sz="1333" dirty="0"/>
              <a:t>Next Monday on : 2016-02-01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TemporalQuery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implementations can be used to retrieve information </a:t>
            </a:r>
          </a:p>
          <a:p>
            <a:pPr lvl="2"/>
            <a:r>
              <a:rPr lang="en-US" dirty="0"/>
              <a:t>from temporal objects</a:t>
            </a:r>
          </a:p>
          <a:p>
            <a:pPr lvl="2"/>
            <a:r>
              <a:rPr lang="en-US" dirty="0"/>
              <a:t>e.g. query a date </a:t>
            </a:r>
          </a:p>
          <a:p>
            <a:pPr lvl="2"/>
            <a:endParaRPr lang="en-US" dirty="0"/>
          </a:p>
          <a:p>
            <a:r>
              <a:rPr lang="en-US" dirty="0"/>
              <a:t>Can be used to answer questions such as</a:t>
            </a:r>
          </a:p>
          <a:p>
            <a:pPr lvl="2"/>
            <a:r>
              <a:rPr lang="en-US" dirty="0"/>
              <a:t>is the market open today?</a:t>
            </a:r>
          </a:p>
          <a:p>
            <a:pPr lvl="2"/>
            <a:r>
              <a:rPr lang="en-US" dirty="0"/>
              <a:t>what is the current quarter?</a:t>
            </a:r>
          </a:p>
          <a:p>
            <a:pPr lvl="2"/>
            <a:r>
              <a:rPr lang="en-US" dirty="0"/>
              <a:t>is daylight saving being used?</a:t>
            </a:r>
          </a:p>
          <a:p>
            <a:pPr lvl="2"/>
            <a:endParaRPr lang="en-US" dirty="0"/>
          </a:p>
          <a:p>
            <a:r>
              <a:rPr lang="en-US" dirty="0"/>
              <a:t>Predefined set of queries available</a:t>
            </a:r>
          </a:p>
          <a:p>
            <a:pPr lvl="2"/>
            <a:r>
              <a:rPr lang="en-US" dirty="0"/>
              <a:t>see </a:t>
            </a:r>
            <a:r>
              <a:rPr lang="en-US" dirty="0" err="1"/>
              <a:t>TemporalQueries</a:t>
            </a:r>
            <a:r>
              <a:rPr lang="en-US" dirty="0"/>
              <a:t> (note the name) class</a:t>
            </a:r>
          </a:p>
          <a:p>
            <a:pPr lvl="2"/>
            <a:r>
              <a:rPr lang="en-US" dirty="0"/>
              <a:t>set of static methods to perform common queries</a:t>
            </a:r>
          </a:p>
          <a:p>
            <a:pPr lvl="2"/>
            <a:r>
              <a:rPr lang="en-US" dirty="0"/>
              <a:t>e.g. obtain the current precision of a date</a:t>
            </a:r>
          </a:p>
        </p:txBody>
      </p:sp>
    </p:spTree>
    <p:extLst>
      <p:ext uri="{BB962C8B-B14F-4D97-AF65-F5344CB8AC3E}">
        <p14:creationId xmlns:p14="http://schemas.microsoft.com/office/powerpoint/2010/main" val="62100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250"/>
            <a:ext cx="6985000" cy="825500"/>
          </a:xfrm>
        </p:spPr>
        <p:txBody>
          <a:bodyPr/>
          <a:lstStyle/>
          <a:p>
            <a:r>
              <a:rPr lang="en-US" dirty="0" err="1"/>
              <a:t>TemporalQueries</a:t>
            </a:r>
            <a:r>
              <a:rPr lang="en-US" dirty="0"/>
              <a:t> utility class</a:t>
            </a:r>
          </a:p>
          <a:p>
            <a:pPr lvl="2"/>
            <a:r>
              <a:rPr lang="en-US" dirty="0"/>
              <a:t>with several static query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1812758"/>
            <a:ext cx="7886700" cy="23568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ZonedDateTime</a:t>
            </a:r>
            <a:r>
              <a:rPr lang="en-US" sz="1333" dirty="0">
                <a:latin typeface="Courier"/>
                <a:cs typeface="Courier"/>
              </a:rPr>
              <a:t> d = </a:t>
            </a:r>
            <a:r>
              <a:rPr lang="en-US" sz="1333" dirty="0" err="1">
                <a:latin typeface="Courier"/>
                <a:cs typeface="Courier"/>
              </a:rPr>
              <a:t>ZonedDateTime.now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ZoneId.of</a:t>
            </a:r>
            <a:r>
              <a:rPr lang="en-US" sz="1333" dirty="0">
                <a:latin typeface="Courier"/>
                <a:cs typeface="Courier"/>
              </a:rPr>
              <a:t>("Europe/Paris"));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("Date object: " + d);</a:t>
            </a: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ZoneId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&gt; q1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TemporalQueries.zone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("Zone: " + </a:t>
            </a:r>
            <a:r>
              <a:rPr lang="en-US" sz="1333" dirty="0" err="1">
                <a:latin typeface="Courier"/>
                <a:cs typeface="Courier"/>
              </a:rPr>
              <a:t>d.query</a:t>
            </a:r>
            <a:r>
              <a:rPr lang="en-US" sz="1333" dirty="0">
                <a:latin typeface="Courier"/>
                <a:cs typeface="Courier"/>
              </a:rPr>
              <a:t>(q1));</a:t>
            </a:r>
          </a:p>
          <a:p>
            <a:pPr>
              <a:spcBef>
                <a:spcPts val="600"/>
              </a:spcBef>
            </a:pP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TemporalUnit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&gt; q2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TemporalQueries.precision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("Precision: " + </a:t>
            </a:r>
            <a:r>
              <a:rPr lang="en-US" sz="1333" dirty="0" err="1">
                <a:latin typeface="Courier"/>
                <a:cs typeface="Courier"/>
              </a:rPr>
              <a:t>d.query</a:t>
            </a:r>
            <a:r>
              <a:rPr lang="en-US" sz="1333" dirty="0">
                <a:latin typeface="Courier"/>
                <a:cs typeface="Courier"/>
              </a:rPr>
              <a:t>(q2));</a:t>
            </a:r>
          </a:p>
          <a:p>
            <a:pPr>
              <a:spcBef>
                <a:spcPts val="600"/>
              </a:spcBef>
            </a:pP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&lt;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ZoneOffset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&gt; q3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TemporalQueries.offset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("Offset: " + </a:t>
            </a:r>
            <a:r>
              <a:rPr lang="en-US" sz="1333" dirty="0" err="1">
                <a:latin typeface="Courier"/>
                <a:cs typeface="Courier"/>
              </a:rPr>
              <a:t>d.query</a:t>
            </a:r>
            <a:r>
              <a:rPr lang="en-US" sz="1333" dirty="0">
                <a:latin typeface="Courier"/>
                <a:cs typeface="Courier"/>
              </a:rPr>
              <a:t>(q3));</a:t>
            </a:r>
          </a:p>
          <a:p>
            <a:pPr>
              <a:spcBef>
                <a:spcPts val="600"/>
              </a:spcBef>
            </a:pP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&lt;Chronology&gt; q4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TemporalQueries.chronology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("Chronology: " + </a:t>
            </a:r>
            <a:r>
              <a:rPr lang="en-US" sz="1333" dirty="0" err="1">
                <a:latin typeface="Courier"/>
                <a:cs typeface="Courier"/>
              </a:rPr>
              <a:t>d.query</a:t>
            </a:r>
            <a:r>
              <a:rPr lang="en-US" sz="1333" dirty="0">
                <a:latin typeface="Courier"/>
                <a:cs typeface="Courier"/>
              </a:rPr>
              <a:t>(q4));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20289" y="4115465"/>
            <a:ext cx="4492191" cy="1207360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72000" bIns="72000">
            <a:spAutoFit/>
          </a:bodyPr>
          <a:lstStyle/>
          <a:p>
            <a:r>
              <a:rPr lang="pt-BR" sz="1333" dirty="0"/>
              <a:t>Date </a:t>
            </a:r>
            <a:r>
              <a:rPr lang="pt-BR" sz="1333" dirty="0" err="1"/>
              <a:t>object</a:t>
            </a:r>
            <a:r>
              <a:rPr lang="pt-BR" sz="1333" dirty="0"/>
              <a:t>: 2016-12-09T11:10:30.585+01:00[</a:t>
            </a:r>
            <a:r>
              <a:rPr lang="pt-BR" sz="1333" dirty="0" err="1"/>
              <a:t>Europe</a:t>
            </a:r>
            <a:r>
              <a:rPr lang="pt-BR" sz="1333" dirty="0"/>
              <a:t>/Paris]</a:t>
            </a:r>
          </a:p>
          <a:p>
            <a:r>
              <a:rPr lang="pt-BR" sz="1333" dirty="0"/>
              <a:t>Zone: </a:t>
            </a:r>
            <a:r>
              <a:rPr lang="pt-BR" sz="1333" dirty="0" err="1"/>
              <a:t>Europe</a:t>
            </a:r>
            <a:r>
              <a:rPr lang="pt-BR" sz="1333" dirty="0"/>
              <a:t>/Paris</a:t>
            </a:r>
          </a:p>
          <a:p>
            <a:r>
              <a:rPr lang="pt-BR" sz="1333" dirty="0" err="1"/>
              <a:t>Precision</a:t>
            </a:r>
            <a:r>
              <a:rPr lang="pt-BR" sz="1333" dirty="0"/>
              <a:t>: </a:t>
            </a:r>
            <a:r>
              <a:rPr lang="pt-BR" sz="1333" dirty="0" err="1"/>
              <a:t>Nanos</a:t>
            </a:r>
            <a:endParaRPr lang="pt-BR" sz="1333" dirty="0"/>
          </a:p>
          <a:p>
            <a:r>
              <a:rPr lang="en-US" sz="1333" dirty="0"/>
              <a:t>Offset: +01:00</a:t>
            </a:r>
          </a:p>
          <a:p>
            <a:r>
              <a:rPr lang="en-US" sz="1333" dirty="0"/>
              <a:t>Chronology: ISO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3681"/>
            <a:ext cx="6985000" cy="63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define custom queries</a:t>
            </a:r>
          </a:p>
          <a:p>
            <a:pPr lvl="2"/>
            <a:r>
              <a:rPr lang="en-US" dirty="0"/>
              <a:t>implement </a:t>
            </a:r>
            <a:r>
              <a:rPr lang="en-US" dirty="0" err="1"/>
              <a:t>TemporalQuery</a:t>
            </a:r>
            <a:r>
              <a:rPr lang="en-US" dirty="0"/>
              <a:t> interface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3532" y="1729135"/>
            <a:ext cx="7386186" cy="27413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class </a:t>
            </a:r>
            <a:r>
              <a:rPr lang="en-US" sz="1333" dirty="0" err="1">
                <a:latin typeface="Courier"/>
                <a:cs typeface="Courier"/>
              </a:rPr>
              <a:t>FestiveSeasonQuery</a:t>
            </a:r>
            <a:r>
              <a:rPr lang="en-US" sz="1333" dirty="0">
                <a:latin typeface="Courier"/>
                <a:cs typeface="Courier"/>
              </a:rPr>
              <a:t> implements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TemporalQuery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&lt;Boolean&gt; </a:t>
            </a:r>
            <a:r>
              <a:rPr lang="en-US" sz="1333" dirty="0">
                <a:latin typeface="Courier"/>
                <a:cs typeface="Courier"/>
              </a:rPr>
              <a:t>{</a:t>
            </a:r>
          </a:p>
          <a:p>
            <a:r>
              <a:rPr lang="en-US" sz="1333" dirty="0">
                <a:latin typeface="Courier"/>
                <a:cs typeface="Courier"/>
              </a:rPr>
              <a:t>    public Boolean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queryFrom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TemporalAccessor</a:t>
            </a:r>
            <a:r>
              <a:rPr lang="en-US" sz="1333" dirty="0">
                <a:latin typeface="Courier"/>
                <a:cs typeface="Courier"/>
              </a:rPr>
              <a:t> temporal) {</a:t>
            </a:r>
          </a:p>
          <a:p>
            <a:r>
              <a:rPr lang="en-US" sz="1333" dirty="0">
                <a:latin typeface="Courier"/>
                <a:cs typeface="Courier"/>
              </a:rPr>
              <a:t>        </a:t>
            </a:r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date = </a:t>
            </a:r>
            <a:r>
              <a:rPr lang="en-US" sz="1333" dirty="0" err="1">
                <a:latin typeface="Courier"/>
                <a:cs typeface="Courier"/>
              </a:rPr>
              <a:t>LocalDate.from</a:t>
            </a:r>
            <a:r>
              <a:rPr lang="en-US" sz="1333" dirty="0">
                <a:latin typeface="Courier"/>
                <a:cs typeface="Courier"/>
              </a:rPr>
              <a:t>(temporal);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        </a:t>
            </a:r>
            <a:r>
              <a:rPr lang="en-US" sz="1333" dirty="0" err="1">
                <a:latin typeface="Courier"/>
                <a:cs typeface="Courier"/>
              </a:rPr>
              <a:t>MonthDay</a:t>
            </a:r>
            <a:r>
              <a:rPr lang="en-US" sz="1333" dirty="0">
                <a:latin typeface="Courier"/>
                <a:cs typeface="Courier"/>
              </a:rPr>
              <a:t> first = </a:t>
            </a:r>
          </a:p>
          <a:p>
            <a:r>
              <a:rPr lang="en-US" sz="1333" dirty="0">
                <a:latin typeface="Courier"/>
                <a:cs typeface="Courier"/>
              </a:rPr>
              <a:t>                  </a:t>
            </a:r>
            <a:r>
              <a:rPr lang="en-US" sz="1333" dirty="0" err="1">
                <a:latin typeface="Courier"/>
                <a:cs typeface="Courier"/>
              </a:rPr>
              <a:t>MonthDay.of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Month.DECEMBER.getValue</a:t>
            </a:r>
            <a:r>
              <a:rPr lang="en-US" sz="1333" dirty="0">
                <a:latin typeface="Courier"/>
                <a:cs typeface="Courier"/>
              </a:rPr>
              <a:t>(), 1);</a:t>
            </a:r>
          </a:p>
          <a:p>
            <a:r>
              <a:rPr lang="en-US" sz="1333" dirty="0">
                <a:latin typeface="Courier"/>
                <a:cs typeface="Courier"/>
              </a:rPr>
              <a:t>        </a:t>
            </a:r>
            <a:r>
              <a:rPr lang="en-US" sz="1333" dirty="0" err="1">
                <a:latin typeface="Courier"/>
                <a:cs typeface="Courier"/>
              </a:rPr>
              <a:t>MonthDay</a:t>
            </a:r>
            <a:r>
              <a:rPr lang="en-US" sz="1333" dirty="0">
                <a:latin typeface="Courier"/>
                <a:cs typeface="Courier"/>
              </a:rPr>
              <a:t> last = </a:t>
            </a:r>
          </a:p>
          <a:p>
            <a:r>
              <a:rPr lang="en-US" sz="1333" dirty="0">
                <a:latin typeface="Courier"/>
                <a:cs typeface="Courier"/>
              </a:rPr>
              <a:t>                  </a:t>
            </a:r>
            <a:r>
              <a:rPr lang="en-US" sz="1333" dirty="0" err="1">
                <a:latin typeface="Courier"/>
                <a:cs typeface="Courier"/>
              </a:rPr>
              <a:t>MonthDay.of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Month.DECEMBER.getValue</a:t>
            </a:r>
            <a:r>
              <a:rPr lang="en-US" sz="1333" dirty="0">
                <a:latin typeface="Courier"/>
                <a:cs typeface="Courier"/>
              </a:rPr>
              <a:t>(), 30);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>
                <a:latin typeface="Courier"/>
                <a:cs typeface="Courier"/>
              </a:rPr>
              <a:t>        return (</a:t>
            </a:r>
            <a:r>
              <a:rPr lang="en-US" sz="1333" dirty="0" err="1">
                <a:latin typeface="Courier"/>
                <a:cs typeface="Courier"/>
              </a:rPr>
              <a:t>date.isAfter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first.atYear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date.getYear</a:t>
            </a:r>
            <a:r>
              <a:rPr lang="en-US" sz="1333" dirty="0">
                <a:latin typeface="Courier"/>
                <a:cs typeface="Courier"/>
              </a:rPr>
              <a:t>())) &amp;&amp;</a:t>
            </a:r>
          </a:p>
          <a:p>
            <a:r>
              <a:rPr lang="en-US" sz="1333" dirty="0">
                <a:latin typeface="Courier"/>
                <a:cs typeface="Courier"/>
              </a:rPr>
              <a:t>                </a:t>
            </a:r>
            <a:r>
              <a:rPr lang="en-US" sz="1333" dirty="0" err="1">
                <a:latin typeface="Courier"/>
                <a:cs typeface="Courier"/>
              </a:rPr>
              <a:t>date.isBefore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last.atYear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latin typeface="Courier"/>
                <a:cs typeface="Courier"/>
              </a:rPr>
              <a:t>date.getYear</a:t>
            </a:r>
            <a:r>
              <a:rPr lang="en-US" sz="1333" dirty="0">
                <a:latin typeface="Courier"/>
                <a:cs typeface="Courier"/>
              </a:rPr>
              <a:t>())));</a:t>
            </a:r>
          </a:p>
          <a:p>
            <a:r>
              <a:rPr lang="en-US" sz="1333" dirty="0">
                <a:latin typeface="Courier"/>
                <a:cs typeface="Courier"/>
              </a:rPr>
              <a:t>        }</a:t>
            </a:r>
          </a:p>
          <a:p>
            <a:r>
              <a:rPr lang="en-US" sz="1333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500" y="4064000"/>
            <a:ext cx="6032500" cy="8952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date = </a:t>
            </a:r>
            <a:r>
              <a:rPr lang="en-US" sz="1333" dirty="0" err="1">
                <a:latin typeface="Courier"/>
                <a:cs typeface="Courier"/>
              </a:rPr>
              <a:t>LocalDateTime.now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("Date object: " + date);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date.query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(new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FestiveSeasonQuery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())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endParaRPr lang="en-US" sz="1333" dirty="0">
              <a:latin typeface="Courier"/>
              <a:cs typeface="Courier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5621" y="4742781"/>
            <a:ext cx="3365500" cy="567764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78000" bIns="78000">
            <a:spAutoFit/>
          </a:bodyPr>
          <a:lstStyle/>
          <a:p>
            <a:r>
              <a:rPr lang="en-US" sz="1333" dirty="0"/>
              <a:t>Date object: 2016-12-09T10:15:37.042</a:t>
            </a:r>
          </a:p>
          <a:p>
            <a:r>
              <a:rPr lang="en-US" sz="1333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701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supports different precision time points</a:t>
            </a:r>
          </a:p>
          <a:p>
            <a:pPr lvl="2"/>
            <a:r>
              <a:rPr lang="en-US" dirty="0"/>
              <a:t>supported by the </a:t>
            </a:r>
            <a:r>
              <a:rPr lang="en-US" dirty="0" err="1">
                <a:latin typeface="Courier"/>
                <a:cs typeface="Courier"/>
              </a:rPr>
              <a:t>truncatedTo</a:t>
            </a:r>
            <a:r>
              <a:rPr lang="en-US" dirty="0"/>
              <a:t> method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1876124"/>
            <a:ext cx="6535468" cy="233113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java.time.LocalTime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java.time.temporal.ChronoUnit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 err="1">
                <a:latin typeface="Courier"/>
                <a:cs typeface="Courier"/>
              </a:rPr>
              <a:t>LocalTime</a:t>
            </a:r>
            <a:r>
              <a:rPr lang="en-US" sz="1333" dirty="0">
                <a:latin typeface="Courier"/>
                <a:cs typeface="Courier"/>
              </a:rPr>
              <a:t> time = </a:t>
            </a:r>
            <a:r>
              <a:rPr lang="en-US" sz="1333" dirty="0" err="1">
                <a:latin typeface="Courier"/>
                <a:cs typeface="Courier"/>
              </a:rPr>
              <a:t>LocalTime.now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("Time: " + time);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LocalTime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truncatedTime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= 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time.truncatedTo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ChronoUnit.SECONDS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);</a:t>
            </a:r>
          </a:p>
          <a:p>
            <a:endParaRPr lang="en-US" sz="1333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("truncated Time: " + </a:t>
            </a:r>
            <a:r>
              <a:rPr lang="en-US" sz="1333" dirty="0" err="1">
                <a:latin typeface="Courier"/>
                <a:cs typeface="Courier"/>
              </a:rPr>
              <a:t>truncatedTime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endParaRPr lang="en-US" sz="1333" dirty="0">
              <a:latin typeface="Courier"/>
              <a:cs typeface="Courier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43500" y="4115846"/>
            <a:ext cx="2603500" cy="64652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hr-HR" sz="1333" dirty="0"/>
              <a:t>Time: 11:23:13.734</a:t>
            </a:r>
          </a:p>
          <a:p>
            <a:r>
              <a:rPr lang="en-US" sz="1333" dirty="0"/>
              <a:t>truncated Time: 11:23:13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pre Java8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Thread Safe</a:t>
            </a:r>
          </a:p>
          <a:p>
            <a:pPr lvl="2"/>
            <a:r>
              <a:rPr lang="en-US" dirty="0" err="1"/>
              <a:t>java.util.Date</a:t>
            </a:r>
            <a:r>
              <a:rPr lang="en-US" dirty="0"/>
              <a:t> is not thread safe</a:t>
            </a:r>
          </a:p>
          <a:p>
            <a:pPr lvl="2"/>
            <a:r>
              <a:rPr lang="en-US" dirty="0"/>
              <a:t>requires developers to deal with concurrency issues</a:t>
            </a:r>
          </a:p>
          <a:p>
            <a:pPr lvl="2"/>
            <a:endParaRPr lang="en-US" dirty="0"/>
          </a:p>
          <a:p>
            <a:r>
              <a:rPr lang="en-US" dirty="0"/>
              <a:t>Difficult time zone handling</a:t>
            </a:r>
          </a:p>
          <a:p>
            <a:pPr lvl="2"/>
            <a:r>
              <a:rPr lang="en-US" dirty="0"/>
              <a:t>often required large amount of 'boiler plate' code to manage</a:t>
            </a:r>
          </a:p>
          <a:p>
            <a:pPr lvl="2"/>
            <a:endParaRPr lang="en-US" dirty="0"/>
          </a:p>
          <a:p>
            <a:r>
              <a:rPr lang="en-US" dirty="0"/>
              <a:t>Inconsistent API</a:t>
            </a:r>
          </a:p>
          <a:p>
            <a:pPr lvl="2"/>
            <a:r>
              <a:rPr lang="en-US" dirty="0"/>
              <a:t>default date starts from 1900</a:t>
            </a:r>
          </a:p>
          <a:p>
            <a:pPr lvl="2"/>
            <a:r>
              <a:rPr lang="en-US" dirty="0"/>
              <a:t>month starts from 0 (range 0-11)</a:t>
            </a:r>
          </a:p>
          <a:p>
            <a:pPr lvl="2"/>
            <a:r>
              <a:rPr lang="en-US" dirty="0"/>
              <a:t>days start from 1</a:t>
            </a:r>
          </a:p>
          <a:p>
            <a:pPr lvl="2"/>
            <a:r>
              <a:rPr lang="en-US" dirty="0"/>
              <a:t>sometimes non-intuitive date operations</a:t>
            </a:r>
          </a:p>
          <a:p>
            <a:pPr lvl="2"/>
            <a:endParaRPr lang="en-US" dirty="0"/>
          </a:p>
          <a:p>
            <a:pPr marL="76197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take a clock as an argument</a:t>
            </a:r>
          </a:p>
          <a:p>
            <a:pPr lvl="2"/>
            <a:r>
              <a:rPr lang="en-US" dirty="0"/>
              <a:t>e.g. now(Clock)</a:t>
            </a:r>
          </a:p>
          <a:p>
            <a:pPr lvl="2"/>
            <a:endParaRPr lang="en-US" dirty="0"/>
          </a:p>
          <a:p>
            <a:r>
              <a:rPr lang="en-US" dirty="0"/>
              <a:t>Clocks are used to ensure that the date/time</a:t>
            </a:r>
          </a:p>
          <a:p>
            <a:pPr lvl="2"/>
            <a:r>
              <a:rPr lang="en-US" dirty="0"/>
              <a:t>is created with respect to the correct time-zone</a:t>
            </a:r>
          </a:p>
          <a:p>
            <a:pPr lvl="2"/>
            <a:endParaRPr lang="en-US" dirty="0"/>
          </a:p>
          <a:p>
            <a:r>
              <a:rPr lang="en-US" dirty="0"/>
              <a:t>Can be useful when </a:t>
            </a:r>
            <a:r>
              <a:rPr lang="en-US" i="1"/>
              <a:t>testing</a:t>
            </a:r>
            <a:r>
              <a:rPr lang="en-US"/>
              <a:t> code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Clock class is abstract</a:t>
            </a:r>
          </a:p>
          <a:p>
            <a:pPr lvl="2"/>
            <a:r>
              <a:rPr lang="en-US" dirty="0"/>
              <a:t>use factory methods to create clocks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Clock.fixed</a:t>
            </a:r>
            <a:r>
              <a:rPr lang="en-US" dirty="0"/>
              <a:t>(Instant, </a:t>
            </a:r>
            <a:r>
              <a:rPr lang="en-US" dirty="0" err="1"/>
              <a:t>ZoneId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1505"/>
            <a:ext cx="6985000" cy="1016000"/>
          </a:xfrm>
        </p:spPr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toInstant</a:t>
            </a:r>
            <a:r>
              <a:rPr lang="en-US" dirty="0"/>
              <a:t> added to Date and Calendar for conversions</a:t>
            </a:r>
          </a:p>
          <a:p>
            <a:r>
              <a:rPr lang="en-US" dirty="0" err="1">
                <a:latin typeface="Courier"/>
                <a:cs typeface="Courier"/>
              </a:rPr>
              <a:t>ofInstant</a:t>
            </a:r>
            <a:r>
              <a:rPr lang="en-US" dirty="0"/>
              <a:t> to get local or Zoned objects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5610" y="1857711"/>
            <a:ext cx="7749740" cy="31516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</a:t>
            </a:r>
            <a:r>
              <a:rPr lang="en-US" sz="1333" dirty="0">
                <a:latin typeface="Courier"/>
                <a:cs typeface="Courier"/>
              </a:rPr>
              <a:t>.*;</a:t>
            </a:r>
          </a:p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java.util.Date</a:t>
            </a:r>
            <a:r>
              <a:rPr lang="en-US" sz="1333" dirty="0">
                <a:latin typeface="Courier"/>
                <a:cs typeface="Courier"/>
              </a:rPr>
              <a:t>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>
                <a:latin typeface="Courier"/>
                <a:cs typeface="Courier"/>
              </a:rPr>
              <a:t>Date date = new Date();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("Current date: " + date);</a:t>
            </a:r>
          </a:p>
          <a:p>
            <a:r>
              <a:rPr lang="en-US" sz="1333" dirty="0">
                <a:latin typeface="Courier"/>
                <a:cs typeface="Courier"/>
              </a:rPr>
              <a:t>// Get the instant of current date in terms of milliseconds</a:t>
            </a:r>
          </a:p>
          <a:p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Instant now =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date.toInstant</a:t>
            </a:r>
            <a:r>
              <a:rPr lang="en-US" sz="1333" dirty="0">
                <a:solidFill>
                  <a:srgbClr val="0000FF"/>
                </a:solidFill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ZoneId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currentZone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ZoneId.systemDefault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local = </a:t>
            </a:r>
          </a:p>
          <a:p>
            <a:r>
              <a:rPr lang="en-US" sz="1333" dirty="0">
                <a:latin typeface="Courier"/>
                <a:cs typeface="Courier"/>
              </a:rPr>
              <a:t>   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LocalDateTime.ofInstant</a:t>
            </a:r>
            <a:r>
              <a:rPr lang="en-US" sz="1333" dirty="0">
                <a:latin typeface="Courier"/>
                <a:cs typeface="Courier"/>
              </a:rPr>
              <a:t>(now, </a:t>
            </a:r>
            <a:r>
              <a:rPr lang="en-US" sz="1333" dirty="0" err="1">
                <a:latin typeface="Courier"/>
                <a:cs typeface="Courier"/>
              </a:rPr>
              <a:t>currentZone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("Local date: " + local);</a:t>
            </a:r>
          </a:p>
          <a:p>
            <a:r>
              <a:rPr lang="en-US" sz="1333" dirty="0" err="1">
                <a:latin typeface="Courier"/>
                <a:cs typeface="Courier"/>
              </a:rPr>
              <a:t>ZonedDateTime</a:t>
            </a:r>
            <a:r>
              <a:rPr lang="en-US" sz="1333" dirty="0">
                <a:latin typeface="Courier"/>
                <a:cs typeface="Courier"/>
              </a:rPr>
              <a:t> zoned = </a:t>
            </a:r>
          </a:p>
          <a:p>
            <a:r>
              <a:rPr lang="en-US" sz="1333" dirty="0">
                <a:latin typeface="Courier"/>
                <a:cs typeface="Courier"/>
              </a:rPr>
              <a:t>    </a:t>
            </a:r>
            <a:r>
              <a:rPr lang="en-US" sz="1333" dirty="0" err="1">
                <a:solidFill>
                  <a:srgbClr val="0000FF"/>
                </a:solidFill>
                <a:latin typeface="Courier"/>
                <a:cs typeface="Courier"/>
              </a:rPr>
              <a:t>ZonedDateTime.ofInstant</a:t>
            </a:r>
            <a:r>
              <a:rPr lang="en-US" sz="1333" dirty="0">
                <a:latin typeface="Courier"/>
                <a:cs typeface="Courier"/>
              </a:rPr>
              <a:t>(now, </a:t>
            </a:r>
            <a:r>
              <a:rPr lang="en-US" sz="1333" dirty="0" err="1">
                <a:latin typeface="Courier"/>
                <a:cs typeface="Courier"/>
              </a:rPr>
              <a:t>currentZone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("Zoned date: " + zoned);</a:t>
            </a:r>
          </a:p>
          <a:p>
            <a:endParaRPr lang="en-US" sz="1333" dirty="0">
              <a:latin typeface="Courier"/>
              <a:cs typeface="Courier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4368" y="4544997"/>
            <a:ext cx="3787942" cy="790283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nl-NL" sz="1200" dirty="0" err="1"/>
              <a:t>Current</a:t>
            </a:r>
            <a:r>
              <a:rPr lang="nl-NL" sz="1200" dirty="0"/>
              <a:t> date: </a:t>
            </a:r>
            <a:r>
              <a:rPr lang="nl-NL" sz="1200" dirty="0" err="1"/>
              <a:t>Fri</a:t>
            </a:r>
            <a:r>
              <a:rPr lang="nl-NL" sz="1200" dirty="0"/>
              <a:t> Jan 29 17:53:05 GMT 2016</a:t>
            </a:r>
          </a:p>
          <a:p>
            <a:r>
              <a:rPr lang="pt-BR" sz="1200" dirty="0"/>
              <a:t>Local date: 2016-01-29T17:53:05.275</a:t>
            </a:r>
          </a:p>
          <a:p>
            <a:r>
              <a:rPr lang="en-US" sz="1200" dirty="0"/>
              <a:t>Zoned date: 2016-01-29T17:53:05.275Z[Europe/London]</a:t>
            </a:r>
            <a:endParaRPr lang="en-GB" sz="1200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java.time</a:t>
            </a:r>
            <a:r>
              <a:rPr lang="en-US" dirty="0"/>
              <a:t> package</a:t>
            </a:r>
          </a:p>
          <a:p>
            <a:pPr lvl="2"/>
            <a:endParaRPr lang="en-US" dirty="0"/>
          </a:p>
          <a:p>
            <a:r>
              <a:rPr lang="en-US" dirty="0"/>
              <a:t>Thread safe</a:t>
            </a:r>
          </a:p>
          <a:p>
            <a:pPr lvl="2"/>
            <a:r>
              <a:rPr lang="en-US" dirty="0"/>
              <a:t>new date time API is immutable</a:t>
            </a:r>
          </a:p>
          <a:p>
            <a:pPr lvl="2"/>
            <a:r>
              <a:rPr lang="en-US" dirty="0"/>
              <a:t>does not have setter methods</a:t>
            </a:r>
          </a:p>
          <a:p>
            <a:pPr lvl="2"/>
            <a:endParaRPr lang="en-US" dirty="0"/>
          </a:p>
          <a:p>
            <a:r>
              <a:rPr lang="en-US" dirty="0"/>
              <a:t>Consistent API with numerous utility methods</a:t>
            </a:r>
          </a:p>
          <a:p>
            <a:pPr lvl="2"/>
            <a:endParaRPr lang="en-US" dirty="0"/>
          </a:p>
          <a:p>
            <a:r>
              <a:rPr lang="en-US" dirty="0"/>
              <a:t>Provides a Local API</a:t>
            </a:r>
          </a:p>
          <a:p>
            <a:pPr lvl="2"/>
            <a:r>
              <a:rPr lang="en-US" dirty="0"/>
              <a:t>a simplified data time API avoiding time zone issues</a:t>
            </a:r>
          </a:p>
          <a:p>
            <a:pPr lvl="2"/>
            <a:r>
              <a:rPr lang="en-US" dirty="0"/>
              <a:t>makes it easier to work with dates when time zones are not required</a:t>
            </a:r>
          </a:p>
          <a:p>
            <a:pPr marL="761970" lvl="2" indent="0">
              <a:buNone/>
            </a:pPr>
            <a:endParaRPr lang="en-US" dirty="0"/>
          </a:p>
          <a:p>
            <a:r>
              <a:rPr lang="en-US" dirty="0"/>
              <a:t>Also provides a Zoned API</a:t>
            </a:r>
          </a:p>
          <a:p>
            <a:pPr lvl="2"/>
            <a:r>
              <a:rPr lang="en-US" dirty="0"/>
              <a:t>specialized data time API for time zones</a:t>
            </a:r>
          </a:p>
        </p:txBody>
      </p:sp>
    </p:spTree>
    <p:extLst>
      <p:ext uri="{BB962C8B-B14F-4D97-AF65-F5344CB8AC3E}">
        <p14:creationId xmlns:p14="http://schemas.microsoft.com/office/powerpoint/2010/main" val="44365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time packages</a:t>
            </a:r>
          </a:p>
          <a:p>
            <a:pPr lvl="2"/>
            <a:r>
              <a:rPr lang="en-US" dirty="0"/>
              <a:t>consists of the primary </a:t>
            </a:r>
            <a:r>
              <a:rPr lang="en-US" dirty="0" err="1"/>
              <a:t>java.time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plus four </a:t>
            </a:r>
            <a:r>
              <a:rPr lang="en-US" i="1" dirty="0"/>
              <a:t>sub</a:t>
            </a:r>
            <a:r>
              <a:rPr lang="en-US" dirty="0"/>
              <a:t> packages</a:t>
            </a:r>
          </a:p>
          <a:p>
            <a:pPr lvl="2"/>
            <a:endParaRPr lang="en-US" dirty="0"/>
          </a:p>
          <a:p>
            <a:r>
              <a:rPr lang="en-US" dirty="0" err="1"/>
              <a:t>java.time</a:t>
            </a:r>
            <a:endParaRPr lang="en-US" dirty="0"/>
          </a:p>
          <a:p>
            <a:pPr lvl="2"/>
            <a:r>
              <a:rPr lang="en-US" dirty="0"/>
              <a:t>core of the new API</a:t>
            </a:r>
          </a:p>
          <a:p>
            <a:r>
              <a:rPr lang="en-US" dirty="0" err="1"/>
              <a:t>java.time.chrono</a:t>
            </a:r>
            <a:endParaRPr lang="en-US" dirty="0"/>
          </a:p>
          <a:p>
            <a:pPr lvl="2"/>
            <a:r>
              <a:rPr lang="en-US" dirty="0"/>
              <a:t>API for representing calendar systems</a:t>
            </a:r>
          </a:p>
          <a:p>
            <a:r>
              <a:rPr lang="en-US" dirty="0" err="1"/>
              <a:t>java.time.format</a:t>
            </a:r>
            <a:endParaRPr lang="en-US" dirty="0"/>
          </a:p>
          <a:p>
            <a:pPr lvl="2"/>
            <a:r>
              <a:rPr lang="en-US" dirty="0"/>
              <a:t>supports formatting and parsing dates and times</a:t>
            </a:r>
          </a:p>
          <a:p>
            <a:r>
              <a:rPr lang="en-US" dirty="0" err="1"/>
              <a:t>java.time.temporal</a:t>
            </a:r>
            <a:endParaRPr lang="en-US" dirty="0"/>
          </a:p>
          <a:p>
            <a:pPr lvl="2"/>
            <a:r>
              <a:rPr lang="en-US" dirty="0"/>
              <a:t>extended API</a:t>
            </a:r>
          </a:p>
          <a:p>
            <a:r>
              <a:rPr lang="en-US" dirty="0" err="1"/>
              <a:t>java.time.zone</a:t>
            </a:r>
            <a:endParaRPr lang="en-US" dirty="0"/>
          </a:p>
          <a:p>
            <a:pPr lvl="2"/>
            <a:r>
              <a:rPr lang="en-US" dirty="0"/>
              <a:t>support different time zones and offsets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names follow consistent pattern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93124"/>
              </p:ext>
            </p:extLst>
          </p:nvPr>
        </p:nvGraphicFramePr>
        <p:xfrm>
          <a:off x="1152492" y="1695383"/>
          <a:ext cx="6159500" cy="310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8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Prefix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Method Type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of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static factory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  <a:r>
                        <a:rPr lang="en-US" sz="1100" baseline="0" dirty="0"/>
                        <a:t> c</a:t>
                      </a:r>
                      <a:r>
                        <a:rPr lang="en-US" sz="1100" dirty="0"/>
                        <a:t>reation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from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static factory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Converts from input to target type 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parse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static factory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Parse the input string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a part of the state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is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Queries the state of the target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with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a copy with one element changed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plus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copy of object with amount of time added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r>
                        <a:rPr lang="en-US" sz="1100" dirty="0"/>
                        <a:t>minus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Returns copy of object</a:t>
                      </a:r>
                      <a:r>
                        <a:rPr lang="en-US" sz="1100" baseline="0" dirty="0"/>
                        <a:t> with amount of time subtracted</a:t>
                      </a:r>
                      <a:endParaRPr lang="en-US" sz="1100" dirty="0"/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326">
                <a:tc>
                  <a:txBody>
                    <a:bodyPr/>
                    <a:lstStyle/>
                    <a:p>
                      <a:r>
                        <a:rPr lang="en-US" sz="1100" dirty="0"/>
                        <a:t>to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Converts receiver to another type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77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Comprises </a:t>
            </a:r>
            <a:r>
              <a:rPr lang="en-US" dirty="0" err="1"/>
              <a:t>LocalDate</a:t>
            </a:r>
            <a:r>
              <a:rPr lang="en-US" dirty="0"/>
              <a:t>, </a:t>
            </a:r>
            <a:r>
              <a:rPr lang="en-US" dirty="0" err="1"/>
              <a:t>LocalTime</a:t>
            </a:r>
            <a:r>
              <a:rPr lang="en-US" dirty="0"/>
              <a:t>, </a:t>
            </a:r>
            <a:r>
              <a:rPr lang="en-US" dirty="0" err="1"/>
              <a:t>LocalDateTime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Termed 'Local' as they represent date and time</a:t>
            </a:r>
          </a:p>
          <a:p>
            <a:pPr lvl="2"/>
            <a:r>
              <a:rPr lang="en-US" dirty="0"/>
              <a:t>from the context of the local runtime</a:t>
            </a:r>
          </a:p>
          <a:p>
            <a:pPr lvl="2"/>
            <a:r>
              <a:rPr lang="en-US" dirty="0"/>
              <a:t>i.e. from the perspective of the observer</a:t>
            </a:r>
          </a:p>
          <a:p>
            <a:pPr lvl="2"/>
            <a:endParaRPr lang="en-US" dirty="0"/>
          </a:p>
          <a:p>
            <a:r>
              <a:rPr lang="en-US" dirty="0"/>
              <a:t>Time Zones not supported by the Local Date Time API</a:t>
            </a:r>
          </a:p>
          <a:p>
            <a:pPr lvl="2"/>
            <a:r>
              <a:rPr lang="en-US" dirty="0"/>
              <a:t>simplifies API</a:t>
            </a:r>
          </a:p>
          <a:p>
            <a:pPr lvl="2"/>
            <a:endParaRPr lang="en-US" dirty="0"/>
          </a:p>
          <a:p>
            <a:r>
              <a:rPr lang="en-US" dirty="0"/>
              <a:t>Objects created from factory classes</a:t>
            </a:r>
          </a:p>
          <a:p>
            <a:pPr lvl="2"/>
            <a:r>
              <a:rPr lang="en-US" dirty="0"/>
              <a:t>follow Date Time API factory name conventions</a:t>
            </a:r>
          </a:p>
          <a:p>
            <a:pPr lvl="2"/>
            <a:r>
              <a:rPr lang="en-US" sz="1333" dirty="0" err="1">
                <a:latin typeface="Courier"/>
                <a:cs typeface="Courier"/>
              </a:rPr>
              <a:t>LocalDateTime.now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pPr lvl="2"/>
            <a:r>
              <a:rPr lang="en-US" sz="1333" dirty="0" err="1">
                <a:latin typeface="Courier"/>
                <a:cs typeface="Courier"/>
              </a:rPr>
              <a:t>LocalDate.of</a:t>
            </a:r>
            <a:r>
              <a:rPr lang="en-US" sz="1333" dirty="0">
                <a:latin typeface="Courier"/>
                <a:cs typeface="Courier"/>
              </a:rPr>
              <a:t>(2016, </a:t>
            </a:r>
            <a:r>
              <a:rPr lang="en-US" sz="1333" dirty="0" err="1">
                <a:latin typeface="Courier"/>
                <a:cs typeface="Courier"/>
              </a:rPr>
              <a:t>Month.JANUARY</a:t>
            </a:r>
            <a:r>
              <a:rPr lang="en-US" sz="1333" dirty="0">
                <a:latin typeface="Courier"/>
                <a:cs typeface="Courier"/>
              </a:rPr>
              <a:t>, 12);</a:t>
            </a:r>
          </a:p>
          <a:p>
            <a:pPr lvl="2"/>
            <a:r>
              <a:rPr lang="en-US" sz="1333" dirty="0" err="1">
                <a:latin typeface="Courier"/>
                <a:cs typeface="Courier"/>
              </a:rPr>
              <a:t>LocalTime.of</a:t>
            </a:r>
            <a:r>
              <a:rPr lang="en-US" sz="1333" dirty="0">
                <a:latin typeface="Courier"/>
                <a:cs typeface="Courier"/>
              </a:rPr>
              <a:t>(17, 18);</a:t>
            </a:r>
          </a:p>
          <a:p>
            <a:pPr lvl="2"/>
            <a:r>
              <a:rPr lang="en-US" sz="1333" dirty="0" err="1">
                <a:latin typeface="Courier"/>
                <a:cs typeface="Courier"/>
              </a:rPr>
              <a:t>LocalTime.parse</a:t>
            </a:r>
            <a:r>
              <a:rPr lang="en-US" sz="1333" dirty="0">
                <a:latin typeface="Courier"/>
                <a:cs typeface="Courier"/>
              </a:rPr>
              <a:t>("20:15:30");</a:t>
            </a:r>
          </a:p>
          <a:p>
            <a:pPr lvl="2"/>
            <a:endParaRPr lang="en-US" sz="1333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58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LocalDate</a:t>
            </a:r>
            <a:r>
              <a:rPr lang="en-US" dirty="0"/>
              <a:t>, </a:t>
            </a:r>
            <a:r>
              <a:rPr lang="en-US" dirty="0" err="1"/>
              <a:t>LocalTime</a:t>
            </a:r>
            <a:r>
              <a:rPr lang="en-US" dirty="0"/>
              <a:t>, </a:t>
            </a:r>
            <a:r>
              <a:rPr lang="en-US" dirty="0" err="1"/>
              <a:t>LocalDateTime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3500" y="1714500"/>
            <a:ext cx="6535468" cy="27413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>
                <a:latin typeface="Courier"/>
                <a:cs typeface="Courier"/>
              </a:rPr>
              <a:t>import </a:t>
            </a:r>
            <a:r>
              <a:rPr lang="en-US" sz="1333" dirty="0" err="1">
                <a:latin typeface="Courier"/>
                <a:cs typeface="Courier"/>
              </a:rPr>
              <a:t>java.time</a:t>
            </a:r>
            <a:r>
              <a:rPr lang="en-US" sz="1333" dirty="0">
                <a:latin typeface="Courier"/>
                <a:cs typeface="Courier"/>
              </a:rPr>
              <a:t>.*;</a:t>
            </a:r>
          </a:p>
          <a:p>
            <a:r>
              <a:rPr lang="en-US" sz="1333" dirty="0">
                <a:latin typeface="Courier"/>
                <a:cs typeface="Courier"/>
              </a:rPr>
              <a:t>...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currentTime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LocalDateTime.now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("Current </a:t>
            </a:r>
            <a:r>
              <a:rPr lang="en-US" sz="1333" dirty="0" err="1">
                <a:latin typeface="Courier"/>
                <a:cs typeface="Courier"/>
              </a:rPr>
              <a:t>DateTime</a:t>
            </a:r>
            <a:r>
              <a:rPr lang="en-US" sz="1333" dirty="0">
                <a:latin typeface="Courier"/>
                <a:cs typeface="Courier"/>
              </a:rPr>
              <a:t>: " + </a:t>
            </a:r>
            <a:r>
              <a:rPr lang="en-US" sz="1333" dirty="0" err="1">
                <a:latin typeface="Courier"/>
                <a:cs typeface="Courier"/>
              </a:rPr>
              <a:t>currentTime</a:t>
            </a:r>
            <a:r>
              <a:rPr lang="en-US" sz="1333" dirty="0">
                <a:latin typeface="Courier"/>
                <a:cs typeface="Courier"/>
              </a:rPr>
              <a:t>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d1 = </a:t>
            </a:r>
            <a:r>
              <a:rPr lang="en-US" sz="1333" dirty="0" err="1">
                <a:latin typeface="Courier"/>
                <a:cs typeface="Courier"/>
              </a:rPr>
              <a:t>currentTime.toLocalDate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("d1: " + d1);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LocalDate</a:t>
            </a:r>
            <a:r>
              <a:rPr lang="en-US" sz="1333" dirty="0">
                <a:latin typeface="Courier"/>
                <a:cs typeface="Courier"/>
              </a:rPr>
              <a:t> d2 = </a:t>
            </a:r>
            <a:r>
              <a:rPr lang="en-US" sz="1333" dirty="0" err="1">
                <a:latin typeface="Courier"/>
                <a:cs typeface="Courier"/>
              </a:rPr>
              <a:t>LocalDate.of</a:t>
            </a:r>
            <a:r>
              <a:rPr lang="en-US" sz="1333" dirty="0">
                <a:latin typeface="Courier"/>
                <a:cs typeface="Courier"/>
              </a:rPr>
              <a:t>(2016, </a:t>
            </a:r>
            <a:r>
              <a:rPr lang="en-US" sz="1333" dirty="0" err="1">
                <a:latin typeface="Courier"/>
                <a:cs typeface="Courier"/>
              </a:rPr>
              <a:t>Month.JANUARY</a:t>
            </a:r>
            <a:r>
              <a:rPr lang="en-US" sz="1333" dirty="0">
                <a:latin typeface="Courier"/>
                <a:cs typeface="Courier"/>
              </a:rPr>
              <a:t>, 12);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("d2: " + d2);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LocalTime</a:t>
            </a:r>
            <a:r>
              <a:rPr lang="en-US" sz="1333" dirty="0">
                <a:latin typeface="Courier"/>
                <a:cs typeface="Courier"/>
              </a:rPr>
              <a:t> d3 = </a:t>
            </a:r>
            <a:r>
              <a:rPr lang="en-US" sz="1333" dirty="0" err="1">
                <a:latin typeface="Courier"/>
                <a:cs typeface="Courier"/>
              </a:rPr>
              <a:t>LocalTime.parse</a:t>
            </a:r>
            <a:r>
              <a:rPr lang="en-US" sz="1333" dirty="0">
                <a:latin typeface="Courier"/>
                <a:cs typeface="Courier"/>
              </a:rPr>
              <a:t>("20:15:30");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("d3: " + d3);</a:t>
            </a:r>
            <a:r>
              <a:rPr lang="de-DE" sz="1333" dirty="0">
                <a:latin typeface="Courier"/>
                <a:cs typeface="Courier"/>
              </a:rPr>
              <a:t> </a:t>
            </a:r>
            <a:r>
              <a:rPr lang="en-US" sz="1333" dirty="0">
                <a:latin typeface="Courier"/>
                <a:cs typeface="Courier"/>
              </a:rPr>
              <a:t>	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78495" y="4184249"/>
            <a:ext cx="3359856" cy="1056766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de-DE" sz="1333" dirty="0" err="1"/>
              <a:t>Current</a:t>
            </a:r>
            <a:r>
              <a:rPr lang="de-DE" sz="1333" dirty="0"/>
              <a:t> </a:t>
            </a:r>
            <a:r>
              <a:rPr lang="de-DE" sz="1333" dirty="0" err="1"/>
              <a:t>DateTime</a:t>
            </a:r>
            <a:r>
              <a:rPr lang="de-DE" sz="1333" dirty="0"/>
              <a:t>: 2016-0129T17:41:37.591</a:t>
            </a:r>
          </a:p>
          <a:p>
            <a:r>
              <a:rPr lang="is-IS" sz="1333" dirty="0"/>
              <a:t>d1: 2016-01-29</a:t>
            </a:r>
          </a:p>
          <a:p>
            <a:r>
              <a:rPr lang="is-IS" sz="1333" dirty="0"/>
              <a:t>d2: 2016-01-12</a:t>
            </a:r>
          </a:p>
          <a:p>
            <a:r>
              <a:rPr lang="is-IS" sz="1333" dirty="0"/>
              <a:t>d3: 20:15:30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 conventions used to obtain values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7108" y="1462754"/>
            <a:ext cx="7464391" cy="356185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year = </a:t>
            </a:r>
            <a:r>
              <a:rPr lang="en-US" sz="1333" dirty="0" err="1">
                <a:latin typeface="Courier"/>
                <a:cs typeface="Courier"/>
              </a:rPr>
              <a:t>currentTime.getYear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>
                <a:latin typeface="Courier"/>
                <a:cs typeface="Courier"/>
              </a:rPr>
              <a:t>Month month = </a:t>
            </a:r>
            <a:r>
              <a:rPr lang="en-US" sz="1333" dirty="0" err="1">
                <a:latin typeface="Courier"/>
                <a:cs typeface="Courier"/>
              </a:rPr>
              <a:t>currentTime.getMonth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day = </a:t>
            </a:r>
            <a:r>
              <a:rPr lang="en-US" sz="1333" dirty="0" err="1">
                <a:latin typeface="Courier"/>
                <a:cs typeface="Courier"/>
              </a:rPr>
              <a:t>currentTime.getDayOfMonth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DayOfWeek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dayOfWeek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currentTime.getDayOfWeek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</a:t>
            </a:r>
            <a:r>
              <a:rPr lang="en-US" sz="1333" dirty="0" err="1">
                <a:latin typeface="Courier"/>
                <a:cs typeface="Courier"/>
              </a:rPr>
              <a:t>dayOfYear</a:t>
            </a:r>
            <a:r>
              <a:rPr lang="en-US" sz="1333" dirty="0">
                <a:latin typeface="Courier"/>
                <a:cs typeface="Courier"/>
              </a:rPr>
              <a:t> = </a:t>
            </a:r>
            <a:r>
              <a:rPr lang="en-US" sz="1333" dirty="0" err="1">
                <a:latin typeface="Courier"/>
                <a:cs typeface="Courier"/>
              </a:rPr>
              <a:t>currentTime.getDayOfYear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hours = </a:t>
            </a:r>
            <a:r>
              <a:rPr lang="en-US" sz="1333" dirty="0" err="1">
                <a:latin typeface="Courier"/>
                <a:cs typeface="Courier"/>
              </a:rPr>
              <a:t>currentTime.getHour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minutes = </a:t>
            </a:r>
            <a:r>
              <a:rPr lang="en-US" sz="1333" dirty="0" err="1">
                <a:latin typeface="Courier"/>
                <a:cs typeface="Courier"/>
              </a:rPr>
              <a:t>currentTime.getMinute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 err="1">
                <a:latin typeface="Courier"/>
                <a:cs typeface="Courier"/>
              </a:rPr>
              <a:t>int</a:t>
            </a:r>
            <a:r>
              <a:rPr lang="en-US" sz="1333" dirty="0">
                <a:latin typeface="Courier"/>
                <a:cs typeface="Courier"/>
              </a:rPr>
              <a:t> seconds = </a:t>
            </a:r>
            <a:r>
              <a:rPr lang="en-US" sz="1333" dirty="0" err="1">
                <a:latin typeface="Courier"/>
                <a:cs typeface="Courier"/>
              </a:rPr>
              <a:t>currentTime.getSecond</a:t>
            </a:r>
            <a:r>
              <a:rPr lang="en-US" sz="1333" dirty="0">
                <a:latin typeface="Courier"/>
                <a:cs typeface="Courier"/>
              </a:rPr>
              <a:t>();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endParaRPr lang="en-US" sz="1333" dirty="0">
              <a:latin typeface="Courier"/>
              <a:cs typeface="Courier"/>
            </a:endParaRP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</a:t>
            </a:r>
          </a:p>
          <a:p>
            <a:r>
              <a:rPr lang="en-US" sz="1333" dirty="0">
                <a:latin typeface="Courier"/>
                <a:cs typeface="Courier"/>
              </a:rPr>
              <a:t>    "Year: " + year +</a:t>
            </a:r>
          </a:p>
          <a:p>
            <a:r>
              <a:rPr lang="en-US" sz="1333" dirty="0">
                <a:latin typeface="Courier"/>
                <a:cs typeface="Courier"/>
              </a:rPr>
              <a:t>    "\</a:t>
            </a:r>
            <a:r>
              <a:rPr lang="en-US" sz="1333" dirty="0" err="1">
                <a:latin typeface="Courier"/>
                <a:cs typeface="Courier"/>
              </a:rPr>
              <a:t>nMonth</a:t>
            </a:r>
            <a:r>
              <a:rPr lang="en-US" sz="1333" dirty="0">
                <a:latin typeface="Courier"/>
                <a:cs typeface="Courier"/>
              </a:rPr>
              <a:t>: " + month + </a:t>
            </a:r>
          </a:p>
          <a:p>
            <a:r>
              <a:rPr lang="en-US" sz="1333" dirty="0">
                <a:latin typeface="Courier"/>
                <a:cs typeface="Courier"/>
              </a:rPr>
              <a:t>    "\</a:t>
            </a:r>
            <a:r>
              <a:rPr lang="en-US" sz="1333" dirty="0" err="1">
                <a:latin typeface="Courier"/>
                <a:cs typeface="Courier"/>
              </a:rPr>
              <a:t>nDay</a:t>
            </a:r>
            <a:r>
              <a:rPr lang="en-US" sz="1333" dirty="0">
                <a:latin typeface="Courier"/>
                <a:cs typeface="Courier"/>
              </a:rPr>
              <a:t>: " + day + </a:t>
            </a:r>
          </a:p>
          <a:p>
            <a:r>
              <a:rPr lang="en-US" sz="1333" dirty="0">
                <a:latin typeface="Courier"/>
                <a:cs typeface="Courier"/>
              </a:rPr>
              <a:t>    "\</a:t>
            </a:r>
            <a:r>
              <a:rPr lang="en-US" sz="1333" dirty="0" err="1">
                <a:latin typeface="Courier"/>
                <a:cs typeface="Courier"/>
              </a:rPr>
              <a:t>nDay</a:t>
            </a:r>
            <a:r>
              <a:rPr lang="en-US" sz="1333" dirty="0">
                <a:latin typeface="Courier"/>
                <a:cs typeface="Courier"/>
              </a:rPr>
              <a:t> Of Week: " + </a:t>
            </a:r>
            <a:r>
              <a:rPr lang="en-US" sz="1333" dirty="0" err="1">
                <a:latin typeface="Courier"/>
                <a:cs typeface="Courier"/>
              </a:rPr>
              <a:t>dayOfWeek</a:t>
            </a:r>
            <a:r>
              <a:rPr lang="en-US" sz="1333" dirty="0">
                <a:latin typeface="Courier"/>
                <a:cs typeface="Courier"/>
              </a:rPr>
              <a:t> + ", Day of Year: " + </a:t>
            </a:r>
            <a:r>
              <a:rPr lang="en-US" sz="1333" dirty="0" err="1">
                <a:latin typeface="Courier"/>
                <a:cs typeface="Courier"/>
              </a:rPr>
              <a:t>dayOfYear</a:t>
            </a:r>
            <a:r>
              <a:rPr lang="en-US" sz="1333" dirty="0">
                <a:latin typeface="Courier"/>
                <a:cs typeface="Courier"/>
              </a:rPr>
              <a:t> + </a:t>
            </a:r>
          </a:p>
          <a:p>
            <a:r>
              <a:rPr lang="en-US" sz="1333" dirty="0">
                <a:latin typeface="Courier"/>
                <a:cs typeface="Courier"/>
              </a:rPr>
              <a:t>    "\</a:t>
            </a:r>
            <a:r>
              <a:rPr lang="en-US" sz="1333" dirty="0" err="1">
                <a:latin typeface="Courier"/>
                <a:cs typeface="Courier"/>
              </a:rPr>
              <a:t>nHours</a:t>
            </a:r>
            <a:r>
              <a:rPr lang="en-US" sz="1333" dirty="0">
                <a:latin typeface="Courier"/>
                <a:cs typeface="Courier"/>
              </a:rPr>
              <a:t>: " + hours + ", Minutes: " + minutes + </a:t>
            </a:r>
          </a:p>
          <a:p>
            <a:r>
              <a:rPr lang="en-US" sz="1333" dirty="0">
                <a:latin typeface="Courier"/>
                <a:cs typeface="Courier"/>
              </a:rPr>
              <a:t>    "\</a:t>
            </a:r>
            <a:r>
              <a:rPr lang="en-US" sz="1333" dirty="0" err="1">
                <a:latin typeface="Courier"/>
                <a:cs typeface="Courier"/>
              </a:rPr>
              <a:t>nSeconds</a:t>
            </a:r>
            <a:r>
              <a:rPr lang="en-US" sz="1333" dirty="0">
                <a:latin typeface="Courier"/>
                <a:cs typeface="Courier"/>
              </a:rPr>
              <a:t>: " + seconds);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57850" y="2479431"/>
            <a:ext cx="2857500" cy="1528498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33" dirty="0"/>
              <a:t>Year: 2016</a:t>
            </a:r>
          </a:p>
          <a:p>
            <a:pPr>
              <a:lnSpc>
                <a:spcPct val="90000"/>
              </a:lnSpc>
            </a:pPr>
            <a:r>
              <a:rPr lang="en-US" sz="1333" dirty="0"/>
              <a:t>Month: FEBRUARY</a:t>
            </a:r>
          </a:p>
          <a:p>
            <a:pPr>
              <a:lnSpc>
                <a:spcPct val="90000"/>
              </a:lnSpc>
            </a:pPr>
            <a:r>
              <a:rPr lang="en-US" sz="1333" dirty="0"/>
              <a:t>Day: 8</a:t>
            </a:r>
          </a:p>
          <a:p>
            <a:pPr>
              <a:lnSpc>
                <a:spcPct val="90000"/>
              </a:lnSpc>
            </a:pPr>
            <a:r>
              <a:rPr lang="en-US" sz="1333" dirty="0"/>
              <a:t>Day Of Week: MONDAY, Day of Year: 39</a:t>
            </a:r>
          </a:p>
          <a:p>
            <a:pPr>
              <a:lnSpc>
                <a:spcPct val="90000"/>
              </a:lnSpc>
            </a:pPr>
            <a:r>
              <a:rPr lang="en-US" sz="1333" dirty="0"/>
              <a:t>Hours: 11, Minutes: 5</a:t>
            </a:r>
          </a:p>
          <a:p>
            <a:pPr>
              <a:lnSpc>
                <a:spcPct val="90000"/>
              </a:lnSpc>
            </a:pPr>
            <a:r>
              <a:rPr lang="en-US" sz="1333" dirty="0"/>
              <a:t>Seconds: 9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3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Date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perform operations on dates / times</a:t>
            </a:r>
          </a:p>
          <a:p>
            <a:pPr lvl="2"/>
            <a:r>
              <a:rPr lang="en-US" dirty="0"/>
              <a:t>as immutable these operations create new objects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8650" y="1769556"/>
            <a:ext cx="6535468" cy="27413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5407" tIns="37042" rIns="75407" bIns="37042">
            <a:spAutoFit/>
          </a:bodyPr>
          <a:lstStyle/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("Current </a:t>
            </a:r>
            <a:r>
              <a:rPr lang="en-US" sz="1333" dirty="0" err="1">
                <a:latin typeface="Courier"/>
                <a:cs typeface="Courier"/>
              </a:rPr>
              <a:t>DateTime</a:t>
            </a:r>
            <a:r>
              <a:rPr lang="en-US" sz="1333" dirty="0">
                <a:latin typeface="Courier"/>
                <a:cs typeface="Courier"/>
              </a:rPr>
              <a:t>: " + </a:t>
            </a:r>
            <a:r>
              <a:rPr lang="en-US" sz="1333" dirty="0" err="1">
                <a:latin typeface="Courier"/>
                <a:cs typeface="Courier"/>
              </a:rPr>
              <a:t>currentTime</a:t>
            </a:r>
            <a:r>
              <a:rPr lang="en-US" sz="1333" dirty="0">
                <a:latin typeface="Courier"/>
                <a:cs typeface="Courier"/>
              </a:rPr>
              <a:t>);	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dx1 = </a:t>
            </a:r>
            <a:r>
              <a:rPr lang="en-US" sz="1333" dirty="0" err="1">
                <a:latin typeface="Courier"/>
                <a:cs typeface="Courier"/>
              </a:rPr>
              <a:t>currentTime.withYear</a:t>
            </a:r>
            <a:r>
              <a:rPr lang="en-US" sz="1333" dirty="0">
                <a:latin typeface="Courier"/>
                <a:cs typeface="Courier"/>
              </a:rPr>
              <a:t>(2020);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("dx1: " + dx1);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dx2 = </a:t>
            </a:r>
            <a:r>
              <a:rPr lang="en-US" sz="1333" dirty="0" err="1">
                <a:latin typeface="Courier"/>
                <a:cs typeface="Courier"/>
              </a:rPr>
              <a:t>currentTime.plusWeeks</a:t>
            </a:r>
            <a:r>
              <a:rPr lang="en-US" sz="1333" dirty="0">
                <a:latin typeface="Courier"/>
                <a:cs typeface="Courier"/>
              </a:rPr>
              <a:t>(4);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("dx2: " + dx2);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dx3 = </a:t>
            </a:r>
            <a:r>
              <a:rPr lang="en-US" sz="1333" dirty="0" err="1">
                <a:latin typeface="Courier"/>
                <a:cs typeface="Courier"/>
              </a:rPr>
              <a:t>currentTime.withDayOfMonth</a:t>
            </a:r>
            <a:r>
              <a:rPr lang="en-US" sz="1333" dirty="0">
                <a:latin typeface="Courier"/>
                <a:cs typeface="Courier"/>
              </a:rPr>
              <a:t>(25);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("dx3: " + dx3);</a:t>
            </a:r>
          </a:p>
          <a:p>
            <a:r>
              <a:rPr lang="en-US" sz="1333" dirty="0">
                <a:latin typeface="Courier"/>
                <a:cs typeface="Courier"/>
              </a:rPr>
              <a:t>		</a:t>
            </a:r>
          </a:p>
          <a:p>
            <a:r>
              <a:rPr lang="en-US" sz="1333" dirty="0" err="1">
                <a:latin typeface="Courier"/>
                <a:cs typeface="Courier"/>
              </a:rPr>
              <a:t>LocalDateTime</a:t>
            </a:r>
            <a:r>
              <a:rPr lang="en-US" sz="1333" dirty="0">
                <a:latin typeface="Courier"/>
                <a:cs typeface="Courier"/>
              </a:rPr>
              <a:t> dx4 = </a:t>
            </a:r>
            <a:r>
              <a:rPr lang="en-US" sz="1333" dirty="0" err="1">
                <a:latin typeface="Courier"/>
                <a:cs typeface="Courier"/>
              </a:rPr>
              <a:t>currentTime.withHour</a:t>
            </a:r>
            <a:r>
              <a:rPr lang="en-US" sz="1333" dirty="0">
                <a:latin typeface="Courier"/>
                <a:cs typeface="Courier"/>
              </a:rPr>
              <a:t>(15);</a:t>
            </a:r>
          </a:p>
          <a:p>
            <a:r>
              <a:rPr lang="en-US" sz="1333" dirty="0" err="1">
                <a:latin typeface="Courier"/>
                <a:cs typeface="Courier"/>
              </a:rPr>
              <a:t>System.out.println</a:t>
            </a:r>
            <a:r>
              <a:rPr lang="en-US" sz="1333" dirty="0">
                <a:latin typeface="Courier"/>
                <a:cs typeface="Courier"/>
              </a:rPr>
              <a:t>("dx4: " + dx4);</a:t>
            </a:r>
          </a:p>
          <a:p>
            <a:endParaRPr lang="en-US" sz="1333" dirty="0">
              <a:latin typeface="Courier"/>
              <a:cs typeface="Courier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0" y="4069789"/>
            <a:ext cx="3810000" cy="1261887"/>
          </a:xfrm>
          <a:prstGeom prst="rect">
            <a:avLst/>
          </a:prstGeom>
          <a:solidFill>
            <a:srgbClr val="E0F8E0"/>
          </a:solidFill>
          <a:ln w="9525">
            <a:solidFill>
              <a:srgbClr val="009D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80000" tIns="117000" bIns="117000">
            <a:spAutoFit/>
          </a:bodyPr>
          <a:lstStyle/>
          <a:p>
            <a:r>
              <a:rPr lang="de-DE" sz="1333" dirty="0" err="1"/>
              <a:t>Current</a:t>
            </a:r>
            <a:r>
              <a:rPr lang="de-DE" sz="1333" dirty="0"/>
              <a:t> </a:t>
            </a:r>
            <a:r>
              <a:rPr lang="de-DE" sz="1333" dirty="0" err="1"/>
              <a:t>DateTime</a:t>
            </a:r>
            <a:r>
              <a:rPr lang="de-DE" sz="1333" dirty="0"/>
              <a:t>: 2016-02-08T11:13:38.886</a:t>
            </a:r>
          </a:p>
          <a:p>
            <a:r>
              <a:rPr lang="is-IS" sz="1333" dirty="0"/>
              <a:t>dx1: 2020-02-08T11:13:38.886</a:t>
            </a:r>
          </a:p>
          <a:p>
            <a:r>
              <a:rPr lang="is-IS" sz="1333" dirty="0"/>
              <a:t>dx2: 2016-03-07T11:13:38.886</a:t>
            </a:r>
          </a:p>
          <a:p>
            <a:r>
              <a:rPr lang="is-IS" sz="1333" dirty="0"/>
              <a:t>dx3: 2016-02-25T11:13:38.886</a:t>
            </a:r>
          </a:p>
          <a:p>
            <a:r>
              <a:rPr lang="is-IS" sz="1333" dirty="0"/>
              <a:t>dx4: 2016-02-08T15:13:38.886</a:t>
            </a:r>
            <a:endParaRPr lang="en-GB" sz="1333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0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3107</Words>
  <Application>Microsoft Macintosh PowerPoint</Application>
  <PresentationFormat>On-screen Show (16:10)</PresentationFormat>
  <Paragraphs>420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Courier</vt:lpstr>
      <vt:lpstr>Courier New</vt:lpstr>
      <vt:lpstr>Symbol</vt:lpstr>
      <vt:lpstr>Times New Roman</vt:lpstr>
      <vt:lpstr>Office Theme</vt:lpstr>
      <vt:lpstr>Java 8 Date &amp; Time API</vt:lpstr>
      <vt:lpstr>Issues with pre Java8 Date Time API</vt:lpstr>
      <vt:lpstr>New Date Time API</vt:lpstr>
      <vt:lpstr>New Date Time API</vt:lpstr>
      <vt:lpstr>Method Naming Conventions</vt:lpstr>
      <vt:lpstr>Local Date Time API</vt:lpstr>
      <vt:lpstr>Local Date Time API</vt:lpstr>
      <vt:lpstr>Local Date Time API</vt:lpstr>
      <vt:lpstr>Local Date Time API</vt:lpstr>
      <vt:lpstr>Zoned Date Time API</vt:lpstr>
      <vt:lpstr>Zoned Date Time API</vt:lpstr>
      <vt:lpstr>Zoned Date Time API</vt:lpstr>
      <vt:lpstr>ChronoUnit</vt:lpstr>
      <vt:lpstr>Period and Duration</vt:lpstr>
      <vt:lpstr>Temporal Adjusters</vt:lpstr>
      <vt:lpstr>Temporal Query</vt:lpstr>
      <vt:lpstr>Temporal Query</vt:lpstr>
      <vt:lpstr>Temporal Query</vt:lpstr>
      <vt:lpstr>Truncation</vt:lpstr>
      <vt:lpstr>Clock</vt:lpstr>
      <vt:lpstr>Backwards Compatibility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Microsoft Office User</cp:lastModifiedBy>
  <cp:revision>83</cp:revision>
  <dcterms:created xsi:type="dcterms:W3CDTF">2016-08-08T06:24:31Z</dcterms:created>
  <dcterms:modified xsi:type="dcterms:W3CDTF">2018-01-23T20:58:52Z</dcterms:modified>
</cp:coreProperties>
</file>