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-2379" y="-925"/>
            <a:ext cx="9146380" cy="6858924"/>
          </a:xfrm>
          <a:custGeom>
            <a:pathLst>
              <a:path extrusionOk="0" h="2002901" w="3352800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 rot="-2460000">
            <a:off x="817111" y="1730402"/>
            <a:ext cx="5648622" cy="12043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1"/>
              </a:buClr>
              <a:buFont typeface="Souce Sans Pro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 rot="-2460000">
            <a:off x="1212276" y="2470924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300"/>
              </a:spcBef>
              <a:buClr>
                <a:schemeClr val="accent2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300"/>
              </a:spcBef>
              <a:buClr>
                <a:schemeClr val="accent2"/>
              </a:buClr>
              <a:buFont typeface="Noto Symbol"/>
              <a:buNone/>
              <a:defRPr/>
            </a:lvl3pPr>
            <a:lvl4pPr indent="0" marL="1371600" marR="0" rtl="0" algn="ctr">
              <a:spcBef>
                <a:spcPts val="300"/>
              </a:spcBef>
              <a:buClr>
                <a:schemeClr val="accent2"/>
              </a:buClr>
              <a:buFont typeface="Noto Symbol"/>
              <a:buNone/>
              <a:defRPr/>
            </a:lvl4pPr>
            <a:lvl5pPr indent="0" marL="1828800" marR="0" rtl="0" algn="ctr">
              <a:spcBef>
                <a:spcPts val="300"/>
              </a:spcBef>
              <a:buClr>
                <a:schemeClr val="accent2"/>
              </a:buClr>
              <a:buFont typeface="Noto Symbol"/>
              <a:buNone/>
              <a:defRPr/>
            </a:lvl5pPr>
            <a:lvl6pPr indent="0" marL="2286000" marR="0" rtl="0" algn="ctr">
              <a:spcBef>
                <a:spcPts val="300"/>
              </a:spcBef>
              <a:buClr>
                <a:schemeClr val="accent2"/>
              </a:buClr>
              <a:buFont typeface="Noto Symbol"/>
              <a:buNone/>
              <a:defRPr/>
            </a:lvl6pPr>
            <a:lvl7pPr indent="0" marL="2743200" marR="0" rtl="0" algn="ctr">
              <a:spcBef>
                <a:spcPts val="300"/>
              </a:spcBef>
              <a:buClr>
                <a:schemeClr val="accent2"/>
              </a:buClr>
              <a:buFont typeface="Noto Symbol"/>
              <a:buNone/>
              <a:defRPr/>
            </a:lvl7pPr>
            <a:lvl8pPr indent="0" marL="3200400" marR="0" rtl="0" algn="ctr">
              <a:spcBef>
                <a:spcPts val="300"/>
              </a:spcBef>
              <a:buClr>
                <a:schemeClr val="accent2"/>
              </a:buClr>
              <a:buFont typeface="Noto Symbol"/>
              <a:buNone/>
              <a:defRPr/>
            </a:lvl8pPr>
            <a:lvl9pPr indent="0" marL="3657600" marR="0" rtl="0" algn="ctr">
              <a:spcBef>
                <a:spcPts val="300"/>
              </a:spcBef>
              <a:buClr>
                <a:schemeClr val="accent2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Sou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2793505" y="-869917"/>
            <a:ext cx="3579848" cy="752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/>
            </a:lvl1pPr>
            <a:lvl2pPr indent="-72136" marL="173736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indent="-72136" marL="402336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3pPr>
            <a:lvl4pPr indent="-72136" marL="630936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4pPr>
            <a:lvl5pPr indent="-72136" marL="859536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5pPr>
            <a:lvl6pPr indent="-93980" marL="1097280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6pPr>
            <a:lvl7pPr indent="-83311" marL="1353312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indent="-83311" marL="1581912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8pPr>
            <a:lvl9pPr indent="-77723" marL="1792224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5318919" y="1585119"/>
            <a:ext cx="467836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Sou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1127919" y="-396079"/>
            <a:ext cx="4678361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/>
            </a:lvl1pPr>
            <a:lvl2pPr indent="-72136" marL="173736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indent="-72136" marL="402336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3pPr>
            <a:lvl4pPr indent="-72136" marL="630936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4pPr>
            <a:lvl5pPr indent="-72136" marL="859536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5pPr>
            <a:lvl6pPr indent="-93980" marL="1097280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6pPr>
            <a:lvl7pPr indent="-83311" marL="1353312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indent="-83311" marL="1581912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8pPr>
            <a:lvl9pPr indent="-77723" marL="1792224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Sou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/>
            </a:lvl1pPr>
            <a:lvl2pPr indent="-72136" marL="173736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indent="-72136" marL="402336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3pPr>
            <a:lvl4pPr indent="-72136" marL="630936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4pPr>
            <a:lvl5pPr indent="-72136" marL="859536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5pPr>
            <a:lvl6pPr indent="-93980" marL="1097280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6pPr>
            <a:lvl7pPr indent="-83311" marL="1353312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indent="-83311" marL="1581912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8pPr>
            <a:lvl9pPr indent="-77723" marL="1792224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2379" y="-925"/>
            <a:ext cx="9146380" cy="6858924"/>
          </a:xfrm>
          <a:custGeom>
            <a:pathLst>
              <a:path extrusionOk="0" h="2002901" w="3352800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 rot="-2460000">
            <a:off x="819398" y="1726736"/>
            <a:ext cx="5650992" cy="12075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 rot="-2460000">
            <a:off x="1216152" y="2468304"/>
            <a:ext cx="6510528" cy="3291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822959" y="1097279"/>
            <a:ext cx="3200399" cy="371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700016" y="1097279"/>
            <a:ext cx="3200399" cy="371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Sou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22959" y="1097279"/>
            <a:ext cx="320039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/>
            </a:lvl1pPr>
            <a:lvl2pPr indent="0" marL="457200" rtl="0">
              <a:spcBef>
                <a:spcPts val="0"/>
              </a:spcBef>
              <a:buFont typeface="Source Sans Pro"/>
              <a:buNone/>
              <a:defRPr/>
            </a:lvl2pPr>
            <a:lvl3pPr indent="0" marL="914400" rtl="0">
              <a:spcBef>
                <a:spcPts val="0"/>
              </a:spcBef>
              <a:buFont typeface="Source Sans Pro"/>
              <a:buNone/>
              <a:defRPr/>
            </a:lvl3pPr>
            <a:lvl4pPr indent="0" marL="1371600" rtl="0">
              <a:spcBef>
                <a:spcPts val="0"/>
              </a:spcBef>
              <a:buFont typeface="Source Sans Pro"/>
              <a:buNone/>
              <a:defRPr/>
            </a:lvl4pPr>
            <a:lvl5pPr indent="0" marL="1828800" rtl="0">
              <a:spcBef>
                <a:spcPts val="0"/>
              </a:spcBef>
              <a:buFont typeface="Source Sans Pro"/>
              <a:buNone/>
              <a:defRPr/>
            </a:lvl5pPr>
            <a:lvl6pPr indent="0" marL="2286000" rtl="0">
              <a:spcBef>
                <a:spcPts val="0"/>
              </a:spcBef>
              <a:buFont typeface="Source Sans Pro"/>
              <a:buNone/>
              <a:defRPr/>
            </a:lvl6pPr>
            <a:lvl7pPr indent="0" marL="2743200" rtl="0">
              <a:spcBef>
                <a:spcPts val="0"/>
              </a:spcBef>
              <a:buFont typeface="Source Sans Pro"/>
              <a:buNone/>
              <a:defRPr/>
            </a:lvl7pPr>
            <a:lvl8pPr indent="0" marL="3200400" rtl="0">
              <a:spcBef>
                <a:spcPts val="0"/>
              </a:spcBef>
              <a:buFont typeface="Source Sans Pro"/>
              <a:buNone/>
              <a:defRPr/>
            </a:lvl8pPr>
            <a:lvl9pPr indent="0" marL="3657600" rtl="0">
              <a:spcBef>
                <a:spcPts val="0"/>
              </a:spcBef>
              <a:buFont typeface="Source Sans Pro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819150" y="1701848"/>
            <a:ext cx="3200399" cy="3108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700016" y="1097279"/>
            <a:ext cx="320039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/>
            </a:lvl1pPr>
            <a:lvl2pPr indent="0" marL="457200" rtl="0">
              <a:spcBef>
                <a:spcPts val="0"/>
              </a:spcBef>
              <a:buFont typeface="Source Sans Pro"/>
              <a:buNone/>
              <a:defRPr/>
            </a:lvl2pPr>
            <a:lvl3pPr indent="0" marL="914400" rtl="0">
              <a:spcBef>
                <a:spcPts val="0"/>
              </a:spcBef>
              <a:buFont typeface="Source Sans Pro"/>
              <a:buNone/>
              <a:defRPr/>
            </a:lvl3pPr>
            <a:lvl4pPr indent="0" marL="1371600" rtl="0">
              <a:spcBef>
                <a:spcPts val="0"/>
              </a:spcBef>
              <a:buFont typeface="Source Sans Pro"/>
              <a:buNone/>
              <a:defRPr/>
            </a:lvl4pPr>
            <a:lvl5pPr indent="0" marL="1828800" rtl="0">
              <a:spcBef>
                <a:spcPts val="0"/>
              </a:spcBef>
              <a:buFont typeface="Source Sans Pro"/>
              <a:buNone/>
              <a:defRPr/>
            </a:lvl5pPr>
            <a:lvl6pPr indent="0" marL="2286000" rtl="0">
              <a:spcBef>
                <a:spcPts val="0"/>
              </a:spcBef>
              <a:buFont typeface="Source Sans Pro"/>
              <a:buNone/>
              <a:defRPr/>
            </a:lvl6pPr>
            <a:lvl7pPr indent="0" marL="2743200" rtl="0">
              <a:spcBef>
                <a:spcPts val="0"/>
              </a:spcBef>
              <a:buFont typeface="Source Sans Pro"/>
              <a:buNone/>
              <a:defRPr/>
            </a:lvl7pPr>
            <a:lvl8pPr indent="0" marL="3200400" rtl="0">
              <a:spcBef>
                <a:spcPts val="0"/>
              </a:spcBef>
              <a:buFont typeface="Source Sans Pro"/>
              <a:buNone/>
              <a:defRPr/>
            </a:lvl8pPr>
            <a:lvl9pPr indent="0" marL="3657600" rtl="0">
              <a:spcBef>
                <a:spcPts val="0"/>
              </a:spcBef>
              <a:buFont typeface="Source Sans Pro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700016" y="1701848"/>
            <a:ext cx="3200399" cy="3108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Sou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Shape 61"/>
          <p:cNvSpPr/>
          <p:nvPr/>
        </p:nvSpPr>
        <p:spPr>
          <a:xfrm rot="5400000">
            <a:off x="433389" y="-433386"/>
            <a:ext cx="6858000" cy="7724777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 rot="-2460000">
            <a:off x="784930" y="1576103"/>
            <a:ext cx="5212080" cy="10894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749551" y="2618911"/>
            <a:ext cx="3807779" cy="3324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 rot="-2460000">
            <a:off x="1297953" y="2253384"/>
            <a:ext cx="5794759" cy="6233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/>
            </a:lvl1pPr>
            <a:lvl2pPr indent="0" marL="457200" rtl="0">
              <a:spcBef>
                <a:spcPts val="0"/>
              </a:spcBef>
              <a:buFont typeface="Source Sans Pro"/>
              <a:buNone/>
              <a:defRPr/>
            </a:lvl2pPr>
            <a:lvl3pPr indent="0" marL="914400" rtl="0">
              <a:spcBef>
                <a:spcPts val="0"/>
              </a:spcBef>
              <a:buFont typeface="Source Sans Pro"/>
              <a:buNone/>
              <a:defRPr/>
            </a:lvl3pPr>
            <a:lvl4pPr indent="0" marL="1371600" rtl="0">
              <a:spcBef>
                <a:spcPts val="0"/>
              </a:spcBef>
              <a:buFont typeface="Source Sans Pro"/>
              <a:buNone/>
              <a:defRPr/>
            </a:lvl4pPr>
            <a:lvl5pPr indent="0" marL="1828800" rtl="0">
              <a:spcBef>
                <a:spcPts val="0"/>
              </a:spcBef>
              <a:buFont typeface="Source Sans Pro"/>
              <a:buNone/>
              <a:defRPr/>
            </a:lvl5pPr>
            <a:lvl6pPr indent="0" marL="2286000" rtl="0">
              <a:spcBef>
                <a:spcPts val="0"/>
              </a:spcBef>
              <a:buFont typeface="Source Sans Pro"/>
              <a:buNone/>
              <a:defRPr/>
            </a:lvl6pPr>
            <a:lvl7pPr indent="0" marL="2743200" rtl="0">
              <a:spcBef>
                <a:spcPts val="0"/>
              </a:spcBef>
              <a:buFont typeface="Source Sans Pro"/>
              <a:buNone/>
              <a:defRPr/>
            </a:lvl7pPr>
            <a:lvl8pPr indent="0" marL="3200400" rtl="0">
              <a:spcBef>
                <a:spcPts val="0"/>
              </a:spcBef>
              <a:buFont typeface="Source Sans Pro"/>
              <a:buNone/>
              <a:defRPr/>
            </a:lvl8pPr>
            <a:lvl9pPr indent="0" marL="3657600" rtl="0">
              <a:spcBef>
                <a:spcPts val="0"/>
              </a:spcBef>
              <a:buFont typeface="Source Sans Pro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6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pic"/>
          </p:nvPr>
        </p:nvSpPr>
        <p:spPr>
          <a:xfrm>
            <a:off x="2028825" y="0"/>
            <a:ext cx="7115175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</p:sp>
      <p:sp>
        <p:nvSpPr>
          <p:cNvPr id="70" name="Shape 70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0" y="5048250"/>
            <a:ext cx="3571874" cy="1809749"/>
          </a:xfrm>
          <a:custGeom>
            <a:pathLst>
              <a:path extrusionOk="0" h="1809750" w="3571875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 rot="-2460000">
            <a:off x="671197" y="1717500"/>
            <a:ext cx="5486400" cy="8674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-2460000">
            <a:off x="1143479" y="2180528"/>
            <a:ext cx="6096545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/>
            </a:lvl1pPr>
            <a:lvl2pPr indent="0" marL="457200" rtl="0">
              <a:spcBef>
                <a:spcPts val="0"/>
              </a:spcBef>
              <a:buFont typeface="Source Sans Pro"/>
              <a:buNone/>
              <a:defRPr/>
            </a:lvl2pPr>
            <a:lvl3pPr indent="0" marL="914400" rtl="0">
              <a:spcBef>
                <a:spcPts val="0"/>
              </a:spcBef>
              <a:buFont typeface="Source Sans Pro"/>
              <a:buNone/>
              <a:defRPr/>
            </a:lvl3pPr>
            <a:lvl4pPr indent="0" marL="1371600" rtl="0">
              <a:spcBef>
                <a:spcPts val="0"/>
              </a:spcBef>
              <a:buFont typeface="Source Sans Pro"/>
              <a:buNone/>
              <a:defRPr/>
            </a:lvl4pPr>
            <a:lvl5pPr indent="0" marL="1828800" rtl="0">
              <a:spcBef>
                <a:spcPts val="0"/>
              </a:spcBef>
              <a:buFont typeface="Source Sans Pro"/>
              <a:buNone/>
              <a:defRPr/>
            </a:lvl5pPr>
            <a:lvl6pPr indent="0" marL="2286000" rtl="0">
              <a:spcBef>
                <a:spcPts val="0"/>
              </a:spcBef>
              <a:buFont typeface="Source Sans Pro"/>
              <a:buNone/>
              <a:defRPr/>
            </a:lvl6pPr>
            <a:lvl7pPr indent="0" marL="2743200" rtl="0">
              <a:spcBef>
                <a:spcPts val="0"/>
              </a:spcBef>
              <a:buFont typeface="Source Sans Pro"/>
              <a:buNone/>
              <a:defRPr/>
            </a:lvl7pPr>
            <a:lvl8pPr indent="0" marL="3200400" rtl="0">
              <a:spcBef>
                <a:spcPts val="0"/>
              </a:spcBef>
              <a:buFont typeface="Source Sans Pro"/>
              <a:buNone/>
              <a:defRPr/>
            </a:lvl8pPr>
            <a:lvl9pPr indent="0" marL="3657600" rtl="0">
              <a:spcBef>
                <a:spcPts val="0"/>
              </a:spcBef>
              <a:buFont typeface="Source Sans Pro"/>
              <a:buNone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-2381" y="5050632"/>
            <a:ext cx="3574256" cy="1807367"/>
          </a:xfrm>
          <a:custGeom>
            <a:pathLst>
              <a:path extrusionOk="0" h="1807368" w="3574257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6"/>
          <p:cNvSpPr/>
          <p:nvPr/>
        </p:nvSpPr>
        <p:spPr>
          <a:xfrm>
            <a:off x="-2379" y="5051292"/>
            <a:ext cx="9146380" cy="1806709"/>
          </a:xfrm>
          <a:custGeom>
            <a:pathLst>
              <a:path extrusionOk="0" h="527584" w="3352800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1"/>
              </a:buClr>
              <a:buFont typeface="Souce Sans Pro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/>
            </a:lvl1pPr>
            <a:lvl2pPr indent="-72136" marL="173736" marR="0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indent="-72136" marL="402336" marR="0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3pPr>
            <a:lvl4pPr indent="-72136" marL="630936" marR="0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4pPr>
            <a:lvl5pPr indent="-72136" marL="859536" marR="0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5pPr>
            <a:lvl6pPr indent="-93980" marL="1097280" marR="0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6pPr>
            <a:lvl7pPr indent="-83311" marL="1353312" marR="0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indent="-83311" marL="1581912" marR="0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8pPr>
            <a:lvl9pPr indent="-77723" marL="1792224" marR="0" rtl="0" algn="l">
              <a:spcBef>
                <a:spcPts val="300"/>
              </a:spcBef>
              <a:buClr>
                <a:schemeClr val="accen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 rot="-2460000">
            <a:off x="817111" y="1730402"/>
            <a:ext cx="5648622" cy="1204306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ce Sans Pro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BLACKTEAM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 rot="-2460000">
            <a:off x="1212276" y="2470924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91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SHOW AND TELL 9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b="0" baseline="0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JUNE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639280" y="3333601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ce Sans Pro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OBJECTIVES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822959" y="1100628"/>
            <a:ext cx="7520939" cy="436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Technology Trending News on web page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Enrich News with Tweets relevant to the news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page will allow users to enter their twitter id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Personalize web page by ordering the headlines based on the content of the users tweets and of their followers tweets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Personalize the web page by remembering which news articles the user clicked on and hence what type of technology news they are interesting in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users clicks on article, show relevant tweets streaming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Also on article, show the positive/negative sentiment of the streaming tweets</a:t>
            </a:r>
          </a:p>
          <a:p>
            <a:pPr indent="-2413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413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ce Sans Pro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HOW IS IT DONE TODAY AND LIMITS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Technology news has mostly comments and opportunity to share news Via twitter, email etc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Most Technology news doesn’t have twitter references and we haven’t seen any with streaming tweets about the news topic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Most news is not personalized, so if I love iPhones I will still see news about Android phones for example</a:t>
            </a:r>
          </a:p>
          <a:p>
            <a:pPr indent="-2413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ce Sans Pro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WHATS NEW IN OUR APPROACH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22959" y="1176828"/>
            <a:ext cx="7520999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Including tweets relevant to the news article – especially showing streaming tweets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Showing sentiment of tweets about the article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Personalizing the web page based on users tweet content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Personalizing the web page based on what users click on</a:t>
            </a:r>
          </a:p>
          <a:p>
            <a:pPr indent="-2413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ce Sans Pro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PROS AND CONS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811500" y="914399"/>
            <a:ext cx="7520999" cy="415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PROS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Giving the user instant feedback, for example a new laptop model, you might see social media information about the product to help you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Personalizing news based on tweets so that it is more relevant to you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Personalizing news based on what you like</a:t>
            </a:r>
          </a:p>
          <a:p>
            <a:pPr indent="0" lvl="0" marL="0" marR="0" rtl="0" algn="l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</a:t>
            </a:r>
          </a:p>
          <a:p>
            <a:pPr indent="-285750" lvl="0" marL="28575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content of the tweets may not be interesting – also will not be from trusted sources</a:t>
            </a:r>
          </a:p>
          <a:p>
            <a:pPr indent="-285750" lvl="0" marL="28575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content of tweets may be offensive</a:t>
            </a:r>
          </a:p>
          <a:p>
            <a:pPr indent="-285750" lvl="0" marL="28575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Personalizing the news may annoy the user if they feel they are being manipulated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22959" y="365760"/>
            <a:ext cx="7520939" cy="98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ce Sans Pro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22959" y="647183"/>
            <a:ext cx="7520939" cy="4033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WHO CARES ?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TBD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DIFFERENCE WILL IT MAKE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will make the news more interesting and relevant</a:t>
            </a:r>
          </a:p>
          <a:p>
            <a:pPr indent="-2286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RISKS AND PAYOFFS</a:t>
            </a:r>
          </a:p>
          <a:p>
            <a:pPr indent="-285750" lvl="0" marL="28575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risk is that the contents of tweets is not interesting</a:t>
            </a:r>
          </a:p>
          <a:p>
            <a:pPr indent="-285750" lvl="0" marL="28575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Payoffs: if we can make the news relevant through personalization and interesting through relevant tweet content this model could be copied for other news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ce Sans Pro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MIDTERM AND FINAL “EXAMS”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Midterm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TBD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Final</a:t>
            </a:r>
          </a:p>
          <a:p>
            <a:pPr indent="0" lvl="0" marL="0" marR="0" rtl="0" algn="l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TBD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