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6E7EBFA-13CA-436F-B2F9-B2CFB19EBEC2}">
  <a:tblStyle styleId="{A6E7EBFA-13CA-436F-B2F9-B2CFB19EBEC2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C62D3E0-336E-4E3B-BC29-D013910E133D}" styleName="Table_1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I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7487" y="1486516"/>
            <a:ext cx="8509026" cy="2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 Practicum: Team Software Project </a:t>
            </a:r>
            <a:br>
              <a:rPr b="0" baseline="0" i="0" lang="en-IE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3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r>
              <a:rPr b="0" baseline="0" i="0" lang="en-IE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</a:t>
            </a:r>
            <a:br>
              <a:rPr b="0" baseline="0" i="0" lang="en-IE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en-IE" sz="3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baseline="0" i="0" lang="en-IE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b="0" baseline="30000" i="0" lang="en-IE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baseline="0" i="0" lang="en-IE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August 2015</a:t>
            </a:r>
          </a:p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IE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suggested timing 7min for demo, 3 for other 6 sections. each section must finish within these timings</a:t>
            </a:r>
          </a:p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IE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(LOS no - we need to work out correct timing for each section)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Business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600200"/>
            <a:ext cx="8229600" cy="515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IE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Profit Model </a:t>
            </a:r>
            <a:r>
              <a:rPr lang="en-IE"/>
              <a:t>- </a:t>
            </a:r>
            <a:r>
              <a:rPr b="0" baseline="0" i="0" lang="en-IE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exactly is profit created?</a:t>
            </a: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20312"/>
            <a:ext cx="82296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Business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515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385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500"/>
              <a:buFont typeface="Calibri"/>
              <a:buChar char="•"/>
            </a:pP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Costs (Staff, Hardware, Events, Marketing)</a:t>
            </a:r>
          </a:p>
          <a:p>
            <a:pPr indent="0" marL="0" marR="0" rtl="0" algn="l">
              <a:lnSpc>
                <a:spcPct val="80000"/>
              </a:lnSpc>
              <a:spcBef>
                <a:spcPts val="450"/>
              </a:spcBef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marL="0" marR="0" rtl="0" algn="l">
              <a:lnSpc>
                <a:spcPct val="80000"/>
              </a:lnSpc>
              <a:spcBef>
                <a:spcPts val="450"/>
              </a:spcBef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marL="0" marR="0" rtl="0" algn="l">
              <a:lnSpc>
                <a:spcPct val="80000"/>
              </a:lnSpc>
              <a:spcBef>
                <a:spcPts val="450"/>
              </a:spcBef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marL="0" marR="0" rtl="0" algn="l">
              <a:lnSpc>
                <a:spcPct val="80000"/>
              </a:lnSpc>
              <a:spcBef>
                <a:spcPts val="450"/>
              </a:spcBef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500"/>
              <a:buFont typeface="Calibri"/>
              <a:buChar char="•"/>
            </a:pP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(CPC, CPM, Private advertising, Affiliates)</a:t>
            </a: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Shape 143"/>
          <p:cNvGraphicFramePr/>
          <p:nvPr/>
        </p:nvGraphicFramePr>
        <p:xfrm>
          <a:off x="892675" y="20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{A6E7EBFA-13CA-436F-B2F9-B2CFB19EBEC2}</a:tableStyleId>
              </a:tblPr>
              <a:tblGrid>
                <a:gridCol w="1325425"/>
                <a:gridCol w="1325425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Time Period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Total cost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First 45 days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€3,787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46 to 90 days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€7,870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91 to 135 days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€10,369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Shape 144"/>
          <p:cNvGraphicFramePr/>
          <p:nvPr/>
        </p:nvGraphicFramePr>
        <p:xfrm>
          <a:off x="889425" y="428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{5C62D3E0-336E-4E3B-BC29-D013910E133D}</a:tableStyleId>
              </a:tblPr>
              <a:tblGrid>
                <a:gridCol w="1328675"/>
                <a:gridCol w="1328675"/>
              </a:tblGrid>
              <a:tr h="347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-IE" sz="1100">
                          <a:solidFill>
                            <a:schemeClr val="dk1"/>
                          </a:solidFill>
                        </a:rPr>
                        <a:t>Time Period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Total Revenue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First 45 days</a:t>
                      </a:r>
                    </a:p>
                  </a:txBody>
                  <a:tcPr marT="63500" marB="63500" marR="63500" marL="635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€3,807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FBFB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46 to 90 days</a:t>
                      </a:r>
                    </a:p>
                  </a:txBody>
                  <a:tcPr marT="63500" marB="63500" marR="63500" marL="635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€11,980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FBFB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91 to 135 days</a:t>
                      </a:r>
                    </a:p>
                  </a:txBody>
                  <a:tcPr marT="63500" marB="63500" marR="63500" marL="635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IE" sz="1100"/>
                        <a:t>€16,997</a:t>
                      </a: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Business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600200"/>
            <a:ext cx="8229600" cy="515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IE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Processes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Arial"/>
              <a:buChar char="–"/>
            </a:pPr>
            <a:r>
              <a:rPr b="0" baseline="0" i="0" lang="en-IE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business activities critical to you being able to both provide customers with the products and services they value and do so in a profitable manner? 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Arial"/>
            </a:pP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User Base</a:t>
            </a:r>
          </a:p>
          <a:p>
            <a:pPr lvl="3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Arial"/>
            </a:pPr>
            <a:r>
              <a:rPr b="0" baseline="0" i="0" lang="en-IE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Soc</a:t>
            </a: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ial Media Presence</a:t>
            </a:r>
          </a:p>
          <a:p>
            <a:pPr lvl="3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Calibri"/>
            </a:pP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Targeted Advertising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Arial"/>
            </a:pP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and maintain relationship with key partners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Arial"/>
            </a:pP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revenue focused</a:t>
            </a: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b="0" baseline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Business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515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IE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Resources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Arial"/>
              <a:buChar char="–"/>
            </a:pPr>
            <a:r>
              <a:rPr b="0" baseline="0" i="0" lang="en-IE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business and technology resources necessary in order to carry out critical processes in an effective and efficient manner? 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Calibri"/>
            </a:pP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Calibri"/>
            </a:pP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and technical skills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Calibri"/>
            </a:pP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Partner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Calibri"/>
            </a:pPr>
            <a:r>
              <a:rPr lang="en-IE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dedicated to finance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Reviews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have you evaluated your system? </a:t>
            </a:r>
          </a:p>
          <a:p>
            <a:pPr lvl="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Surveymonkey, </a:t>
            </a:r>
            <a:r>
              <a:rPr lang="en-I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walkthrough by team, </a:t>
            </a: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informal reviews by friends</a:t>
            </a:r>
            <a:r>
              <a:rPr lang="en-I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/colleagues.</a:t>
            </a:r>
          </a:p>
          <a:p>
            <a:pPr lvl="1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I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discusses on key processes.</a:t>
            </a:r>
          </a:p>
          <a:p>
            <a:pPr lvl="2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i="1" lang="en-IE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1 pos &amp; 1 neg quote from feedback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Reviews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your system solve the problem you set out to address? 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I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Yes. Personalisation of articles is working well as evidenced by survey results</a:t>
            </a:r>
          </a:p>
          <a:p>
            <a:pPr lvl="2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i="1" lang="en-IE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3 different positive quotes from survey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Reviews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outstanding problems? TBD after 11/8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Reviews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would you do next to improve the system? TBD after 11/8</a:t>
            </a:r>
          </a:p>
          <a:p>
            <a:pPr lvl="1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</a:pPr>
            <a:r>
              <a:rPr lang="en-I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Tweets related to news topics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successful is your solution?</a:t>
            </a:r>
          </a:p>
          <a:p>
            <a:pPr indent="-2603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I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parts are most successful? </a:t>
            </a:r>
            <a:r>
              <a:rPr lang="en-I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0" i="0" lang="en-I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ersonalisation(USP)</a:t>
            </a:r>
          </a:p>
          <a:p>
            <a:pPr indent="-2603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I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parts are least successful? TBD after 11/8</a:t>
            </a:r>
          </a:p>
          <a:p>
            <a:pPr indent="0" lvl="0" marL="0" marR="0" rtl="0" algn="l">
              <a:spcBef>
                <a:spcPts val="64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were the biggest challenges you faced as a team in working on this project? </a:t>
            </a:r>
          </a:p>
          <a:p>
            <a:pPr lvl="1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I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and communicating with people in different locations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Setting &amp; The Characters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your system exist? 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problem that you are trying to solve?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core technical challenges in solving this problem?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cares?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are your target users?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these users care about this problem?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lessons have you learned by completing this project? </a:t>
            </a:r>
          </a:p>
          <a:p>
            <a:pPr lvl="1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I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have different ways of working. </a:t>
            </a:r>
          </a:p>
          <a:p>
            <a:pPr lvl="1" marR="0" rtl="0" algn="l">
              <a:spcBef>
                <a:spcPts val="640"/>
              </a:spcBef>
              <a:buClr>
                <a:schemeClr val="dk1"/>
              </a:buClr>
              <a:buFont typeface="Calibri"/>
              <a:buChar char="–"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Setting &amp; The Characters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your system exist? 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cares?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1140571"/>
            <a:ext cx="8229600" cy="4386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your system do?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system built from?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 diagram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your system work?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key technical aspects of your solution (not every little piece)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your system designed the way that it is?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baseline="0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key decisions made to achieve the targeted user experience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the design of the system change over the course of the project?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Business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51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IE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Value Proposition </a:t>
            </a:r>
          </a:p>
          <a:p>
            <a:pPr indent="-282575" lvl="1" marL="742950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IE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the customer? 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0000"/>
              <a:buFont typeface="Calibri"/>
            </a:pPr>
            <a:r>
              <a:rPr lang="en-I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Advertisers</a:t>
            </a:r>
          </a:p>
          <a:p>
            <a:pPr indent="-282575" lvl="1" marL="742950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IE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the customer value? 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0000"/>
              <a:buFont typeface="Calibri"/>
            </a:pPr>
            <a:r>
              <a:rPr b="0" baseline="0" i="0" lang="en-IE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our customers wants to promote their product through the most efficient means possible with the goal of maximising </a:t>
            </a:r>
            <a:r>
              <a:rPr lang="en-I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profits.</a:t>
            </a:r>
          </a:p>
          <a:p>
            <a:pPr indent="-282575" lvl="1" marL="742950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baseline="0" i="0" lang="en-IE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your product/service meet the customer’s needs? 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0000"/>
              <a:buFont typeface="Calibri"/>
            </a:pPr>
            <a:r>
              <a:rPr b="0" baseline="0" i="0" lang="en-IE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creating a hub </a:t>
            </a:r>
            <a:r>
              <a:rPr lang="en-I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baseline="0" i="0" lang="en-IE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users with a ke</a:t>
            </a:r>
            <a:r>
              <a:rPr lang="en-I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0" i="0" lang="en-IE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I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0" i="0" lang="en-IE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nterest in technology </a:t>
            </a:r>
            <a:r>
              <a:rPr lang="en-I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therefore these users will be more likely to respond to in a favourable way to technology focused advertising.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Business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515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IE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Profit Model 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Arial"/>
              <a:buChar char="–"/>
            </a:pPr>
            <a:r>
              <a:rPr b="0" baseline="0" i="0" lang="en-IE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is revenue generated? 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2631"/>
              <a:buFont typeface="Arial"/>
            </a:pPr>
            <a:r>
              <a:rPr lang="en-I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types of advertising we will cater for initially will be </a:t>
            </a:r>
          </a:p>
          <a:p>
            <a:pPr lvl="3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2631"/>
              <a:buFont typeface="Arial"/>
            </a:pPr>
            <a:r>
              <a:rPr lang="en-I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per Click </a:t>
            </a:r>
          </a:p>
          <a:p>
            <a:pPr lvl="3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2631"/>
              <a:buFont typeface="Arial"/>
            </a:pPr>
            <a:r>
              <a:rPr lang="en-I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per Impression</a:t>
            </a:r>
          </a:p>
          <a:p>
            <a:pPr lvl="3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2631"/>
              <a:buFont typeface="Arial"/>
            </a:pPr>
            <a:r>
              <a:rPr lang="en-IE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Later on we will explore options in Private Advertising and Affiliates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97500"/>
              <a:buFont typeface="Arial"/>
              <a:buChar char="–"/>
            </a:pPr>
            <a:r>
              <a:rPr b="0" baseline="0" i="0" lang="en-IE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cost structure? 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8333"/>
              <a:buFont typeface="Arial"/>
            </a:pPr>
            <a:r>
              <a:rPr lang="en-IE" sz="1800">
                <a:solidFill>
                  <a:schemeClr val="dk1"/>
                </a:solidFill>
              </a:rPr>
              <a:t>Our business model strives to keep costs as stable and flexible as possible so that they will start off small and only increase as our business and revenue grows. </a:t>
            </a:r>
          </a:p>
          <a:p>
            <a:pPr lvl="2" marR="0" rtl="0" algn="l">
              <a:lnSpc>
                <a:spcPct val="80000"/>
              </a:lnSpc>
              <a:spcBef>
                <a:spcPts val="390"/>
              </a:spcBef>
              <a:buClr>
                <a:schemeClr val="dk1"/>
              </a:buClr>
              <a:buSzPct val="108333"/>
              <a:buFont typeface="Arial"/>
            </a:pPr>
            <a:r>
              <a:rPr lang="en-IE" sz="1800">
                <a:solidFill>
                  <a:schemeClr val="dk1"/>
                </a:solidFill>
              </a:rPr>
              <a:t>Staff costs are split between salary and bonus related to business goals. server is rented per hour rathar than long term lease</a:t>
            </a: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I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Business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600200"/>
            <a:ext cx="8229600" cy="515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450"/>
              </a:spcBef>
              <a:buClr>
                <a:schemeClr val="dk1"/>
              </a:buClr>
              <a:buSzPct val="97826"/>
              <a:buFont typeface="Arial"/>
              <a:buChar char="•"/>
            </a:pPr>
            <a:r>
              <a:rPr b="0" baseline="0" i="0" lang="en-IE" sz="22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Profit Model </a:t>
            </a:r>
            <a:r>
              <a:rPr lang="en-IE"/>
              <a:t>- </a:t>
            </a:r>
            <a:r>
              <a:rPr b="0" baseline="0" i="0" lang="en-IE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exactly is profit created?</a:t>
            </a: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25912"/>
            <a:ext cx="82296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