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F2F2F2"/>
            </a:gs>
            <a:gs pos="64999">
              <a:schemeClr val="lt1"/>
            </a:gs>
            <a:gs pos="100000">
              <a:srgbClr val="D8D8D8"/>
            </a:gs>
          </a:gsLst>
          <a:lin ang="5400000" scaled="0"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Arrow Timeline</a:t>
            </a:r>
            <a:b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PowerPoint Template</a:t>
            </a:r>
          </a:p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Subtitle here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Newsfast Product Roadmap</a:t>
            </a:r>
          </a:p>
        </p:txBody>
      </p:sp>
      <p:sp>
        <p:nvSpPr>
          <p:cNvPr id="87" name="Shape 87"/>
          <p:cNvSpPr/>
          <p:nvPr/>
        </p:nvSpPr>
        <p:spPr>
          <a:xfrm>
            <a:off x="631370" y="3200400"/>
            <a:ext cx="8229600" cy="1066799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1066800" y="3429000"/>
            <a:ext cx="1295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15th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June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2667000" y="3429000"/>
            <a:ext cx="10667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July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7162800" y="3429000"/>
            <a:ext cx="10667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18th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August</a:t>
            </a:r>
          </a:p>
        </p:txBody>
      </p:sp>
      <p:sp>
        <p:nvSpPr>
          <p:cNvPr id="91" name="Shape 91"/>
          <p:cNvSpPr/>
          <p:nvPr/>
        </p:nvSpPr>
        <p:spPr>
          <a:xfrm>
            <a:off x="228600" y="1981200"/>
            <a:ext cx="1524000" cy="1143000"/>
          </a:xfrm>
          <a:prstGeom prst="wedgeRectCallout">
            <a:avLst>
              <a:gd fmla="val 55556" name="adj1"/>
              <a:gd fmla="val 81018" name="adj2"/>
            </a:avLst>
          </a:prstGeom>
          <a:gradFill>
            <a:gsLst>
              <a:gs pos="0">
                <a:srgbClr val="F2F2F2"/>
              </a:gs>
              <a:gs pos="64999">
                <a:schemeClr val="lt1"/>
              </a:gs>
              <a:gs pos="100000">
                <a:srgbClr val="D8D8D8"/>
              </a:gs>
            </a:gsLst>
            <a:lin ang="5400000" scaled="0"/>
          </a:gra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RSS feed on webpage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 signin Button</a:t>
            </a:r>
          </a:p>
        </p:txBody>
      </p:sp>
      <p:sp>
        <p:nvSpPr>
          <p:cNvPr id="92" name="Shape 92"/>
          <p:cNvSpPr/>
          <p:nvPr/>
        </p:nvSpPr>
        <p:spPr>
          <a:xfrm>
            <a:off x="228600" y="4343400"/>
            <a:ext cx="1409700" cy="1143000"/>
          </a:xfrm>
          <a:prstGeom prst="wedgeRectCallout">
            <a:avLst>
              <a:gd fmla="val 19508" name="adj1"/>
              <a:gd fmla="val -48531" name="adj2"/>
            </a:avLst>
          </a:prstGeom>
          <a:gradFill>
            <a:gsLst>
              <a:gs pos="0">
                <a:srgbClr val="F2F2F2"/>
              </a:gs>
              <a:gs pos="64999">
                <a:schemeClr val="lt1"/>
              </a:gs>
              <a:gs pos="100000">
                <a:srgbClr val="D8D8D8"/>
              </a:gs>
            </a:gsLst>
            <a:lin ang="5400000" scaled="0"/>
          </a:gra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Celery Task processing</a:t>
            </a:r>
          </a:p>
        </p:txBody>
      </p:sp>
      <p:sp>
        <p:nvSpPr>
          <p:cNvPr id="93" name="Shape 93"/>
          <p:cNvSpPr/>
          <p:nvPr/>
        </p:nvSpPr>
        <p:spPr>
          <a:xfrm>
            <a:off x="4419600" y="5715000"/>
            <a:ext cx="1904999" cy="914400"/>
          </a:xfrm>
          <a:prstGeom prst="wedgeRectCallout">
            <a:avLst>
              <a:gd fmla="val -11309" name="adj1"/>
              <a:gd fmla="val -50410" name="adj2"/>
            </a:avLst>
          </a:prstGeom>
          <a:gradFill>
            <a:gsLst>
              <a:gs pos="0">
                <a:srgbClr val="F2F2F2"/>
              </a:gs>
              <a:gs pos="64999">
                <a:schemeClr val="lt1"/>
              </a:gs>
              <a:gs pos="100000">
                <a:srgbClr val="D8D8D8"/>
              </a:gs>
            </a:gsLst>
            <a:lin ang="5400000" scaled="0"/>
          </a:gra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News personalized from twitter</a:t>
            </a:r>
          </a:p>
        </p:txBody>
      </p:sp>
      <p:sp>
        <p:nvSpPr>
          <p:cNvPr id="94" name="Shape 94"/>
          <p:cNvSpPr/>
          <p:nvPr/>
        </p:nvSpPr>
        <p:spPr>
          <a:xfrm>
            <a:off x="2971800" y="4495800"/>
            <a:ext cx="1676399" cy="1143000"/>
          </a:xfrm>
          <a:prstGeom prst="wedgeRectCallout">
            <a:avLst>
              <a:gd fmla="val -10035" name="adj1"/>
              <a:gd fmla="val -93955" name="adj2"/>
            </a:avLst>
          </a:prstGeom>
          <a:gradFill>
            <a:gsLst>
              <a:gs pos="0">
                <a:srgbClr val="F2F2F2"/>
              </a:gs>
              <a:gs pos="64999">
                <a:schemeClr val="lt1"/>
              </a:gs>
              <a:gs pos="100000">
                <a:srgbClr val="D8D8D8"/>
              </a:gs>
            </a:gsLst>
            <a:lin ang="5400000" scaled="0"/>
          </a:gra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Article displayed with relevant Tweets</a:t>
            </a:r>
          </a:p>
        </p:txBody>
      </p:sp>
      <p:sp>
        <p:nvSpPr>
          <p:cNvPr id="95" name="Shape 95"/>
          <p:cNvSpPr/>
          <p:nvPr/>
        </p:nvSpPr>
        <p:spPr>
          <a:xfrm>
            <a:off x="1981200" y="1066800"/>
            <a:ext cx="1904999" cy="762000"/>
          </a:xfrm>
          <a:prstGeom prst="wedgeRectCallout">
            <a:avLst>
              <a:gd fmla="val -20833" name="adj1"/>
              <a:gd fmla="val 47685" name="adj2"/>
            </a:avLst>
          </a:prstGeom>
          <a:gradFill>
            <a:gsLst>
              <a:gs pos="0">
                <a:srgbClr val="F2F2F2"/>
              </a:gs>
              <a:gs pos="64999">
                <a:schemeClr val="lt1"/>
              </a:gs>
              <a:gs pos="100000">
                <a:srgbClr val="D8D8D8"/>
              </a:gs>
            </a:gsLst>
            <a:lin ang="5400000" scaled="0"/>
          </a:gra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UX Development Start</a:t>
            </a:r>
          </a:p>
        </p:txBody>
      </p:sp>
      <p:sp>
        <p:nvSpPr>
          <p:cNvPr id="96" name="Shape 96"/>
          <p:cNvSpPr/>
          <p:nvPr/>
        </p:nvSpPr>
        <p:spPr>
          <a:xfrm>
            <a:off x="685800" y="5638800"/>
            <a:ext cx="1904999" cy="1143000"/>
          </a:xfrm>
          <a:prstGeom prst="wedgeRectCallout">
            <a:avLst>
              <a:gd fmla="val -20833" name="adj1"/>
              <a:gd fmla="val 46759" name="adj2"/>
            </a:avLst>
          </a:prstGeom>
          <a:gradFill>
            <a:gsLst>
              <a:gs pos="0">
                <a:srgbClr val="F2F2F2"/>
              </a:gs>
              <a:gs pos="64999">
                <a:schemeClr val="lt1"/>
              </a:gs>
              <a:gs pos="100000">
                <a:srgbClr val="D8D8D8"/>
              </a:gs>
            </a:gsLst>
            <a:lin ang="5400000" scaled="0"/>
          </a:gra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RSS parse feeds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 Articles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NLP Keyword Extraction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4191000" y="3429000"/>
            <a:ext cx="10667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July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5638800" y="3429000"/>
            <a:ext cx="10667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August</a:t>
            </a:r>
          </a:p>
        </p:txBody>
      </p:sp>
      <p:sp>
        <p:nvSpPr>
          <p:cNvPr id="99" name="Shape 99"/>
          <p:cNvSpPr/>
          <p:nvPr/>
        </p:nvSpPr>
        <p:spPr>
          <a:xfrm>
            <a:off x="3048000" y="1981200"/>
            <a:ext cx="1904999" cy="762000"/>
          </a:xfrm>
          <a:prstGeom prst="wedgeRectCallout">
            <a:avLst>
              <a:gd fmla="val -11309" name="adj1"/>
              <a:gd fmla="val -50410" name="adj2"/>
            </a:avLst>
          </a:prstGeom>
          <a:gradFill>
            <a:gsLst>
              <a:gs pos="0">
                <a:srgbClr val="F2F2F2"/>
              </a:gs>
              <a:gs pos="64999">
                <a:schemeClr val="lt1"/>
              </a:gs>
              <a:gs pos="100000">
                <a:srgbClr val="D8D8D8"/>
              </a:gs>
            </a:gsLst>
            <a:lin ang="5400000" scaled="0"/>
          </a:gra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UX Frontpage</a:t>
            </a:r>
          </a:p>
        </p:txBody>
      </p:sp>
      <p:sp>
        <p:nvSpPr>
          <p:cNvPr id="100" name="Shape 100"/>
          <p:cNvSpPr/>
          <p:nvPr/>
        </p:nvSpPr>
        <p:spPr>
          <a:xfrm>
            <a:off x="5257800" y="4495800"/>
            <a:ext cx="1904999" cy="1066799"/>
          </a:xfrm>
          <a:prstGeom prst="wedgeRectCallout">
            <a:avLst>
              <a:gd fmla="val -11309" name="adj1"/>
              <a:gd fmla="val -50410" name="adj2"/>
            </a:avLst>
          </a:prstGeom>
          <a:gradFill>
            <a:gsLst>
              <a:gs pos="0">
                <a:srgbClr val="F2F2F2"/>
              </a:gs>
              <a:gs pos="64999">
                <a:schemeClr val="lt1"/>
              </a:gs>
              <a:gs pos="100000">
                <a:srgbClr val="D8D8D8"/>
              </a:gs>
            </a:gsLst>
            <a:lin ang="5400000" scaled="0"/>
          </a:gra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News personalized by choice and click history</a:t>
            </a:r>
          </a:p>
        </p:txBody>
      </p:sp>
      <p:cxnSp>
        <p:nvCxnSpPr>
          <p:cNvPr id="101" name="Shape 101"/>
          <p:cNvCxnSpPr/>
          <p:nvPr/>
        </p:nvCxnSpPr>
        <p:spPr>
          <a:xfrm flipH="1" rot="10800000">
            <a:off x="1828800" y="3962400"/>
            <a:ext cx="457200" cy="1676399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02" name="Shape 102"/>
          <p:cNvCxnSpPr/>
          <p:nvPr/>
        </p:nvCxnSpPr>
        <p:spPr>
          <a:xfrm flipH="1" rot="10800000">
            <a:off x="1143000" y="4038600"/>
            <a:ext cx="781049" cy="26806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03" name="Shape 103"/>
          <p:cNvCxnSpPr>
            <a:stCxn id="95" idx="2"/>
          </p:cNvCxnSpPr>
          <p:nvPr/>
        </p:nvCxnSpPr>
        <p:spPr>
          <a:xfrm flipH="1">
            <a:off x="2895599" y="1828800"/>
            <a:ext cx="38100" cy="1600199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04" name="Shape 104"/>
          <p:cNvCxnSpPr>
            <a:stCxn id="99" idx="2"/>
          </p:cNvCxnSpPr>
          <p:nvPr/>
        </p:nvCxnSpPr>
        <p:spPr>
          <a:xfrm>
            <a:off x="4000499" y="2743200"/>
            <a:ext cx="342900" cy="685799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05" name="Shape 105"/>
          <p:cNvSpPr/>
          <p:nvPr/>
        </p:nvSpPr>
        <p:spPr>
          <a:xfrm>
            <a:off x="4876800" y="990600"/>
            <a:ext cx="1524000" cy="1143000"/>
          </a:xfrm>
          <a:prstGeom prst="wedgeRectCallout">
            <a:avLst>
              <a:gd fmla="val -11309" name="adj1"/>
              <a:gd fmla="val -50410" name="adj2"/>
            </a:avLst>
          </a:prstGeom>
          <a:gradFill>
            <a:gsLst>
              <a:gs pos="0">
                <a:srgbClr val="F2F2F2"/>
              </a:gs>
              <a:gs pos="64999">
                <a:schemeClr val="lt1"/>
              </a:gs>
              <a:gs pos="100000">
                <a:srgbClr val="D8D8D8"/>
              </a:gs>
            </a:gsLst>
            <a:lin ang="5400000" scaled="0"/>
          </a:gra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Article displayed with Streaming Tweets</a:t>
            </a:r>
          </a:p>
        </p:txBody>
      </p:sp>
      <p:cxnSp>
        <p:nvCxnSpPr>
          <p:cNvPr id="106" name="Shape 106"/>
          <p:cNvCxnSpPr>
            <a:stCxn id="105" idx="2"/>
          </p:cNvCxnSpPr>
          <p:nvPr/>
        </p:nvCxnSpPr>
        <p:spPr>
          <a:xfrm flipH="1">
            <a:off x="4648200" y="2133600"/>
            <a:ext cx="990600" cy="1295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07" name="Shape 107"/>
          <p:cNvCxnSpPr>
            <a:stCxn id="93" idx="0"/>
          </p:cNvCxnSpPr>
          <p:nvPr/>
        </p:nvCxnSpPr>
        <p:spPr>
          <a:xfrm rot="10800000">
            <a:off x="4952999" y="4038600"/>
            <a:ext cx="419100" cy="1676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08" name="Shape 108"/>
          <p:cNvCxnSpPr>
            <a:stCxn id="100" idx="0"/>
          </p:cNvCxnSpPr>
          <p:nvPr/>
        </p:nvCxnSpPr>
        <p:spPr>
          <a:xfrm rot="10800000">
            <a:off x="5638799" y="4038600"/>
            <a:ext cx="571500" cy="457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09" name="Shape 109"/>
          <p:cNvSpPr/>
          <p:nvPr/>
        </p:nvSpPr>
        <p:spPr>
          <a:xfrm rot="-5400000">
            <a:off x="2743200" y="2971800"/>
            <a:ext cx="190500" cy="190500"/>
          </a:xfrm>
          <a:prstGeom prst="flowChartMerge">
            <a:avLst/>
          </a:prstGeom>
          <a:solidFill>
            <a:srgbClr val="0072B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Shape 110"/>
          <p:cNvCxnSpPr/>
          <p:nvPr/>
        </p:nvCxnSpPr>
        <p:spPr>
          <a:xfrm>
            <a:off x="2743200" y="2971800"/>
            <a:ext cx="0" cy="5080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Shape 111"/>
          <p:cNvSpPr txBox="1"/>
          <p:nvPr/>
        </p:nvSpPr>
        <p:spPr>
          <a:xfrm>
            <a:off x="1981200" y="2636275"/>
            <a:ext cx="15240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88900" rIns="88900" tIns="444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1 finish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30</a:t>
            </a:r>
            <a:r>
              <a:rPr b="0" baseline="3000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baseline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June</a:t>
            </a:r>
          </a:p>
        </p:txBody>
      </p:sp>
      <p:sp>
        <p:nvSpPr>
          <p:cNvPr id="112" name="Shape 112"/>
          <p:cNvSpPr/>
          <p:nvPr/>
        </p:nvSpPr>
        <p:spPr>
          <a:xfrm rot="-5400000">
            <a:off x="4876800" y="2971800"/>
            <a:ext cx="190500" cy="190500"/>
          </a:xfrm>
          <a:prstGeom prst="flowChartMerge">
            <a:avLst/>
          </a:prstGeom>
          <a:solidFill>
            <a:srgbClr val="0072B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Shape 113"/>
          <p:cNvCxnSpPr/>
          <p:nvPr/>
        </p:nvCxnSpPr>
        <p:spPr>
          <a:xfrm>
            <a:off x="4876800" y="2971800"/>
            <a:ext cx="0" cy="5080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Shape 114"/>
          <p:cNvSpPr/>
          <p:nvPr/>
        </p:nvSpPr>
        <p:spPr>
          <a:xfrm rot="-5400000">
            <a:off x="6629400" y="2971800"/>
            <a:ext cx="190500" cy="190500"/>
          </a:xfrm>
          <a:prstGeom prst="flowChartMerge">
            <a:avLst/>
          </a:prstGeom>
          <a:solidFill>
            <a:srgbClr val="0072B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Shape 115"/>
          <p:cNvCxnSpPr/>
          <p:nvPr/>
        </p:nvCxnSpPr>
        <p:spPr>
          <a:xfrm>
            <a:off x="6629400" y="2971800"/>
            <a:ext cx="0" cy="5080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Shape 116"/>
          <p:cNvSpPr/>
          <p:nvPr/>
        </p:nvSpPr>
        <p:spPr>
          <a:xfrm rot="-5400000">
            <a:off x="7543800" y="2971800"/>
            <a:ext cx="190500" cy="190500"/>
          </a:xfrm>
          <a:prstGeom prst="flowChartMerge">
            <a:avLst/>
          </a:prstGeom>
          <a:solidFill>
            <a:srgbClr val="0072B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Shape 117"/>
          <p:cNvCxnSpPr/>
          <p:nvPr/>
        </p:nvCxnSpPr>
        <p:spPr>
          <a:xfrm>
            <a:off x="7543800" y="2971800"/>
            <a:ext cx="0" cy="5080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Shape 118"/>
          <p:cNvSpPr txBox="1"/>
          <p:nvPr/>
        </p:nvSpPr>
        <p:spPr>
          <a:xfrm>
            <a:off x="4876800" y="3048000"/>
            <a:ext cx="1524000" cy="36625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88900" rIns="88900" tIns="444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2 finish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21</a:t>
            </a:r>
            <a:r>
              <a:rPr b="0" baseline="3000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baseline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July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6172200" y="2590800"/>
            <a:ext cx="1524000" cy="36625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88900" rIns="88900" tIns="444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3 finish 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b="0" baseline="3000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baseline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August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7239000" y="2590800"/>
            <a:ext cx="1524000" cy="36625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88900" rIns="88900" tIns="444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4 finish 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r>
              <a:rPr b="0" baseline="3000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baseline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August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