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6629400" y="635000"/>
            <a:ext cx="5334000" cy="39878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defTabSz="537463">
              <a:defRPr sz="1800"/>
            </a:pPr>
            <a:r>
              <a:rPr b="1" sz="2392" u="sng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Opportunties</a:t>
            </a:r>
            <a:r>
              <a:rPr sz="2208">
                <a:solidFill>
                  <a:srgbClr val="FFFFFF"/>
                </a:solidFill>
              </a:rPr>
              <a:t> </a:t>
            </a:r>
            <a:endParaRPr sz="2208">
              <a:solidFill>
                <a:srgbClr val="FFFFFF"/>
              </a:solidFill>
            </a:endParaRPr>
          </a:p>
          <a:p>
            <a:pPr lvl="0" defTabSz="537463">
              <a:defRPr sz="1800"/>
            </a:pPr>
            <a:endParaRPr sz="2208">
              <a:solidFill>
                <a:srgbClr val="FFFFFF"/>
              </a:solidFill>
            </a:endParaRPr>
          </a:p>
          <a:p>
            <a:pPr lvl="0" marL="272626" indent="-272626" algn="l" defTabSz="537463">
              <a:buSzPct val="75000"/>
              <a:buChar char="•"/>
              <a:defRPr sz="1800"/>
            </a:pPr>
            <a:r>
              <a:rPr sz="2208">
                <a:solidFill>
                  <a:srgbClr val="FFFFFF"/>
                </a:solidFill>
              </a:rPr>
              <a:t>Can identify influential customers to help build brand </a:t>
            </a:r>
            <a:endParaRPr sz="2208">
              <a:solidFill>
                <a:srgbClr val="FFFFFF"/>
              </a:solidFill>
            </a:endParaRPr>
          </a:p>
          <a:p>
            <a:pPr lvl="0" marL="272626" indent="-272626" algn="l" defTabSz="537463">
              <a:buSzPct val="75000"/>
              <a:buChar char="•"/>
              <a:defRPr sz="1800"/>
            </a:pPr>
            <a:r>
              <a:rPr sz="2208">
                <a:solidFill>
                  <a:srgbClr val="FFFFFF"/>
                </a:solidFill>
              </a:rPr>
              <a:t>Many useful online resources for collaboration </a:t>
            </a:r>
            <a:endParaRPr sz="2208">
              <a:solidFill>
                <a:srgbClr val="FFFFFF"/>
              </a:solidFill>
            </a:endParaRPr>
          </a:p>
          <a:p>
            <a:pPr lvl="0" marL="272626" indent="-272626" algn="l" defTabSz="537463">
              <a:buSzPct val="75000"/>
              <a:buChar char="•"/>
              <a:defRPr sz="1800"/>
            </a:pPr>
            <a:r>
              <a:rPr sz="2208">
                <a:solidFill>
                  <a:srgbClr val="FFFFFF"/>
                </a:solidFill>
              </a:rPr>
              <a:t>Availability of templates for web layouts</a:t>
            </a:r>
            <a:endParaRPr sz="2208">
              <a:solidFill>
                <a:srgbClr val="FFFFFF"/>
              </a:solidFill>
            </a:endParaRPr>
          </a:p>
          <a:p>
            <a:pPr lvl="0" marL="272626" indent="-272626" algn="l" defTabSz="537463">
              <a:buSzPct val="75000"/>
              <a:buChar char="•"/>
              <a:defRPr sz="1800"/>
            </a:pPr>
            <a:r>
              <a:rPr sz="2208">
                <a:solidFill>
                  <a:srgbClr val="FFFFFF"/>
                </a:solidFill>
              </a:rPr>
              <a:t>Highly portable to an App</a:t>
            </a:r>
            <a:endParaRPr sz="2208">
              <a:solidFill>
                <a:srgbClr val="FFFFFF"/>
              </a:solidFill>
            </a:endParaRPr>
          </a:p>
          <a:p>
            <a:pPr lvl="0" marL="272626" indent="-272626" algn="l" defTabSz="537463">
              <a:buSzPct val="75000"/>
              <a:buChar char="•"/>
              <a:defRPr sz="1800"/>
            </a:pPr>
            <a:r>
              <a:rPr sz="2208">
                <a:solidFill>
                  <a:srgbClr val="FFFFFF"/>
                </a:solidFill>
              </a:rPr>
              <a:t>High availability of news articles and Social media sources </a:t>
            </a:r>
            <a:endParaRPr sz="2208">
              <a:solidFill>
                <a:srgbClr val="FFFFFF"/>
              </a:solidFill>
            </a:endParaRPr>
          </a:p>
          <a:p>
            <a:pPr lvl="0" marL="272626" indent="-272626" algn="l" defTabSz="537463">
              <a:buSzPct val="75000"/>
              <a:buChar char="•"/>
              <a:defRPr sz="1800"/>
            </a:pPr>
            <a:r>
              <a:rPr sz="2208">
                <a:solidFill>
                  <a:srgbClr val="FFFFFF"/>
                </a:solidFill>
              </a:rPr>
              <a:t>Large market place</a:t>
            </a:r>
          </a:p>
        </p:txBody>
      </p:sp>
      <p:sp>
        <p:nvSpPr>
          <p:cNvPr id="33" name="Shape 33"/>
          <p:cNvSpPr/>
          <p:nvPr/>
        </p:nvSpPr>
        <p:spPr>
          <a:xfrm>
            <a:off x="6629400" y="4762500"/>
            <a:ext cx="5334000" cy="41021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defTabSz="549148">
              <a:defRPr sz="1800"/>
            </a:pPr>
            <a:r>
              <a:rPr b="1" sz="2444" u="sng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Threats</a:t>
            </a:r>
            <a:endParaRPr b="1" sz="2444" u="sng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defTabSz="549148">
              <a:defRPr sz="1800"/>
            </a:pPr>
            <a:endParaRPr sz="2256">
              <a:solidFill>
                <a:srgbClr val="FFFFFF"/>
              </a:solidFill>
            </a:endParaRPr>
          </a:p>
          <a:p>
            <a:pPr lvl="0" marL="278553" indent="-278553" algn="l" defTabSz="549148">
              <a:buSzPct val="75000"/>
              <a:buChar char="•"/>
              <a:defRPr sz="1800"/>
            </a:pPr>
            <a:r>
              <a:rPr sz="2256">
                <a:solidFill>
                  <a:srgbClr val="FFFFFF"/>
                </a:solidFill>
              </a:rPr>
              <a:t>Limited opportunities to contact potential customers directly </a:t>
            </a:r>
            <a:endParaRPr sz="2256">
              <a:solidFill>
                <a:srgbClr val="FFFFFF"/>
              </a:solidFill>
            </a:endParaRPr>
          </a:p>
          <a:p>
            <a:pPr lvl="0" marL="278553" indent="-278553" algn="l" defTabSz="549148">
              <a:buSzPct val="75000"/>
              <a:buChar char="•"/>
              <a:defRPr sz="1800"/>
            </a:pPr>
            <a:r>
              <a:rPr sz="2256">
                <a:solidFill>
                  <a:srgbClr val="FFFFFF"/>
                </a:solidFill>
              </a:rPr>
              <a:t>Can send follow request to someone on twitter but not a friend request. </a:t>
            </a:r>
            <a:endParaRPr sz="2256">
              <a:solidFill>
                <a:srgbClr val="FFFFFF"/>
              </a:solidFill>
            </a:endParaRPr>
          </a:p>
          <a:p>
            <a:pPr lvl="0" marL="278553" indent="-278553" algn="l" defTabSz="549148">
              <a:buSzPct val="75000"/>
              <a:buChar char="•"/>
              <a:defRPr sz="1800"/>
            </a:pPr>
            <a:r>
              <a:rPr sz="2256">
                <a:solidFill>
                  <a:srgbClr val="FFFFFF"/>
                </a:solidFill>
              </a:rPr>
              <a:t>No barriers to entry. </a:t>
            </a:r>
            <a:endParaRPr sz="2256">
              <a:solidFill>
                <a:srgbClr val="FFFFFF"/>
              </a:solidFill>
            </a:endParaRPr>
          </a:p>
          <a:p>
            <a:pPr lvl="0" marL="278553" indent="-278553" algn="l" defTabSz="549148">
              <a:buSzPct val="75000"/>
              <a:buChar char="•"/>
              <a:defRPr sz="1800"/>
            </a:pPr>
            <a:r>
              <a:rPr sz="2256">
                <a:solidFill>
                  <a:srgbClr val="FFFFFF"/>
                </a:solidFill>
              </a:rPr>
              <a:t>Very difficult to get feedback.</a:t>
            </a:r>
            <a:endParaRPr sz="2256">
              <a:solidFill>
                <a:srgbClr val="FFFFFF"/>
              </a:solidFill>
            </a:endParaRPr>
          </a:p>
          <a:p>
            <a:pPr lvl="0" marL="278553" indent="-278553" algn="l" defTabSz="549148">
              <a:buSzPct val="75000"/>
              <a:buChar char="•"/>
              <a:defRPr sz="1800"/>
            </a:pPr>
            <a:r>
              <a:rPr sz="2256">
                <a:solidFill>
                  <a:srgbClr val="FFFFFF"/>
                </a:solidFill>
              </a:rPr>
              <a:t>Some of our potential influential customers may see us as competition. </a:t>
            </a:r>
            <a:endParaRPr sz="2256">
              <a:solidFill>
                <a:srgbClr val="FFFFFF"/>
              </a:solidFill>
            </a:endParaRPr>
          </a:p>
          <a:p>
            <a:pPr lvl="0" marL="278553" indent="-278553" algn="l" defTabSz="549148">
              <a:buSzPct val="75000"/>
              <a:buChar char="•"/>
              <a:defRPr sz="1800"/>
            </a:pPr>
            <a:r>
              <a:rPr sz="2256">
                <a:solidFill>
                  <a:srgbClr val="FFFFFF"/>
                </a:solidFill>
              </a:rPr>
              <a:t>Easy to make bad impression</a:t>
            </a:r>
          </a:p>
        </p:txBody>
      </p:sp>
      <p:sp>
        <p:nvSpPr>
          <p:cNvPr id="34" name="Shape 34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prstGeom prst="rect">
            <a:avLst/>
          </a:prstGeom>
          <a:blipFill>
            <a:blip r:embed="rId2"/>
          </a:blipFill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/>
          <a:lstStyle/>
          <a:p>
            <a:pPr lvl="0" defTabSz="578358">
              <a:defRPr sz="1800"/>
            </a:pPr>
            <a:r>
              <a:rPr b="1" sz="2574" u="sng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Weaknesses</a:t>
            </a:r>
            <a:endParaRPr b="1" sz="2574" u="sng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defTabSz="578358">
              <a:defRPr sz="1800"/>
            </a:pPr>
            <a:endParaRPr sz="2376">
              <a:solidFill>
                <a:srgbClr val="FFFFFF"/>
              </a:solidFill>
            </a:endParaRPr>
          </a:p>
          <a:p>
            <a:pPr lvl="0" marL="293369" indent="-293369" algn="l" defTabSz="578358">
              <a:buSzPct val="45000"/>
              <a:buBlip>
                <a:blip r:embed="rId3"/>
              </a:buBlip>
              <a:defRPr sz="1800"/>
            </a:pPr>
            <a:r>
              <a:rPr sz="2376">
                <a:solidFill>
                  <a:srgbClr val="FFFFFF"/>
                </a:solidFill>
              </a:rPr>
              <a:t>No brand recognition</a:t>
            </a:r>
            <a:endParaRPr sz="2376">
              <a:solidFill>
                <a:srgbClr val="FFFFFF"/>
              </a:solidFill>
            </a:endParaRPr>
          </a:p>
          <a:p>
            <a:pPr lvl="0" marL="293369" indent="-293369" algn="l" defTabSz="578358">
              <a:buSzPct val="45000"/>
              <a:buBlip>
                <a:blip r:embed="rId3"/>
              </a:buBlip>
              <a:defRPr sz="1800"/>
            </a:pPr>
            <a:r>
              <a:rPr sz="2376">
                <a:solidFill>
                  <a:srgbClr val="FFFFFF"/>
                </a:solidFill>
              </a:rPr>
              <a:t>Different working hours/commitments</a:t>
            </a:r>
            <a:endParaRPr sz="2376">
              <a:solidFill>
                <a:srgbClr val="FFFFFF"/>
              </a:solidFill>
            </a:endParaRPr>
          </a:p>
          <a:p>
            <a:pPr lvl="0" marL="293369" indent="-293369" algn="l" defTabSz="578358">
              <a:buSzPct val="45000"/>
              <a:buBlip>
                <a:blip r:embed="rId3"/>
              </a:buBlip>
              <a:defRPr sz="1800"/>
            </a:pPr>
            <a:r>
              <a:rPr sz="2376">
                <a:solidFill>
                  <a:srgbClr val="FFFFFF"/>
                </a:solidFill>
              </a:rPr>
              <a:t>Don’t have signifiant web layout experience</a:t>
            </a:r>
            <a:endParaRPr sz="2376">
              <a:solidFill>
                <a:srgbClr val="FFFFFF"/>
              </a:solidFill>
            </a:endParaRPr>
          </a:p>
          <a:p>
            <a:pPr lvl="0" marL="293369" indent="-293369" algn="l" defTabSz="578358">
              <a:buSzPct val="45000"/>
              <a:buBlip>
                <a:blip r:embed="rId3"/>
              </a:buBlip>
              <a:defRPr sz="1800"/>
            </a:pPr>
            <a:r>
              <a:rPr sz="2376">
                <a:solidFill>
                  <a:srgbClr val="FFFFFF"/>
                </a:solidFill>
              </a:rPr>
              <a:t>No immediate plans for tablet/phoneApp.</a:t>
            </a:r>
            <a:endParaRPr sz="2376">
              <a:solidFill>
                <a:srgbClr val="FFFFFF"/>
              </a:solidFill>
            </a:endParaRPr>
          </a:p>
          <a:p>
            <a:pPr lvl="0" marL="293369" indent="-293369" algn="l" defTabSz="578358">
              <a:buSzPct val="45000"/>
              <a:buBlip>
                <a:blip r:embed="rId3"/>
              </a:buBlip>
              <a:defRPr sz="1800"/>
            </a:pPr>
            <a:r>
              <a:rPr sz="2376">
                <a:solidFill>
                  <a:srgbClr val="FFFFFF"/>
                </a:solidFill>
              </a:rPr>
              <a:t>We won’t be creating any news article content ourselves</a:t>
            </a:r>
          </a:p>
        </p:txBody>
      </p:sp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  <a:blipFill>
            <a:blip r:embed="rId2"/>
          </a:blipFill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anchor="ctr"/>
          <a:lstStyle/>
          <a:p>
            <a:pPr lvl="0">
              <a:defRPr sz="1800"/>
            </a:pPr>
            <a:r>
              <a:rPr b="1" sz="2500" u="sng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Strengths</a:t>
            </a:r>
            <a:endParaRPr b="1" sz="2500" u="sng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/>
            </a:pPr>
            <a:endParaRPr sz="2400">
              <a:solidFill>
                <a:srgbClr val="FFFFFF"/>
              </a:solidFill>
            </a:endParaRPr>
          </a:p>
          <a:p>
            <a:pPr lvl="0" marL="296333" indent="-296333" algn="l">
              <a:buSzPct val="75000"/>
              <a:defRPr sz="1800"/>
            </a:pPr>
            <a:r>
              <a:rPr sz="2400">
                <a:solidFill>
                  <a:srgbClr val="FFFFFF"/>
                </a:solidFill>
              </a:rPr>
              <a:t>Focus on familiar topic</a:t>
            </a:r>
            <a:endParaRPr sz="2400">
              <a:solidFill>
                <a:srgbClr val="FFFFFF"/>
              </a:solidFill>
            </a:endParaRPr>
          </a:p>
          <a:p>
            <a:pPr lvl="0" marL="296333" indent="-296333" algn="l">
              <a:buSzPct val="75000"/>
              <a:defRPr sz="1800"/>
            </a:pPr>
            <a:r>
              <a:rPr sz="2400">
                <a:solidFill>
                  <a:srgbClr val="FFFFFF"/>
                </a:solidFill>
              </a:rPr>
              <a:t>Awareness of customers needs</a:t>
            </a:r>
            <a:endParaRPr sz="2400">
              <a:solidFill>
                <a:srgbClr val="FFFFFF"/>
              </a:solidFill>
            </a:endParaRPr>
          </a:p>
          <a:p>
            <a:pPr lvl="0" marL="296333" indent="-296333" algn="l">
              <a:buSzPct val="75000"/>
              <a:defRPr sz="1800"/>
            </a:pPr>
            <a:r>
              <a:rPr sz="2400">
                <a:solidFill>
                  <a:srgbClr val="FFFFFF"/>
                </a:solidFill>
              </a:rPr>
              <a:t>Signifiant industry experience </a:t>
            </a:r>
            <a:endParaRPr sz="2400">
              <a:solidFill>
                <a:srgbClr val="FFFFFF"/>
              </a:solidFill>
            </a:endParaRPr>
          </a:p>
          <a:p>
            <a:pPr lvl="0" marL="296333" indent="-296333" algn="l">
              <a:buSzPct val="75000"/>
              <a:defRPr sz="1800"/>
            </a:pPr>
            <a:r>
              <a:rPr sz="2400">
                <a:solidFill>
                  <a:srgbClr val="FFFFFF"/>
                </a:solidFill>
              </a:rPr>
              <a:t>Low cost base.</a:t>
            </a:r>
            <a:endParaRPr sz="2400">
              <a:solidFill>
                <a:srgbClr val="FFFFFF"/>
              </a:solidFill>
            </a:endParaRPr>
          </a:p>
          <a:p>
            <a:pPr lvl="0" marL="296333" indent="-296333" algn="l">
              <a:buSzPct val="75000"/>
              <a:defRPr sz="1800"/>
            </a:pPr>
            <a:r>
              <a:rPr sz="2400">
                <a:solidFill>
                  <a:srgbClr val="FFFFFF"/>
                </a:solidFill>
              </a:rPr>
              <a:t>Can respond to changes quickly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  <a:blipFill>
            <a:blip r:embed="rId2"/>
          </a:blipFill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Strengths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  <a:blipFill>
            <a:blip r:embed="rId2"/>
          </a:blipFill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/>
          <a:lstStyle/>
          <a:p>
            <a:pPr lvl="0" marL="296333" indent="-296333">
              <a:spcBef>
                <a:spcPts val="0"/>
              </a:spcBef>
              <a:defRPr sz="1800"/>
            </a:pPr>
            <a:r>
              <a:rPr sz="2600">
                <a:solidFill>
                  <a:srgbClr val="FFFFFF"/>
                </a:solidFill>
              </a:rPr>
              <a:t>Focus on technology means we are dealing topic we all know, use, follow and work in.</a:t>
            </a:r>
            <a:endParaRPr sz="2600">
              <a:solidFill>
                <a:srgbClr val="FFFFFF"/>
              </a:solidFill>
            </a:endParaRPr>
          </a:p>
          <a:p>
            <a:pPr lvl="0" marL="296333" indent="-296333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2600">
                <a:solidFill>
                  <a:srgbClr val="FFFFFF"/>
                </a:solidFill>
              </a:rPr>
              <a:t>We are the type of typical customers that we would want</a:t>
            </a:r>
            <a:endParaRPr sz="2600">
              <a:solidFill>
                <a:srgbClr val="FFFFFF"/>
              </a:solidFill>
            </a:endParaRPr>
          </a:p>
          <a:p>
            <a:pPr lvl="0" marL="296333" indent="-296333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2600">
                <a:solidFill>
                  <a:srgbClr val="FFFFFF"/>
                </a:solidFill>
              </a:rPr>
              <a:t>We bring signifiant industry experience to the project.</a:t>
            </a:r>
            <a:endParaRPr sz="2600">
              <a:solidFill>
                <a:srgbClr val="FFFFFF"/>
              </a:solidFill>
            </a:endParaRPr>
          </a:p>
          <a:p>
            <a:pPr lvl="0" marL="296333" indent="-296333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2600">
                <a:solidFill>
                  <a:srgbClr val="FFFFFF"/>
                </a:solidFill>
              </a:rPr>
              <a:t>Low cost base. everything we use is free. </a:t>
            </a:r>
            <a:endParaRPr sz="2600">
              <a:solidFill>
                <a:srgbClr val="FFFFFF"/>
              </a:solidFill>
            </a:endParaRPr>
          </a:p>
          <a:p>
            <a:pPr lvl="0" marL="296333" indent="-296333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2600">
                <a:solidFill>
                  <a:srgbClr val="FFFFFF"/>
                </a:solidFill>
              </a:rPr>
              <a:t>Can respond to changes quickly(e.g. add or remove content)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  <a:blipFill>
            <a:blip r:embed="rId2"/>
          </a:blipFill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Weaknesses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  <a:blipFill>
            <a:blip r:embed="rId2"/>
          </a:blipFill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/>
          <a:lstStyle/>
          <a:p>
            <a:pPr lvl="0" marL="321027" indent="-321027" defTabSz="457200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2600">
                <a:solidFill>
                  <a:srgbClr val="FEFEFE"/>
                </a:solidFill>
                <a:latin typeface="Helvetica"/>
                <a:ea typeface="Helvetica"/>
                <a:cs typeface="Helvetica"/>
                <a:sym typeface="Helvetica"/>
              </a:rPr>
              <a:t>New brand so no brand recognition</a:t>
            </a:r>
            <a:endParaRPr sz="2600">
              <a:solidFill>
                <a:srgbClr val="FEFEFE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321027" indent="-321027" defTabSz="457200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2600">
                <a:solidFill>
                  <a:srgbClr val="FEFEFE"/>
                </a:solidFill>
                <a:latin typeface="Helvetica"/>
                <a:ea typeface="Helvetica"/>
                <a:cs typeface="Helvetica"/>
                <a:sym typeface="Helvetica"/>
              </a:rPr>
              <a:t>Need to coordinate around different working hours/commitments</a:t>
            </a:r>
            <a:endParaRPr sz="2600">
              <a:solidFill>
                <a:srgbClr val="FEFEFE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321027" indent="-321027" defTabSz="457200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2600">
                <a:solidFill>
                  <a:srgbClr val="FEFEFE"/>
                </a:solidFill>
                <a:latin typeface="Helvetica"/>
                <a:ea typeface="Helvetica"/>
                <a:cs typeface="Helvetica"/>
                <a:sym typeface="Helvetica"/>
              </a:rPr>
              <a:t>We don’t have signifiant web layout experience</a:t>
            </a:r>
            <a:endParaRPr sz="2600">
              <a:solidFill>
                <a:srgbClr val="FEFEFE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321027" indent="-321027" defTabSz="457200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2600">
                <a:solidFill>
                  <a:srgbClr val="FEFEFE"/>
                </a:solidFill>
                <a:latin typeface="Helvetica"/>
                <a:ea typeface="Helvetica"/>
                <a:cs typeface="Helvetica"/>
                <a:sym typeface="Helvetica"/>
              </a:rPr>
              <a:t>No immediate plans for tablet/phone App</a:t>
            </a:r>
            <a:endParaRPr sz="2600">
              <a:solidFill>
                <a:srgbClr val="FEFEFE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321027" indent="-321027" defTabSz="457200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2600">
                <a:solidFill>
                  <a:srgbClr val="FEFEFE"/>
                </a:solidFill>
                <a:latin typeface="Helvetica"/>
                <a:ea typeface="Helvetica"/>
                <a:cs typeface="Helvetica"/>
                <a:sym typeface="Helvetica"/>
              </a:rPr>
              <a:t>We won’t be creating any news article content ourselves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  <a:blipFill>
            <a:blip r:embed="rId2"/>
          </a:blipFill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Opportunties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  <a:blipFill>
            <a:blip r:embed="rId2"/>
          </a:blipFill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/>
          <a:lstStyle/>
          <a:p>
            <a:pPr lvl="0" marL="135819" indent="-135819" defTabSz="457200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2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Can identify influential customers to help build brand and give feedback</a:t>
            </a:r>
            <a:endParaRPr sz="26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135819" indent="-135819" defTabSz="457200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2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Many useful online resources for collaboration ( slack, hangouts etc)</a:t>
            </a:r>
            <a:endParaRPr sz="26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135819" indent="-135819" defTabSz="457200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2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High availability of templates for web layouts</a:t>
            </a:r>
            <a:endParaRPr sz="26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135819" indent="-135819" defTabSz="457200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2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Highly portable to an App</a:t>
            </a:r>
            <a:endParaRPr sz="26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135819" indent="-135819" defTabSz="457200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2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High availability of news articles and social media sources so we will always have timely content</a:t>
            </a:r>
            <a:endParaRPr sz="26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135819" indent="-135819" defTabSz="457200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2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Large market place full of demanding customers who want information fast and form a one source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  <a:blipFill>
            <a:blip r:embed="rId2"/>
          </a:blipFill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Threats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  <a:blipFill>
            <a:blip r:embed="rId2"/>
          </a:blipFill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/>
          <a:lstStyle/>
          <a:p>
            <a:pPr lvl="0" marL="321027" indent="-321027" defTabSz="457200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2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Limited opportunities to contact potential customers directly </a:t>
            </a:r>
            <a:endParaRPr sz="26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321027" indent="-321027" defTabSz="457200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2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Can send follow request to someone on twitter but not a friend request. </a:t>
            </a:r>
            <a:endParaRPr sz="26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321027" indent="-321027" defTabSz="457200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2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No barriers to entry. The technology &amp; data sources we use are available to everyone else.</a:t>
            </a:r>
            <a:endParaRPr sz="26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321027" indent="-321027" defTabSz="457200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2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Very difficult to get feedback.</a:t>
            </a:r>
            <a:endParaRPr sz="26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321027" indent="-321027" defTabSz="457200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2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Some of our potential influential customers may see us as competition. </a:t>
            </a:r>
            <a:endParaRPr sz="26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321027" indent="-321027" defTabSz="457200">
              <a:lnSpc>
                <a:spcPct val="150000"/>
              </a:lnSpc>
              <a:spcBef>
                <a:spcPts val="0"/>
              </a:spcBef>
              <a:defRPr sz="1800"/>
            </a:pPr>
            <a:r>
              <a:rPr sz="26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With demanding customers we get one chance at a first impression.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1100">
                <a:latin typeface="Helvetica"/>
                <a:ea typeface="Helvetica"/>
                <a:cs typeface="Helvetica"/>
                <a:sym typeface="Helvetica"/>
              </a:rPr>
              <a:t>Strengths</a:t>
            </a:r>
            <a:endParaRPr sz="11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1100">
                <a:latin typeface="Helvetica"/>
                <a:ea typeface="Helvetica"/>
                <a:cs typeface="Helvetica"/>
                <a:sym typeface="Helvetica"/>
              </a:rPr>
              <a:t>focus on technology means we are dealing topic we all know, use, follow and work in.</a:t>
            </a:r>
            <a:endParaRPr sz="11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1100">
                <a:latin typeface="Helvetica"/>
                <a:ea typeface="Helvetica"/>
                <a:cs typeface="Helvetica"/>
                <a:sym typeface="Helvetica"/>
              </a:rPr>
              <a:t>we are the type of typical customers that we would want</a:t>
            </a:r>
            <a:endParaRPr sz="11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1100">
                <a:latin typeface="Helvetica"/>
                <a:ea typeface="Helvetica"/>
                <a:cs typeface="Helvetica"/>
                <a:sym typeface="Helvetica"/>
              </a:rPr>
              <a:t>	If we wouldn’t use it then none else will</a:t>
            </a:r>
            <a:endParaRPr sz="11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1100">
                <a:latin typeface="Helvetica"/>
                <a:ea typeface="Helvetica"/>
                <a:cs typeface="Helvetica"/>
                <a:sym typeface="Helvetica"/>
              </a:rPr>
              <a:t>we bring signifiant industry experience to the project.</a:t>
            </a:r>
            <a:endParaRPr sz="11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1100">
                <a:latin typeface="Helvetica"/>
                <a:ea typeface="Helvetica"/>
                <a:cs typeface="Helvetica"/>
                <a:sym typeface="Helvetica"/>
              </a:rPr>
              <a:t>low cost base. everything we use is free. </a:t>
            </a:r>
            <a:endParaRPr sz="11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1100">
                <a:latin typeface="Helvetica"/>
                <a:ea typeface="Helvetica"/>
                <a:cs typeface="Helvetica"/>
                <a:sym typeface="Helvetica"/>
              </a:rPr>
              <a:t>can respond to changes quickly(eg add or remove content)</a:t>
            </a:r>
            <a:endParaRPr sz="11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11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11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11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1100">
                <a:latin typeface="Helvetica"/>
                <a:ea typeface="Helvetica"/>
                <a:cs typeface="Helvetica"/>
                <a:sym typeface="Helvetica"/>
              </a:rPr>
              <a:t>Weaknesses</a:t>
            </a:r>
            <a:endParaRPr sz="11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1100">
                <a:latin typeface="Helvetica"/>
                <a:ea typeface="Helvetica"/>
                <a:cs typeface="Helvetica"/>
                <a:sym typeface="Helvetica"/>
              </a:rPr>
              <a:t>New brand so no brand recognition. people don’t know who we are.</a:t>
            </a:r>
            <a:endParaRPr sz="11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1100">
                <a:latin typeface="Helvetica"/>
                <a:ea typeface="Helvetica"/>
                <a:cs typeface="Helvetica"/>
                <a:sym typeface="Helvetica"/>
              </a:rPr>
              <a:t>need to coordinate around different working hours/commitments</a:t>
            </a:r>
            <a:endParaRPr sz="11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1100">
                <a:latin typeface="Helvetica"/>
                <a:ea typeface="Helvetica"/>
                <a:cs typeface="Helvetica"/>
                <a:sym typeface="Helvetica"/>
              </a:rPr>
              <a:t>we don’t have signifiant web layout experience</a:t>
            </a:r>
            <a:endParaRPr sz="11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1100">
                <a:latin typeface="Helvetica"/>
                <a:ea typeface="Helvetica"/>
                <a:cs typeface="Helvetica"/>
                <a:sym typeface="Helvetica"/>
              </a:rPr>
              <a:t>No immediate plans for tablet/phoneApp.</a:t>
            </a:r>
            <a:endParaRPr sz="11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1100">
                <a:latin typeface="Helvetica"/>
                <a:ea typeface="Helvetica"/>
                <a:cs typeface="Helvetica"/>
                <a:sym typeface="Helvetica"/>
              </a:rPr>
              <a:t>We won’t be creating any news article content ourselves. </a:t>
            </a:r>
            <a:endParaRPr sz="11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1100">
                <a:latin typeface="Helvetica"/>
                <a:ea typeface="Helvetica"/>
                <a:cs typeface="Helvetica"/>
                <a:sym typeface="Helvetica"/>
              </a:rPr>
              <a:t>	we are completely reliant on external companies to provide our content</a:t>
            </a:r>
            <a:endParaRPr sz="11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11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11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11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1100">
                <a:latin typeface="Helvetica"/>
                <a:ea typeface="Helvetica"/>
                <a:cs typeface="Helvetica"/>
                <a:sym typeface="Helvetica"/>
              </a:rPr>
              <a:t>Opportunties </a:t>
            </a:r>
            <a:endParaRPr sz="11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1100">
                <a:latin typeface="Helvetica"/>
                <a:ea typeface="Helvetica"/>
                <a:cs typeface="Helvetica"/>
                <a:sym typeface="Helvetica"/>
              </a:rPr>
              <a:t>can identify influential customers to help build brand and give feedback </a:t>
            </a:r>
            <a:endParaRPr sz="11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1100">
                <a:latin typeface="Helvetica"/>
                <a:ea typeface="Helvetica"/>
                <a:cs typeface="Helvetica"/>
                <a:sym typeface="Helvetica"/>
              </a:rPr>
              <a:t>	a twitter user who follows a number of technology social media accounts already and has a 	high number of followers</a:t>
            </a:r>
            <a:endParaRPr sz="11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1100">
                <a:latin typeface="Helvetica"/>
                <a:ea typeface="Helvetica"/>
                <a:cs typeface="Helvetica"/>
                <a:sym typeface="Helvetica"/>
              </a:rPr>
              <a:t>Many useful online resources for collaboration ( slack, hangouts etc)</a:t>
            </a:r>
            <a:endParaRPr sz="11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1100">
                <a:latin typeface="Helvetica"/>
                <a:ea typeface="Helvetica"/>
                <a:cs typeface="Helvetica"/>
                <a:sym typeface="Helvetica"/>
              </a:rPr>
              <a:t>high availability of templates for web layouts</a:t>
            </a:r>
            <a:endParaRPr sz="11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1100">
                <a:latin typeface="Helvetica"/>
                <a:ea typeface="Helvetica"/>
                <a:cs typeface="Helvetica"/>
                <a:sym typeface="Helvetica"/>
              </a:rPr>
              <a:t>	mitigates our weaknesses in this area</a:t>
            </a:r>
            <a:endParaRPr sz="11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1100">
                <a:latin typeface="Helvetica"/>
                <a:ea typeface="Helvetica"/>
                <a:cs typeface="Helvetica"/>
                <a:sym typeface="Helvetica"/>
              </a:rPr>
              <a:t>Highly portable to an App</a:t>
            </a:r>
            <a:endParaRPr sz="11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1100">
                <a:latin typeface="Helvetica"/>
                <a:ea typeface="Helvetica"/>
                <a:cs typeface="Helvetica"/>
                <a:sym typeface="Helvetica"/>
              </a:rPr>
              <a:t>high availability of news articles and social media sources so we will always have timely content</a:t>
            </a:r>
            <a:endParaRPr sz="11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1100">
                <a:latin typeface="Helvetica"/>
                <a:ea typeface="Helvetica"/>
                <a:cs typeface="Helvetica"/>
                <a:sym typeface="Helvetica"/>
              </a:rPr>
              <a:t>Large market place full of demanding customers who want information fast and form a one source</a:t>
            </a:r>
            <a:endParaRPr sz="11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11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11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11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1100">
                <a:latin typeface="Helvetica"/>
                <a:ea typeface="Helvetica"/>
                <a:cs typeface="Helvetica"/>
                <a:sym typeface="Helvetica"/>
              </a:rPr>
              <a:t>Threats</a:t>
            </a:r>
            <a:endParaRPr sz="11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1100">
                <a:latin typeface="Helvetica"/>
                <a:ea typeface="Helvetica"/>
                <a:cs typeface="Helvetica"/>
                <a:sym typeface="Helvetica"/>
              </a:rPr>
              <a:t>limited opportunities to contact potential customers directly </a:t>
            </a:r>
            <a:endParaRPr sz="11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1100">
                <a:latin typeface="Helvetica"/>
                <a:ea typeface="Helvetica"/>
                <a:cs typeface="Helvetica"/>
                <a:sym typeface="Helvetica"/>
              </a:rPr>
              <a:t>	can send follow request to someone on twitter but not a friend request. </a:t>
            </a:r>
            <a:endParaRPr sz="11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1100">
                <a:latin typeface="Helvetica"/>
                <a:ea typeface="Helvetica"/>
                <a:cs typeface="Helvetica"/>
                <a:sym typeface="Helvetica"/>
              </a:rPr>
              <a:t>No barriers to entry. The technology &amp; data sources we use are available to everyone else.</a:t>
            </a:r>
            <a:endParaRPr sz="11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1100">
                <a:latin typeface="Helvetica"/>
                <a:ea typeface="Helvetica"/>
                <a:cs typeface="Helvetica"/>
                <a:sym typeface="Helvetica"/>
              </a:rPr>
              <a:t>Very difficult to get feedback. </a:t>
            </a:r>
            <a:endParaRPr sz="11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1100">
                <a:latin typeface="Helvetica"/>
                <a:ea typeface="Helvetica"/>
                <a:cs typeface="Helvetica"/>
                <a:sym typeface="Helvetica"/>
              </a:rPr>
              <a:t>	This is something we’ve talked a lot about and will need to push as it won’t just happen</a:t>
            </a:r>
            <a:endParaRPr sz="11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1100">
                <a:latin typeface="Helvetica"/>
                <a:ea typeface="Helvetica"/>
                <a:cs typeface="Helvetica"/>
                <a:sym typeface="Helvetica"/>
              </a:rPr>
              <a:t>some of our potential influential customers may see us as competition. </a:t>
            </a:r>
            <a:endParaRPr sz="11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1100">
                <a:latin typeface="Helvetica"/>
                <a:ea typeface="Helvetica"/>
                <a:cs typeface="Helvetica"/>
                <a:sym typeface="Helvetica"/>
              </a:rPr>
              <a:t>	If their followers reply on them for news then they wouldn’t want people to know about us</a:t>
            </a:r>
            <a:endParaRPr sz="1100">
              <a:latin typeface="Helvetica"/>
              <a:ea typeface="Helvetica"/>
              <a:cs typeface="Helvetica"/>
              <a:sym typeface="Helvetic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1100">
                <a:latin typeface="Helvetica"/>
                <a:ea typeface="Helvetica"/>
                <a:cs typeface="Helvetica"/>
                <a:sym typeface="Helvetica"/>
              </a:rPr>
              <a:t>with demanding customers we get one chance at a first impression. After that we may never see them again.</a:t>
            </a:r>
            <a:endParaRPr sz="1100"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