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89" r:id="rId2"/>
    <p:sldId id="365" r:id="rId3"/>
    <p:sldId id="366" r:id="rId4"/>
    <p:sldId id="367" r:id="rId5"/>
    <p:sldId id="368" r:id="rId6"/>
    <p:sldId id="369" r:id="rId7"/>
    <p:sldId id="371" r:id="rId8"/>
    <p:sldId id="370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</p:sldIdLst>
  <p:sldSz cx="9144000" cy="6858000" type="screen4x3"/>
  <p:notesSz cx="6858000" cy="9144000"/>
  <p:defaultTextStyle>
    <a:defPPr>
      <a:defRPr lang="en-I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88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5503BD-48E2-4F6C-B96D-DAC8706BD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9553150-901C-4733-8ED8-B65AFA320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F758C-0538-498F-8449-95A41189BBA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blackWhite">
          <a:xfrm>
            <a:off x="0" y="1384300"/>
            <a:ext cx="8991600" cy="18288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4417" y="-1"/>
              </a:cxn>
              <a:cxn ang="0">
                <a:pos x="4917" y="500"/>
              </a:cxn>
              <a:cxn ang="0">
                <a:pos x="4416" y="1000"/>
              </a:cxn>
              <a:cxn ang="0">
                <a:pos x="0" y="1000"/>
              </a:cxn>
            </a:cxnLst>
            <a:rect l="T0" t="T1" r="T2" b="T3"/>
            <a:pathLst>
              <a:path w="4917" h="1000">
                <a:moveTo>
                  <a:pt x="0" y="0"/>
                </a:moveTo>
                <a:lnTo>
                  <a:pt x="4417" y="-1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1000"/>
                  <a:pt x="4416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  <a:ea typeface="+mn-ea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E"/>
              <a:t>Click to edit Master title style</a:t>
            </a: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IE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pPr>
              <a:defRPr/>
            </a:pPr>
            <a:fld id="{17D64E77-0C48-44AD-ACBE-63F4FC0C118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325" y="192088"/>
            <a:ext cx="2155825" cy="6332537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192088"/>
            <a:ext cx="6316662" cy="6332537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ChangeArrowheads="1"/>
          </p:cNvSpPr>
          <p:nvPr/>
        </p:nvSpPr>
        <p:spPr bwMode="blackWhite">
          <a:xfrm>
            <a:off x="0" y="115888"/>
            <a:ext cx="8534400" cy="1003300"/>
          </a:xfrm>
          <a:custGeom>
            <a:avLst/>
            <a:gdLst>
              <a:gd name="G0" fmla="+- 1000 0 0"/>
              <a:gd name="G1" fmla="+- 1000 0 0"/>
              <a:gd name="G2" fmla="+- G0 0 G1"/>
              <a:gd name="G3" fmla="*/ G1 1 2"/>
              <a:gd name="G4" fmla="+- G0 0 G3"/>
              <a:gd name="T0" fmla="*/ 0 w 1000"/>
              <a:gd name="T1" fmla="*/ 0 h 1000"/>
              <a:gd name="T2" fmla="*/ G4 w 1000"/>
              <a:gd name="T3" fmla="*/ G1 h 1000"/>
            </a:gdLst>
            <a:ahLst/>
            <a:cxnLst>
              <a:cxn ang="0">
                <a:pos x="0" y="0"/>
              </a:cxn>
              <a:cxn ang="0">
                <a:pos x="8006" y="-1"/>
              </a:cxn>
              <a:cxn ang="0">
                <a:pos x="8506" y="500"/>
              </a:cxn>
              <a:cxn ang="0">
                <a:pos x="8005" y="1000"/>
              </a:cxn>
              <a:cxn ang="0">
                <a:pos x="0" y="1000"/>
              </a:cxn>
            </a:cxnLst>
            <a:rect l="T0" t="T1" r="T2" b="T3"/>
            <a:pathLst>
              <a:path w="8506" h="1000">
                <a:moveTo>
                  <a:pt x="0" y="0"/>
                </a:moveTo>
                <a:lnTo>
                  <a:pt x="8006" y="-1"/>
                </a:lnTo>
                <a:cubicBezTo>
                  <a:pt x="8282" y="0"/>
                  <a:pt x="8506" y="223"/>
                  <a:pt x="8506" y="500"/>
                </a:cubicBezTo>
                <a:cubicBezTo>
                  <a:pt x="8506" y="776"/>
                  <a:pt x="8282" y="1000"/>
                  <a:pt x="8005" y="1000"/>
                </a:cubicBezTo>
                <a:lnTo>
                  <a:pt x="0" y="100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lang="en-US" sz="2400" b="0">
              <a:latin typeface="Times New Roman" charset="0"/>
              <a:ea typeface="+mn-ea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192088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title style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</a:p>
        </p:txBody>
      </p:sp>
      <p:pic>
        <p:nvPicPr>
          <p:cNvPr id="5125" name="Picture 4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435975" y="5857875"/>
            <a:ext cx="708025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charset="2"/>
        <a:buChar char="l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2"/>
        <a:buChar char="l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IE" sz="3600" dirty="0" smtClean="0"/>
              <a:t>Exercises</a:t>
            </a:r>
            <a:endParaRPr lang="en-IE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3768725"/>
            <a:ext cx="66294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IE" sz="2000" smtClean="0"/>
              <a:t>Eleni Mangina	</a:t>
            </a:r>
            <a:endParaRPr lang="en-IE" sz="1800" smtClean="0"/>
          </a:p>
          <a:p>
            <a:pPr eaLnBrk="1" hangingPunct="1">
              <a:lnSpc>
                <a:spcPct val="80000"/>
              </a:lnSpc>
            </a:pPr>
            <a:endParaRPr lang="en-IE" sz="1800" smtClean="0"/>
          </a:p>
          <a:p>
            <a:pPr eaLnBrk="1" hangingPunct="1">
              <a:lnSpc>
                <a:spcPct val="80000"/>
              </a:lnSpc>
            </a:pPr>
            <a:r>
              <a:rPr lang="en-IE" sz="1800" smtClean="0"/>
              <a:t>Room B2.05</a:t>
            </a:r>
          </a:p>
          <a:p>
            <a:pPr eaLnBrk="1" hangingPunct="1">
              <a:lnSpc>
                <a:spcPct val="80000"/>
              </a:lnSpc>
            </a:pPr>
            <a:r>
              <a:rPr lang="en-IE" sz="1800" smtClean="0"/>
              <a:t>School of Computer Science and Informatics</a:t>
            </a:r>
          </a:p>
          <a:p>
            <a:pPr eaLnBrk="1" hangingPunct="1">
              <a:lnSpc>
                <a:spcPct val="80000"/>
              </a:lnSpc>
            </a:pPr>
            <a:r>
              <a:rPr lang="en-IE" sz="1800" smtClean="0"/>
              <a:t>University College Dublin, Ireland</a:t>
            </a:r>
            <a:endParaRPr lang="en-IE" sz="2400" smtClean="0"/>
          </a:p>
        </p:txBody>
      </p:sp>
      <p:pic>
        <p:nvPicPr>
          <p:cNvPr id="7172" name="Picture 4" descr="ucd_brandmark_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88" y="3500438"/>
            <a:ext cx="13731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GB" sz="2400" i="1" smtClean="0"/>
              <a:t>    Recall the definition of the “Big-Oh” Notation: we need constants c&gt;0 and </a:t>
            </a:r>
            <a:r>
              <a:rPr lang="en-US" sz="2400" i="1" smtClean="0"/>
              <a:t>n</a:t>
            </a:r>
            <a:r>
              <a:rPr lang="en-US" sz="2400" i="1" baseline="-25000" smtClean="0"/>
              <a:t>0</a:t>
            </a:r>
            <a:r>
              <a:rPr lang="en-US" sz="2400" i="1" smtClean="0"/>
              <a:t> ≥ 1 such that </a:t>
            </a:r>
          </a:p>
          <a:p>
            <a:pPr>
              <a:buFont typeface="Wingdings" charset="2"/>
              <a:buNone/>
            </a:pPr>
            <a:r>
              <a:rPr lang="en-US" sz="2400" i="1" smtClean="0"/>
              <a:t>f(n) + d(n) </a:t>
            </a:r>
            <a:r>
              <a:rPr lang="en-US" sz="2400" b="1" i="1" smtClean="0"/>
              <a:t>≤ </a:t>
            </a:r>
            <a:r>
              <a:rPr lang="en-US" sz="2400" i="1" smtClean="0"/>
              <a:t>c(g(n) +h(n)) for every integer n ≥ n</a:t>
            </a:r>
            <a:r>
              <a:rPr lang="en-US" sz="2400" i="1" baseline="-25000" smtClean="0"/>
              <a:t>0.   </a:t>
            </a:r>
            <a:r>
              <a:rPr lang="en-US" sz="2400" i="1" smtClean="0"/>
              <a:t>f(n) is O(g(n)) means that there exists c</a:t>
            </a:r>
            <a:r>
              <a:rPr lang="en-US" sz="2400" i="1" baseline="-25000" smtClean="0"/>
              <a:t>f</a:t>
            </a:r>
            <a:r>
              <a:rPr lang="en-US" sz="2400" i="1" smtClean="0"/>
              <a:t> &gt; 0 and an integer n</a:t>
            </a:r>
            <a:r>
              <a:rPr lang="en-US" sz="2400" i="1" baseline="-25000" smtClean="0"/>
              <a:t>0f</a:t>
            </a:r>
            <a:r>
              <a:rPr lang="en-US" sz="2400" i="1" smtClean="0"/>
              <a:t> ≥ 1 such that </a:t>
            </a:r>
          </a:p>
          <a:p>
            <a:pPr>
              <a:buFont typeface="Wingdings" charset="2"/>
              <a:buNone/>
            </a:pPr>
            <a:r>
              <a:rPr lang="en-US" sz="2400" i="1" smtClean="0"/>
              <a:t>f(n)≤  c</a:t>
            </a:r>
            <a:r>
              <a:rPr lang="en-US" sz="2400" i="1" baseline="-25000" smtClean="0"/>
              <a:t>f</a:t>
            </a:r>
            <a:r>
              <a:rPr lang="en-US" sz="2400" i="1" smtClean="0"/>
              <a:t> g(n )for every n ≥ n</a:t>
            </a:r>
            <a:r>
              <a:rPr lang="en-US" sz="2400" i="1" baseline="-25000" smtClean="0"/>
              <a:t>0f.   </a:t>
            </a:r>
          </a:p>
          <a:p>
            <a:pPr>
              <a:buFont typeface="Wingdings" charset="2"/>
              <a:buNone/>
            </a:pPr>
            <a:r>
              <a:rPr lang="en-US" sz="2400" i="1" smtClean="0"/>
              <a:t>Similarly, d(n) is O(h(n)) means that there exists c</a:t>
            </a:r>
            <a:r>
              <a:rPr lang="en-US" sz="2400" i="1" baseline="-25000" smtClean="0"/>
              <a:t>d</a:t>
            </a:r>
            <a:r>
              <a:rPr lang="en-US" sz="2400" i="1" smtClean="0"/>
              <a:t> &gt; 0 and an integer n</a:t>
            </a:r>
            <a:r>
              <a:rPr lang="en-US" sz="2400" i="1" baseline="-25000" smtClean="0"/>
              <a:t>0d</a:t>
            </a:r>
            <a:r>
              <a:rPr lang="en-US" sz="2400" i="1" smtClean="0"/>
              <a:t> ≥ 1 such that </a:t>
            </a:r>
          </a:p>
          <a:p>
            <a:pPr>
              <a:buFont typeface="Wingdings" charset="2"/>
              <a:buNone/>
            </a:pPr>
            <a:r>
              <a:rPr lang="en-US" sz="2400" i="1" smtClean="0"/>
              <a:t>d(n)≤  c</a:t>
            </a:r>
            <a:r>
              <a:rPr lang="en-US" sz="2400" i="1" baseline="-25000" smtClean="0"/>
              <a:t>d</a:t>
            </a:r>
            <a:r>
              <a:rPr lang="en-US" sz="2400" i="1" smtClean="0"/>
              <a:t> g(n )for every n ≥ n</a:t>
            </a:r>
            <a:r>
              <a:rPr lang="en-US" sz="2400" i="1" baseline="-25000" smtClean="0"/>
              <a:t>0d.   </a:t>
            </a:r>
            <a:r>
              <a:rPr lang="en-US" sz="2400" i="1" smtClean="0"/>
              <a:t> </a:t>
            </a:r>
          </a:p>
          <a:p>
            <a:pPr>
              <a:buFont typeface="Wingdings" charset="2"/>
              <a:buNone/>
            </a:pPr>
            <a:r>
              <a:rPr lang="en-US" sz="2400" i="1" smtClean="0"/>
              <a:t>Let  n</a:t>
            </a:r>
            <a:r>
              <a:rPr lang="en-US" sz="2400" i="1" baseline="-25000" smtClean="0"/>
              <a:t>0</a:t>
            </a:r>
            <a:r>
              <a:rPr lang="en-US" sz="2400" i="1" smtClean="0"/>
              <a:t> = max (n</a:t>
            </a:r>
            <a:r>
              <a:rPr lang="en-US" sz="2400" i="1" baseline="-25000" smtClean="0"/>
              <a:t>0f</a:t>
            </a:r>
            <a:r>
              <a:rPr lang="en-US" sz="2400" i="1" smtClean="0"/>
              <a:t>, n</a:t>
            </a:r>
            <a:r>
              <a:rPr lang="en-US" sz="2400" i="1" baseline="-25000" smtClean="0"/>
              <a:t>0d</a:t>
            </a:r>
            <a:r>
              <a:rPr lang="en-US" sz="2400" i="1" smtClean="0"/>
              <a:t>), and c = max(c</a:t>
            </a:r>
            <a:r>
              <a:rPr lang="en-US" sz="2400" i="1" baseline="-25000" smtClean="0"/>
              <a:t>f</a:t>
            </a:r>
            <a:r>
              <a:rPr lang="en-US" sz="2400" i="1" smtClean="0"/>
              <a:t>,c</a:t>
            </a:r>
            <a:r>
              <a:rPr lang="en-US" sz="2400" i="1" baseline="-25000" smtClean="0"/>
              <a:t>d</a:t>
            </a:r>
            <a:r>
              <a:rPr lang="en-US" sz="2400" i="1" smtClean="0"/>
              <a:t>). </a:t>
            </a:r>
          </a:p>
          <a:p>
            <a:pPr>
              <a:buFont typeface="Wingdings" charset="2"/>
              <a:buNone/>
            </a:pPr>
            <a:r>
              <a:rPr lang="en-US" sz="2400" i="1" smtClean="0"/>
              <a:t>So f(n) + d(n)  ≤ c</a:t>
            </a:r>
            <a:r>
              <a:rPr lang="en-US" sz="2400" i="1" baseline="-25000" smtClean="0"/>
              <a:t>f</a:t>
            </a:r>
            <a:r>
              <a:rPr lang="en-US" sz="2400" i="1" smtClean="0"/>
              <a:t>g(n) + c</a:t>
            </a:r>
            <a:r>
              <a:rPr lang="en-US" sz="2400" i="1" baseline="-25000" smtClean="0"/>
              <a:t>d</a:t>
            </a:r>
            <a:r>
              <a:rPr lang="en-US" sz="2400" i="1" smtClean="0"/>
              <a:t>h(n) ≤ c(g(n) + h(n)) for n ≥ n</a:t>
            </a:r>
            <a:r>
              <a:rPr lang="en-US" sz="2400" i="1" baseline="-25000" smtClean="0"/>
              <a:t>0 . </a:t>
            </a:r>
            <a:r>
              <a:rPr lang="en-US" sz="2400" i="1" smtClean="0"/>
              <a:t> </a:t>
            </a:r>
          </a:p>
          <a:p>
            <a:pPr>
              <a:buFont typeface="Wingdings" charset="2"/>
              <a:buNone/>
            </a:pPr>
            <a:r>
              <a:rPr lang="en-US" sz="2400" i="1" smtClean="0"/>
              <a:t>Therefore f(n)+d(n) is O(g(n)+h(n)).</a:t>
            </a:r>
            <a:endParaRPr lang="en-US" sz="2400" smtClean="0"/>
          </a:p>
          <a:p>
            <a:pPr>
              <a:buFont typeface="Wingdings" charset="2"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smtClean="0"/>
              <a:t>Show </a:t>
            </a:r>
            <a:r>
              <a:rPr lang="en-US" i="1" smtClean="0"/>
              <a:t>that </a:t>
            </a:r>
          </a:p>
          <a:p>
            <a:pPr>
              <a:buFont typeface="Wingdings" charset="2"/>
              <a:buNone/>
            </a:pPr>
            <a:endParaRPr lang="en-US" sz="4400" i="1" smtClean="0"/>
          </a:p>
          <a:p>
            <a:pPr>
              <a:buFont typeface="Wingdings" charset="2"/>
              <a:buNone/>
            </a:pPr>
            <a:endParaRPr lang="en-US" sz="4400" i="1" smtClean="0"/>
          </a:p>
          <a:p>
            <a:pPr>
              <a:buFont typeface="Wingdings" charset="2"/>
              <a:buNone/>
            </a:pPr>
            <a:r>
              <a:rPr lang="en-US" sz="4400" i="1" smtClean="0"/>
              <a:t>3(n+1)</a:t>
            </a:r>
            <a:r>
              <a:rPr lang="en-US" sz="4400" i="1" baseline="30000" smtClean="0"/>
              <a:t>7</a:t>
            </a:r>
            <a:r>
              <a:rPr lang="en-US" sz="4400" i="1" smtClean="0"/>
              <a:t> +2nlogn is O(n</a:t>
            </a:r>
            <a:r>
              <a:rPr lang="en-US" sz="4400" i="1" baseline="30000" smtClean="0"/>
              <a:t>7</a:t>
            </a:r>
            <a:r>
              <a:rPr lang="en-US" sz="4400" i="1" smtClean="0"/>
              <a:t>)</a:t>
            </a:r>
            <a:endParaRPr lang="en-US" sz="4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smtClean="0"/>
              <a:t>logn is O(n)</a:t>
            </a:r>
            <a:endParaRPr lang="en-US" smtClean="0"/>
          </a:p>
          <a:p>
            <a:r>
              <a:rPr lang="en-GB" i="1" smtClean="0"/>
              <a:t>2nlogn is O(2n</a:t>
            </a:r>
            <a:r>
              <a:rPr lang="en-GB" i="1" baseline="30000" smtClean="0"/>
              <a:t>2</a:t>
            </a:r>
            <a:r>
              <a:rPr lang="en-GB" i="1" smtClean="0"/>
              <a:t>)</a:t>
            </a:r>
            <a:endParaRPr lang="en-US" smtClean="0"/>
          </a:p>
          <a:p>
            <a:r>
              <a:rPr lang="en-US" i="1" smtClean="0"/>
              <a:t>3(n+1)</a:t>
            </a:r>
            <a:r>
              <a:rPr lang="en-US" i="1" baseline="30000" smtClean="0"/>
              <a:t>7</a:t>
            </a:r>
            <a:r>
              <a:rPr lang="en-US" i="1" smtClean="0"/>
              <a:t> is a polynomial of degree 7, therefore it is O(n</a:t>
            </a:r>
            <a:r>
              <a:rPr lang="en-US" i="1" baseline="30000" smtClean="0"/>
              <a:t>7</a:t>
            </a:r>
            <a:r>
              <a:rPr lang="en-US" i="1" smtClean="0"/>
              <a:t>)</a:t>
            </a:r>
            <a:endParaRPr lang="en-US" smtClean="0"/>
          </a:p>
          <a:p>
            <a:r>
              <a:rPr lang="en-US" i="1" smtClean="0"/>
              <a:t>3(n+1)</a:t>
            </a:r>
            <a:r>
              <a:rPr lang="en-US" i="1" baseline="30000" smtClean="0"/>
              <a:t>7</a:t>
            </a:r>
            <a:r>
              <a:rPr lang="en-US" i="1" smtClean="0"/>
              <a:t> +2nlogn is O(n</a:t>
            </a:r>
            <a:r>
              <a:rPr lang="en-US" i="1" baseline="30000" smtClean="0"/>
              <a:t>7</a:t>
            </a:r>
            <a:r>
              <a:rPr lang="en-US" i="1" smtClean="0"/>
              <a:t>+</a:t>
            </a:r>
            <a:r>
              <a:rPr lang="en-GB" i="1" smtClean="0"/>
              <a:t>2n</a:t>
            </a:r>
            <a:r>
              <a:rPr lang="en-GB" i="1" baseline="30000" smtClean="0"/>
              <a:t>2</a:t>
            </a:r>
            <a:r>
              <a:rPr lang="en-GB" i="1" smtClean="0"/>
              <a:t>) [based on previous proof]</a:t>
            </a:r>
            <a:endParaRPr lang="en-US" smtClean="0"/>
          </a:p>
          <a:p>
            <a:r>
              <a:rPr lang="en-US" i="1" smtClean="0"/>
              <a:t>3(n+1)</a:t>
            </a:r>
            <a:r>
              <a:rPr lang="en-US" i="1" baseline="30000" smtClean="0"/>
              <a:t>7</a:t>
            </a:r>
            <a:r>
              <a:rPr lang="en-US" i="1" smtClean="0"/>
              <a:t> +2nlogn is O(n</a:t>
            </a:r>
            <a:r>
              <a:rPr lang="en-US" i="1" baseline="30000" smtClean="0"/>
              <a:t>7</a:t>
            </a:r>
            <a:r>
              <a:rPr lang="en-GB" i="1" smtClean="0"/>
              <a:t>)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Algorithm A executes </a:t>
            </a:r>
            <a:r>
              <a:rPr lang="en-GB" i="1" smtClean="0"/>
              <a:t>10nlogn</a:t>
            </a:r>
            <a:r>
              <a:rPr lang="en-GB" smtClean="0"/>
              <a:t> operations, while algorithm B executes </a:t>
            </a:r>
            <a:r>
              <a:rPr lang="en-GB" i="1" smtClean="0"/>
              <a:t>n</a:t>
            </a:r>
            <a:r>
              <a:rPr lang="en-GB" i="1" baseline="30000" smtClean="0"/>
              <a:t>2</a:t>
            </a:r>
            <a:r>
              <a:rPr lang="en-GB" smtClean="0"/>
              <a:t> operations. Determine the minimum integer value n</a:t>
            </a:r>
            <a:r>
              <a:rPr lang="en-GB" baseline="-25000" smtClean="0"/>
              <a:t>0</a:t>
            </a:r>
            <a:r>
              <a:rPr lang="en-GB" smtClean="0"/>
              <a:t> such that A executes fewer operations than B for </a:t>
            </a:r>
            <a:r>
              <a:rPr lang="en-US" i="1" smtClean="0"/>
              <a:t>n ≥ n</a:t>
            </a:r>
            <a:r>
              <a:rPr lang="en-US" i="1" baseline="-25000" smtClean="0"/>
              <a:t>0</a:t>
            </a:r>
            <a:endParaRPr lang="en-US" smtClean="0"/>
          </a:p>
          <a:p>
            <a:pPr>
              <a:buFont typeface="Wingdings" charset="2"/>
              <a:buNone/>
            </a:pPr>
            <a:endParaRPr lang="en-IE" smtClean="0"/>
          </a:p>
          <a:p>
            <a:pPr>
              <a:buFont typeface="Wingdings" charset="2"/>
              <a:buNone/>
            </a:pPr>
            <a:r>
              <a:rPr lang="en-IE" smtClean="0"/>
              <a:t>Any IDEAS??</a:t>
            </a: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GB" sz="2400" i="1" smtClean="0"/>
              <a:t>    We must find the minimum integer n</a:t>
            </a:r>
            <a:r>
              <a:rPr lang="en-GB" sz="2400" i="1" baseline="-25000" smtClean="0"/>
              <a:t>0  </a:t>
            </a:r>
            <a:r>
              <a:rPr lang="en-GB" sz="2400" i="1" smtClean="0"/>
              <a:t>such that </a:t>
            </a:r>
          </a:p>
          <a:p>
            <a:pPr>
              <a:buFont typeface="Wingdings" charset="2"/>
              <a:buNone/>
            </a:pPr>
            <a:r>
              <a:rPr lang="en-GB" sz="2400" i="1" smtClean="0"/>
              <a:t>10nlogn &lt; n</a:t>
            </a:r>
            <a:r>
              <a:rPr lang="en-GB" sz="2400" i="1" baseline="30000" smtClean="0"/>
              <a:t>2</a:t>
            </a:r>
          </a:p>
          <a:p>
            <a:pPr>
              <a:buFont typeface="Wingdings" charset="2"/>
              <a:buNone/>
            </a:pPr>
            <a:r>
              <a:rPr lang="en-GB" sz="2400" i="1" smtClean="0"/>
              <a:t>   Since n describes the size of the input data set that the algorithms operate upon, it will always be positive. Since n is positive, we may factor an n out of both sides of the inequality, giving us </a:t>
            </a:r>
          </a:p>
          <a:p>
            <a:pPr>
              <a:buFont typeface="Wingdings" charset="2"/>
              <a:buNone/>
            </a:pPr>
            <a:r>
              <a:rPr lang="en-GB" sz="2400" i="1" smtClean="0"/>
              <a:t>10logn &lt; n. </a:t>
            </a:r>
          </a:p>
          <a:p>
            <a:pPr>
              <a:buFont typeface="Wingdings" charset="2"/>
              <a:buNone/>
            </a:pPr>
            <a:r>
              <a:rPr lang="en-GB" sz="2400" i="1" smtClean="0"/>
              <a:t>    Let us consider the left and right hand side of this inequality. These two functions have one intersection point for n&gt; 1, and it is located between n = 58 and n = 59. Indeed, 10log58 = 58.57981 &gt; 58 and 10log59 = 58.82643 &lt; 59. So for 1</a:t>
            </a:r>
            <a:r>
              <a:rPr lang="en-US" sz="2400" i="1" smtClean="0"/>
              <a:t>≤ n ≤ 58, 10nlogn ≥ </a:t>
            </a:r>
            <a:r>
              <a:rPr lang="en-GB" sz="2400" i="1" smtClean="0"/>
              <a:t>n</a:t>
            </a:r>
            <a:r>
              <a:rPr lang="en-GB" sz="2400" i="1" baseline="30000" smtClean="0"/>
              <a:t>2</a:t>
            </a:r>
            <a:r>
              <a:rPr lang="en-GB" sz="2400" i="1" smtClean="0"/>
              <a:t>, and for n </a:t>
            </a:r>
            <a:r>
              <a:rPr lang="en-US" sz="2400" i="1" smtClean="0"/>
              <a:t>≥ 59, 10nlogn </a:t>
            </a:r>
            <a:r>
              <a:rPr lang="en-GB" sz="2400" i="1" smtClean="0"/>
              <a:t>&lt; n</a:t>
            </a:r>
            <a:r>
              <a:rPr lang="en-GB" sz="2400" i="1" baseline="30000" smtClean="0"/>
              <a:t>2</a:t>
            </a:r>
            <a:r>
              <a:rPr lang="en-GB" sz="2400" i="1" smtClean="0"/>
              <a:t>. So n</a:t>
            </a:r>
            <a:r>
              <a:rPr lang="en-GB" sz="2400" i="1" baseline="-25000" smtClean="0"/>
              <a:t>0</a:t>
            </a:r>
            <a:r>
              <a:rPr lang="en-GB" sz="2400" i="1" smtClean="0"/>
              <a:t> we are looking for is 59.</a:t>
            </a:r>
            <a:endParaRPr lang="en-US" sz="2400" smtClean="0"/>
          </a:p>
          <a:p>
            <a:pPr>
              <a:buFont typeface="Wingdings" charset="2"/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GB" smtClean="0"/>
              <a:t>	</a:t>
            </a:r>
            <a:r>
              <a:rPr lang="en-GB" b="1" smtClean="0"/>
              <a:t>Algorithm </a:t>
            </a:r>
            <a:r>
              <a:rPr lang="en-GB" smtClean="0"/>
              <a:t>Foo (a, n):</a:t>
            </a:r>
            <a:endParaRPr lang="en-US" smtClean="0"/>
          </a:p>
          <a:p>
            <a:pPr>
              <a:buFont typeface="Wingdings" charset="2"/>
              <a:buNone/>
            </a:pPr>
            <a:r>
              <a:rPr lang="en-GB" b="1" smtClean="0"/>
              <a:t>		</a:t>
            </a:r>
            <a:r>
              <a:rPr lang="en-GB" smtClean="0"/>
              <a:t>Input: two integers, a and n</a:t>
            </a:r>
            <a:endParaRPr lang="en-US" smtClean="0"/>
          </a:p>
          <a:p>
            <a:pPr>
              <a:buFont typeface="Wingdings" charset="2"/>
              <a:buNone/>
            </a:pPr>
            <a:r>
              <a:rPr lang="en-GB" smtClean="0"/>
              <a:t>		Output: ?</a:t>
            </a:r>
            <a:endParaRPr lang="en-US" smtClean="0"/>
          </a:p>
          <a:p>
            <a:pPr>
              <a:buFont typeface="Wingdings" charset="2"/>
              <a:buNone/>
            </a:pPr>
            <a:r>
              <a:rPr lang="en-GB" smtClean="0"/>
              <a:t>	k </a:t>
            </a:r>
            <a:r>
              <a:rPr lang="en-GB" smtClean="0">
                <a:sym typeface="Wingdings" charset="2"/>
              </a:rPr>
              <a:t></a:t>
            </a:r>
            <a:r>
              <a:rPr lang="en-GB" smtClean="0"/>
              <a:t> 0</a:t>
            </a:r>
            <a:endParaRPr lang="en-US" smtClean="0"/>
          </a:p>
          <a:p>
            <a:pPr>
              <a:buFont typeface="Wingdings" charset="2"/>
              <a:buNone/>
            </a:pPr>
            <a:r>
              <a:rPr lang="en-GB" smtClean="0"/>
              <a:t>	b </a:t>
            </a:r>
            <a:r>
              <a:rPr lang="en-GB" smtClean="0">
                <a:sym typeface="Wingdings" charset="2"/>
              </a:rPr>
              <a:t></a:t>
            </a:r>
            <a:r>
              <a:rPr lang="en-GB" smtClean="0"/>
              <a:t> 1</a:t>
            </a:r>
            <a:endParaRPr lang="en-US" smtClean="0"/>
          </a:p>
          <a:p>
            <a:pPr>
              <a:buFont typeface="Wingdings" charset="2"/>
              <a:buNone/>
            </a:pPr>
            <a:r>
              <a:rPr lang="en-GB" smtClean="0"/>
              <a:t>	</a:t>
            </a:r>
            <a:r>
              <a:rPr lang="en-GB" b="1" smtClean="0"/>
              <a:t>while </a:t>
            </a:r>
            <a:r>
              <a:rPr lang="en-GB" smtClean="0"/>
              <a:t>k &lt; n </a:t>
            </a:r>
            <a:r>
              <a:rPr lang="en-GB" b="1" smtClean="0"/>
              <a:t> do</a:t>
            </a:r>
            <a:endParaRPr lang="en-US" smtClean="0"/>
          </a:p>
          <a:p>
            <a:pPr>
              <a:buFont typeface="Wingdings" charset="2"/>
              <a:buNone/>
            </a:pPr>
            <a:r>
              <a:rPr lang="en-GB" smtClean="0"/>
              <a:t>		k </a:t>
            </a:r>
            <a:r>
              <a:rPr lang="en-GB" smtClean="0">
                <a:sym typeface="Wingdings" charset="2"/>
              </a:rPr>
              <a:t></a:t>
            </a:r>
            <a:r>
              <a:rPr lang="en-GB" smtClean="0"/>
              <a:t> k + 1</a:t>
            </a:r>
            <a:endParaRPr lang="en-US" smtClean="0"/>
          </a:p>
          <a:p>
            <a:pPr>
              <a:buFont typeface="Wingdings" charset="2"/>
              <a:buNone/>
            </a:pPr>
            <a:r>
              <a:rPr lang="en-GB" smtClean="0"/>
              <a:t>		b </a:t>
            </a:r>
            <a:r>
              <a:rPr lang="en-GB" smtClean="0">
                <a:sym typeface="Wingdings" charset="2"/>
              </a:rPr>
              <a:t></a:t>
            </a:r>
            <a:r>
              <a:rPr lang="en-GB" smtClean="0"/>
              <a:t> b * a</a:t>
            </a:r>
            <a:endParaRPr lang="en-US" smtClean="0"/>
          </a:p>
          <a:p>
            <a:pPr>
              <a:buFont typeface="Wingdings" charset="2"/>
              <a:buNone/>
            </a:pPr>
            <a:r>
              <a:rPr lang="en-GB" b="1" smtClean="0"/>
              <a:t>	return </a:t>
            </a:r>
            <a:r>
              <a:rPr lang="en-GB" smtClean="0"/>
              <a:t> b</a:t>
            </a:r>
            <a:endParaRPr lang="en-US" smtClean="0"/>
          </a:p>
          <a:p>
            <a:pPr>
              <a:buFont typeface="Wingding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i="1" smtClean="0"/>
              <a:t>   The algorithm computes a</a:t>
            </a:r>
            <a:r>
              <a:rPr lang="en-US" i="1" baseline="30000" smtClean="0"/>
              <a:t>n</a:t>
            </a:r>
            <a:r>
              <a:rPr lang="en-US" i="1" smtClean="0"/>
              <a:t>. The running time of this algorithm is O(n) because:</a:t>
            </a:r>
            <a:endParaRPr lang="en-US" smtClean="0"/>
          </a:p>
          <a:p>
            <a:r>
              <a:rPr lang="en-US" i="1" smtClean="0"/>
              <a:t>The initial assignments take constant time</a:t>
            </a:r>
            <a:endParaRPr lang="en-US" smtClean="0"/>
          </a:p>
          <a:p>
            <a:r>
              <a:rPr lang="en-US" i="1" smtClean="0"/>
              <a:t>Each iteration of the while loop takes constant time</a:t>
            </a:r>
            <a:endParaRPr lang="en-US" smtClean="0"/>
          </a:p>
          <a:p>
            <a:r>
              <a:rPr lang="en-US" i="1" smtClean="0"/>
              <a:t>There are exactly n iterations</a:t>
            </a:r>
            <a:endParaRPr lang="en-US" smtClean="0"/>
          </a:p>
          <a:p>
            <a:pPr>
              <a:buFont typeface="Wingding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GB" sz="2000" b="1" smtClean="0"/>
              <a:t>Algorithm </a:t>
            </a:r>
            <a:r>
              <a:rPr lang="en-GB" sz="2000" smtClean="0"/>
              <a:t>Bar (a, n):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b="1" smtClean="0"/>
              <a:t>		</a:t>
            </a:r>
            <a:r>
              <a:rPr lang="en-GB" sz="2000" smtClean="0"/>
              <a:t>Input: two integers, a and n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		Output: ?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	k </a:t>
            </a:r>
            <a:r>
              <a:rPr lang="en-GB" sz="2000" smtClean="0">
                <a:sym typeface="Wingdings" charset="2"/>
              </a:rPr>
              <a:t></a:t>
            </a:r>
            <a:r>
              <a:rPr lang="en-GB" sz="2000" smtClean="0"/>
              <a:t> n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	b </a:t>
            </a:r>
            <a:r>
              <a:rPr lang="en-GB" sz="2000" smtClean="0">
                <a:sym typeface="Wingdings" charset="2"/>
              </a:rPr>
              <a:t></a:t>
            </a:r>
            <a:r>
              <a:rPr lang="en-GB" sz="2000" smtClean="0"/>
              <a:t> 1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c </a:t>
            </a:r>
            <a:r>
              <a:rPr lang="en-GB" sz="2000" smtClean="0">
                <a:sym typeface="Wingdings" charset="2"/>
              </a:rPr>
              <a:t></a:t>
            </a:r>
            <a:r>
              <a:rPr lang="en-GB" sz="2000" smtClean="0"/>
              <a:t> a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	</a:t>
            </a:r>
            <a:r>
              <a:rPr lang="en-GB" sz="2000" b="1" smtClean="0"/>
              <a:t>while </a:t>
            </a:r>
            <a:r>
              <a:rPr lang="en-GB" sz="2000" smtClean="0"/>
              <a:t>k &gt; 0 </a:t>
            </a:r>
            <a:r>
              <a:rPr lang="en-GB" sz="2000" b="1" smtClean="0"/>
              <a:t> do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		</a:t>
            </a:r>
            <a:r>
              <a:rPr lang="en-GB" sz="2000" b="1" smtClean="0"/>
              <a:t>if </a:t>
            </a:r>
            <a:r>
              <a:rPr lang="en-GB" sz="2000" smtClean="0"/>
              <a:t>k mod 2 = 0 </a:t>
            </a:r>
            <a:r>
              <a:rPr lang="en-GB" sz="2000" b="1" smtClean="0"/>
              <a:t>then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			k </a:t>
            </a:r>
            <a:r>
              <a:rPr lang="en-GB" sz="2000" smtClean="0">
                <a:sym typeface="Wingdings" charset="2"/>
              </a:rPr>
              <a:t></a:t>
            </a:r>
            <a:r>
              <a:rPr lang="en-GB" sz="2000" smtClean="0"/>
              <a:t> k/2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			c </a:t>
            </a:r>
            <a:r>
              <a:rPr lang="en-GB" sz="2000" smtClean="0">
                <a:sym typeface="Wingdings" charset="2"/>
              </a:rPr>
              <a:t></a:t>
            </a:r>
            <a:r>
              <a:rPr lang="en-GB" sz="2000" smtClean="0"/>
              <a:t> c * c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b="1" smtClean="0"/>
              <a:t>		else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			k </a:t>
            </a:r>
            <a:r>
              <a:rPr lang="en-GB" sz="2000" smtClean="0">
                <a:sym typeface="Wingdings" charset="2"/>
              </a:rPr>
              <a:t></a:t>
            </a:r>
            <a:r>
              <a:rPr lang="en-GB" sz="2000" smtClean="0"/>
              <a:t> k – 1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smtClean="0"/>
              <a:t>			b </a:t>
            </a:r>
            <a:r>
              <a:rPr lang="en-GB" sz="2000" smtClean="0">
                <a:sym typeface="Wingdings" charset="2"/>
              </a:rPr>
              <a:t></a:t>
            </a:r>
            <a:r>
              <a:rPr lang="en-GB" sz="2000" smtClean="0"/>
              <a:t> b*c		</a:t>
            </a:r>
            <a:endParaRPr lang="en-US" sz="2000" smtClean="0"/>
          </a:p>
          <a:p>
            <a:pPr>
              <a:buFont typeface="Wingdings" charset="2"/>
              <a:buNone/>
            </a:pPr>
            <a:r>
              <a:rPr lang="en-GB" sz="2000" b="1" smtClean="0"/>
              <a:t>	return </a:t>
            </a:r>
            <a:r>
              <a:rPr lang="en-GB" sz="2000" smtClean="0"/>
              <a:t> b</a:t>
            </a:r>
            <a:endParaRPr lang="en-US" sz="2000" smtClean="0"/>
          </a:p>
          <a:p>
            <a:pPr>
              <a:buFont typeface="Wingdings" charset="2"/>
              <a:buNone/>
            </a:pPr>
            <a:endParaRPr lang="en-US" sz="2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sz="1800" i="1" smtClean="0"/>
              <a:t>     This algorithm computes a</a:t>
            </a:r>
            <a:r>
              <a:rPr lang="en-US" sz="1800" i="1" baseline="30000" smtClean="0"/>
              <a:t>n</a:t>
            </a:r>
            <a:r>
              <a:rPr lang="en-US" sz="1800" i="1" smtClean="0"/>
              <a:t>. Its running time is O(logn) for the following reasons:</a:t>
            </a:r>
            <a:endParaRPr lang="en-US" sz="1800" smtClean="0"/>
          </a:p>
          <a:p>
            <a:r>
              <a:rPr lang="en-US" sz="1800" i="1" smtClean="0"/>
              <a:t>The initialization and the </a:t>
            </a:r>
            <a:r>
              <a:rPr lang="en-US" sz="1800" b="1" i="1" smtClean="0"/>
              <a:t>if</a:t>
            </a:r>
            <a:r>
              <a:rPr lang="en-US" sz="1800" i="1" smtClean="0"/>
              <a:t> statement and its contents take constant time, so we need to figure out how many times the </a:t>
            </a:r>
            <a:r>
              <a:rPr lang="en-US" sz="1800" b="1" i="1" smtClean="0"/>
              <a:t>while</a:t>
            </a:r>
            <a:r>
              <a:rPr lang="en-US" sz="1800" i="1" smtClean="0"/>
              <a:t> loop gets called. Since k goes down (either gets halved or decremented by one) at each step, and it is equal to n initially, at worst the loop gets executed n times. But we can (and should) do better in our analysis. </a:t>
            </a:r>
            <a:endParaRPr lang="en-US" sz="1800" smtClean="0"/>
          </a:p>
          <a:p>
            <a:r>
              <a:rPr lang="en-US" sz="1800" i="1" smtClean="0"/>
              <a:t>Note that if k is even, it gets halved, and if it is odd, it gets decremented, and halved in the next iteration. So at least every second iteration of the </a:t>
            </a:r>
            <a:r>
              <a:rPr lang="en-US" sz="1800" b="1" i="1" smtClean="0"/>
              <a:t> while </a:t>
            </a:r>
            <a:r>
              <a:rPr lang="en-US" sz="1800" i="1" smtClean="0"/>
              <a:t> loop halves k. One can halve a number n at most [logn] times before it becomes </a:t>
            </a:r>
            <a:r>
              <a:rPr lang="en-US" sz="1800" b="1" i="1" smtClean="0"/>
              <a:t>≤ </a:t>
            </a:r>
            <a:r>
              <a:rPr lang="en-US" sz="1800" i="1" smtClean="0"/>
              <a:t>1 (each time we halve a number we shift it right by one bit, and a number has [logn] bits). If we decrement a number in between halving it, we still get to halve no more than [logn] times. Since we can only decrement k in between two halving operations (unless n is odd or it is the last iteration) we get to do a decrementing iteration at most [logn] + 2 times. So we can have at most 2[logn] + 2 iterations. This is obviously O(logn). </a:t>
            </a:r>
            <a:endParaRPr lang="en-US" sz="1800" smtClean="0"/>
          </a:p>
          <a:p>
            <a:pPr>
              <a:buFont typeface="Wingdings" charset="2"/>
              <a:buNone/>
            </a:pPr>
            <a:endParaRPr lang="en-US" sz="18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smtClean="0"/>
              <a:t>	5n</a:t>
            </a:r>
            <a:r>
              <a:rPr lang="en-GB" sz="1800" baseline="30000" smtClean="0"/>
              <a:t>4</a:t>
            </a:r>
            <a:r>
              <a:rPr lang="en-GB" sz="1800" smtClean="0"/>
              <a:t> + 3n</a:t>
            </a:r>
            <a:r>
              <a:rPr lang="en-GB" sz="1800" baseline="30000" smtClean="0"/>
              <a:t>3</a:t>
            </a:r>
            <a:r>
              <a:rPr lang="en-GB" sz="1800" smtClean="0"/>
              <a:t> + 2n</a:t>
            </a:r>
            <a:r>
              <a:rPr lang="en-GB" sz="1800" baseline="30000" smtClean="0"/>
              <a:t>2</a:t>
            </a:r>
            <a:r>
              <a:rPr lang="en-GB" sz="1800" smtClean="0"/>
              <a:t> + 4n + 1</a:t>
            </a:r>
          </a:p>
          <a:p>
            <a:pPr>
              <a:buFont typeface="Wingdings" charset="2"/>
              <a:buNone/>
            </a:pPr>
            <a:r>
              <a:rPr lang="en-GB" sz="1800" i="1" smtClean="0"/>
              <a:t>5n</a:t>
            </a:r>
            <a:r>
              <a:rPr lang="en-GB" sz="1800" i="1" baseline="30000" smtClean="0"/>
              <a:t>4</a:t>
            </a:r>
            <a:r>
              <a:rPr lang="en-GB" sz="1800" i="1" smtClean="0"/>
              <a:t> + 3n</a:t>
            </a:r>
            <a:r>
              <a:rPr lang="en-GB" sz="1800" i="1" baseline="30000" smtClean="0"/>
              <a:t>3</a:t>
            </a:r>
            <a:r>
              <a:rPr lang="en-GB" sz="1800" i="1" smtClean="0"/>
              <a:t> + 2n</a:t>
            </a:r>
            <a:r>
              <a:rPr lang="en-GB" sz="1800" i="1" baseline="30000" smtClean="0"/>
              <a:t>2</a:t>
            </a:r>
            <a:r>
              <a:rPr lang="en-GB" sz="1800" i="1" smtClean="0"/>
              <a:t> + 4n + 1 is O(n</a:t>
            </a:r>
            <a:r>
              <a:rPr lang="en-GB" sz="1800" i="1" baseline="30000" smtClean="0"/>
              <a:t>4</a:t>
            </a:r>
            <a:r>
              <a:rPr lang="en-GB" sz="1800" i="1" smtClean="0"/>
              <a:t>). Note that 5n</a:t>
            </a:r>
            <a:r>
              <a:rPr lang="en-GB" sz="1800" i="1" baseline="30000" smtClean="0"/>
              <a:t>4</a:t>
            </a:r>
            <a:r>
              <a:rPr lang="en-GB" sz="1800" i="1" smtClean="0"/>
              <a:t> + 3n</a:t>
            </a:r>
            <a:r>
              <a:rPr lang="en-GB" sz="1800" i="1" baseline="30000" smtClean="0"/>
              <a:t>3</a:t>
            </a:r>
            <a:r>
              <a:rPr lang="en-GB" sz="1800" i="1" smtClean="0"/>
              <a:t> + 2n</a:t>
            </a:r>
            <a:r>
              <a:rPr lang="en-GB" sz="1800" i="1" baseline="30000" smtClean="0"/>
              <a:t>2</a:t>
            </a:r>
            <a:r>
              <a:rPr lang="en-GB" sz="1800" i="1" smtClean="0"/>
              <a:t> + 4n + 1 </a:t>
            </a:r>
            <a:r>
              <a:rPr lang="en-US" sz="1800" b="1" i="1" smtClean="0"/>
              <a:t>≤ </a:t>
            </a:r>
            <a:r>
              <a:rPr lang="en-US" sz="1800" i="1" smtClean="0"/>
              <a:t>(5+3+2+4+1)n</a:t>
            </a:r>
            <a:r>
              <a:rPr lang="en-US" sz="1800" i="1" baseline="30000" smtClean="0"/>
              <a:t>4</a:t>
            </a:r>
            <a:r>
              <a:rPr lang="en-US" sz="1800" i="1" smtClean="0"/>
              <a:t> = cn</a:t>
            </a:r>
            <a:r>
              <a:rPr lang="en-US" sz="1800" i="1" baseline="30000" smtClean="0"/>
              <a:t>4</a:t>
            </a:r>
            <a:r>
              <a:rPr lang="en-GB" sz="1800" i="1" smtClean="0"/>
              <a:t> for c = 15, when </a:t>
            </a:r>
            <a:r>
              <a:rPr lang="en-US" sz="1800" i="1" smtClean="0"/>
              <a:t>n ≥ n</a:t>
            </a:r>
            <a:r>
              <a:rPr lang="en-US" sz="1800" i="1" baseline="-25000" smtClean="0"/>
              <a:t>0</a:t>
            </a:r>
            <a:r>
              <a:rPr lang="en-GB" sz="1800" i="1" smtClean="0"/>
              <a:t> = 1 </a:t>
            </a:r>
            <a:endParaRPr lang="en-US" sz="1800" smtClean="0"/>
          </a:p>
          <a:p>
            <a:r>
              <a:rPr lang="en-GB" sz="1800" smtClean="0"/>
              <a:t>	5n</a:t>
            </a:r>
            <a:r>
              <a:rPr lang="en-GB" sz="1800" baseline="30000" smtClean="0"/>
              <a:t>2</a:t>
            </a:r>
            <a:r>
              <a:rPr lang="en-GB" sz="1800" smtClean="0"/>
              <a:t> + 3nlogn + 2n + 5</a:t>
            </a:r>
          </a:p>
          <a:p>
            <a:pPr>
              <a:buFont typeface="Wingdings" charset="2"/>
              <a:buNone/>
            </a:pPr>
            <a:r>
              <a:rPr lang="en-GB" sz="1800" i="1" smtClean="0"/>
              <a:t>5n</a:t>
            </a:r>
            <a:r>
              <a:rPr lang="en-GB" sz="1800" i="1" baseline="30000" smtClean="0"/>
              <a:t>2</a:t>
            </a:r>
            <a:r>
              <a:rPr lang="en-GB" sz="1800" i="1" smtClean="0"/>
              <a:t> + 3nlogn + 2n + 5 is O(n</a:t>
            </a:r>
            <a:r>
              <a:rPr lang="en-GB" sz="1800" i="1" baseline="30000" smtClean="0"/>
              <a:t>2</a:t>
            </a:r>
            <a:r>
              <a:rPr lang="en-GB" sz="1800" i="1" smtClean="0"/>
              <a:t>). Note that 5n</a:t>
            </a:r>
            <a:r>
              <a:rPr lang="en-GB" sz="1800" i="1" baseline="30000" smtClean="0"/>
              <a:t>2</a:t>
            </a:r>
            <a:r>
              <a:rPr lang="en-GB" sz="1800" i="1" smtClean="0"/>
              <a:t> + 3nlogn + 2n + 5 </a:t>
            </a:r>
            <a:r>
              <a:rPr lang="en-US" sz="1800" b="1" i="1" smtClean="0"/>
              <a:t>≤ </a:t>
            </a:r>
            <a:r>
              <a:rPr lang="en-US" sz="1800" i="1" smtClean="0"/>
              <a:t>(5+3+2+5)n</a:t>
            </a:r>
            <a:r>
              <a:rPr lang="en-US" sz="1800" i="1" baseline="30000" smtClean="0"/>
              <a:t>2</a:t>
            </a:r>
            <a:r>
              <a:rPr lang="en-US" sz="1800" i="1" smtClean="0"/>
              <a:t> = cn</a:t>
            </a:r>
            <a:r>
              <a:rPr lang="en-US" sz="1800" i="1" baseline="30000" smtClean="0"/>
              <a:t>2</a:t>
            </a:r>
            <a:r>
              <a:rPr lang="en-GB" sz="1800" i="1" smtClean="0"/>
              <a:t> for c = 15, when </a:t>
            </a:r>
            <a:r>
              <a:rPr lang="en-US" sz="1800" i="1" smtClean="0"/>
              <a:t>n ≥ n</a:t>
            </a:r>
            <a:r>
              <a:rPr lang="en-US" sz="1800" i="1" baseline="-25000" smtClean="0"/>
              <a:t>0</a:t>
            </a:r>
            <a:r>
              <a:rPr lang="en-GB" sz="1800" i="1" smtClean="0"/>
              <a:t> = 2 (note that nlogn is zero for n=1) </a:t>
            </a:r>
            <a:endParaRPr lang="en-US" sz="1800" smtClean="0"/>
          </a:p>
          <a:p>
            <a:r>
              <a:rPr lang="en-GB" sz="1800" smtClean="0"/>
              <a:t> 	20n</a:t>
            </a:r>
            <a:r>
              <a:rPr lang="en-GB" sz="1800" baseline="30000" smtClean="0"/>
              <a:t>3</a:t>
            </a:r>
            <a:r>
              <a:rPr lang="en-GB" sz="1800" smtClean="0"/>
              <a:t> + 10nlogn + 5</a:t>
            </a:r>
            <a:endParaRPr lang="en-US" sz="1800" smtClean="0"/>
          </a:p>
          <a:p>
            <a:pPr>
              <a:buFont typeface="Wingdings" charset="2"/>
              <a:buNone/>
            </a:pPr>
            <a:r>
              <a:rPr lang="en-GB" sz="1800" i="1" smtClean="0"/>
              <a:t>20n</a:t>
            </a:r>
            <a:r>
              <a:rPr lang="en-GB" sz="1800" i="1" baseline="30000" smtClean="0"/>
              <a:t>3</a:t>
            </a:r>
            <a:r>
              <a:rPr lang="en-GB" sz="1800" i="1" smtClean="0"/>
              <a:t> + 10nlogn + 5 is O(n</a:t>
            </a:r>
            <a:r>
              <a:rPr lang="en-GB" sz="1800" i="1" baseline="30000" smtClean="0"/>
              <a:t>3</a:t>
            </a:r>
            <a:r>
              <a:rPr lang="en-GB" sz="1800" i="1" smtClean="0"/>
              <a:t>). Note that 20n</a:t>
            </a:r>
            <a:r>
              <a:rPr lang="en-GB" sz="1800" i="1" baseline="30000" smtClean="0"/>
              <a:t>3</a:t>
            </a:r>
            <a:r>
              <a:rPr lang="en-GB" sz="1800" i="1" smtClean="0"/>
              <a:t> + 10nlogn + 5  </a:t>
            </a:r>
            <a:r>
              <a:rPr lang="en-US" sz="1800" b="1" i="1" smtClean="0"/>
              <a:t>≤ </a:t>
            </a:r>
            <a:r>
              <a:rPr lang="en-US" sz="1800" i="1" smtClean="0"/>
              <a:t>35n</a:t>
            </a:r>
            <a:r>
              <a:rPr lang="en-US" sz="1800" i="1" baseline="30000" smtClean="0"/>
              <a:t>3</a:t>
            </a:r>
            <a:r>
              <a:rPr lang="en-US" sz="1800" i="1" smtClean="0"/>
              <a:t> for n ≥ n</a:t>
            </a:r>
            <a:r>
              <a:rPr lang="en-US" sz="1800" i="1" baseline="-25000" smtClean="0"/>
              <a:t>0</a:t>
            </a:r>
            <a:r>
              <a:rPr lang="en-GB" sz="1800" i="1" smtClean="0"/>
              <a:t> = 1.</a:t>
            </a:r>
            <a:endParaRPr lang="en-US" sz="1800" smtClean="0"/>
          </a:p>
          <a:p>
            <a:r>
              <a:rPr lang="en-GB" sz="1800" smtClean="0"/>
              <a:t>	3logn + 2</a:t>
            </a:r>
          </a:p>
          <a:p>
            <a:pPr>
              <a:buFont typeface="Wingdings" charset="2"/>
              <a:buNone/>
            </a:pPr>
            <a:r>
              <a:rPr lang="en-GB" sz="1800" i="1" smtClean="0"/>
              <a:t>3logn + 2 is O(logn). Note that 3logn + 2 </a:t>
            </a:r>
            <a:r>
              <a:rPr lang="en-US" sz="1800" b="1" i="1" smtClean="0"/>
              <a:t>≤ </a:t>
            </a:r>
            <a:r>
              <a:rPr lang="en-US" sz="1800" i="1" smtClean="0"/>
              <a:t>5logn, for n ≥ 2</a:t>
            </a:r>
            <a:r>
              <a:rPr lang="en-GB" sz="1800" i="1" smtClean="0"/>
              <a:t> (note that logn is zero for n=1. That is why we use </a:t>
            </a:r>
            <a:r>
              <a:rPr lang="en-US" sz="1800" i="1" smtClean="0"/>
              <a:t>n ≥ n</a:t>
            </a:r>
            <a:r>
              <a:rPr lang="en-US" sz="1800" i="1" baseline="-25000" smtClean="0"/>
              <a:t>0</a:t>
            </a:r>
            <a:r>
              <a:rPr lang="en-GB" sz="1800" i="1" smtClean="0"/>
              <a:t> = 2 in this case) </a:t>
            </a:r>
            <a:endParaRPr lang="en-US" sz="1800" smtClean="0"/>
          </a:p>
          <a:p>
            <a:r>
              <a:rPr lang="en-GB" sz="1800" smtClean="0"/>
              <a:t>	2</a:t>
            </a:r>
            <a:r>
              <a:rPr lang="en-GB" sz="1800" baseline="30000" smtClean="0"/>
              <a:t>n+2</a:t>
            </a:r>
          </a:p>
          <a:p>
            <a:pPr>
              <a:buFont typeface="Wingdings" charset="2"/>
              <a:buNone/>
            </a:pPr>
            <a:r>
              <a:rPr lang="en-GB" sz="1800" i="1" smtClean="0"/>
              <a:t>2</a:t>
            </a:r>
            <a:r>
              <a:rPr lang="en-GB" sz="1800" i="1" baseline="30000" smtClean="0"/>
              <a:t>n+2</a:t>
            </a:r>
            <a:r>
              <a:rPr lang="en-GB" sz="1800" i="1" smtClean="0"/>
              <a:t> is O(2</a:t>
            </a:r>
            <a:r>
              <a:rPr lang="en-GB" sz="1800" i="1" baseline="30000" smtClean="0"/>
              <a:t>n</a:t>
            </a:r>
            <a:r>
              <a:rPr lang="en-GB" sz="1800" i="1" smtClean="0"/>
              <a:t>). Note that 2</a:t>
            </a:r>
            <a:r>
              <a:rPr lang="en-GB" sz="1800" i="1" baseline="30000" smtClean="0"/>
              <a:t>n+2</a:t>
            </a:r>
            <a:r>
              <a:rPr lang="en-GB" sz="1800" i="1" smtClean="0"/>
              <a:t> =2</a:t>
            </a:r>
            <a:r>
              <a:rPr lang="en-GB" sz="1800" i="1" baseline="30000" smtClean="0"/>
              <a:t>n</a:t>
            </a:r>
            <a:r>
              <a:rPr lang="en-GB" sz="1800" i="1" smtClean="0"/>
              <a:t> 2</a:t>
            </a:r>
            <a:r>
              <a:rPr lang="en-GB" sz="1800" i="1" baseline="30000" smtClean="0"/>
              <a:t>2</a:t>
            </a:r>
            <a:r>
              <a:rPr lang="en-GB" sz="1800" i="1" smtClean="0"/>
              <a:t> = 4*2</a:t>
            </a:r>
            <a:r>
              <a:rPr lang="en-GB" sz="1800" i="1" baseline="30000" smtClean="0"/>
              <a:t>n</a:t>
            </a:r>
            <a:r>
              <a:rPr lang="en-GB" sz="1800" i="1" smtClean="0"/>
              <a:t>; hence, we can take c = 4 and n</a:t>
            </a:r>
            <a:r>
              <a:rPr lang="en-GB" sz="1800" i="1" baseline="-25000" smtClean="0"/>
              <a:t>0</a:t>
            </a:r>
            <a:r>
              <a:rPr lang="en-GB" sz="1800" i="1" smtClean="0"/>
              <a:t> = 1 in this case </a:t>
            </a:r>
            <a:endParaRPr lang="en-US" sz="1800" smtClean="0"/>
          </a:p>
          <a:p>
            <a:r>
              <a:rPr lang="en-GB" sz="1800" smtClean="0"/>
              <a:t>	2n + 100logn</a:t>
            </a:r>
            <a:endParaRPr lang="en-US" sz="1800" smtClean="0"/>
          </a:p>
          <a:p>
            <a:pPr>
              <a:buFont typeface="Wingdings" charset="2"/>
              <a:buNone/>
            </a:pPr>
            <a:r>
              <a:rPr lang="en-GB" sz="1800" i="1" smtClean="0"/>
              <a:t>2n + 100logn is O(n). Note that 2n + 100logn </a:t>
            </a:r>
            <a:r>
              <a:rPr lang="en-US" sz="1800" b="1" i="1" smtClean="0"/>
              <a:t>≤ </a:t>
            </a:r>
            <a:r>
              <a:rPr lang="en-US" sz="1800" i="1" smtClean="0"/>
              <a:t>102n, for n ≥ n</a:t>
            </a:r>
            <a:r>
              <a:rPr lang="en-US" sz="1800" i="1" baseline="-25000" smtClean="0"/>
              <a:t>0</a:t>
            </a:r>
            <a:r>
              <a:rPr lang="en-GB" sz="1800" i="1" smtClean="0"/>
              <a:t> = 2; hence we take c = 102 in this case  (1 mark)</a:t>
            </a:r>
            <a:endParaRPr lang="en-US" sz="1800" smtClean="0"/>
          </a:p>
          <a:p>
            <a:pPr>
              <a:buFont typeface="Wingdings" charset="2"/>
              <a:buNone/>
            </a:pPr>
            <a:endParaRPr lang="en-US" sz="18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“Big-Oh” Notation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800" smtClean="0"/>
          </a:p>
          <a:p>
            <a:pPr eaLnBrk="1" hangingPunct="1">
              <a:buFont typeface="Wingdings" charset="2"/>
              <a:buNone/>
            </a:pPr>
            <a:r>
              <a:rPr lang="en-US" sz="2800" smtClean="0"/>
              <a:t>	Given functions f(n) and g(n), we say that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f(n) is </a:t>
            </a:r>
            <a:r>
              <a:rPr lang="en-US" sz="2800" b="1" smtClean="0"/>
              <a:t>O(</a:t>
            </a:r>
            <a:r>
              <a:rPr lang="en-US" sz="2800" smtClean="0"/>
              <a:t>g(n)</a:t>
            </a:r>
            <a:r>
              <a:rPr lang="en-US" sz="2800" b="1" smtClean="0"/>
              <a:t>)</a:t>
            </a:r>
            <a:r>
              <a:rPr lang="en-US" sz="2800" smtClean="0"/>
              <a:t> if and only if</a:t>
            </a:r>
            <a:br>
              <a:rPr lang="en-US" sz="2800" smtClean="0"/>
            </a:br>
            <a:endParaRPr lang="en-US" sz="2800" smtClean="0"/>
          </a:p>
          <a:p>
            <a:pPr eaLnBrk="1" hangingPunct="1">
              <a:buFont typeface="Wingdings" charset="2"/>
              <a:buNone/>
            </a:pPr>
            <a:r>
              <a:rPr lang="en-US" sz="2800" smtClean="0"/>
              <a:t>	there are positive constants c and n</a:t>
            </a:r>
            <a:r>
              <a:rPr lang="en-US" sz="2800" baseline="-25000" smtClean="0"/>
              <a:t>0</a:t>
            </a:r>
            <a:r>
              <a:rPr lang="en-US" sz="2800" smtClean="0"/>
              <a:t> such that</a:t>
            </a:r>
          </a:p>
          <a:p>
            <a:pPr eaLnBrk="1" hangingPunct="1">
              <a:buFont typeface="Wingdings" charset="2"/>
              <a:buNone/>
            </a:pPr>
            <a:endParaRPr lang="en-US" sz="2800" smtClean="0"/>
          </a:p>
          <a:p>
            <a:pPr eaLnBrk="1" hangingPunct="1">
              <a:buFont typeface="Wingdings" charset="2"/>
              <a:buNone/>
            </a:pPr>
            <a:r>
              <a:rPr lang="en-US" sz="2800" smtClean="0"/>
              <a:t>		f(n) ≤ c * g(n) for all n ≥ n</a:t>
            </a:r>
            <a:r>
              <a:rPr lang="en-US" sz="2800" baseline="-25000" smtClean="0"/>
              <a:t>0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Consider an algorithm with running time 11n + 5.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f(n) = 11n + 5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we can show that g(n) = n satisfies the constraint: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f(n) ≤ c * g(n) for all n ≥ n</a:t>
            </a:r>
            <a:r>
              <a:rPr lang="en-US" sz="2000" baseline="-25000" smtClean="0"/>
              <a:t>0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Then, we can prove that 11n + 5 is O(n):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So, lets consider c = 12: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smtClean="0"/>
              <a:t>11n + 5	≤ 12n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smtClean="0"/>
              <a:t>5			≤ 12n - 11n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smtClean="0"/>
              <a:t>5			≤ n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Therefore, f(n) ≤ 12 * g(n) for all n ≥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685800" y="1122363"/>
          <a:ext cx="7848600" cy="5583237"/>
        </p:xfrm>
        <a:graphic>
          <a:graphicData uri="http://schemas.openxmlformats.org/presentationml/2006/ole">
            <p:oleObj spid="_x0000_s2050" name="Worksheet" r:id="rId3" imgW="4572000" imgH="3252216" progId="Excel.Sheet.8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“Big-Oh” Notation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Basically, when we choose g(n), we can choose any function that we want.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example, consider: f(n) = 11n + 5, g(n) = n</a:t>
            </a:r>
            <a:r>
              <a:rPr lang="en-US" sz="2000" baseline="30000" smtClean="0"/>
              <a:t>2</a:t>
            </a:r>
            <a:r>
              <a:rPr lang="en-US" sz="2000" smtClean="0"/>
              <a:t>, c = 1, n</a:t>
            </a:r>
            <a:r>
              <a:rPr lang="en-US" sz="2000" baseline="-25000" smtClean="0"/>
              <a:t>0</a:t>
            </a:r>
            <a:r>
              <a:rPr lang="en-US" sz="2000" smtClean="0"/>
              <a:t> = 12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smtClean="0"/>
              <a:t>		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while it is correct to say that “11n + 5 is O(n</a:t>
            </a:r>
            <a:r>
              <a:rPr lang="en-US" sz="2400" baseline="30000" smtClean="0"/>
              <a:t>2</a:t>
            </a:r>
            <a:r>
              <a:rPr lang="en-US" sz="2400" smtClean="0"/>
              <a:t>)”, it is not a </a:t>
            </a:r>
            <a:r>
              <a:rPr lang="en-US" sz="2400" b="1" smtClean="0"/>
              <a:t>good approximation</a:t>
            </a:r>
            <a:r>
              <a:rPr lang="en-US" sz="2400" smtClean="0"/>
              <a:t>.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76400" y="2362200"/>
          <a:ext cx="5535613" cy="3657600"/>
        </p:xfrm>
        <a:graphic>
          <a:graphicData uri="http://schemas.openxmlformats.org/presentationml/2006/ole">
            <p:oleObj spid="_x0000_s3074" name="Worksheet" r:id="rId3" imgW="5538216" imgH="3252216" progId="Excel.Sheet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“Big-Oh” Notation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approximation is good if it is similar to the actual function, but does not include lower order terms.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hierarchy allows us to classify algorithms: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fixed:		O(1)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logarithmic:	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linear:		O(n)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quadratic:	O(n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polynomial:	O(n</a:t>
            </a:r>
            <a:r>
              <a:rPr lang="en-US" sz="2000" baseline="30000" smtClean="0"/>
              <a:t>k</a:t>
            </a:r>
            <a:r>
              <a:rPr lang="en-US" sz="2000" smtClean="0"/>
              <a:t>), k ≥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exponential:	O(a</a:t>
            </a:r>
            <a:r>
              <a:rPr lang="en-US" sz="2000" baseline="30000" smtClean="0"/>
              <a:t>n</a:t>
            </a:r>
            <a:r>
              <a:rPr lang="en-US" sz="2000" smtClean="0"/>
              <a:t>), n &gt; 1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“Big-Oh”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81000" y="1219200"/>
          <a:ext cx="8458200" cy="5305425"/>
        </p:xfrm>
        <a:graphic>
          <a:graphicData uri="http://schemas.openxmlformats.org/presentationml/2006/ole">
            <p:oleObj spid="_x0000_s4098" name="Worksheet" r:id="rId3" imgW="15773400" imgH="9893808" progId="Excel.Shee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Practice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Simple Rule</a:t>
            </a:r>
            <a:r>
              <a:rPr lang="en-US" sz="2400" smtClean="0"/>
              <a:t>: Drop lower order terms and constant factors: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	11n + 5			is   O(n)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	8n</a:t>
            </a:r>
            <a:r>
              <a:rPr lang="en-US" sz="2000" baseline="30000" smtClean="0"/>
              <a:t>2</a:t>
            </a:r>
            <a:r>
              <a:rPr lang="en-US" sz="2000" smtClean="0"/>
              <a:t>log n + 5n</a:t>
            </a:r>
            <a:r>
              <a:rPr lang="en-US" sz="2000" baseline="30000" smtClean="0"/>
              <a:t>2</a:t>
            </a:r>
            <a:r>
              <a:rPr lang="en-US" sz="2000" smtClean="0"/>
              <a:t> + n	is   O(n</a:t>
            </a:r>
            <a:r>
              <a:rPr lang="en-US" sz="2000" baseline="30000" smtClean="0"/>
              <a:t>2</a:t>
            </a:r>
            <a:r>
              <a:rPr lang="en-US" sz="2000" smtClean="0"/>
              <a:t>log n)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000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Simpler Rule: </a:t>
            </a:r>
            <a:r>
              <a:rPr lang="en-US" sz="2400" smtClean="0"/>
              <a:t>Only examine loops / 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loop over a fixed range [i-n] is typically O(n)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loop within a loop is typically O(n</a:t>
            </a:r>
            <a:r>
              <a:rPr lang="en-US" sz="2000" baseline="30000" smtClean="0"/>
              <a:t>2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When its not obvious, use induction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Caution</a:t>
            </a:r>
            <a:r>
              <a:rPr lang="en-US" sz="2400" smtClean="0"/>
              <a:t>! Beware of very large constant factors.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algorithm with running-time 1,000,000 n is still O(n) but might be less efficient on your data set than one with running-time 2n</a:t>
            </a:r>
            <a:r>
              <a:rPr lang="en-US" sz="2000" baseline="30000" smtClean="0"/>
              <a:t>2</a:t>
            </a:r>
            <a:r>
              <a:rPr lang="en-US" sz="2000" smtClean="0"/>
              <a:t>, which is O(n</a:t>
            </a:r>
            <a:r>
              <a:rPr lang="en-US" sz="2000" baseline="30000" smtClean="0"/>
              <a:t>2</a:t>
            </a:r>
            <a:r>
              <a:rPr lang="en-US" sz="2000" smtClean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Remember “Big-Oh” only works for values of n greater than or equal to some constant value.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Some exercises: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smtClean="0"/>
              <a:t>Show </a:t>
            </a:r>
            <a:r>
              <a:rPr lang="en-US" i="1" smtClean="0"/>
              <a:t>that </a:t>
            </a:r>
          </a:p>
          <a:p>
            <a:pPr>
              <a:buFont typeface="Wingdings" charset="2"/>
              <a:buNone/>
            </a:pPr>
            <a:endParaRPr lang="en-US" i="1" smtClean="0"/>
          </a:p>
          <a:p>
            <a:pPr>
              <a:buFont typeface="Wingdings" charset="2"/>
              <a:buNone/>
            </a:pPr>
            <a:r>
              <a:rPr lang="en-US" sz="4000" i="1" smtClean="0"/>
              <a:t>if f(n) is O(g(n)) and d(n) is O(h(n)), </a:t>
            </a:r>
          </a:p>
          <a:p>
            <a:pPr>
              <a:buFont typeface="Wingdings" charset="2"/>
              <a:buNone/>
            </a:pPr>
            <a:r>
              <a:rPr lang="en-US" sz="4000" i="1" smtClean="0"/>
              <a:t>then f(n)+d(n) is O(g(n)+h(n))</a:t>
            </a:r>
            <a:endParaRPr lang="en-US" sz="40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859</TotalTime>
  <Words>875</Words>
  <Application>Microsoft Macintosh PowerPoint</Application>
  <PresentationFormat>On-screen Show (4:3)</PresentationFormat>
  <Paragraphs>141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ＭＳ Ｐゴシック</vt:lpstr>
      <vt:lpstr>Wingdings</vt:lpstr>
      <vt:lpstr>Times New Roman</vt:lpstr>
      <vt:lpstr>Arial Black</vt:lpstr>
      <vt:lpstr>Symbol</vt:lpstr>
      <vt:lpstr>Radial</vt:lpstr>
      <vt:lpstr>Microsoft Excel Worksheet</vt:lpstr>
      <vt:lpstr>Exercises</vt:lpstr>
      <vt:lpstr>“Big-Oh” Notation</vt:lpstr>
      <vt:lpstr>Example</vt:lpstr>
      <vt:lpstr>Example</vt:lpstr>
      <vt:lpstr>Using “Big-Oh” Notation</vt:lpstr>
      <vt:lpstr>Using “Big-Oh” Notation</vt:lpstr>
      <vt:lpstr>Using “Big-Oh” Notation</vt:lpstr>
      <vt:lpstr>In Practice</vt:lpstr>
      <vt:lpstr>Some exercises: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Office 2004 Test Drive User</dc:creator>
  <cp:lastModifiedBy>Eleni Mangina Phelan</cp:lastModifiedBy>
  <cp:revision>23</cp:revision>
  <cp:lastPrinted>2009-09-22T12:32:05Z</cp:lastPrinted>
  <dcterms:created xsi:type="dcterms:W3CDTF">2009-09-22T09:21:17Z</dcterms:created>
  <dcterms:modified xsi:type="dcterms:W3CDTF">2010-10-05T08:31:26Z</dcterms:modified>
</cp:coreProperties>
</file>