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4" r:id="rId6"/>
    <p:sldId id="327" r:id="rId7"/>
    <p:sldId id="329" r:id="rId8"/>
    <p:sldId id="328" r:id="rId9"/>
    <p:sldId id="330" r:id="rId10"/>
    <p:sldId id="3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F6CBA-EECB-46FB-85CE-6C92157EDF67}" v="15" dt="2023-12-21T20:06:5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0C43-852F-4EF7-9955-10B6929A8D2F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9CA7-6F30-4069-899D-24D248B96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907D-397D-4770-917B-4E23639A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1C220-7C1A-B592-400C-B38D5F7C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B73F-CC31-0CE8-9BB1-AF517D5A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4843-1DAB-5C04-4A3B-585A21D2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6B8B-EBF0-4CF4-6CC4-2991F8E7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9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D624-E13D-E94D-80C1-AC27BAFB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3A122-4A16-A6ED-A8CF-72B786A37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434C-DF87-C73B-2ACF-B83DC67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DB12-1A32-D02E-A722-D80FC197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F9FE-1E6F-5920-241B-00327372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2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BDD10-6301-AB2B-995E-BFB335F60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B7215-C33B-5508-CD80-745ABFFF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9B1A-751E-BC5F-51FF-DA0132DE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B5DC-E8C1-8501-3BFB-122C0724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5558-DEFD-44A3-66C2-04AB421C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1AFC-3B49-C47D-AE87-07FEC6FE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D710-D93F-5AAF-79A5-D5E24E33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98FE-CFF1-CC8B-C881-29F5A51E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16418-B91C-37BF-02F7-51F63A5A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3DF5-0D9A-6098-9AD7-D0004743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5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99AF-2576-0FAA-7B3A-A3996709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3841A-DF16-0210-2720-F41349B7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328A-DCCE-10D1-FDA5-DF1BF993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E021-56AF-0359-4857-27E0D104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F73C-5167-298F-7A3C-9D155215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8E2F-53D2-757A-F783-BF8ED0EE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5903-6D95-58BA-85BD-0D2CD4CF1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87AC-A5FF-1B1C-E22C-4BFC7202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02A0A-1EAB-5BEA-4FAC-13BB4F11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9869-384A-BFA2-F1D4-2F0D3872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9A05E-D97E-62BB-B5A2-0425BED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1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72BD-EAD3-DE0D-790D-95866510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45C6-5E2C-8817-21DC-FF541243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B201-3EC2-F65F-5592-8BAA69AC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07DF6-D21C-69F0-91F0-9166FF2C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C7D1A-E237-4A90-B8F9-E63A70061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D45C3-3011-C31F-C486-775439A1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31C12-8C00-3124-633B-3753558F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5C68D-CBE6-4833-E5D3-1B0EFCE6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A52C-576B-3788-20DA-8999548B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351C-8B1F-AD5E-C8C6-EF14F718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A6C21-2D34-15DB-225E-25884EC9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5DAC-004B-5039-2B1D-759F9C0A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9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A1CD3-BF71-A5FF-F33E-433F9F07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80DDE-DE4F-4A52-B2A8-6A4669E9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7FF4F-4340-300F-3AC7-7ABA4E55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A6AC0A-2C0A-0EAF-0B4B-F8427CDB8446}"/>
              </a:ext>
            </a:extLst>
          </p:cNvPr>
          <p:cNvGrpSpPr/>
          <p:nvPr userDrawn="1"/>
        </p:nvGrpSpPr>
        <p:grpSpPr>
          <a:xfrm>
            <a:off x="264035" y="282859"/>
            <a:ext cx="538285" cy="538285"/>
            <a:chOff x="321076" y="315151"/>
            <a:chExt cx="538285" cy="53828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52F148-ED44-333E-6459-A132D708386D}"/>
                </a:ext>
              </a:extLst>
            </p:cNvPr>
            <p:cNvSpPr/>
            <p:nvPr/>
          </p:nvSpPr>
          <p:spPr>
            <a:xfrm>
              <a:off x="321076" y="315151"/>
              <a:ext cx="538285" cy="538285"/>
            </a:xfrm>
            <a:custGeom>
              <a:avLst/>
              <a:gdLst>
                <a:gd name="connsiteX0" fmla="*/ 538286 w 538285"/>
                <a:gd name="connsiteY0" fmla="*/ 269143 h 538285"/>
                <a:gd name="connsiteX1" fmla="*/ 269143 w 538285"/>
                <a:gd name="connsiteY1" fmla="*/ 538286 h 538285"/>
                <a:gd name="connsiteX2" fmla="*/ 0 w 538285"/>
                <a:gd name="connsiteY2" fmla="*/ 269143 h 538285"/>
                <a:gd name="connsiteX3" fmla="*/ 269143 w 538285"/>
                <a:gd name="connsiteY3" fmla="*/ 0 h 538285"/>
                <a:gd name="connsiteX4" fmla="*/ 538286 w 538285"/>
                <a:gd name="connsiteY4" fmla="*/ 269143 h 53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285" h="538285">
                  <a:moveTo>
                    <a:pt x="538286" y="269143"/>
                  </a:moveTo>
                  <a:cubicBezTo>
                    <a:pt x="538286" y="417786"/>
                    <a:pt x="417786" y="538286"/>
                    <a:pt x="269143" y="538286"/>
                  </a:cubicBezTo>
                  <a:cubicBezTo>
                    <a:pt x="120500" y="538286"/>
                    <a:pt x="0" y="417786"/>
                    <a:pt x="0" y="269143"/>
                  </a:cubicBezTo>
                  <a:cubicBezTo>
                    <a:pt x="0" y="120499"/>
                    <a:pt x="120500" y="0"/>
                    <a:pt x="269143" y="0"/>
                  </a:cubicBezTo>
                  <a:cubicBezTo>
                    <a:pt x="417786" y="0"/>
                    <a:pt x="538286" y="120499"/>
                    <a:pt x="538286" y="269143"/>
                  </a:cubicBezTo>
                  <a:close/>
                </a:path>
              </a:pathLst>
            </a:custGeom>
            <a:gradFill>
              <a:gsLst>
                <a:gs pos="0">
                  <a:srgbClr val="1B1C1F"/>
                </a:gs>
                <a:gs pos="53000">
                  <a:srgbClr val="4A4C51"/>
                </a:gs>
                <a:gs pos="100000">
                  <a:srgbClr val="ACACAC"/>
                </a:gs>
              </a:gsLst>
              <a:lin ang="18900000" scaled="1"/>
            </a:gra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5DACD6-E9E3-1B11-84F3-4EECBCA4C425}"/>
                </a:ext>
              </a:extLst>
            </p:cNvPr>
            <p:cNvSpPr/>
            <p:nvPr/>
          </p:nvSpPr>
          <p:spPr>
            <a:xfrm>
              <a:off x="412418" y="406493"/>
              <a:ext cx="355600" cy="355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10" descr="Apple Logo and symbol, meaning, history, PNG, brand">
              <a:extLst>
                <a:ext uri="{FF2B5EF4-FFF2-40B4-BE49-F238E27FC236}">
                  <a16:creationId xmlns:a16="http://schemas.microsoft.com/office/drawing/2014/main" id="{19AEDD76-7E45-42A9-E028-0273CB6CC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39" y="456786"/>
              <a:ext cx="453358" cy="25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95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1EEC-DA02-F554-BDB0-B3473A83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131A-0887-2606-5EB6-051FD32D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C1F3D-D367-B838-83B6-BE35C8629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D8CBC-6C79-2A2B-622D-9017D4EA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3F5C-A9A4-2FC3-27DF-90D40183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DB20B-4C31-8086-895C-E428728F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95C5-58BF-FDD8-E2E9-CD4D54E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1E257-3BEE-B5F7-8C1C-8B6AC744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CC9DA-E127-9BB1-627E-8ACD4DE9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EEB7-6C1A-F9BD-FC08-AC91D9B7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BE02-5BB3-13B6-AF6B-414573C7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0861-4CB6-E7C6-2547-C1CEEEB9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E4F61-3AA8-2D7A-9B57-9A83B001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A9DD-4F7C-46D5-2FBD-7753FDA2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6C50-B91C-D465-38D4-B854E8C3E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EE56-1A5E-433A-B249-36589E6008D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9D45-4AB1-57C4-BAD7-EE63B47B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D16C-CADE-809F-9675-8B7E3992F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4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gg_slide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www.facebook.com/SlideEg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channel/UCKevbriFTbpu-nd4NBafPE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www.instagram.com/slide_egg/" TargetMode="External"/><Relationship Id="rId4" Type="http://schemas.openxmlformats.org/officeDocument/2006/relationships/hyperlink" Target="https://www.instagram.com/egg_slide/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field of grass and trees&#10;&#10;Description automatically generated">
            <a:extLst>
              <a:ext uri="{FF2B5EF4-FFF2-40B4-BE49-F238E27FC236}">
                <a16:creationId xmlns:a16="http://schemas.microsoft.com/office/drawing/2014/main" id="{EAE959B8-7482-E793-1FA2-7464A9CD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7C5EBBE-172B-FC2D-631A-3CA7C42FA157}"/>
              </a:ext>
            </a:extLst>
          </p:cNvPr>
          <p:cNvSpPr/>
          <p:nvPr/>
        </p:nvSpPr>
        <p:spPr>
          <a:xfrm>
            <a:off x="11475459" y="444520"/>
            <a:ext cx="299820" cy="214962"/>
          </a:xfrm>
          <a:custGeom>
            <a:avLst/>
            <a:gdLst>
              <a:gd name="connsiteX0" fmla="*/ 0 w 147693"/>
              <a:gd name="connsiteY0" fmla="*/ 0 h 105893"/>
              <a:gd name="connsiteX1" fmla="*/ 147694 w 147693"/>
              <a:gd name="connsiteY1" fmla="*/ 0 h 105893"/>
              <a:gd name="connsiteX2" fmla="*/ 147694 w 147693"/>
              <a:gd name="connsiteY2" fmla="*/ 24035 h 105893"/>
              <a:gd name="connsiteX3" fmla="*/ 0 w 147693"/>
              <a:gd name="connsiteY3" fmla="*/ 24035 h 105893"/>
              <a:gd name="connsiteX4" fmla="*/ 0 w 147693"/>
              <a:gd name="connsiteY4" fmla="*/ 0 h 105893"/>
              <a:gd name="connsiteX5" fmla="*/ 0 w 147693"/>
              <a:gd name="connsiteY5" fmla="*/ 40841 h 105893"/>
              <a:gd name="connsiteX6" fmla="*/ 147694 w 147693"/>
              <a:gd name="connsiteY6" fmla="*/ 40841 h 105893"/>
              <a:gd name="connsiteX7" fmla="*/ 147694 w 147693"/>
              <a:gd name="connsiteY7" fmla="*/ 65052 h 105893"/>
              <a:gd name="connsiteX8" fmla="*/ 0 w 147693"/>
              <a:gd name="connsiteY8" fmla="*/ 65052 h 105893"/>
              <a:gd name="connsiteX9" fmla="*/ 0 w 147693"/>
              <a:gd name="connsiteY9" fmla="*/ 40841 h 105893"/>
              <a:gd name="connsiteX10" fmla="*/ 0 w 147693"/>
              <a:gd name="connsiteY10" fmla="*/ 81858 h 105893"/>
              <a:gd name="connsiteX11" fmla="*/ 147694 w 147693"/>
              <a:gd name="connsiteY11" fmla="*/ 81858 h 105893"/>
              <a:gd name="connsiteX12" fmla="*/ 147694 w 147693"/>
              <a:gd name="connsiteY12" fmla="*/ 105894 h 105893"/>
              <a:gd name="connsiteX13" fmla="*/ 0 w 147693"/>
              <a:gd name="connsiteY13" fmla="*/ 105894 h 105893"/>
              <a:gd name="connsiteX14" fmla="*/ 0 w 147693"/>
              <a:gd name="connsiteY14" fmla="*/ 81858 h 10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693" h="105893">
                <a:moveTo>
                  <a:pt x="0" y="0"/>
                </a:moveTo>
                <a:lnTo>
                  <a:pt x="147694" y="0"/>
                </a:lnTo>
                <a:lnTo>
                  <a:pt x="147694" y="24035"/>
                </a:lnTo>
                <a:lnTo>
                  <a:pt x="0" y="24035"/>
                </a:lnTo>
                <a:lnTo>
                  <a:pt x="0" y="0"/>
                </a:lnTo>
                <a:close/>
                <a:moveTo>
                  <a:pt x="0" y="40841"/>
                </a:moveTo>
                <a:lnTo>
                  <a:pt x="147694" y="40841"/>
                </a:lnTo>
                <a:lnTo>
                  <a:pt x="147694" y="65052"/>
                </a:lnTo>
                <a:lnTo>
                  <a:pt x="0" y="65052"/>
                </a:lnTo>
                <a:lnTo>
                  <a:pt x="0" y="40841"/>
                </a:lnTo>
                <a:close/>
                <a:moveTo>
                  <a:pt x="0" y="81858"/>
                </a:moveTo>
                <a:lnTo>
                  <a:pt x="147694" y="81858"/>
                </a:lnTo>
                <a:lnTo>
                  <a:pt x="147694" y="105894"/>
                </a:lnTo>
                <a:lnTo>
                  <a:pt x="0" y="105894"/>
                </a:lnTo>
                <a:lnTo>
                  <a:pt x="0" y="81858"/>
                </a:lnTo>
                <a:close/>
              </a:path>
            </a:pathLst>
          </a:custGeom>
          <a:solidFill>
            <a:srgbClr val="FFFFFF"/>
          </a:solidFill>
          <a:ln w="278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BC3E11-BB56-6E67-F602-4A6D6AAC301B}"/>
              </a:ext>
            </a:extLst>
          </p:cNvPr>
          <p:cNvGrpSpPr/>
          <p:nvPr/>
        </p:nvGrpSpPr>
        <p:grpSpPr>
          <a:xfrm>
            <a:off x="418111" y="2576677"/>
            <a:ext cx="8637399" cy="2639184"/>
            <a:chOff x="189345" y="2209443"/>
            <a:chExt cx="7135591" cy="26391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7A5384-4630-027C-8E11-47E0A52BAADF}"/>
                </a:ext>
              </a:extLst>
            </p:cNvPr>
            <p:cNvSpPr txBox="1"/>
            <p:nvPr/>
          </p:nvSpPr>
          <p:spPr>
            <a:xfrm>
              <a:off x="330748" y="2209443"/>
              <a:ext cx="6994188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66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Bronco </a:t>
              </a:r>
              <a:r>
                <a:rPr lang="en-IN" sz="6600" b="1" i="0" dirty="0" err="1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InsurTec</a:t>
              </a:r>
              <a:endParaRPr lang="en-IN" sz="6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D67BE-91FB-6975-2478-3C1CDE30D361}"/>
                </a:ext>
              </a:extLst>
            </p:cNvPr>
            <p:cNvSpPr txBox="1"/>
            <p:nvPr/>
          </p:nvSpPr>
          <p:spPr>
            <a:xfrm>
              <a:off x="189345" y="4202296"/>
              <a:ext cx="68675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“A </a:t>
              </a:r>
              <a:r>
                <a:rPr lang="en-US" b="0" i="0" dirty="0" err="1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segurado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ra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agiliza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o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negócio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do campo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sem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frescura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"</a:t>
              </a: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FE03DF8-BE92-3CCF-BEDC-CE8FCDEB8FEC}"/>
              </a:ext>
            </a:extLst>
          </p:cNvPr>
          <p:cNvSpPr/>
          <p:nvPr/>
        </p:nvSpPr>
        <p:spPr>
          <a:xfrm>
            <a:off x="607859" y="2630431"/>
            <a:ext cx="51002" cy="1626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E43E27-F1B0-02E8-1946-73FF63AFFE33}"/>
              </a:ext>
            </a:extLst>
          </p:cNvPr>
          <p:cNvGrpSpPr/>
          <p:nvPr/>
        </p:nvGrpSpPr>
        <p:grpSpPr>
          <a:xfrm>
            <a:off x="1659925" y="1576395"/>
            <a:ext cx="8872151" cy="3560070"/>
            <a:chOff x="1659925" y="1622451"/>
            <a:chExt cx="8872151" cy="3560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D155-BED2-ACEB-3769-8DCFF91CDB3A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Obrigado</a:t>
              </a: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!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5DEF97-E3F3-DD1E-C544-B2026124D939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8" name="Picture 4" descr="Facebook icon circle Logo PNG Vector (EPS) Free Download">
                <a:hlinkClick r:id="rId2"/>
                <a:extLst>
                  <a:ext uri="{FF2B5EF4-FFF2-40B4-BE49-F238E27FC236}">
                    <a16:creationId xmlns:a16="http://schemas.microsoft.com/office/drawing/2014/main" id="{602876B6-B1F8-A41A-F81C-A10A3E7ED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Instagram Logo Icon Png #96303 - Free Icons Library">
                <a:hlinkClick r:id="rId4"/>
                <a:extLst>
                  <a:ext uri="{FF2B5EF4-FFF2-40B4-BE49-F238E27FC236}">
                    <a16:creationId xmlns:a16="http://schemas.microsoft.com/office/drawing/2014/main" id="{6041D0AE-538D-F0DF-C0B2-6B86D00F1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Youtube PNG images free download">
                <a:hlinkClick r:id="rId6"/>
                <a:extLst>
                  <a:ext uri="{FF2B5EF4-FFF2-40B4-BE49-F238E27FC236}">
                    <a16:creationId xmlns:a16="http://schemas.microsoft.com/office/drawing/2014/main" id="{6D36331A-0349-69CC-F35A-C6E152B11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Download Twitter Logo Png Transparent Background - Logo Twitter Png PNG  Image with No Background - PNGkey.com">
                <a:hlinkClick r:id="rId8"/>
                <a:extLst>
                  <a:ext uri="{FF2B5EF4-FFF2-40B4-BE49-F238E27FC236}">
                    <a16:creationId xmlns:a16="http://schemas.microsoft.com/office/drawing/2014/main" id="{DEFC2ED4-7A85-4B63-AA58-3742E8C4C6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LinkedIn Logo – Free PNG format download (2022)">
                <a:hlinkClick r:id="rId10"/>
                <a:extLst>
                  <a:ext uri="{FF2B5EF4-FFF2-40B4-BE49-F238E27FC236}">
                    <a16:creationId xmlns:a16="http://schemas.microsoft.com/office/drawing/2014/main" id="{6305F8BE-4A1B-D495-8890-5153C8455B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3B166-2FB1-3537-5651-CEDA59A06144}"/>
                </a:ext>
              </a:extLst>
            </p:cNvPr>
            <p:cNvSpPr/>
            <p:nvPr/>
          </p:nvSpPr>
          <p:spPr>
            <a:xfrm>
              <a:off x="2668859" y="4659301"/>
              <a:ext cx="68542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CREDITO: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Esse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é um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trabalho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da Virtual TI Lab para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maiores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informações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consulte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nossa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equipe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vendas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D92F99-F9BB-4F0B-8C48-7B2315895202}"/>
                </a:ext>
              </a:extLst>
            </p:cNvPr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Siga </a:t>
              </a: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nossa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rede @virtualtilab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96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697152-E97C-5C1C-44EC-E041FC2B36EA}"/>
              </a:ext>
            </a:extLst>
          </p:cNvPr>
          <p:cNvGrpSpPr/>
          <p:nvPr/>
        </p:nvGrpSpPr>
        <p:grpSpPr>
          <a:xfrm>
            <a:off x="6686550" y="1761211"/>
            <a:ext cx="4829174" cy="2623346"/>
            <a:chOff x="6686550" y="1918138"/>
            <a:chExt cx="4829174" cy="26233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D6F1A1-DF24-AB18-BB2C-4EE3BF2BA6F3}"/>
                </a:ext>
              </a:extLst>
            </p:cNvPr>
            <p:cNvSpPr txBox="1"/>
            <p:nvPr/>
          </p:nvSpPr>
          <p:spPr>
            <a:xfrm>
              <a:off x="6686550" y="2644170"/>
              <a:ext cx="4829174" cy="1897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 Bronco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InsurTech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nasceu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com o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alvo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oferecer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para o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gerentes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négocios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que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trabalham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com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agro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a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possibilidade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agilizar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seus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negocios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relativos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a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seguros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previdência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privada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.</a:t>
              </a:r>
              <a:endPara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70AFA-2C74-151F-D80C-C4AF2B7B3D3F}"/>
                </a:ext>
              </a:extLst>
            </p:cNvPr>
            <p:cNvSpPr txBox="1"/>
            <p:nvPr/>
          </p:nvSpPr>
          <p:spPr>
            <a:xfrm>
              <a:off x="6686550" y="1918138"/>
              <a:ext cx="48291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Introdução</a:t>
              </a:r>
              <a:endPara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7A6AD21-8D88-2C27-1263-FC6FF94698C6}"/>
              </a:ext>
            </a:extLst>
          </p:cNvPr>
          <p:cNvGrpSpPr/>
          <p:nvPr/>
        </p:nvGrpSpPr>
        <p:grpSpPr>
          <a:xfrm>
            <a:off x="6591300" y="0"/>
            <a:ext cx="5600700" cy="6858000"/>
            <a:chOff x="6591300" y="0"/>
            <a:chExt cx="56007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3BA1F2-1510-4399-2742-6FFE756F6042}"/>
                </a:ext>
              </a:extLst>
            </p:cNvPr>
            <p:cNvSpPr/>
            <p:nvPr/>
          </p:nvSpPr>
          <p:spPr>
            <a:xfrm>
              <a:off x="6591300" y="0"/>
              <a:ext cx="56007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467785-B9DC-2C3C-D6C0-3E8EAC0D6C57}"/>
                </a:ext>
              </a:extLst>
            </p:cNvPr>
            <p:cNvGrpSpPr/>
            <p:nvPr/>
          </p:nvGrpSpPr>
          <p:grpSpPr>
            <a:xfrm flipH="1">
              <a:off x="9182100" y="419100"/>
              <a:ext cx="3009900" cy="6019800"/>
              <a:chOff x="-295275" y="419100"/>
              <a:chExt cx="3009900" cy="60198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3CFB9C6-49B1-4E23-EF22-4B00858014C1}"/>
                  </a:ext>
                </a:extLst>
              </p:cNvPr>
              <p:cNvSpPr/>
              <p:nvPr/>
            </p:nvSpPr>
            <p:spPr>
              <a:xfrm>
                <a:off x="-295275" y="419100"/>
                <a:ext cx="3009900" cy="6019800"/>
              </a:xfrm>
              <a:custGeom>
                <a:avLst/>
                <a:gdLst>
                  <a:gd name="connsiteX0" fmla="*/ 0 w 3009900"/>
                  <a:gd name="connsiteY0" fmla="*/ 0 h 6019800"/>
                  <a:gd name="connsiteX1" fmla="*/ 3009900 w 3009900"/>
                  <a:gd name="connsiteY1" fmla="*/ 3009900 h 6019800"/>
                  <a:gd name="connsiteX2" fmla="*/ 0 w 3009900"/>
                  <a:gd name="connsiteY2" fmla="*/ 6019800 h 6019800"/>
                  <a:gd name="connsiteX3" fmla="*/ 0 w 3009900"/>
                  <a:gd name="connsiteY3" fmla="*/ 4514850 h 6019800"/>
                  <a:gd name="connsiteX4" fmla="*/ 1504950 w 3009900"/>
                  <a:gd name="connsiteY4" fmla="*/ 3009900 h 6019800"/>
                  <a:gd name="connsiteX5" fmla="*/ 0 w 3009900"/>
                  <a:gd name="connsiteY5" fmla="*/ 1504950 h 6019800"/>
                  <a:gd name="connsiteX6" fmla="*/ 0 w 3009900"/>
                  <a:gd name="connsiteY6" fmla="*/ 0 h 601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9900" h="6019800">
                    <a:moveTo>
                      <a:pt x="0" y="0"/>
                    </a:moveTo>
                    <a:cubicBezTo>
                      <a:pt x="1662322" y="0"/>
                      <a:pt x="3009900" y="1347578"/>
                      <a:pt x="3009900" y="3009900"/>
                    </a:cubicBezTo>
                    <a:cubicBezTo>
                      <a:pt x="3009900" y="4672222"/>
                      <a:pt x="1662322" y="6019800"/>
                      <a:pt x="0" y="6019800"/>
                    </a:cubicBezTo>
                    <a:lnTo>
                      <a:pt x="0" y="4514850"/>
                    </a:lnTo>
                    <a:cubicBezTo>
                      <a:pt x="831161" y="4514850"/>
                      <a:pt x="1504950" y="3841061"/>
                      <a:pt x="1504950" y="3009900"/>
                    </a:cubicBezTo>
                    <a:cubicBezTo>
                      <a:pt x="1504950" y="2178739"/>
                      <a:pt x="831161" y="1504950"/>
                      <a:pt x="0" y="1504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1260033-F3F5-1130-B1C8-AEE7D8FA5B1F}"/>
                  </a:ext>
                </a:extLst>
              </p:cNvPr>
              <p:cNvSpPr/>
              <p:nvPr/>
            </p:nvSpPr>
            <p:spPr>
              <a:xfrm>
                <a:off x="-295275" y="2114550"/>
                <a:ext cx="1314450" cy="2628900"/>
              </a:xfrm>
              <a:custGeom>
                <a:avLst/>
                <a:gdLst>
                  <a:gd name="connsiteX0" fmla="*/ 0 w 3009900"/>
                  <a:gd name="connsiteY0" fmla="*/ 0 h 6019800"/>
                  <a:gd name="connsiteX1" fmla="*/ 3009900 w 3009900"/>
                  <a:gd name="connsiteY1" fmla="*/ 3009900 h 6019800"/>
                  <a:gd name="connsiteX2" fmla="*/ 0 w 3009900"/>
                  <a:gd name="connsiteY2" fmla="*/ 6019800 h 6019800"/>
                  <a:gd name="connsiteX3" fmla="*/ 0 w 3009900"/>
                  <a:gd name="connsiteY3" fmla="*/ 4514850 h 6019800"/>
                  <a:gd name="connsiteX4" fmla="*/ 1504950 w 3009900"/>
                  <a:gd name="connsiteY4" fmla="*/ 3009900 h 6019800"/>
                  <a:gd name="connsiteX5" fmla="*/ 0 w 3009900"/>
                  <a:gd name="connsiteY5" fmla="*/ 1504950 h 6019800"/>
                  <a:gd name="connsiteX6" fmla="*/ 0 w 3009900"/>
                  <a:gd name="connsiteY6" fmla="*/ 0 h 601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9900" h="6019800">
                    <a:moveTo>
                      <a:pt x="0" y="0"/>
                    </a:moveTo>
                    <a:cubicBezTo>
                      <a:pt x="1662322" y="0"/>
                      <a:pt x="3009900" y="1347578"/>
                      <a:pt x="3009900" y="3009900"/>
                    </a:cubicBezTo>
                    <a:cubicBezTo>
                      <a:pt x="3009900" y="4672222"/>
                      <a:pt x="1662322" y="6019800"/>
                      <a:pt x="0" y="6019800"/>
                    </a:cubicBezTo>
                    <a:lnTo>
                      <a:pt x="0" y="4514850"/>
                    </a:lnTo>
                    <a:cubicBezTo>
                      <a:pt x="831161" y="4514850"/>
                      <a:pt x="1504950" y="3841061"/>
                      <a:pt x="1504950" y="3009900"/>
                    </a:cubicBezTo>
                    <a:cubicBezTo>
                      <a:pt x="1504950" y="2178739"/>
                      <a:pt x="831161" y="1504950"/>
                      <a:pt x="0" y="1504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080" name="Picture 8" descr="iPhone 11 Pro Back View transparent PNG - StickPNG">
            <a:extLst>
              <a:ext uri="{FF2B5EF4-FFF2-40B4-BE49-F238E27FC236}">
                <a16:creationId xmlns:a16="http://schemas.microsoft.com/office/drawing/2014/main" id="{752179B2-B040-E45B-FD1F-44970381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85737"/>
            <a:ext cx="4324350" cy="6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956408-077A-4345-5747-7409E876D064}"/>
              </a:ext>
            </a:extLst>
          </p:cNvPr>
          <p:cNvGrpSpPr/>
          <p:nvPr/>
        </p:nvGrpSpPr>
        <p:grpSpPr>
          <a:xfrm>
            <a:off x="404446" y="2289810"/>
            <a:ext cx="6101860" cy="2278380"/>
            <a:chOff x="404446" y="2272343"/>
            <a:chExt cx="6101860" cy="22783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6305DF-6694-115E-6FED-E5C365754B21}"/>
                </a:ext>
              </a:extLst>
            </p:cNvPr>
            <p:cNvSpPr txBox="1"/>
            <p:nvPr/>
          </p:nvSpPr>
          <p:spPr>
            <a:xfrm>
              <a:off x="404446" y="2272343"/>
              <a:ext cx="6101860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O que </a:t>
              </a:r>
              <a:r>
                <a:rPr lang="en-US" sz="3200" b="1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oferecemos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B62EF8-06DA-C625-13ED-1370D31787E5}"/>
                </a:ext>
              </a:extLst>
            </p:cNvPr>
            <p:cNvSpPr txBox="1"/>
            <p:nvPr/>
          </p:nvSpPr>
          <p:spPr>
            <a:xfrm>
              <a:off x="404446" y="3020048"/>
              <a:ext cx="5691554" cy="1530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Nossa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maior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colaboração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é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fazer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com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quem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trabalha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no campo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consiga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fazer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a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contratação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seguros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de forma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autonoma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,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facil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perder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tempo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utilizando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nossa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tecnologia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para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proporcionar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isso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.</a:t>
              </a:r>
              <a:endParaRPr lang="en-IN" sz="16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F5F8CC3-F2F8-FC49-3C81-32E1834C7279}"/>
              </a:ext>
            </a:extLst>
          </p:cNvPr>
          <p:cNvGrpSpPr/>
          <p:nvPr/>
        </p:nvGrpSpPr>
        <p:grpSpPr>
          <a:xfrm>
            <a:off x="6086475" y="0"/>
            <a:ext cx="6610350" cy="6858000"/>
            <a:chOff x="0" y="0"/>
            <a:chExt cx="661035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6FF2FD-8AEC-A244-EF86-B7598771EEBC}"/>
                </a:ext>
              </a:extLst>
            </p:cNvPr>
            <p:cNvGrpSpPr/>
            <p:nvPr/>
          </p:nvGrpSpPr>
          <p:grpSpPr>
            <a:xfrm flipH="1">
              <a:off x="0" y="0"/>
              <a:ext cx="6610350" cy="6858000"/>
              <a:chOff x="5581650" y="0"/>
              <a:chExt cx="6610350" cy="6858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A862CA-95A4-CE22-3DC0-EF698FEAE6A8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858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353414-3A3C-E023-B9F2-49EBF9978923}"/>
                  </a:ext>
                </a:extLst>
              </p:cNvPr>
              <p:cNvGrpSpPr/>
              <p:nvPr/>
            </p:nvGrpSpPr>
            <p:grpSpPr>
              <a:xfrm flipH="1">
                <a:off x="5581650" y="419100"/>
                <a:ext cx="6610350" cy="6019800"/>
                <a:chOff x="-295275" y="419100"/>
                <a:chExt cx="6610350" cy="6019800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5A4DF2FF-82DB-417F-D045-C2E51DFD4395}"/>
                    </a:ext>
                  </a:extLst>
                </p:cNvPr>
                <p:cNvSpPr/>
                <p:nvPr/>
              </p:nvSpPr>
              <p:spPr>
                <a:xfrm>
                  <a:off x="-295275" y="419100"/>
                  <a:ext cx="3009900" cy="60198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4B2E8E4-EE2B-C29C-52BD-67962C44FB45}"/>
                    </a:ext>
                  </a:extLst>
                </p:cNvPr>
                <p:cNvSpPr/>
                <p:nvPr/>
              </p:nvSpPr>
              <p:spPr>
                <a:xfrm>
                  <a:off x="-295275" y="2114550"/>
                  <a:ext cx="1314450" cy="26289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B017372F-33CA-0ED2-4365-7D646E171819}"/>
                    </a:ext>
                  </a:extLst>
                </p:cNvPr>
                <p:cNvSpPr/>
                <p:nvPr/>
              </p:nvSpPr>
              <p:spPr>
                <a:xfrm rot="10800000">
                  <a:off x="3305175" y="419100"/>
                  <a:ext cx="3009900" cy="60198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8CFDBC-0852-FD48-7887-CEBA70B3FCCF}"/>
                </a:ext>
              </a:extLst>
            </p:cNvPr>
            <p:cNvGrpSpPr/>
            <p:nvPr/>
          </p:nvGrpSpPr>
          <p:grpSpPr>
            <a:xfrm>
              <a:off x="1151731" y="617341"/>
              <a:ext cx="3716338" cy="5623318"/>
              <a:chOff x="7247731" y="617340"/>
              <a:chExt cx="3716338" cy="5623318"/>
            </a:xfrm>
          </p:grpSpPr>
          <p:pic>
            <p:nvPicPr>
              <p:cNvPr id="9" name="Picture 2" descr="Iphone X Screen Mockup transparent PNG - StickPNG">
                <a:extLst>
                  <a:ext uri="{FF2B5EF4-FFF2-40B4-BE49-F238E27FC236}">
                    <a16:creationId xmlns:a16="http://schemas.microsoft.com/office/drawing/2014/main" id="{B677BFE9-8CF0-008B-B213-CB4E7640F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731" y="617340"/>
                <a:ext cx="3716338" cy="5623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0" descr="Apple Logo and symbol, meaning, history, PNG, brand">
                <a:extLst>
                  <a:ext uri="{FF2B5EF4-FFF2-40B4-BE49-F238E27FC236}">
                    <a16:creationId xmlns:a16="http://schemas.microsoft.com/office/drawing/2014/main" id="{02A3220C-85FD-1DCB-65D7-E422774EE2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475" y="3016447"/>
                <a:ext cx="1466850" cy="825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3C42317-EC6E-D0BB-1EAC-CC1ACC0D7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5715" y="958846"/>
            <a:ext cx="2438781" cy="45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54FDC-51E8-3621-61C7-B9946269D253}"/>
              </a:ext>
            </a:extLst>
          </p:cNvPr>
          <p:cNvGrpSpPr/>
          <p:nvPr/>
        </p:nvGrpSpPr>
        <p:grpSpPr>
          <a:xfrm>
            <a:off x="0" y="0"/>
            <a:ext cx="6610350" cy="6858000"/>
            <a:chOff x="0" y="0"/>
            <a:chExt cx="6610350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652144-3721-D392-6876-B9833E4062BA}"/>
                </a:ext>
              </a:extLst>
            </p:cNvPr>
            <p:cNvGrpSpPr/>
            <p:nvPr/>
          </p:nvGrpSpPr>
          <p:grpSpPr>
            <a:xfrm flipH="1">
              <a:off x="0" y="0"/>
              <a:ext cx="6610350" cy="6858000"/>
              <a:chOff x="5581650" y="0"/>
              <a:chExt cx="6610350" cy="6858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CA4B0C-81B0-5FEA-455A-DEEA5DC80283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858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307E923-BA82-EF93-FC33-7AC3E5270E2C}"/>
                  </a:ext>
                </a:extLst>
              </p:cNvPr>
              <p:cNvGrpSpPr/>
              <p:nvPr/>
            </p:nvGrpSpPr>
            <p:grpSpPr>
              <a:xfrm flipH="1">
                <a:off x="5581650" y="419100"/>
                <a:ext cx="6610350" cy="6019800"/>
                <a:chOff x="-295275" y="419100"/>
                <a:chExt cx="6610350" cy="6019800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C736E9F4-172C-AF33-3751-2F6BA3C4F522}"/>
                    </a:ext>
                  </a:extLst>
                </p:cNvPr>
                <p:cNvSpPr/>
                <p:nvPr/>
              </p:nvSpPr>
              <p:spPr>
                <a:xfrm>
                  <a:off x="-295275" y="419100"/>
                  <a:ext cx="3009900" cy="60198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0B94E481-82B4-6DED-32DD-29E7134EA948}"/>
                    </a:ext>
                  </a:extLst>
                </p:cNvPr>
                <p:cNvSpPr/>
                <p:nvPr/>
              </p:nvSpPr>
              <p:spPr>
                <a:xfrm>
                  <a:off x="-295275" y="2114550"/>
                  <a:ext cx="1314450" cy="26289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7D1EE92-3F1B-3AEC-25FD-B1B4627491A4}"/>
                    </a:ext>
                  </a:extLst>
                </p:cNvPr>
                <p:cNvSpPr/>
                <p:nvPr/>
              </p:nvSpPr>
              <p:spPr>
                <a:xfrm rot="10800000">
                  <a:off x="3305175" y="419100"/>
                  <a:ext cx="3009900" cy="60198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49F3D4-61C9-0F64-D1B2-0E13EC23EF0F}"/>
                </a:ext>
              </a:extLst>
            </p:cNvPr>
            <p:cNvGrpSpPr/>
            <p:nvPr/>
          </p:nvGrpSpPr>
          <p:grpSpPr>
            <a:xfrm>
              <a:off x="1151731" y="617341"/>
              <a:ext cx="3716338" cy="5623318"/>
              <a:chOff x="7247731" y="617340"/>
              <a:chExt cx="3716338" cy="5623318"/>
            </a:xfrm>
          </p:grpSpPr>
          <p:pic>
            <p:nvPicPr>
              <p:cNvPr id="6146" name="Picture 2" descr="Iphone X Screen Mockup transparent PNG - StickPNG">
                <a:extLst>
                  <a:ext uri="{FF2B5EF4-FFF2-40B4-BE49-F238E27FC236}">
                    <a16:creationId xmlns:a16="http://schemas.microsoft.com/office/drawing/2014/main" id="{821EBAFC-1D50-837B-11C1-6F37034AF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731" y="617340"/>
                <a:ext cx="3716338" cy="5623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10" descr="Apple Logo and symbol, meaning, history, PNG, brand">
                <a:extLst>
                  <a:ext uri="{FF2B5EF4-FFF2-40B4-BE49-F238E27FC236}">
                    <a16:creationId xmlns:a16="http://schemas.microsoft.com/office/drawing/2014/main" id="{59D877F9-ABD6-9FB0-8A4E-ACC14C91BA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475" y="3016447"/>
                <a:ext cx="1466850" cy="825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BF1B53-342A-6EEF-DD64-56F59329AA30}"/>
              </a:ext>
            </a:extLst>
          </p:cNvPr>
          <p:cNvGrpSpPr/>
          <p:nvPr/>
        </p:nvGrpSpPr>
        <p:grpSpPr>
          <a:xfrm>
            <a:off x="6686549" y="2050491"/>
            <a:ext cx="5424122" cy="4170287"/>
            <a:chOff x="6647717" y="1989703"/>
            <a:chExt cx="5424122" cy="41702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35DBD-6B18-0974-490E-94042882FBF4}"/>
                </a:ext>
              </a:extLst>
            </p:cNvPr>
            <p:cNvSpPr txBox="1"/>
            <p:nvPr/>
          </p:nvSpPr>
          <p:spPr>
            <a:xfrm>
              <a:off x="6647717" y="1989703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Sem </a:t>
              </a:r>
              <a:r>
                <a:rPr lang="en-US" sz="3200" b="1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rodeios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5C2C81-BC8C-971B-C11C-6F75EEED3AE9}"/>
                </a:ext>
              </a:extLst>
            </p:cNvPr>
            <p:cNvSpPr txBox="1"/>
            <p:nvPr/>
          </p:nvSpPr>
          <p:spPr>
            <a:xfrm>
              <a:off x="6647717" y="2782655"/>
              <a:ext cx="5074628" cy="3377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Atualmente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contamos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no mercado com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famosos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banções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big insurances para que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homem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campo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consiga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desenvolver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seus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negócios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perder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seu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patrimonio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plantação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Porem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processo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deles é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travado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vezes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demorado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,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nós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damos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conta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fazer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isso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uma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maneira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muito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mais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eficiente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para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você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através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OpenInsurance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Plataforma digital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seguros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</a:t>
              </a:r>
              <a:endParaRPr lang="en-IN" sz="16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45C4C-B432-1524-94B4-726B46302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975" y="1012112"/>
            <a:ext cx="2438781" cy="45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7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A912B87D-C493-323A-7794-90FA86197D19}"/>
              </a:ext>
            </a:extLst>
          </p:cNvPr>
          <p:cNvSpPr/>
          <p:nvPr/>
        </p:nvSpPr>
        <p:spPr>
          <a:xfrm rot="16200000">
            <a:off x="7334250" y="1314451"/>
            <a:ext cx="5486400" cy="42291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220" name="Picture 4" descr="Buy Apple iPhone 14 (128GB, Blue) Online - Croma">
            <a:extLst>
              <a:ext uri="{FF2B5EF4-FFF2-40B4-BE49-F238E27FC236}">
                <a16:creationId xmlns:a16="http://schemas.microsoft.com/office/drawing/2014/main" id="{2A1A979C-AA5B-AB36-B1C4-93C806C6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-114300"/>
            <a:ext cx="70866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F89425-7606-7AC3-7299-EEECF2BA4D6B}"/>
              </a:ext>
            </a:extLst>
          </p:cNvPr>
          <p:cNvGrpSpPr/>
          <p:nvPr/>
        </p:nvGrpSpPr>
        <p:grpSpPr>
          <a:xfrm>
            <a:off x="844061" y="2106491"/>
            <a:ext cx="5424122" cy="2645019"/>
            <a:chOff x="844061" y="1966831"/>
            <a:chExt cx="5424122" cy="26450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2AF64A-AB78-BE90-C53B-61105676526C}"/>
                </a:ext>
              </a:extLst>
            </p:cNvPr>
            <p:cNvSpPr txBox="1"/>
            <p:nvPr/>
          </p:nvSpPr>
          <p:spPr>
            <a:xfrm>
              <a:off x="844061" y="2714536"/>
              <a:ext cx="5029201" cy="1897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Aqui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é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tecnologia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raiz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sem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atrapalhação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nem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enrolação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você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j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á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sai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com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produto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hora o valor 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pagar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com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colheita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riscos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Você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encontra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tudo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o que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precisa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para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mitigar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riscos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Agro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um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só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lugar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</a:t>
              </a:r>
              <a:endParaRPr lang="en-US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F52D9A-578E-BF43-C274-11186007A3E2}"/>
                </a:ext>
              </a:extLst>
            </p:cNvPr>
            <p:cNvSpPr txBox="1"/>
            <p:nvPr/>
          </p:nvSpPr>
          <p:spPr>
            <a:xfrm>
              <a:off x="844061" y="1966831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Cobertura</a:t>
              </a:r>
              <a:r>
                <a:rPr lang="en-US" sz="3200" b="1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Riscos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A3D082-80B0-6488-67A5-06EE2981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41" y="807926"/>
            <a:ext cx="2695628" cy="52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DCF649-E864-6B87-7005-F4747C91BA2D}"/>
              </a:ext>
            </a:extLst>
          </p:cNvPr>
          <p:cNvGrpSpPr/>
          <p:nvPr/>
        </p:nvGrpSpPr>
        <p:grpSpPr>
          <a:xfrm>
            <a:off x="1066799" y="10048"/>
            <a:ext cx="9926098" cy="1710358"/>
            <a:chOff x="1559168" y="1003230"/>
            <a:chExt cx="5482738" cy="17103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C3D957-5AB0-04B9-A23E-A7F10B16A1BB}"/>
                </a:ext>
              </a:extLst>
            </p:cNvPr>
            <p:cNvSpPr txBox="1"/>
            <p:nvPr/>
          </p:nvSpPr>
          <p:spPr>
            <a:xfrm>
              <a:off x="1559168" y="1554937"/>
              <a:ext cx="5424122" cy="115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b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</a:b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Através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nosso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App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BroncoInsurance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é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possivel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preencher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parametrização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Seguro e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pedido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é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enviado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para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Nuvem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aguardando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validação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efetivação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Seguro. </a:t>
              </a:r>
              <a:endParaRPr lang="en-US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703518-5CDD-BDC2-2BAF-F48140A39CD4}"/>
                </a:ext>
              </a:extLst>
            </p:cNvPr>
            <p:cNvSpPr txBox="1"/>
            <p:nvPr/>
          </p:nvSpPr>
          <p:spPr>
            <a:xfrm>
              <a:off x="1617784" y="1003230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Nuvem</a:t>
              </a:r>
              <a:r>
                <a:rPr lang="en-US" sz="3200" b="1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e </a:t>
              </a: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Mobilidade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65E9AAE-7E90-84F5-634D-07A8C2A2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66" y="1868577"/>
            <a:ext cx="8756139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7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DCF649-E864-6B87-7005-F4747C91BA2D}"/>
              </a:ext>
            </a:extLst>
          </p:cNvPr>
          <p:cNvGrpSpPr/>
          <p:nvPr/>
        </p:nvGrpSpPr>
        <p:grpSpPr>
          <a:xfrm>
            <a:off x="1066799" y="10048"/>
            <a:ext cx="9926098" cy="1710358"/>
            <a:chOff x="1559168" y="1003230"/>
            <a:chExt cx="5482738" cy="17103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C3D957-5AB0-04B9-A23E-A7F10B16A1BB}"/>
                </a:ext>
              </a:extLst>
            </p:cNvPr>
            <p:cNvSpPr txBox="1"/>
            <p:nvPr/>
          </p:nvSpPr>
          <p:spPr>
            <a:xfrm>
              <a:off x="1559168" y="1554937"/>
              <a:ext cx="5424122" cy="115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b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</a:b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Nele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gerente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agro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faz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toda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parametrização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risco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que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ele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possue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,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bem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como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geolocalização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as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variaveis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lavoura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produção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</a:t>
              </a:r>
              <a:endParaRPr lang="en-US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703518-5CDD-BDC2-2BAF-F48140A39CD4}"/>
                </a:ext>
              </a:extLst>
            </p:cNvPr>
            <p:cNvSpPr txBox="1"/>
            <p:nvPr/>
          </p:nvSpPr>
          <p:spPr>
            <a:xfrm>
              <a:off x="1617784" y="1003230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Agro</a:t>
              </a:r>
              <a:r>
                <a:rPr lang="en-US" sz="3200" b="1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Master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B56101B-A92F-DA29-1CD6-14C8B3B5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46" y="1954480"/>
            <a:ext cx="461050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66FD1-BF31-9572-5E1E-647FB263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39" y="1897599"/>
            <a:ext cx="6020322" cy="430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F3B40-E45C-A0D0-06C6-7B369D7B5638}"/>
              </a:ext>
            </a:extLst>
          </p:cNvPr>
          <p:cNvSpPr txBox="1"/>
          <p:nvPr/>
        </p:nvSpPr>
        <p:spPr>
          <a:xfrm>
            <a:off x="1066799" y="561755"/>
            <a:ext cx="9819978" cy="1158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b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Underwriter\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Corretor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faz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analise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e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preenche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parecer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favoravel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a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contratação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do Seguro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enviando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parecer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favoravel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ou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não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para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contratação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.</a:t>
            </a:r>
            <a:endParaRPr lang="en-US" sz="1600" b="0" i="0" dirty="0">
              <a:solidFill>
                <a:srgbClr val="1F1F1F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19197-0389-14A6-613D-1A5F51DFB5BD}"/>
              </a:ext>
            </a:extLst>
          </p:cNvPr>
          <p:cNvSpPr txBox="1"/>
          <p:nvPr/>
        </p:nvSpPr>
        <p:spPr>
          <a:xfrm>
            <a:off x="1172919" y="10048"/>
            <a:ext cx="9819978" cy="74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3200" b="1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Backoffice </a:t>
            </a:r>
            <a:endParaRPr lang="en-US" sz="32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6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DCF649-E864-6B87-7005-F4747C91BA2D}"/>
              </a:ext>
            </a:extLst>
          </p:cNvPr>
          <p:cNvGrpSpPr/>
          <p:nvPr/>
        </p:nvGrpSpPr>
        <p:grpSpPr>
          <a:xfrm>
            <a:off x="1066799" y="10048"/>
            <a:ext cx="9926098" cy="1710358"/>
            <a:chOff x="1559168" y="1003230"/>
            <a:chExt cx="5482738" cy="17103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C3D957-5AB0-04B9-A23E-A7F10B16A1BB}"/>
                </a:ext>
              </a:extLst>
            </p:cNvPr>
            <p:cNvSpPr txBox="1"/>
            <p:nvPr/>
          </p:nvSpPr>
          <p:spPr>
            <a:xfrm>
              <a:off x="1559168" y="1554937"/>
              <a:ext cx="5424122" cy="115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b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</a:b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Com o OK da Bronco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Seguros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 é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possivel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completer o 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pedido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, 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efetuar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pagamento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das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parcelas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realizar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solicitação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sinistros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Gestão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completa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Risco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nas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mãos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</a:t>
              </a:r>
              <a:endParaRPr lang="en-US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703518-5CDD-BDC2-2BAF-F48140A39CD4}"/>
                </a:ext>
              </a:extLst>
            </p:cNvPr>
            <p:cNvSpPr txBox="1"/>
            <p:nvPr/>
          </p:nvSpPr>
          <p:spPr>
            <a:xfrm>
              <a:off x="1617784" y="1003230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Agro</a:t>
              </a:r>
              <a:r>
                <a:rPr lang="en-US" sz="3200" b="1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Master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B56101B-A92F-DA29-1CD6-14C8B3B5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46" y="1806996"/>
            <a:ext cx="4610500" cy="4564776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B936FCE1-172A-D47B-8CFF-544FC42A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7149" y="204265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21AB6-7467-C665-9E34-1F62C0F74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907" y="3764685"/>
            <a:ext cx="3238781" cy="126503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0B18AC4-8841-AD0A-EFAA-7E1F6ECDB357}"/>
              </a:ext>
            </a:extLst>
          </p:cNvPr>
          <p:cNvSpPr/>
          <p:nvPr/>
        </p:nvSpPr>
        <p:spPr>
          <a:xfrm>
            <a:off x="4754334" y="4175974"/>
            <a:ext cx="806245" cy="44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F263DA-91CD-FDB3-A2C4-E24C2B9F9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100" y="2800445"/>
            <a:ext cx="1844200" cy="275105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E3F79D-58F0-DDB8-8A38-88360F1A8F7C}"/>
              </a:ext>
            </a:extLst>
          </p:cNvPr>
          <p:cNvSpPr/>
          <p:nvPr/>
        </p:nvSpPr>
        <p:spPr>
          <a:xfrm>
            <a:off x="8807167" y="4212568"/>
            <a:ext cx="806245" cy="44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222940"/>
      </a:accent2>
      <a:accent3>
        <a:srgbClr val="0F97A6"/>
      </a:accent3>
      <a:accent4>
        <a:srgbClr val="15BFBF"/>
      </a:accent4>
      <a:accent5>
        <a:srgbClr val="37BAC4"/>
      </a:accent5>
      <a:accent6>
        <a:srgbClr val="02AEB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337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Lora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Carlos Oliveira</cp:lastModifiedBy>
  <cp:revision>13</cp:revision>
  <dcterms:created xsi:type="dcterms:W3CDTF">2023-06-21T12:43:53Z</dcterms:created>
  <dcterms:modified xsi:type="dcterms:W3CDTF">2023-12-21T20:09:56Z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0c2fedb-0da6-4717-8531-d16a1b9930f4_Enabled">
    <vt:lpwstr>true</vt:lpwstr>
  </property>
  <property fmtid="{D5CDD505-2E9C-101B-9397-08002B2CF9AE}" pid="3" name="MSIP_Label_90c2fedb-0da6-4717-8531-d16a1b9930f4_SetDate">
    <vt:lpwstr>2023-07-09T19:39:16Z</vt:lpwstr>
  </property>
  <property fmtid="{D5CDD505-2E9C-101B-9397-08002B2CF9AE}" pid="4" name="MSIP_Label_90c2fedb-0da6-4717-8531-d16a1b9930f4_Method">
    <vt:lpwstr>Standard</vt:lpwstr>
  </property>
  <property fmtid="{D5CDD505-2E9C-101B-9397-08002B2CF9AE}" pid="5" name="MSIP_Label_90c2fedb-0da6-4717-8531-d16a1b9930f4_Name">
    <vt:lpwstr>90c2fedb-0da6-4717-8531-d16a1b9930f4</vt:lpwstr>
  </property>
  <property fmtid="{D5CDD505-2E9C-101B-9397-08002B2CF9AE}" pid="6" name="MSIP_Label_90c2fedb-0da6-4717-8531-d16a1b9930f4_SiteId">
    <vt:lpwstr>45597f60-6e37-4be7-acfb-4c9e23b261ea</vt:lpwstr>
  </property>
  <property fmtid="{D5CDD505-2E9C-101B-9397-08002B2CF9AE}" pid="7" name="MSIP_Label_90c2fedb-0da6-4717-8531-d16a1b9930f4_ActionId">
    <vt:lpwstr>3aa5d516-26b3-422f-bed7-6ba4904d7482</vt:lpwstr>
  </property>
  <property fmtid="{D5CDD505-2E9C-101B-9397-08002B2CF9AE}" pid="8" name="MSIP_Label_90c2fedb-0da6-4717-8531-d16a1b9930f4_ContentBits">
    <vt:lpwstr>0</vt:lpwstr>
  </property>
  <property fmtid="{D5CDD505-2E9C-101B-9397-08002B2CF9AE}" pid="9" name="Sensitivity">
    <vt:lpwstr>Internal</vt:lpwstr>
  </property>
</Properties>
</file>