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23FA-8845-F49B-BDF7-120B5E1F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CF0F4-DE2D-83EA-08CC-D9DB7F55A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3798-8B0F-813A-B62D-CFA3C1AE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3289-DA0A-4970-9E2F-1B438D59A277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C528D-2E6A-D21F-1620-C3AC1483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D37EC-18F3-A0EF-18C4-FFD44314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F8-CA51-458E-8613-4C4EC3E9B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6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C7CE-DA40-7F26-CF4A-6C3009BC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BD37F-A402-B681-37F7-CE69F444C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24BF1-4927-45FD-AC32-00EE6525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3289-DA0A-4970-9E2F-1B438D59A277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8A728-1109-AADC-1CB3-EEC4AC2A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B72EE-3502-2323-7CB2-43A8D547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F8-CA51-458E-8613-4C4EC3E9B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7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F187A-C896-1814-8C88-A47E1DDE8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B8480-6B13-504F-39F7-6A7959F3D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26F36-34C8-4ED1-2C2F-E5DD7DB7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3289-DA0A-4970-9E2F-1B438D59A277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B2193-AE23-9705-CF61-E0B054A5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52F1B-C497-5597-7390-6755E917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F8-CA51-458E-8613-4C4EC3E9B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9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8D2E-F367-6DB1-9A0B-B17976DE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5C9D-881F-0884-2E6D-31794532D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2A271-C5BA-6E48-C913-C9D1691A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3289-DA0A-4970-9E2F-1B438D59A277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50B40-8A74-A1CF-FD4A-2CD777F2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37DC2-209F-C45B-1815-1727A385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F8-CA51-458E-8613-4C4EC3E9B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31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B1DA-6069-AC10-D066-8703232E0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FD275-DD0C-0A34-545E-09D273F18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725B7-CAB5-D04F-99C0-60488583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3289-DA0A-4970-9E2F-1B438D59A277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DDB40-5AF7-92B9-F859-BEFF77E7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314E-5BDF-BD76-2515-479DF365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F8-CA51-458E-8613-4C4EC3E9B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48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4565-B709-4858-44DF-A3C9DAB1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3446-0EBC-0053-FBCA-3D1370753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79A74-14F2-3FFE-9E41-364CB191F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3FEA8-644A-6E61-2322-8845427E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3289-DA0A-4970-9E2F-1B438D59A277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4A96E-5807-95FE-8AA4-6C52B2A5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0238F-8989-1A4A-64CB-6C7DCA0A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F8-CA51-458E-8613-4C4EC3E9B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95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914C-5E0F-8AB5-C679-EA7CD61F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0C413-D7AD-4E13-ED3D-8C7E5D684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1358B-5053-BF88-0C37-0FB7CA47C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6697D-341A-C573-8167-D60DECF5C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FF8B9-D752-1B08-C385-CC998C635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0864B-8D99-70E4-C2DE-1284DECA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3289-DA0A-4970-9E2F-1B438D59A277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3D3A4-46AD-4679-6212-2606CB48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0081F-EF8B-1849-1BA0-F273E045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F8-CA51-458E-8613-4C4EC3E9B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72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05AB-CE67-A040-1AA1-02F10C7D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204A0-6197-3C9E-4043-A695A335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3289-DA0A-4970-9E2F-1B438D59A277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9C800-5563-13C5-19EF-E4408620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27856-12C4-6789-EC53-B1513D5C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F8-CA51-458E-8613-4C4EC3E9B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75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66C6A-240A-1375-8EEB-7498ED8B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3289-DA0A-4970-9E2F-1B438D59A277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BAFC0-55BE-B8AC-1302-F95432B0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4743A-378A-3771-12C7-B7F5C93B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F8-CA51-458E-8613-4C4EC3E9B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68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E368-E512-FFCB-1A4E-6300F768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7EA73-9506-54E7-6463-764B9BB99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9A0A8-0006-304A-C55A-D057BAA60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664B5-130A-8928-57A6-0D84FC0F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3289-DA0A-4970-9E2F-1B438D59A277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32750-1AEC-D543-4ABB-C3D51B1F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F8312-B164-500A-AA17-95EEA2DF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F8-CA51-458E-8613-4C4EC3E9B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44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B4F4-FC1A-781B-F5F8-927CEDAB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83ABA-9583-C6DA-1964-027FE598F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24028-06E6-3CA3-3FD4-9CD26D1AF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40CD3-FC7E-66A2-BE43-54AB6154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3289-DA0A-4970-9E2F-1B438D59A277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3831-9497-AF8B-01DB-84317942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41E0F-05E7-BF2F-38F3-92F413FD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F8-CA51-458E-8613-4C4EC3E9B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38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C6CFF-2BAB-4605-7BE4-D4F33B9F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A0524-A73D-D626-947F-6C19CBF5C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E22E4-9FC6-6DAF-69BB-90DF98F11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3289-DA0A-4970-9E2F-1B438D59A277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748FF-3DF9-7FF1-606F-E8CE58C92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9DFF-E33A-03AC-6976-071E6DEED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AF6F8-CA51-458E-8613-4C4EC3E9B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4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ACA298-4C06-F4CE-FA46-0815DC792524}"/>
              </a:ext>
            </a:extLst>
          </p:cNvPr>
          <p:cNvGrpSpPr/>
          <p:nvPr/>
        </p:nvGrpSpPr>
        <p:grpSpPr>
          <a:xfrm>
            <a:off x="576826" y="441870"/>
            <a:ext cx="8982975" cy="5589939"/>
            <a:chOff x="576826" y="441870"/>
            <a:chExt cx="8982975" cy="5589939"/>
          </a:xfrm>
        </p:grpSpPr>
        <p:sp>
          <p:nvSpPr>
            <p:cNvPr id="4" name="AutoShape 108">
              <a:extLst>
                <a:ext uri="{FF2B5EF4-FFF2-40B4-BE49-F238E27FC236}">
                  <a16:creationId xmlns:a16="http://schemas.microsoft.com/office/drawing/2014/main" id="{58B2519F-2678-6CF8-B8F7-336A7FC15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8189" y="2329202"/>
              <a:ext cx="1665288" cy="9368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AutoShape 73">
              <a:extLst>
                <a:ext uri="{FF2B5EF4-FFF2-40B4-BE49-F238E27FC236}">
                  <a16:creationId xmlns:a16="http://schemas.microsoft.com/office/drawing/2014/main" id="{F452E99D-3012-6620-1947-83D3B32D2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922" y="1798809"/>
              <a:ext cx="1288757" cy="200951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 altLang="en-US" sz="1400" b="1" dirty="0">
                <a:solidFill>
                  <a:schemeClr val="accent1"/>
                </a:solidFill>
                <a:highlight>
                  <a:srgbClr val="0000FF"/>
                </a:highlight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9FE367A7-5564-F2D0-0616-DFCE222CBE9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68327" y="441870"/>
              <a:ext cx="7991474" cy="69264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62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err="1"/>
                <a:t>EcoSystem</a:t>
              </a:r>
              <a:r>
                <a:rPr lang="en-US" dirty="0"/>
                <a:t> </a:t>
              </a:r>
              <a:r>
                <a:rPr lang="en-US" dirty="0" err="1"/>
                <a:t>Insurance</a:t>
              </a:r>
              <a:r>
                <a:rPr lang="en-US" sz="1400" dirty="0" err="1"/>
                <a:t>components</a:t>
              </a:r>
              <a:br>
                <a:rPr lang="en-US" dirty="0"/>
              </a:br>
              <a:endParaRPr lang="en-US" altLang="en-US" sz="2000" dirty="0"/>
            </a:p>
          </p:txBody>
        </p:sp>
        <p:sp>
          <p:nvSpPr>
            <p:cNvPr id="7" name="AutoShape 8">
              <a:extLst>
                <a:ext uri="{FF2B5EF4-FFF2-40B4-BE49-F238E27FC236}">
                  <a16:creationId xmlns:a16="http://schemas.microsoft.com/office/drawing/2014/main" id="{7EA08CF4-B62C-A55B-CDDF-D2DE43EBE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366" y="2092917"/>
              <a:ext cx="1029039" cy="5095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r>
                <a:rPr lang="en-US" altLang="en-US" sz="1400" b="1" dirty="0">
                  <a:solidFill>
                    <a:schemeClr val="bg1"/>
                  </a:solidFill>
                </a:rPr>
                <a:t>Insurance </a:t>
              </a:r>
              <a:br>
                <a:rPr lang="en-US" altLang="en-US" sz="1400" b="1" dirty="0">
                  <a:solidFill>
                    <a:schemeClr val="bg1"/>
                  </a:solidFill>
                </a:rPr>
              </a:br>
              <a:r>
                <a:rPr lang="en-US" altLang="en-US" sz="1400" b="1" dirty="0">
                  <a:solidFill>
                    <a:schemeClr val="bg1"/>
                  </a:solidFill>
                </a:rPr>
                <a:t>System</a:t>
              </a:r>
            </a:p>
          </p:txBody>
        </p:sp>
        <p:sp>
          <p:nvSpPr>
            <p:cNvPr id="8" name="AutoShape 10">
              <a:extLst>
                <a:ext uri="{FF2B5EF4-FFF2-40B4-BE49-F238E27FC236}">
                  <a16:creationId xmlns:a16="http://schemas.microsoft.com/office/drawing/2014/main" id="{F687D6C7-1606-6549-F234-7B0DFFC0E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0797" y="2027584"/>
              <a:ext cx="1028700" cy="15440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400" b="1">
                <a:solidFill>
                  <a:schemeClr val="bg1"/>
                </a:solidFill>
              </a:endParaRPr>
            </a:p>
          </p:txBody>
        </p:sp>
        <p:cxnSp>
          <p:nvCxnSpPr>
            <p:cNvPr id="14" name="AutoShape 27">
              <a:extLst>
                <a:ext uri="{FF2B5EF4-FFF2-40B4-BE49-F238E27FC236}">
                  <a16:creationId xmlns:a16="http://schemas.microsoft.com/office/drawing/2014/main" id="{3FB0E8B3-3A14-DA10-0B65-1144DC910E8D}"/>
                </a:ext>
              </a:extLst>
            </p:cNvPr>
            <p:cNvCxnSpPr>
              <a:cxnSpLocks noChangeShapeType="1"/>
              <a:stCxn id="22" idx="3"/>
              <a:endCxn id="8" idx="1"/>
            </p:cNvCxnSpPr>
            <p:nvPr/>
          </p:nvCxnSpPr>
          <p:spPr bwMode="auto">
            <a:xfrm>
              <a:off x="5212257" y="2797646"/>
              <a:ext cx="778540" cy="19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 Box 110">
              <a:extLst>
                <a:ext uri="{FF2B5EF4-FFF2-40B4-BE49-F238E27FC236}">
                  <a16:creationId xmlns:a16="http://schemas.microsoft.com/office/drawing/2014/main" id="{DEF4A6C6-1C0F-C4BE-EAB2-3C41169E6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9077" y="2347768"/>
              <a:ext cx="97917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Reporting</a:t>
              </a:r>
            </a:p>
          </p:txBody>
        </p:sp>
        <p:cxnSp>
          <p:nvCxnSpPr>
            <p:cNvPr id="17" name="AutoShape 111">
              <a:extLst>
                <a:ext uri="{FF2B5EF4-FFF2-40B4-BE49-F238E27FC236}">
                  <a16:creationId xmlns:a16="http://schemas.microsoft.com/office/drawing/2014/main" id="{A7C05E9A-156F-8AFF-6FD5-B306C354F012}"/>
                </a:ext>
              </a:extLst>
            </p:cNvPr>
            <p:cNvCxnSpPr>
              <a:cxnSpLocks noChangeShapeType="1"/>
              <a:stCxn id="5" idx="3"/>
              <a:endCxn id="22" idx="1"/>
            </p:cNvCxnSpPr>
            <p:nvPr/>
          </p:nvCxnSpPr>
          <p:spPr bwMode="auto">
            <a:xfrm flipV="1">
              <a:off x="3142679" y="2797646"/>
              <a:ext cx="1040878" cy="59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14">
              <a:extLst>
                <a:ext uri="{FF2B5EF4-FFF2-40B4-BE49-F238E27FC236}">
                  <a16:creationId xmlns:a16="http://schemas.microsoft.com/office/drawing/2014/main" id="{0420D24E-4ADD-C86C-616F-579401BDD010}"/>
                </a:ext>
              </a:extLst>
            </p:cNvPr>
            <p:cNvCxnSpPr>
              <a:cxnSpLocks noChangeShapeType="1"/>
              <a:stCxn id="24" idx="3"/>
              <a:endCxn id="4" idx="1"/>
            </p:cNvCxnSpPr>
            <p:nvPr/>
          </p:nvCxnSpPr>
          <p:spPr bwMode="auto">
            <a:xfrm>
              <a:off x="6987274" y="2792085"/>
              <a:ext cx="750915" cy="556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807858-3F79-432B-EA97-293F3DB28344}"/>
                </a:ext>
              </a:extLst>
            </p:cNvPr>
            <p:cNvSpPr txBox="1"/>
            <p:nvPr/>
          </p:nvSpPr>
          <p:spPr>
            <a:xfrm>
              <a:off x="1892022" y="1744384"/>
              <a:ext cx="1296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wissReSans" pitchFamily="34" charset="0"/>
                </a:rPr>
                <a:t>Bronco</a:t>
              </a:r>
            </a:p>
          </p:txBody>
        </p:sp>
        <p:sp>
          <p:nvSpPr>
            <p:cNvPr id="22" name="AutoShape 10">
              <a:extLst>
                <a:ext uri="{FF2B5EF4-FFF2-40B4-BE49-F238E27FC236}">
                  <a16:creationId xmlns:a16="http://schemas.microsoft.com/office/drawing/2014/main" id="{950D5C7F-D3A8-34C4-C9E2-FF57F420F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557" y="2255514"/>
              <a:ext cx="1028700" cy="1084263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/>
                <a:t>Subledger </a:t>
              </a:r>
              <a:br>
                <a:rPr lang="en-US" altLang="en-US" sz="1400" b="1" dirty="0"/>
              </a:br>
              <a:r>
                <a:rPr lang="en-US" altLang="en-US" sz="1400" b="1" dirty="0"/>
                <a:t>System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FA3DC0-D5F8-AA88-89E6-EF2FD9119DEB}"/>
                </a:ext>
              </a:extLst>
            </p:cNvPr>
            <p:cNvSpPr txBox="1"/>
            <p:nvPr/>
          </p:nvSpPr>
          <p:spPr>
            <a:xfrm>
              <a:off x="3178933" y="2089836"/>
              <a:ext cx="1201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wissReSans" pitchFamily="34" charset="0"/>
                </a:rPr>
                <a:t>Integration</a:t>
              </a:r>
            </a:p>
          </p:txBody>
        </p:sp>
        <p:sp>
          <p:nvSpPr>
            <p:cNvPr id="24" name="Text Box 44">
              <a:extLst>
                <a:ext uri="{FF2B5EF4-FFF2-40B4-BE49-F238E27FC236}">
                  <a16:creationId xmlns:a16="http://schemas.microsoft.com/office/drawing/2014/main" id="{A5E9FD96-2737-0E3C-7009-3069D997E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4463" y="253047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dirty="0"/>
                <a:t>Ledger </a:t>
              </a:r>
              <a:br>
                <a:rPr lang="en-US" altLang="en-US" sz="1400" b="1" dirty="0"/>
              </a:br>
              <a:r>
                <a:rPr lang="en-US" altLang="en-US" sz="1400" b="1" dirty="0"/>
                <a:t>(sun, </a:t>
              </a:r>
              <a:r>
                <a:rPr lang="en-US" altLang="en-US" sz="1400" b="1" dirty="0" err="1"/>
                <a:t>oth</a:t>
              </a:r>
              <a:r>
                <a:rPr lang="en-US" altLang="en-US" sz="1400" b="1" dirty="0"/>
                <a:t>)</a:t>
              </a:r>
            </a:p>
          </p:txBody>
        </p:sp>
        <p:sp>
          <p:nvSpPr>
            <p:cNvPr id="26" name="AutoShape 10">
              <a:extLst>
                <a:ext uri="{FF2B5EF4-FFF2-40B4-BE49-F238E27FC236}">
                  <a16:creationId xmlns:a16="http://schemas.microsoft.com/office/drawing/2014/main" id="{486079FE-FAED-5DB3-2631-B5CED48CF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810" y="3695900"/>
              <a:ext cx="808037" cy="1693863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alt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alt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alt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alt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alt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AutoShape 111">
              <a:extLst>
                <a:ext uri="{FF2B5EF4-FFF2-40B4-BE49-F238E27FC236}">
                  <a16:creationId xmlns:a16="http://schemas.microsoft.com/office/drawing/2014/main" id="{192915FB-113A-CBBB-68DC-84337618EF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97907" y="4445375"/>
              <a:ext cx="50170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111">
              <a:extLst>
                <a:ext uri="{FF2B5EF4-FFF2-40B4-BE49-F238E27FC236}">
                  <a16:creationId xmlns:a16="http://schemas.microsoft.com/office/drawing/2014/main" id="{2B7980FA-9AC3-CE68-2A1A-1FE48F44CC8A}"/>
                </a:ext>
              </a:extLst>
            </p:cNvPr>
            <p:cNvCxnSpPr>
              <a:cxnSpLocks noChangeShapeType="1"/>
              <a:stCxn id="22" idx="2"/>
            </p:cNvCxnSpPr>
            <p:nvPr/>
          </p:nvCxnSpPr>
          <p:spPr bwMode="auto">
            <a:xfrm>
              <a:off x="4697907" y="3339777"/>
              <a:ext cx="0" cy="10684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11">
              <a:extLst>
                <a:ext uri="{FF2B5EF4-FFF2-40B4-BE49-F238E27FC236}">
                  <a16:creationId xmlns:a16="http://schemas.microsoft.com/office/drawing/2014/main" id="{9DF52E7A-FB93-6C8C-C892-F751708A79C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011039" y="4362703"/>
              <a:ext cx="488680" cy="6094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11">
              <a:extLst>
                <a:ext uri="{FF2B5EF4-FFF2-40B4-BE49-F238E27FC236}">
                  <a16:creationId xmlns:a16="http://schemas.microsoft.com/office/drawing/2014/main" id="{9F794246-4907-EBC9-6C6F-B04C31E47628}"/>
                </a:ext>
              </a:extLst>
            </p:cNvPr>
            <p:cNvCxnSpPr>
              <a:cxnSpLocks noChangeShapeType="1"/>
              <a:stCxn id="8" idx="2"/>
            </p:cNvCxnSpPr>
            <p:nvPr/>
          </p:nvCxnSpPr>
          <p:spPr bwMode="auto">
            <a:xfrm flipH="1">
              <a:off x="6499719" y="3571624"/>
              <a:ext cx="5428" cy="79107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E07BD3-666D-E6C8-BB34-2FB29E350478}"/>
                </a:ext>
              </a:extLst>
            </p:cNvPr>
            <p:cNvSpPr txBox="1"/>
            <p:nvPr/>
          </p:nvSpPr>
          <p:spPr>
            <a:xfrm>
              <a:off x="4590091" y="4625040"/>
              <a:ext cx="6842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  <a:latin typeface="SwissReSans" pitchFamily="34" charset="0"/>
                </a:rPr>
                <a:t>Technical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17F4FD-6604-37C8-4C5B-4B90B9A4EF81}"/>
                </a:ext>
              </a:extLst>
            </p:cNvPr>
            <p:cNvSpPr txBox="1"/>
            <p:nvPr/>
          </p:nvSpPr>
          <p:spPr>
            <a:xfrm>
              <a:off x="6021423" y="4487584"/>
              <a:ext cx="1004886" cy="228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solidFill>
                    <a:srgbClr val="FF0000"/>
                  </a:solidFill>
                  <a:latin typeface="SwissReSans" pitchFamily="34" charset="0"/>
                </a:rPr>
                <a:t>Non-Technical</a:t>
              </a:r>
            </a:p>
          </p:txBody>
        </p:sp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5026D97A-F28D-BBBF-99FF-B67336D094B3}"/>
                </a:ext>
              </a:extLst>
            </p:cNvPr>
            <p:cNvSpPr/>
            <p:nvPr/>
          </p:nvSpPr>
          <p:spPr>
            <a:xfrm>
              <a:off x="7618989" y="1412776"/>
              <a:ext cx="1430334" cy="630039"/>
            </a:xfrm>
            <a:prstGeom prst="flowChartDocumen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Manual GL Entries</a:t>
              </a:r>
            </a:p>
            <a:p>
              <a:r>
                <a:rPr lang="en-US" sz="1400" b="1" dirty="0">
                  <a:solidFill>
                    <a:schemeClr val="tx1"/>
                  </a:solidFill>
                </a:rPr>
                <a:t>(IBNR, NP)</a:t>
              </a:r>
            </a:p>
          </p:txBody>
        </p:sp>
        <p:cxnSp>
          <p:nvCxnSpPr>
            <p:cNvPr id="37" name="AutoShape 27">
              <a:extLst>
                <a:ext uri="{FF2B5EF4-FFF2-40B4-BE49-F238E27FC236}">
                  <a16:creationId xmlns:a16="http://schemas.microsoft.com/office/drawing/2014/main" id="{1D196595-F109-3EE8-1A78-ABCFEDB293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19972" y="1701521"/>
              <a:ext cx="483770" cy="24086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Flowchart: Document 37">
              <a:extLst>
                <a:ext uri="{FF2B5EF4-FFF2-40B4-BE49-F238E27FC236}">
                  <a16:creationId xmlns:a16="http://schemas.microsoft.com/office/drawing/2014/main" id="{CDA4303D-E998-5FFD-54FB-AB7A8417488C}"/>
                </a:ext>
              </a:extLst>
            </p:cNvPr>
            <p:cNvSpPr/>
            <p:nvPr/>
          </p:nvSpPr>
          <p:spPr>
            <a:xfrm>
              <a:off x="6492114" y="4809738"/>
              <a:ext cx="1665288" cy="668446"/>
            </a:xfrm>
            <a:prstGeom prst="flowChartDocumen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1" dirty="0"/>
                <a:t>Non-Tech Payments</a:t>
              </a:r>
            </a:p>
          </p:txBody>
        </p:sp>
        <p:cxnSp>
          <p:nvCxnSpPr>
            <p:cNvPr id="39" name="AutoShape 111">
              <a:extLst>
                <a:ext uri="{FF2B5EF4-FFF2-40B4-BE49-F238E27FC236}">
                  <a16:creationId xmlns:a16="http://schemas.microsoft.com/office/drawing/2014/main" id="{6EB62C08-DB0C-19C5-DE42-A15A46F321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009516" y="5020984"/>
              <a:ext cx="482598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11">
              <a:extLst>
                <a:ext uri="{FF2B5EF4-FFF2-40B4-BE49-F238E27FC236}">
                  <a16:creationId xmlns:a16="http://schemas.microsoft.com/office/drawing/2014/main" id="{FA23F5C7-66D1-E4A3-7035-E030D3707D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88282" y="3339777"/>
              <a:ext cx="23427" cy="249259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11">
              <a:extLst>
                <a:ext uri="{FF2B5EF4-FFF2-40B4-BE49-F238E27FC236}">
                  <a16:creationId xmlns:a16="http://schemas.microsoft.com/office/drawing/2014/main" id="{2AD30566-9B92-F499-4236-0958CBA1F8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51000" y="5790091"/>
              <a:ext cx="3997667" cy="406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11">
              <a:extLst>
                <a:ext uri="{FF2B5EF4-FFF2-40B4-BE49-F238E27FC236}">
                  <a16:creationId xmlns:a16="http://schemas.microsoft.com/office/drawing/2014/main" id="{6590E4BE-6BF3-0032-DB61-579712CF9E15}"/>
                </a:ext>
              </a:extLst>
            </p:cNvPr>
            <p:cNvCxnSpPr>
              <a:cxnSpLocks noChangeShapeType="1"/>
              <a:endCxn id="4" idx="2"/>
            </p:cNvCxnSpPr>
            <p:nvPr/>
          </p:nvCxnSpPr>
          <p:spPr bwMode="auto">
            <a:xfrm flipH="1" flipV="1">
              <a:off x="8570833" y="3266090"/>
              <a:ext cx="39688" cy="26118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AutoShape 13">
              <a:extLst>
                <a:ext uri="{FF2B5EF4-FFF2-40B4-BE49-F238E27FC236}">
                  <a16:creationId xmlns:a16="http://schemas.microsoft.com/office/drawing/2014/main" id="{376B2705-0A04-0C64-BE2B-DEB799AE9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064" y="4747110"/>
              <a:ext cx="317659" cy="3476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 dirty="0">
                <a:solidFill>
                  <a:schemeClr val="bg1"/>
                </a:solidFill>
                <a:highlight>
                  <a:srgbClr val="0000FF"/>
                </a:highlight>
              </a:endParaRPr>
            </a:p>
          </p:txBody>
        </p:sp>
        <p:sp>
          <p:nvSpPr>
            <p:cNvPr id="54" name="AutoShape 8">
              <a:extLst>
                <a:ext uri="{FF2B5EF4-FFF2-40B4-BE49-F238E27FC236}">
                  <a16:creationId xmlns:a16="http://schemas.microsoft.com/office/drawing/2014/main" id="{A8FA80C8-9F55-F401-AEE5-4DFC1300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340" y="5157192"/>
              <a:ext cx="288383" cy="360193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D245EE3-F9F4-2EC0-9D12-6909768D9515}"/>
                </a:ext>
              </a:extLst>
            </p:cNvPr>
            <p:cNvSpPr txBox="1"/>
            <p:nvPr/>
          </p:nvSpPr>
          <p:spPr>
            <a:xfrm>
              <a:off x="2441327" y="4763414"/>
              <a:ext cx="7561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>
                  <a:latin typeface="SwissReSans" pitchFamily="34" charset="0"/>
                </a:rPr>
                <a:t>Bronco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DDD1400-EBD9-D1F1-EB79-C1A182E398E8}"/>
                </a:ext>
              </a:extLst>
            </p:cNvPr>
            <p:cNvSpPr txBox="1"/>
            <p:nvPr/>
          </p:nvSpPr>
          <p:spPr>
            <a:xfrm>
              <a:off x="2442754" y="5137447"/>
              <a:ext cx="836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>
                  <a:latin typeface="SwissReSans" pitchFamily="34" charset="0"/>
                </a:rPr>
                <a:t>External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D66F52F-282E-B8C8-45FA-36F6CC107D56}"/>
                </a:ext>
              </a:extLst>
            </p:cNvPr>
            <p:cNvSpPr/>
            <p:nvPr/>
          </p:nvSpPr>
          <p:spPr>
            <a:xfrm>
              <a:off x="3480918" y="2477754"/>
              <a:ext cx="469203" cy="1930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 Box 44">
              <a:extLst>
                <a:ext uri="{FF2B5EF4-FFF2-40B4-BE49-F238E27FC236}">
                  <a16:creationId xmlns:a16="http://schemas.microsoft.com/office/drawing/2014/main" id="{2A91526F-1816-7B23-35E7-D76524657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3986" y="4254365"/>
              <a:ext cx="911981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 dirty="0"/>
                <a:t>Payments</a:t>
              </a:r>
              <a:br>
                <a:rPr lang="en-US" altLang="en-US" sz="1400" b="1" dirty="0"/>
              </a:br>
              <a:r>
                <a:rPr lang="en-US" altLang="en-US" sz="1400" b="1" dirty="0"/>
                <a:t>and </a:t>
              </a:r>
              <a:br>
                <a:rPr lang="en-US" altLang="en-US" sz="1400" b="1" dirty="0"/>
              </a:br>
              <a:r>
                <a:rPr lang="en-US" altLang="en-US" sz="1400" b="1" dirty="0"/>
                <a:t>Treasure</a:t>
              </a:r>
            </a:p>
          </p:txBody>
        </p:sp>
        <p:sp>
          <p:nvSpPr>
            <p:cNvPr id="127" name="Text Box 44">
              <a:extLst>
                <a:ext uri="{FF2B5EF4-FFF2-40B4-BE49-F238E27FC236}">
                  <a16:creationId xmlns:a16="http://schemas.microsoft.com/office/drawing/2014/main" id="{60F5CF14-D337-45CF-6685-2F096FF23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7435" y="2605670"/>
              <a:ext cx="65594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dirty="0"/>
                <a:t>SUSEP</a:t>
              </a:r>
            </a:p>
          </p:txBody>
        </p:sp>
        <p:sp>
          <p:nvSpPr>
            <p:cNvPr id="128" name="Text Box 44">
              <a:extLst>
                <a:ext uri="{FF2B5EF4-FFF2-40B4-BE49-F238E27FC236}">
                  <a16:creationId xmlns:a16="http://schemas.microsoft.com/office/drawing/2014/main" id="{E0C3FA10-66B4-D9DE-1915-81121FACE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2125" y="2836244"/>
              <a:ext cx="9530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dirty="0"/>
                <a:t>BI Reports</a:t>
              </a:r>
            </a:p>
          </p:txBody>
        </p:sp>
        <p:sp>
          <p:nvSpPr>
            <p:cNvPr id="129" name="AutoShape 10">
              <a:extLst>
                <a:ext uri="{FF2B5EF4-FFF2-40B4-BE49-F238E27FC236}">
                  <a16:creationId xmlns:a16="http://schemas.microsoft.com/office/drawing/2014/main" id="{C4B0E2B2-1FA2-C4DD-8790-C46AF2BC7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002" y="1852963"/>
              <a:ext cx="733825" cy="423247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r>
                <a:rPr lang="en-US" altLang="en-US" sz="900" b="1" dirty="0"/>
                <a:t>PPNG </a:t>
              </a:r>
              <a:br>
                <a:rPr lang="en-US" altLang="en-US" sz="900" b="1" dirty="0"/>
              </a:br>
              <a:r>
                <a:rPr lang="en-US" altLang="en-US" sz="900" b="1" dirty="0"/>
                <a:t>Calculator</a:t>
              </a:r>
            </a:p>
          </p:txBody>
        </p:sp>
        <p:sp>
          <p:nvSpPr>
            <p:cNvPr id="138" name="AutoShape 10">
              <a:extLst>
                <a:ext uri="{FF2B5EF4-FFF2-40B4-BE49-F238E27FC236}">
                  <a16:creationId xmlns:a16="http://schemas.microsoft.com/office/drawing/2014/main" id="{8DB62847-3D54-EF07-4CBD-950341C31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299" y="2178419"/>
              <a:ext cx="642804" cy="444985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r>
                <a:rPr lang="en-US" altLang="en-US" sz="900" b="1" dirty="0"/>
                <a:t>Reins </a:t>
              </a:r>
            </a:p>
            <a:p>
              <a:r>
                <a:rPr lang="en-US" altLang="en-US" sz="900" b="1" dirty="0"/>
                <a:t>Calculator</a:t>
              </a:r>
            </a:p>
          </p:txBody>
        </p:sp>
        <p:sp>
          <p:nvSpPr>
            <p:cNvPr id="139" name="AutoShape 8">
              <a:extLst>
                <a:ext uri="{FF2B5EF4-FFF2-40B4-BE49-F238E27FC236}">
                  <a16:creationId xmlns:a16="http://schemas.microsoft.com/office/drawing/2014/main" id="{9E861B5C-6A83-6348-479F-61DDCD14D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253" y="2637566"/>
              <a:ext cx="1054429" cy="5095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r>
                <a:rPr lang="en-US" altLang="en-US" sz="1400" b="1" dirty="0">
                  <a:solidFill>
                    <a:schemeClr val="bg1"/>
                  </a:solidFill>
                </a:rPr>
                <a:t>Claims</a:t>
              </a:r>
            </a:p>
          </p:txBody>
        </p:sp>
        <p:sp>
          <p:nvSpPr>
            <p:cNvPr id="141" name="AutoShape 8">
              <a:extLst>
                <a:ext uri="{FF2B5EF4-FFF2-40B4-BE49-F238E27FC236}">
                  <a16:creationId xmlns:a16="http://schemas.microsoft.com/office/drawing/2014/main" id="{651E09BF-38CE-7471-F671-567594A1E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931" y="3161081"/>
              <a:ext cx="1086231" cy="5095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r>
                <a:rPr lang="en-US" altLang="en-US" sz="1400" b="1" dirty="0">
                  <a:solidFill>
                    <a:schemeClr val="bg1"/>
                  </a:solidFill>
                </a:rPr>
                <a:t>Underwriter</a:t>
              </a:r>
            </a:p>
          </p:txBody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794F4025-5392-B76F-31A4-89BC6178B93B}"/>
                </a:ext>
              </a:extLst>
            </p:cNvPr>
            <p:cNvSpPr/>
            <p:nvPr/>
          </p:nvSpPr>
          <p:spPr>
            <a:xfrm>
              <a:off x="1655672" y="3607649"/>
              <a:ext cx="664134" cy="544417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D8CCA9A-E5A4-7255-4916-6DD38D041EB4}"/>
                </a:ext>
              </a:extLst>
            </p:cNvPr>
            <p:cNvSpPr txBox="1"/>
            <p:nvPr/>
          </p:nvSpPr>
          <p:spPr>
            <a:xfrm>
              <a:off x="2249273" y="3806430"/>
              <a:ext cx="1406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IT Operation Support Bronco</a:t>
              </a:r>
              <a:endParaRPr lang="en-GB" sz="1000" dirty="0"/>
            </a:p>
          </p:txBody>
        </p:sp>
        <p:sp>
          <p:nvSpPr>
            <p:cNvPr id="162" name="Isosceles Triangle 161">
              <a:extLst>
                <a:ext uri="{FF2B5EF4-FFF2-40B4-BE49-F238E27FC236}">
                  <a16:creationId xmlns:a16="http://schemas.microsoft.com/office/drawing/2014/main" id="{DE54A5F1-7638-17F3-EF61-2867B8DA9189}"/>
                </a:ext>
              </a:extLst>
            </p:cNvPr>
            <p:cNvSpPr/>
            <p:nvPr/>
          </p:nvSpPr>
          <p:spPr>
            <a:xfrm>
              <a:off x="3503464" y="2853532"/>
              <a:ext cx="451671" cy="368076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AA21EDE-7FE3-3118-E44C-37AAB0B7E409}"/>
                </a:ext>
              </a:extLst>
            </p:cNvPr>
            <p:cNvSpPr txBox="1"/>
            <p:nvPr/>
          </p:nvSpPr>
          <p:spPr>
            <a:xfrm>
              <a:off x="3187698" y="3260441"/>
              <a:ext cx="1406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err="1"/>
                <a:t>Integration</a:t>
              </a:r>
              <a:r>
                <a:rPr lang="pt-BR" sz="1000" dirty="0"/>
                <a:t> Support Bronco</a:t>
              </a:r>
              <a:endParaRPr lang="en-GB" sz="1000" dirty="0"/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A24D291E-E672-98D6-6A3F-503EFDFB7679}"/>
                </a:ext>
              </a:extLst>
            </p:cNvPr>
            <p:cNvSpPr/>
            <p:nvPr/>
          </p:nvSpPr>
          <p:spPr>
            <a:xfrm>
              <a:off x="904193" y="1744384"/>
              <a:ext cx="664134" cy="544417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3DFB36E-2B7D-C44B-DE59-049F3FBA2197}"/>
                </a:ext>
              </a:extLst>
            </p:cNvPr>
            <p:cNvSpPr txBox="1"/>
            <p:nvPr/>
          </p:nvSpPr>
          <p:spPr>
            <a:xfrm>
              <a:off x="620834" y="2287854"/>
              <a:ext cx="14066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Bronco </a:t>
              </a:r>
              <a:r>
                <a:rPr lang="pt-BR" sz="1000" dirty="0" err="1"/>
                <a:t>Product</a:t>
              </a:r>
              <a:r>
                <a:rPr lang="pt-BR" sz="1000" dirty="0"/>
                <a:t> Team</a:t>
              </a:r>
              <a:br>
                <a:rPr lang="pt-BR" sz="1000" dirty="0"/>
              </a:br>
              <a:r>
                <a:rPr lang="pt-BR" sz="1000" dirty="0" err="1"/>
                <a:t>Product</a:t>
              </a:r>
              <a:r>
                <a:rPr lang="pt-BR" sz="1000" dirty="0"/>
                <a:t> </a:t>
              </a:r>
              <a:r>
                <a:rPr lang="pt-BR" sz="1000" dirty="0" err="1"/>
                <a:t>Extensions</a:t>
              </a:r>
              <a:br>
                <a:rPr lang="pt-BR" sz="1000" dirty="0"/>
              </a:br>
              <a:endParaRPr lang="en-GB" sz="1000" dirty="0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E181D306-4D06-A5E9-7839-D07A1C6A771E}"/>
                </a:ext>
              </a:extLst>
            </p:cNvPr>
            <p:cNvSpPr/>
            <p:nvPr/>
          </p:nvSpPr>
          <p:spPr>
            <a:xfrm>
              <a:off x="2076625" y="5593371"/>
              <a:ext cx="441436" cy="422294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663BF85-6F5A-22AB-45B8-B765D7782100}"/>
                </a:ext>
              </a:extLst>
            </p:cNvPr>
            <p:cNvSpPr txBox="1"/>
            <p:nvPr/>
          </p:nvSpPr>
          <p:spPr>
            <a:xfrm>
              <a:off x="2557352" y="5724032"/>
              <a:ext cx="1118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>
                  <a:latin typeface="SwissReSans" pitchFamily="34" charset="0"/>
                </a:rPr>
                <a:t>Tech Teams</a:t>
              </a:r>
            </a:p>
          </p:txBody>
        </p: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25509B1A-AE1B-C8B1-55E1-EB21B9BE85A3}"/>
                </a:ext>
              </a:extLst>
            </p:cNvPr>
            <p:cNvSpPr/>
            <p:nvPr/>
          </p:nvSpPr>
          <p:spPr>
            <a:xfrm>
              <a:off x="860185" y="2751155"/>
              <a:ext cx="664134" cy="544417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4C2BDB-CDE6-2106-DB62-C4EA4F5AD27B}"/>
                </a:ext>
              </a:extLst>
            </p:cNvPr>
            <p:cNvSpPr txBox="1"/>
            <p:nvPr/>
          </p:nvSpPr>
          <p:spPr>
            <a:xfrm>
              <a:off x="576826" y="3294625"/>
              <a:ext cx="14066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Bronco Project Team</a:t>
              </a:r>
              <a:br>
                <a:rPr lang="pt-BR" sz="1000" dirty="0"/>
              </a:br>
              <a:r>
                <a:rPr lang="pt-BR" sz="1000" dirty="0" err="1"/>
                <a:t>Product</a:t>
              </a:r>
              <a:r>
                <a:rPr lang="pt-BR" sz="1000" dirty="0"/>
                <a:t> Setup</a:t>
              </a:r>
              <a:br>
                <a:rPr lang="pt-BR" sz="1000" dirty="0"/>
              </a:b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501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71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SwissReSans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Oliveira</dc:creator>
  <cp:lastModifiedBy>Carlos Oliveira</cp:lastModifiedBy>
  <cp:revision>3</cp:revision>
  <dcterms:created xsi:type="dcterms:W3CDTF">2024-01-11T12:19:33Z</dcterms:created>
  <dcterms:modified xsi:type="dcterms:W3CDTF">2024-01-11T13:46:02Z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0c2fedb-0da6-4717-8531-d16a1b9930f4_Enabled">
    <vt:lpwstr>true</vt:lpwstr>
  </property>
  <property fmtid="{D5CDD505-2E9C-101B-9397-08002B2CF9AE}" pid="3" name="MSIP_Label_90c2fedb-0da6-4717-8531-d16a1b9930f4_SetDate">
    <vt:lpwstr>2024-01-11T12:49:21Z</vt:lpwstr>
  </property>
  <property fmtid="{D5CDD505-2E9C-101B-9397-08002B2CF9AE}" pid="4" name="MSIP_Label_90c2fedb-0da6-4717-8531-d16a1b9930f4_Method">
    <vt:lpwstr>Standard</vt:lpwstr>
  </property>
  <property fmtid="{D5CDD505-2E9C-101B-9397-08002B2CF9AE}" pid="5" name="MSIP_Label_90c2fedb-0da6-4717-8531-d16a1b9930f4_Name">
    <vt:lpwstr>90c2fedb-0da6-4717-8531-d16a1b9930f4</vt:lpwstr>
  </property>
  <property fmtid="{D5CDD505-2E9C-101B-9397-08002B2CF9AE}" pid="6" name="MSIP_Label_90c2fedb-0da6-4717-8531-d16a1b9930f4_SiteId">
    <vt:lpwstr>45597f60-6e37-4be7-acfb-4c9e23b261ea</vt:lpwstr>
  </property>
  <property fmtid="{D5CDD505-2E9C-101B-9397-08002B2CF9AE}" pid="7" name="MSIP_Label_90c2fedb-0da6-4717-8531-d16a1b9930f4_ActionId">
    <vt:lpwstr>25b3940f-3689-4292-92d7-8707fbb61b39</vt:lpwstr>
  </property>
  <property fmtid="{D5CDD505-2E9C-101B-9397-08002B2CF9AE}" pid="8" name="MSIP_Label_90c2fedb-0da6-4717-8531-d16a1b9930f4_ContentBits">
    <vt:lpwstr>0</vt:lpwstr>
  </property>
</Properties>
</file>