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58" r:id="rId7"/>
    <p:sldId id="270" r:id="rId8"/>
    <p:sldId id="26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71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95"/>
    <a:srgbClr val="ECEFFA"/>
    <a:srgbClr val="223885"/>
    <a:srgbClr val="FFBDE4"/>
    <a:srgbClr val="6079D6"/>
    <a:srgbClr val="FF85CE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73D947E0-108F-4D20-A71E-3CF329F97212}">
      <dgm:prSet phldr="0" custT="1"/>
      <dgm:spPr>
        <a:solidFill>
          <a:srgbClr val="FF0095"/>
        </a:solidFill>
      </dgm:spPr>
      <dgm:t>
        <a:bodyPr rtlCol="0"/>
        <a:lstStyle>
          <a:defPPr>
            <a:defRPr lang="pt-BR"/>
          </a:defPPr>
        </a:lstStyle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+mj-lt"/>
              <a:ea typeface="+mj-ea"/>
              <a:cs typeface="+mj-cs"/>
            </a:rPr>
            <a:t>CONCIENTIZAÇÃO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0A490C8-22B4-4D68-875C-0F0DE2FF864D}">
      <dgm:prSet phldr="0" custT="1"/>
      <dgm:spPr>
        <a:solidFill>
          <a:srgbClr val="FFBDE4">
            <a:alpha val="90000"/>
          </a:srgbClr>
        </a:solidFill>
      </dgm:spPr>
      <dgm:t>
        <a:bodyPr rtlCol="0"/>
        <a:lstStyle>
          <a:defPPr>
            <a:defRPr lang="pt-BR"/>
          </a:defPPr>
        </a:lstStyle>
        <a:p>
          <a:pPr marL="0" algn="ctr" rtl="0">
            <a:lnSpc>
              <a:spcPct val="100000"/>
            </a:lnSpc>
          </a:pPr>
          <a:r>
            <a:rPr lang="pt-BR" sz="1400" spc="50" noProof="0" dirty="0">
              <a:solidFill>
                <a:srgbClr val="223885"/>
              </a:solidFill>
              <a:latin typeface="+mn-lt"/>
            </a:rPr>
            <a:t>Central de dicas e informações sobre todo o mundo da gestação.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1AFA1AF-0FF8-45B3-A6D0-0E255A2F637D}">
      <dgm:prSet phldr="0" custT="1"/>
      <dgm:spPr>
        <a:solidFill>
          <a:srgbClr val="FF0095"/>
        </a:solidFill>
      </dgm:spPr>
      <dgm:t>
        <a:bodyPr rtlCol="0"/>
        <a:lstStyle>
          <a:defPPr>
            <a:defRPr lang="pt-BR"/>
          </a:defPPr>
        </a:lstStyle>
        <a:p>
          <a:pPr marL="0" rtl="0"/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SUPORTE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50418D2B-9486-42DE-AFDD-1D31420040FF}">
      <dgm:prSet phldr="0" custT="1"/>
      <dgm:spPr>
        <a:solidFill>
          <a:srgbClr val="FFBDE4">
            <a:alpha val="90000"/>
          </a:srgbClr>
        </a:solidFill>
      </dgm:spPr>
      <dgm:t>
        <a:bodyPr rtlCol="0"/>
        <a:lstStyle>
          <a:defPPr>
            <a:defRPr lang="pt-BR"/>
          </a:defPPr>
        </a:lstStyle>
        <a:p>
          <a:pPr marL="0" algn="ctr" rtl="0">
            <a:lnSpc>
              <a:spcPct val="100000"/>
            </a:lnSpc>
          </a:pPr>
          <a:r>
            <a:rPr lang="pt-BR" sz="1400" spc="50" noProof="0" dirty="0">
              <a:solidFill>
                <a:srgbClr val="223885"/>
              </a:solidFill>
              <a:latin typeface="+mn-lt"/>
            </a:rPr>
            <a:t>Central de apoio para gestante mais necessitadas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E9682B4F-0217-4B50-923E-C104AA24290F}">
      <dgm:prSet phldr="0" custT="1"/>
      <dgm:spPr>
        <a:solidFill>
          <a:srgbClr val="FF0095"/>
        </a:solidFill>
      </dgm:spPr>
      <dgm:t>
        <a:bodyPr rtlCol="0"/>
        <a:lstStyle>
          <a:defPPr>
            <a:defRPr lang="pt-BR"/>
          </a:defPPr>
        </a:lstStyle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REDE DE APOIO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0EC0C300-11E4-45CF-8418-973585107209}">
      <dgm:prSet phldr="0" custT="1"/>
      <dgm:spPr>
        <a:solidFill>
          <a:srgbClr val="FFBDE4">
            <a:alpha val="90000"/>
          </a:srgbClr>
        </a:solidFill>
      </dgm:spPr>
      <dgm:t>
        <a:bodyPr rtlCol="0"/>
        <a:lstStyle>
          <a:defPPr>
            <a:defRPr lang="pt-BR"/>
          </a:defPPr>
        </a:lstStyle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Comunidade para fortalecer uma rede de apoio entre as gestantes da plataforma 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FEB4A941-E9FA-4A86-A673-85FF34B35F20}">
      <dgm:prSet phldr="0" custT="1"/>
      <dgm:spPr>
        <a:solidFill>
          <a:srgbClr val="FFBDE4">
            <a:alpha val="90000"/>
          </a:srgbClr>
        </a:solidFill>
      </dgm:spPr>
      <dgm:t>
        <a:bodyPr rtlCol="0"/>
        <a:lstStyle>
          <a:defPPr>
            <a:defRPr lang="pt-BR"/>
          </a:defPPr>
        </a:lstStyle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Orientações para o período específico da gestação da usuária e também sobre o planejamento da sua gravidez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F85505A-81B6-4FDA-A144-900B71DAD946}">
      <dgm:prSet phldr="0" custT="1"/>
      <dgm:spPr>
        <a:solidFill>
          <a:srgbClr val="FF0095"/>
        </a:solidFill>
      </dgm:spPr>
      <dgm:t>
        <a:bodyPr rtlCol="0"/>
        <a:lstStyle>
          <a:defPPr>
            <a:defRPr lang="pt-BR"/>
          </a:defPPr>
        </a:lstStyle>
        <a:p>
          <a:pPr marL="0" rtl="0"/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EXCLUSIVIDADE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0351" y="337307"/>
          <a:ext cx="2588047" cy="776414"/>
        </a:xfrm>
        <a:prstGeom prst="rect">
          <a:avLst/>
        </a:prstGeom>
        <a:solidFill>
          <a:srgbClr val="FF009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3" tIns="204513" rIns="204513" bIns="204513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+mj-lt"/>
              <a:ea typeface="+mj-ea"/>
              <a:cs typeface="+mj-cs"/>
            </a:rPr>
            <a:t>CONCIENTIZAÇÃO</a:t>
          </a:r>
        </a:p>
      </dsp:txBody>
      <dsp:txXfrm>
        <a:off x="10351" y="337307"/>
        <a:ext cx="2588047" cy="776414"/>
      </dsp:txXfrm>
    </dsp:sp>
    <dsp:sp modelId="{22359DD7-1BFB-4900-BAE6-6084F2F57988}">
      <dsp:nvSpPr>
        <dsp:cNvPr id="0" name=""/>
        <dsp:cNvSpPr/>
      </dsp:nvSpPr>
      <dsp:spPr>
        <a:xfrm>
          <a:off x="10351" y="1113721"/>
          <a:ext cx="2588047" cy="1796995"/>
        </a:xfrm>
        <a:prstGeom prst="rect">
          <a:avLst/>
        </a:prstGeom>
        <a:solidFill>
          <a:srgbClr val="FFBDE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42" tIns="255642" rIns="255642" bIns="255642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+mn-lt"/>
            </a:rPr>
            <a:t>Central de dicas e informações sobre todo o mundo da gestação.</a:t>
          </a:r>
        </a:p>
      </dsp:txBody>
      <dsp:txXfrm>
        <a:off x="10351" y="1113721"/>
        <a:ext cx="2588047" cy="1796995"/>
      </dsp:txXfrm>
    </dsp:sp>
    <dsp:sp modelId="{C4F84DEA-2002-4D32-8E80-70EEE05E345A}">
      <dsp:nvSpPr>
        <dsp:cNvPr id="0" name=""/>
        <dsp:cNvSpPr/>
      </dsp:nvSpPr>
      <dsp:spPr>
        <a:xfrm>
          <a:off x="2706293" y="337307"/>
          <a:ext cx="2588047" cy="776414"/>
        </a:xfrm>
        <a:prstGeom prst="rect">
          <a:avLst/>
        </a:prstGeom>
        <a:solidFill>
          <a:srgbClr val="FF009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3" tIns="204513" rIns="204513" bIns="204513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SUPORTE</a:t>
          </a:r>
        </a:p>
      </dsp:txBody>
      <dsp:txXfrm>
        <a:off x="2706293" y="337307"/>
        <a:ext cx="2588047" cy="776414"/>
      </dsp:txXfrm>
    </dsp:sp>
    <dsp:sp modelId="{4FEB85EB-D046-4CDB-8A62-BBCE260C4490}">
      <dsp:nvSpPr>
        <dsp:cNvPr id="0" name=""/>
        <dsp:cNvSpPr/>
      </dsp:nvSpPr>
      <dsp:spPr>
        <a:xfrm>
          <a:off x="2706293" y="1113721"/>
          <a:ext cx="2588047" cy="1796995"/>
        </a:xfrm>
        <a:prstGeom prst="rect">
          <a:avLst/>
        </a:prstGeom>
        <a:solidFill>
          <a:srgbClr val="FFBDE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42" tIns="255642" rIns="255642" bIns="255642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+mn-lt"/>
            </a:rPr>
            <a:t>Central de apoio para gestante mais necessitadas</a:t>
          </a:r>
        </a:p>
      </dsp:txBody>
      <dsp:txXfrm>
        <a:off x="2706293" y="1113721"/>
        <a:ext cx="2588047" cy="1796995"/>
      </dsp:txXfrm>
    </dsp:sp>
    <dsp:sp modelId="{49B7F8FA-D256-41EF-9327-52A3551D9A60}">
      <dsp:nvSpPr>
        <dsp:cNvPr id="0" name=""/>
        <dsp:cNvSpPr/>
      </dsp:nvSpPr>
      <dsp:spPr>
        <a:xfrm>
          <a:off x="5402235" y="337307"/>
          <a:ext cx="2588047" cy="776414"/>
        </a:xfrm>
        <a:prstGeom prst="rect">
          <a:avLst/>
        </a:prstGeom>
        <a:solidFill>
          <a:srgbClr val="FF009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3" tIns="204513" rIns="204513" bIns="204513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REDE DE APOIO</a:t>
          </a:r>
        </a:p>
      </dsp:txBody>
      <dsp:txXfrm>
        <a:off x="5402235" y="337307"/>
        <a:ext cx="2588047" cy="776414"/>
      </dsp:txXfrm>
    </dsp:sp>
    <dsp:sp modelId="{6B5FE59C-B471-448A-AA7A-B526DCC4D4CA}">
      <dsp:nvSpPr>
        <dsp:cNvPr id="0" name=""/>
        <dsp:cNvSpPr/>
      </dsp:nvSpPr>
      <dsp:spPr>
        <a:xfrm>
          <a:off x="5402235" y="1113721"/>
          <a:ext cx="2588047" cy="1796995"/>
        </a:xfrm>
        <a:prstGeom prst="rect">
          <a:avLst/>
        </a:prstGeom>
        <a:solidFill>
          <a:srgbClr val="FFBDE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42" tIns="255642" rIns="255642" bIns="255642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Comunidade para fortalecer uma rede de apoio entre as gestantes da plataforma </a:t>
          </a:r>
        </a:p>
      </dsp:txBody>
      <dsp:txXfrm>
        <a:off x="5402235" y="1113721"/>
        <a:ext cx="2588047" cy="1796995"/>
      </dsp:txXfrm>
    </dsp:sp>
    <dsp:sp modelId="{4132ECB1-6BEF-4935-AFA3-B2EAA48FDE7E}">
      <dsp:nvSpPr>
        <dsp:cNvPr id="0" name=""/>
        <dsp:cNvSpPr/>
      </dsp:nvSpPr>
      <dsp:spPr>
        <a:xfrm>
          <a:off x="8098176" y="337307"/>
          <a:ext cx="2588047" cy="776414"/>
        </a:xfrm>
        <a:prstGeom prst="rect">
          <a:avLst/>
        </a:prstGeom>
        <a:solidFill>
          <a:srgbClr val="FF009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3" tIns="204513" rIns="204513" bIns="204513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EXCLUSIVIDADE</a:t>
          </a:r>
        </a:p>
      </dsp:txBody>
      <dsp:txXfrm>
        <a:off x="8098176" y="337307"/>
        <a:ext cx="2588047" cy="776414"/>
      </dsp:txXfrm>
    </dsp:sp>
    <dsp:sp modelId="{C42A8BDE-B838-475D-AFDE-17B60D744AB6}">
      <dsp:nvSpPr>
        <dsp:cNvPr id="0" name=""/>
        <dsp:cNvSpPr/>
      </dsp:nvSpPr>
      <dsp:spPr>
        <a:xfrm>
          <a:off x="8098176" y="1113721"/>
          <a:ext cx="2588047" cy="1796995"/>
        </a:xfrm>
        <a:prstGeom prst="rect">
          <a:avLst/>
        </a:prstGeom>
        <a:solidFill>
          <a:srgbClr val="FFBDE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42" tIns="255642" rIns="255642" bIns="255642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Orientações para o período específico da gestação da usuária e também sobre o planejamento da sua gravidez</a:t>
          </a:r>
        </a:p>
      </dsp:txBody>
      <dsp:txXfrm>
        <a:off x="8098176" y="1113721"/>
        <a:ext cx="2588047" cy="179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Lista Horizontal de Ações"/>
  <dgm:desc val="Usado para mostrar listas não sequenciais ou agrupadas de informações. Funciona bem com grandes quantidades de texto. Todo o texto tem o mesmo nível de ênfase, e a direção não está implícita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12/03/2024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12/03/2024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90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95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74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79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596" y="4434840"/>
            <a:ext cx="6625555" cy="1122202"/>
          </a:xfrm>
        </p:spPr>
        <p:txBody>
          <a:bodyPr rtlCol="0"/>
          <a:lstStyle>
            <a:defPPr>
              <a:defRPr lang="pt-BR"/>
            </a:defPPr>
          </a:lstStyle>
          <a:p>
            <a:pPr algn="r" rtl="0"/>
            <a:r>
              <a:rPr lang="pt-BR" b="1" dirty="0">
                <a:solidFill>
                  <a:srgbClr val="FF0095"/>
                </a:solidFill>
              </a:rPr>
              <a:t>Projeto Integrador</a:t>
            </a:r>
            <a:r>
              <a:rPr lang="pt-BR" b="1" dirty="0"/>
              <a:t> </a:t>
            </a:r>
            <a:r>
              <a:rPr lang="pt-BR" b="1" dirty="0">
                <a:solidFill>
                  <a:srgbClr val="FF0095"/>
                </a:solidFill>
              </a:rPr>
              <a:t>PROZ</a:t>
            </a:r>
            <a:br>
              <a:rPr lang="pt-BR" b="1" dirty="0">
                <a:solidFill>
                  <a:srgbClr val="FF0095"/>
                </a:solidFill>
              </a:rPr>
            </a:br>
            <a:r>
              <a:rPr lang="pt-BR" b="1" dirty="0">
                <a:solidFill>
                  <a:srgbClr val="FF0095"/>
                </a:solidFill>
              </a:rPr>
              <a:t>SPRINT V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84530E-B0F2-1AF6-CEBF-BD54020E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33" y="5557042"/>
            <a:ext cx="4067175" cy="13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3F4D75-8F97-117C-1D76-692BD1CB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315960"/>
            <a:ext cx="9762066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7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59DBD0-9154-7263-117D-4D832669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8" y="1171747"/>
            <a:ext cx="10188823" cy="55325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1DD9BF-BFA1-9082-0205-079B25CD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93" y="-406467"/>
            <a:ext cx="2024418" cy="202441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CC2F3E0-740F-2CF1-3AA4-D5E750384D21}"/>
              </a:ext>
            </a:extLst>
          </p:cNvPr>
          <p:cNvSpPr txBox="1">
            <a:spLocks/>
          </p:cNvSpPr>
          <p:nvPr/>
        </p:nvSpPr>
        <p:spPr>
          <a:xfrm>
            <a:off x="631597" y="-97580"/>
            <a:ext cx="8446415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50" dirty="0">
                <a:solidFill>
                  <a:schemeClr val="bg1"/>
                </a:solidFill>
              </a:rPr>
              <a:t>CRIAÇÃO E MANUTENÇÃO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4932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11DD9BF-BFA1-9082-0205-079B25CD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993" y="-406467"/>
            <a:ext cx="2024418" cy="202441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CC2F3E0-740F-2CF1-3AA4-D5E750384D21}"/>
              </a:ext>
            </a:extLst>
          </p:cNvPr>
          <p:cNvSpPr txBox="1">
            <a:spLocks/>
          </p:cNvSpPr>
          <p:nvPr/>
        </p:nvSpPr>
        <p:spPr>
          <a:xfrm>
            <a:off x="320512" y="-69299"/>
            <a:ext cx="8446415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50" dirty="0">
                <a:solidFill>
                  <a:schemeClr val="bg1"/>
                </a:solidFill>
              </a:rPr>
              <a:t>Inserção dos dados </a:t>
            </a:r>
            <a:r>
              <a:rPr lang="pt-BR" spc="50" dirty="0" err="1">
                <a:solidFill>
                  <a:schemeClr val="bg1"/>
                </a:solidFill>
              </a:rPr>
              <a:t>nO</a:t>
            </a:r>
            <a:r>
              <a:rPr lang="pt-BR" spc="50" dirty="0">
                <a:solidFill>
                  <a:schemeClr val="bg1"/>
                </a:solidFill>
              </a:rPr>
              <a:t>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641B68-62A6-D4C7-A6E8-99BD61DC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82" y="1220885"/>
            <a:ext cx="10341236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1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857" y="2666632"/>
            <a:ext cx="5277667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Muito OBRIGADO!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5175" y="2571234"/>
            <a:ext cx="4188365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OBJETIVOS e diferenciais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711324"/>
            <a:ext cx="7534275" cy="3435352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algn="just" rtl="0"/>
            <a:r>
              <a:rPr lang="pt-BR" sz="1800" dirty="0">
                <a:solidFill>
                  <a:srgbClr val="FF0095"/>
                </a:solidFill>
              </a:rPr>
              <a:t>O projeto está sendo desenvolvido com base nos objetivos de desenvolvimento sustentável da ONU para o Brasil, no nosso caso, relacionado ao tópico número 3, que representa saúde e bem-estar, atuando nos itens:</a:t>
            </a:r>
          </a:p>
          <a:p>
            <a:pPr algn="just" rtl="0"/>
            <a:r>
              <a:rPr lang="pt-BR" sz="1800" dirty="0">
                <a:solidFill>
                  <a:srgbClr val="FF0095"/>
                </a:solidFill>
              </a:rPr>
              <a:t>- 3.1 Até 2030, reduzir a taxa de mortalidade materna global para menos de 70 mortes por 100.000 nascidos vivos.</a:t>
            </a:r>
          </a:p>
          <a:p>
            <a:pPr algn="just" rtl="0"/>
            <a:r>
              <a:rPr lang="pt-BR" sz="1800" dirty="0">
                <a:solidFill>
                  <a:srgbClr val="FF0095"/>
                </a:solidFill>
              </a:rPr>
              <a:t>- 3.2 </a:t>
            </a:r>
            <a:r>
              <a:rPr lang="pt-BR" sz="1800" u="sng" dirty="0">
                <a:solidFill>
                  <a:srgbClr val="FF0095"/>
                </a:solidFill>
              </a:rPr>
              <a:t>Até 2030, acabar com as mortes evitáveis de recém-nascidos </a:t>
            </a:r>
            <a:r>
              <a:rPr lang="pt-BR" sz="1800" dirty="0">
                <a:solidFill>
                  <a:srgbClr val="FF0095"/>
                </a:solidFill>
              </a:rPr>
              <a:t>e crianças menores de 5 anos, com todos os países objetivando </a:t>
            </a:r>
            <a:r>
              <a:rPr lang="pt-BR" sz="1800" u="sng" dirty="0">
                <a:solidFill>
                  <a:srgbClr val="FF0095"/>
                </a:solidFill>
              </a:rPr>
              <a:t>reduzir a mortalidade neonatal para pelo menos 12 por 1.000 nascidos vivos </a:t>
            </a:r>
            <a:r>
              <a:rPr lang="pt-BR" sz="1800" dirty="0">
                <a:solidFill>
                  <a:srgbClr val="FF0095"/>
                </a:solidFill>
              </a:rPr>
              <a:t>e a mortalidade de crianças menores de 5 anos para pelo menos 25 por 1.000 nascidos vivos.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C270C7-F757-0920-257D-910542BD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14325"/>
            <a:ext cx="2917239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261" y="662720"/>
            <a:ext cx="7229475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>
                <a:solidFill>
                  <a:srgbClr val="FF0095"/>
                </a:solidFill>
              </a:rPr>
              <a:t>DIFERENCIAIS DO NOSSO PROJETO</a:t>
            </a:r>
          </a:p>
        </p:txBody>
      </p:sp>
      <p:graphicFrame>
        <p:nvGraphicFramePr>
          <p:cNvPr id="33" name="Espaço Reservado para Conteúdo 3" descr="Espaço Reservado para Linha do Tempo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288812870"/>
              </p:ext>
            </p:extLst>
          </p:nvPr>
        </p:nvGraphicFramePr>
        <p:xfrm>
          <a:off x="747712" y="2133600"/>
          <a:ext cx="10696576" cy="324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6280B200-49FC-4F92-D29A-42F829FFC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6888" y="5862760"/>
            <a:ext cx="2057400" cy="6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>
                <a:solidFill>
                  <a:srgbClr val="FF0095"/>
                </a:solidFill>
              </a:rPr>
              <a:t>COMO</a:t>
            </a:r>
            <a:r>
              <a:rPr lang="pt-BR" dirty="0">
                <a:solidFill>
                  <a:srgbClr val="FF0095"/>
                </a:solidFill>
              </a:rPr>
              <a:t> </a:t>
            </a:r>
            <a:r>
              <a:rPr lang="pt-BR" b="1" dirty="0">
                <a:solidFill>
                  <a:srgbClr val="FF0095"/>
                </a:solidFill>
              </a:rPr>
              <a:t>CHEGAREMOS LÁ?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17" y="2217740"/>
            <a:ext cx="2882475" cy="823912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PROCESSOS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17" y="3275410"/>
            <a:ext cx="2997049" cy="199786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Temos como ferramenta para controlar o fluxo de atividades de cada etapa do projeto o TRELLO, onde encontramos o fluxo e descrição das atividades e seus prazos de entrega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5278" y="2217740"/>
            <a:ext cx="3170043" cy="823912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PESQUISA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5278" y="3275410"/>
            <a:ext cx="2997049" cy="199786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Buscaremos os principais conteúdos do mundo da gestação, proporcionando as usuárias uma experiência exclusiva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44034" y="2217740"/>
            <a:ext cx="2882475" cy="823912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TECNOLOGIA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44034" y="3275410"/>
            <a:ext cx="2882475" cy="199786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Faremos o uso de tecnologias como HTML, CSS, JAVASCRIPT e banco de dados SQL para a estruturação, estilização, interatividade e dinamismo do projeto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794BD1A-1AF1-2E11-485F-98D4E5C1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109" y="5881613"/>
            <a:ext cx="2057400" cy="6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488B21-CD90-1734-54D1-339B9DBF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18" y="277857"/>
            <a:ext cx="9281964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2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DB6183-0BA2-0D61-6BD1-126B15B7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533149"/>
            <a:ext cx="952582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9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7B80E5-9FED-429B-046C-5F6CA6E5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6" y="354063"/>
            <a:ext cx="10935648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5A2B0E2-2D2D-6AF6-0BD2-798AFFF9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1" y="426460"/>
            <a:ext cx="1150719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5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minimalista</Template>
  <TotalTime>139</TotalTime>
  <Words>285</Words>
  <Application>Microsoft Office PowerPoint</Application>
  <PresentationFormat>Widescreen</PresentationFormat>
  <Paragraphs>32</Paragraphs>
  <Slides>13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Tema do Office</vt:lpstr>
      <vt:lpstr>Projeto Integrador PROZ SPRINT V</vt:lpstr>
      <vt:lpstr>OBJETIVOS e diferenciais</vt:lpstr>
      <vt:lpstr>Apresentação do PowerPoint</vt:lpstr>
      <vt:lpstr>DIFERENCIAIS DO NOSSO PROJETO</vt:lpstr>
      <vt:lpstr>COMO CHEGAREMOS LÁ?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PROZ</dc:title>
  <dc:creator>Carlos Eduardo Fernandes</dc:creator>
  <cp:lastModifiedBy>Carlos Eduardo Fernandes</cp:lastModifiedBy>
  <cp:revision>2</cp:revision>
  <dcterms:created xsi:type="dcterms:W3CDTF">2024-01-27T14:03:43Z</dcterms:created>
  <dcterms:modified xsi:type="dcterms:W3CDTF">2024-03-12T19:26:39Z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