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D836D-3163-4F42-AE30-156C8D0A443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7F865-5909-4F19-8E96-65DDBB00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il2ban.org/wiki/index.php/Main_Pag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OR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ecurityboulevard.com/2021/01/wordpress-security-hardening-the-definitive-guid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10f74a97c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5" name="Google Shape;2515;g10f74a97c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g10f74a97c3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0" name="Google Shape;2790;g10f74a97c3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g10f74a97c30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f74a97c3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f74a97c3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g10f74a97c30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g10f74a97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2" name="Google Shape;2532;g10f74a97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10f74a97c3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0" name="Google Shape;2540;g10f74a97c3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10f74a97c3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10f74a97c3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10f74a97c3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6" name="Google Shape;2556;g10f74a97c3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10f74a97c3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3" name="Google Shape;2563;g10f74a97c3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g10f74a97c3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2" name="Google Shape;2572;g10f74a97c3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“fail2ban” utility scans logs and bans IPs that show malicious activity. scans log files (e.g. /var/log/apache/error_log) and bans IPs that show the malicious signs -- too many password failures, seeking for exploits, etc.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Generally Fail2Ban is then used to update firewall rules to reject the IP addresses for a specified amount of time, although any arbitrary other action (e.g. sending an email) could also be configured.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Fail2Ban is able to reduce the rate of incorrect authentications attempts however it cannot eliminate the risk that weak authentication presents.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https://www.fail2ban.org/wiki/index.php/Main_Page</a:t>
            </a:r>
            <a:r>
              <a:rPr lang="en-US" sz="1400"/>
              <a:t> </a:t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10f74a97c3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2" name="Google Shape;2582;g10f74a97c3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WordPress API is the modern way for third-party applications to communicate with WordPress. While it is safe to use, it is advisable to restrict some functions within it to prevent user enumeration and other potential vulnerabilities.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Additionally, the WordPress REST API enables JSONP by default. JSONP is an old technique for bypassing the browser’s same origin policy before modern browsers supported </a:t>
            </a:r>
            <a:r>
              <a:rPr lang="en-US" sz="1200">
                <a:solidFill>
                  <a:srgbClr val="6190BB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CORS (Cross-origin Resource Sharing)</a:t>
            </a:r>
            <a:r>
              <a:rPr lang="en-US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Since this could </a:t>
            </a:r>
            <a:r>
              <a:rPr lang="en-US" sz="1200" i="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potentially</a:t>
            </a:r>
            <a:r>
              <a:rPr lang="en-US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 used as a step in an attack by an attacker, there is no real reason for this to be enabled. It is recommended to disable it using the rest_jsonp_enabled WordPress filter using the following PHP snippet.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https://securityboulevard.com/2021/01/wordpress-security-hardening-the-definitive-guide/</a:t>
            </a:r>
            <a:r>
              <a:rPr lang="en-US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3CCA-E676-4F49-8DFD-3F7E404E9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10635-7F5F-47C3-A727-423CFF0D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AFB7-CDD2-4492-82FF-712ABDB3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93FE0-59D4-4373-8C5F-DBEAA433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EA6A-F4FA-4DBD-9722-CB36D905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4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AB39-0829-4008-B368-B06C3649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B082-A21C-49B9-8F85-27716ECFD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DB17-7932-4E78-8FF3-64179B1B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9C37-32FB-4AD0-83E6-75E5DC1D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0A3B-05F1-4E7D-8A14-5D048532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B4DC9-8108-4F31-BD96-20D418C50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E54C7-0A92-4001-8D94-54D960796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EF9E-CF39-47E9-BBE5-A3B75F19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9AA6-3F9C-4561-918D-F24C1D4A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B72D-7FC1-4AD4-B60E-157CC2CC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ubsection Slide">
  <p:cSld name="7. Subsection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5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79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5"/>
          <p:cNvSpPr txBox="1">
            <a:spLocks noGrp="1"/>
          </p:cNvSpPr>
          <p:nvPr>
            <p:ph type="title"/>
          </p:nvPr>
        </p:nvSpPr>
        <p:spPr>
          <a:xfrm>
            <a:off x="365767" y="2784634"/>
            <a:ext cx="11460434" cy="105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0" name="Google Shape;110;p35"/>
          <p:cNvSpPr txBox="1">
            <a:spLocks noGrp="1"/>
          </p:cNvSpPr>
          <p:nvPr>
            <p:ph type="subTitle" idx="1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93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">
  <p:cSld name="9. Text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734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25" cy="48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1" name="Google Shape;41;p28"/>
          <p:cNvCxnSpPr/>
          <p:nvPr/>
        </p:nvCxnSpPr>
        <p:spPr>
          <a:xfrm>
            <a:off x="365833" y="8534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3" name="Google Shape;43;p28"/>
          <p:cNvCxnSpPr/>
          <p:nvPr/>
        </p:nvCxnSpPr>
        <p:spPr>
          <a:xfrm>
            <a:off x="365760" y="65419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8"/>
          <p:cNvSpPr txBox="1">
            <a:spLocks noGrp="1"/>
          </p:cNvSpPr>
          <p:nvPr>
            <p:ph type="subTitle" idx="2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234" y="1712334"/>
            <a:ext cx="12192025" cy="482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228600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85800" marR="0" lvl="2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914400" marR="0" lvl="3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43000" marR="0" lvl="4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1600200" marR="0" lvl="6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1828800" marR="0" lvl="7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2057400" marR="0" lvl="8" indent="-231775" algn="l" rtl="0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943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4077-A33C-4D81-9611-E2F10A9D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427F-F0C1-4DC3-9979-893E12F8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C597-B136-4AD7-A095-C1E94BE2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E7FB-A7F3-4FC1-8AFA-A0DCF4D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4A3F-74C1-4CC1-9B6D-61E84903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0C9-13D3-477F-BC83-50EE1E9C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826F7-2E20-46A6-B992-8D5D45F2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AFD9-D5E5-4A13-A48A-DED04F51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362C-D79D-4A40-9823-878FFE1F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54C2-DBCF-43C1-B839-6B6DA107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5A8D-4474-48AB-A041-B54FA5E8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6731-5FC8-4118-B4C3-E17BE2519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73508-1945-4619-AD8E-07F092C8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893A-567D-4487-84A9-FEFF69D5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3837-B0BD-40EF-9AE3-0528A9A9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5D7C-5AD3-4655-987C-B33C01A9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4E8D-875B-4A32-8460-1DB07DEE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5C66-F57E-4DA9-B522-E65DB9F5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2CAE6-7BEE-412F-B152-CF0BECEB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0B112-45ED-4F92-8A1A-02FE5F3C5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29B59-23B8-4704-9859-BB22B712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3B470-EEBF-4992-8A7A-04C45C6A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BF7CF-BD12-4814-A8F7-BABCF2D9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97253-387E-42DF-8DBF-3A1CA795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D4E4-B940-405E-849E-C924549A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AB2C0-3A34-4D09-8C72-2C762DD5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315C-418F-4911-9DBD-C2B30599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E57EC-BFE0-488A-AF6E-D2A4D5A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8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73963-E451-42B1-8BFA-3691312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4464B-6C79-4B94-8273-02E4BCEC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29604-3659-4962-B32E-3F1B99BA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071E-52C9-49D7-B775-3DE654E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25A-D519-4BAA-B2C4-29909CA9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B248A-2D92-41FF-8B3A-C50A32F99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8FE34-20FE-4291-9764-7FDF9C74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E287B-22C8-4ACD-B911-423B5DFF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346E-3C59-495F-B118-DBA61A8A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434D-97E3-4D5D-8C4F-A961ED5F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30B4E-0374-4263-ADCA-CBECC2623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AB602-E00C-4179-9FAD-866171878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57F8-7F36-42E3-8466-D5E898D3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33DC-CC80-4FA5-84D9-9568CCFC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8E5C-3E46-4E2E-8C45-CD626FA4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0C4D0-6729-47A2-8751-3E2CC2FC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919E-4798-49DC-9AA4-D79579B8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41C-C63B-438B-BEEB-6B3DDA053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42F8-F3C9-4859-88A1-5145807AB64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493-E868-445F-B684-70846599E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BB6B-08B7-45D8-9976-099BDB6B1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F87D-43D1-4691-9257-D86F45E9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il2ban.org/wiki/index.php/Main_Page" TargetMode="External"/><Relationship Id="rId3" Type="http://schemas.openxmlformats.org/officeDocument/2006/relationships/hyperlink" Target="https://www.redhat.com/sysadmin/harden-new-system-ansible" TargetMode="External"/><Relationship Id="rId7" Type="http://schemas.openxmlformats.org/officeDocument/2006/relationships/hyperlink" Target="https://medium.com/secjuice/how-to-hide-your-ports-with-port-knocking-cb7f244849e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ionos.com/help/server-cloud-infrastructure/getting-started/important-security-information-for-your-server/changing-the-default-ssh-port/" TargetMode="External"/><Relationship Id="rId5" Type="http://schemas.openxmlformats.org/officeDocument/2006/relationships/hyperlink" Target="https://www.happycoders.eu/devops/ansible-tutorial-setup-users-ssh-firewall/" TargetMode="External"/><Relationship Id="rId10" Type="http://schemas.openxmlformats.org/officeDocument/2006/relationships/hyperlink" Target="https://www.rapid7.com/blog/post/2017/02/13/how-to-protect-ssh-and-apache-using-fail2ban-on-ubuntu-linux/" TargetMode="External"/><Relationship Id="rId4" Type="http://schemas.openxmlformats.org/officeDocument/2006/relationships/hyperlink" Target="https://www.redhat.com/sysadmin/locking-down-sshd" TargetMode="External"/><Relationship Id="rId9" Type="http://schemas.openxmlformats.org/officeDocument/2006/relationships/hyperlink" Target="https://www.lifewire.com/install-fail2ban-on-ubuntu-server-18-04-417902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3B78-C296-4448-A1FC-3AE909611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73EF-D825-411D-9161-A591DB629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10f74a97c30_0_59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>
                <a:latin typeface="Roboto"/>
                <a:ea typeface="Roboto"/>
                <a:cs typeface="Roboto"/>
                <a:sym typeface="Roboto"/>
              </a:rPr>
              <a:t>Hardening Against </a:t>
            </a:r>
            <a:r>
              <a:rPr lang="en-US" sz="3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Wordpress Enumeration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5" name="Google Shape;2585;g10f74a97c30_0_59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  <p:sp>
        <p:nvSpPr>
          <p:cNvPr id="2586" name="Google Shape;2586;g10f74a97c30_0_59"/>
          <p:cNvSpPr txBox="1">
            <a:spLocks noGrp="1"/>
          </p:cNvSpPr>
          <p:nvPr>
            <p:ph type="body" idx="3"/>
          </p:nvPr>
        </p:nvSpPr>
        <p:spPr>
          <a:xfrm>
            <a:off x="206975" y="1047675"/>
            <a:ext cx="5633550" cy="5165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1650">
                <a:solidFill>
                  <a:schemeClr val="dk1"/>
                </a:solidFill>
              </a:rPr>
              <a:t>The following configurations can be set on the host to mitigate port scans:</a:t>
            </a:r>
            <a:endParaRPr sz="1650"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sz="1600" b="1">
              <a:solidFill>
                <a:schemeClr val="dk1"/>
              </a:solidFill>
            </a:endParaRPr>
          </a:p>
          <a:p>
            <a:pPr indent="-215900">
              <a:spcBef>
                <a:spcPts val="600"/>
              </a:spcBef>
              <a:buClr>
                <a:schemeClr val="dk1"/>
              </a:buClr>
              <a:buSzPts val="3200"/>
            </a:pPr>
            <a:r>
              <a:rPr lang="en-US" sz="1600" b="1">
                <a:solidFill>
                  <a:schemeClr val="dk1"/>
                </a:solidFill>
              </a:rPr>
              <a:t>Mitigation:</a:t>
            </a:r>
            <a:r>
              <a:rPr lang="en-US" sz="1600">
                <a:solidFill>
                  <a:schemeClr val="dk1"/>
                </a:solidFill>
              </a:rPr>
              <a:t> Restrict the WordPress Rest API</a:t>
            </a:r>
            <a:endParaRPr sz="1600">
              <a:solidFill>
                <a:schemeClr val="dk1"/>
              </a:solidFill>
            </a:endParaRPr>
          </a:p>
          <a:p>
            <a:pPr lvl="1" indent="-215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1600" b="1">
                <a:solidFill>
                  <a:schemeClr val="dk1"/>
                </a:solidFill>
              </a:rPr>
              <a:t>Why it works:</a:t>
            </a:r>
            <a:r>
              <a:rPr lang="en-US" sz="1600">
                <a:solidFill>
                  <a:schemeClr val="dk1"/>
                </a:solidFill>
              </a:rPr>
              <a:t> WPScan uses REST API to enumerate users, therefore restricting some functions within it prevents user enumeration among other vulnerabilities.</a:t>
            </a:r>
            <a:endParaRPr sz="1600">
              <a:solidFill>
                <a:schemeClr val="dk1"/>
              </a:solidFill>
            </a:endParaRPr>
          </a:p>
          <a:p>
            <a:pPr lvl="1" indent="-215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1600">
                <a:solidFill>
                  <a:schemeClr val="dk1"/>
                </a:solidFill>
              </a:rPr>
              <a:t>Add and activate the plugins below on the site which disables the WordPress API for anyone who is not logged in</a:t>
            </a:r>
            <a:endParaRPr sz="1600">
              <a:solidFill>
                <a:schemeClr val="dk1"/>
              </a:solidFill>
            </a:endParaRPr>
          </a:p>
          <a:p>
            <a:pPr marL="457200" indent="0">
              <a:spcBef>
                <a:spcPts val="600"/>
              </a:spcBef>
              <a:buNone/>
            </a:pPr>
            <a:endParaRPr sz="155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sz="170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sz="170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sz="210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sz="210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587" name="Google Shape;2587;g10f74a97c30_0_59"/>
          <p:cNvSpPr txBox="1">
            <a:spLocks noGrp="1"/>
          </p:cNvSpPr>
          <p:nvPr>
            <p:ph type="subTitle" idx="1"/>
          </p:nvPr>
        </p:nvSpPr>
        <p:spPr>
          <a:xfrm>
            <a:off x="5713213" y="1125225"/>
            <a:ext cx="6336150" cy="540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indent="-114300">
              <a:lnSpc>
                <a:spcPct val="115000"/>
              </a:lnSpc>
              <a:buClr>
                <a:schemeClr val="dk1"/>
              </a:buClr>
            </a:pPr>
            <a:r>
              <a:rPr lang="en-US" sz="1700" b="1">
                <a:solidFill>
                  <a:schemeClr val="dk1"/>
                </a:solidFill>
              </a:rPr>
              <a:t>Mitigation:</a:t>
            </a:r>
            <a:r>
              <a:rPr lang="en-US" sz="17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rgbClr val="24292F"/>
                </a:solidFill>
                <a:highlight>
                  <a:srgbClr val="FFFFFF"/>
                </a:highlight>
              </a:rPr>
              <a:t>Disable Scans and Block User Enumeration via .htcaccess</a:t>
            </a:r>
            <a:endParaRPr sz="2850">
              <a:solidFill>
                <a:schemeClr val="dk1"/>
              </a:solidFill>
            </a:endParaRPr>
          </a:p>
          <a:p>
            <a:pPr marL="457200" lvl="1" indent="-114300"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1600" b="1">
                <a:solidFill>
                  <a:schemeClr val="dk1"/>
                </a:solidFill>
              </a:rPr>
              <a:t>Why it works:</a:t>
            </a:r>
            <a:r>
              <a:rPr lang="en-US" sz="1600">
                <a:solidFill>
                  <a:schemeClr val="dk1"/>
                </a:solidFill>
              </a:rPr>
              <a:t> This 2 step process will add layers of security by:</a:t>
            </a:r>
            <a:endParaRPr sz="1600">
              <a:solidFill>
                <a:schemeClr val="dk1"/>
              </a:solidFill>
            </a:endParaRPr>
          </a:p>
          <a:p>
            <a:pPr marL="685800" lvl="2" indent="-114300"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1600">
                <a:solidFill>
                  <a:schemeClr val="dk1"/>
                </a:solidFill>
              </a:rPr>
              <a:t>adding a code snippet to the theme’s functions.php file:</a:t>
            </a:r>
            <a:endParaRPr sz="1600">
              <a:solidFill>
                <a:schemeClr val="dk1"/>
              </a:solidFill>
            </a:endParaRPr>
          </a:p>
          <a:p>
            <a:pPr marL="685800" indent="0">
              <a:lnSpc>
                <a:spcPct val="115000"/>
              </a:lnSpc>
            </a:pPr>
            <a:endParaRPr sz="1750"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SzPts val="3700"/>
            </a:pPr>
            <a:endParaRPr sz="210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SzPts val="3700"/>
            </a:pPr>
            <a:endParaRPr sz="2100">
              <a:solidFill>
                <a:schemeClr val="dk1"/>
              </a:solidFill>
            </a:endParaRPr>
          </a:p>
          <a:p>
            <a:pPr marL="685800" indent="-114300">
              <a:spcBef>
                <a:spcPts val="600"/>
              </a:spcBef>
              <a:buClr>
                <a:schemeClr val="dk1"/>
              </a:buClr>
              <a:buSzPts val="3200"/>
            </a:pPr>
            <a:r>
              <a:rPr lang="en-US" sz="1600">
                <a:solidFill>
                  <a:schemeClr val="dk1"/>
                </a:solidFill>
              </a:rPr>
              <a:t>Adding a code snippet to the site’s root</a:t>
            </a:r>
            <a:endParaRPr sz="1600">
              <a:solidFill>
                <a:schemeClr val="dk1"/>
              </a:solidFill>
            </a:endParaRPr>
          </a:p>
          <a:p>
            <a:pPr marL="1143000" indent="0">
              <a:spcBef>
                <a:spcPts val="600"/>
              </a:spcBef>
              <a:spcAft>
                <a:spcPts val="600"/>
              </a:spcAft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2588" name="Google Shape;2588;g10f74a97c30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688" y="2954988"/>
            <a:ext cx="4598638" cy="11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9" name="Google Shape;2589;g10f74a97c30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013" y="4430425"/>
            <a:ext cx="4279976" cy="188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0" name="Google Shape;2590;g10f74a97c30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975" y="4071213"/>
            <a:ext cx="6336150" cy="234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0f74a97c30_0_75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Blue Team References</a:t>
            </a:r>
            <a:endParaRPr/>
          </a:p>
        </p:txBody>
      </p:sp>
      <p:sp>
        <p:nvSpPr>
          <p:cNvPr id="2794" name="Google Shape;2794;g10f74a97c30_0_75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2795" name="Google Shape;2795;g10f74a97c30_0_75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96" name="Google Shape;2796;g10f74a97c30_0_75"/>
          <p:cNvSpPr txBox="1">
            <a:spLocks noGrp="1"/>
          </p:cNvSpPr>
          <p:nvPr>
            <p:ph type="body" idx="3"/>
          </p:nvPr>
        </p:nvSpPr>
        <p:spPr>
          <a:xfrm>
            <a:off x="1534" y="1218790"/>
            <a:ext cx="12188850" cy="4829550"/>
          </a:xfrm>
          <a:prstGeom prst="rect">
            <a:avLst/>
          </a:prstGeom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https://www.redhat.com/sysadmin/harden-new-system-ansible</a:t>
            </a:r>
            <a:r>
              <a:rPr lang="en-US"/>
              <a:t> - ansible config</a:t>
            </a:r>
            <a:endParaRPr/>
          </a:p>
          <a:p>
            <a:pPr marL="0" indent="0"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https://www.redhat.com/sysadmin/locking-down-sshd</a:t>
            </a:r>
            <a:r>
              <a:rPr lang="en-US"/>
              <a:t> - ansible config </a:t>
            </a:r>
            <a:endParaRPr/>
          </a:p>
          <a:p>
            <a:pPr marL="0" indent="0"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https://www.happycoders.eu/devops/ansible-tutorial-setup-users-ssh-firewall/</a:t>
            </a:r>
            <a:r>
              <a:rPr lang="en-US"/>
              <a:t> - ansible config</a:t>
            </a:r>
            <a:endParaRPr/>
          </a:p>
          <a:p>
            <a:pPr marL="0" indent="0"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https://www.ionos.com/help/server-cloud-infrastructure/getting-started/important-security-information-for-your-server/changing-the-default-ssh-port/</a:t>
            </a:r>
            <a:r>
              <a:rPr lang="en-US"/>
              <a:t> - change port 22</a:t>
            </a:r>
            <a:endParaRPr/>
          </a:p>
          <a:p>
            <a:pPr marL="0" indent="0"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https://medium.com/secjuice/how-to-hide-your-ports-with-port-knocking-cb7f244849e7</a:t>
            </a:r>
            <a:r>
              <a:rPr lang="en-US"/>
              <a:t> - port knocking</a:t>
            </a:r>
            <a:endParaRPr/>
          </a:p>
          <a:p>
            <a:pPr marL="0" indent="0"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https://www.fail2ban.org/wiki/index.php/Main_Page</a:t>
            </a:r>
            <a:r>
              <a:rPr lang="en-US"/>
              <a:t> - fail2ban  </a:t>
            </a:r>
            <a:endParaRPr/>
          </a:p>
          <a:p>
            <a:pPr marL="0" indent="0"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https://www.lifewire.com/install-fail2ban-on-ubuntu-server-18-04-4179020</a:t>
            </a:r>
            <a:r>
              <a:rPr lang="en-US"/>
              <a:t> - fail2ban walkthrough</a:t>
            </a:r>
            <a:endParaRPr/>
          </a:p>
          <a:p>
            <a:pPr marL="0" indent="0">
              <a:buNone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https://www.rapid7.com/blog/post/2017/02/13/how-to-protect-ssh-and-apache-using-fail2ban-on-ubuntu-linux/</a:t>
            </a:r>
            <a:r>
              <a:rPr lang="en-US"/>
              <a:t> -fail2ban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10f74a97c30_0_0"/>
          <p:cNvSpPr txBox="1">
            <a:spLocks noGrp="1"/>
          </p:cNvSpPr>
          <p:nvPr>
            <p:ph type="title"/>
          </p:nvPr>
        </p:nvSpPr>
        <p:spPr>
          <a:xfrm>
            <a:off x="367272" y="2900771"/>
            <a:ext cx="11457450" cy="105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/>
              <a:t>Alerts Implemented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518" name="Google Shape;2518;g10f74a97c30_0_0"/>
          <p:cNvSpPr txBox="1"/>
          <p:nvPr/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1875" anchor="t" anchorCtr="0">
            <a:noAutofit/>
          </a:bodyPr>
          <a:lstStyle/>
          <a:p>
            <a:pPr algn="r">
              <a:buClr>
                <a:srgbClr val="000000"/>
              </a:buClr>
              <a:buSzPts val="1600"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000000"/>
                </a:buClr>
                <a:buSzPts val="1600"/>
              </a:pPr>
              <a:t>2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10f74a97c30_0_5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pPr algn="ctr"/>
            <a:r>
              <a:rPr lang="en-US"/>
              <a:t>Alerts Overview</a:t>
            </a:r>
            <a:endParaRPr/>
          </a:p>
        </p:txBody>
      </p:sp>
      <p:sp>
        <p:nvSpPr>
          <p:cNvPr id="2525" name="Google Shape;2525;g10f74a97c30_0_5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sp>
        <p:nvSpPr>
          <p:cNvPr id="2526" name="Google Shape;2526;g10f74a97c30_0_5"/>
          <p:cNvSpPr txBox="1">
            <a:spLocks noGrp="1"/>
          </p:cNvSpPr>
          <p:nvPr>
            <p:ph type="body" idx="3"/>
          </p:nvPr>
        </p:nvSpPr>
        <p:spPr>
          <a:xfrm>
            <a:off x="-77113" y="1214800"/>
            <a:ext cx="5745600" cy="2256450"/>
          </a:xfrm>
          <a:prstGeom prst="rect">
            <a:avLst/>
          </a:prstGeom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r>
              <a:rPr lang="en-US"/>
              <a:t>Set up 3 Alerts to trigger for various criteria</a:t>
            </a:r>
            <a:endParaRPr/>
          </a:p>
          <a:p>
            <a:pPr lvl="1">
              <a:spcBef>
                <a:spcPts val="0"/>
              </a:spcBef>
            </a:pPr>
            <a:r>
              <a:rPr lang="en-US"/>
              <a:t>CPU Usage Monitor</a:t>
            </a:r>
            <a:endParaRPr/>
          </a:p>
          <a:p>
            <a:pPr lvl="1">
              <a:spcBef>
                <a:spcPts val="0"/>
              </a:spcBef>
            </a:pPr>
            <a:r>
              <a:rPr lang="en-US"/>
              <a:t>HTTP Request Size Monitor</a:t>
            </a:r>
            <a:endParaRPr/>
          </a:p>
          <a:p>
            <a:pPr lvl="1">
              <a:spcBef>
                <a:spcPts val="0"/>
              </a:spcBef>
            </a:pPr>
            <a:r>
              <a:rPr lang="en-US"/>
              <a:t>Excessive HTTP Errors</a:t>
            </a:r>
            <a:endParaRPr/>
          </a:p>
        </p:txBody>
      </p:sp>
      <p:pic>
        <p:nvPicPr>
          <p:cNvPr id="2527" name="Google Shape;2527;g10f74a97c3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" y="3384288"/>
            <a:ext cx="5745575" cy="31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8" name="Google Shape;2528;g10f74a97c3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163" y="3471250"/>
            <a:ext cx="6253463" cy="3071388"/>
          </a:xfrm>
          <a:prstGeom prst="rect">
            <a:avLst/>
          </a:prstGeom>
          <a:noFill/>
          <a:ln>
            <a:noFill/>
          </a:ln>
        </p:spPr>
      </p:pic>
      <p:sp>
        <p:nvSpPr>
          <p:cNvPr id="2529" name="Google Shape;2529;g10f74a97c30_0_5"/>
          <p:cNvSpPr txBox="1">
            <a:spLocks noGrp="1"/>
          </p:cNvSpPr>
          <p:nvPr>
            <p:ph type="subTitle" idx="1"/>
          </p:nvPr>
        </p:nvSpPr>
        <p:spPr>
          <a:xfrm>
            <a:off x="5747163" y="1127838"/>
            <a:ext cx="6028950" cy="2343450"/>
          </a:xfrm>
          <a:prstGeom prst="rect">
            <a:avLst/>
          </a:prstGeom>
        </p:spPr>
        <p:txBody>
          <a:bodyPr spcFirstLastPara="1" vert="horz" wrap="square" lIns="609500" tIns="121875" rIns="609500" bIns="0" rtlCol="0" anchor="t" anchorCtr="0">
            <a:noAutofit/>
          </a:bodyPr>
          <a:lstStyle/>
          <a:p>
            <a:pPr indent="-114300"/>
            <a:r>
              <a:rPr lang="en-US"/>
              <a:t>Below is the .watcher-history-* index visualization </a:t>
            </a:r>
            <a:endParaRPr/>
          </a:p>
          <a:p>
            <a:pPr marL="457200" lvl="1" indent="-114300"/>
            <a:r>
              <a:rPr lang="en-US"/>
              <a:t>This is a compilation of the 3 alerts we had set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10f74a97c30_0_15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Alert 1: CPU Usage Monitor</a:t>
            </a:r>
            <a:endParaRPr/>
          </a:p>
        </p:txBody>
      </p:sp>
      <p:sp>
        <p:nvSpPr>
          <p:cNvPr id="2535" name="Google Shape;2535;g10f74a97c30_0_15"/>
          <p:cNvSpPr txBox="1">
            <a:spLocks noGrp="1"/>
          </p:cNvSpPr>
          <p:nvPr>
            <p:ph type="sldNum" idx="4294967295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2536" name="Google Shape;2536;g10f74a97c30_0_15"/>
          <p:cNvSpPr txBox="1">
            <a:spLocks noGrp="1"/>
          </p:cNvSpPr>
          <p:nvPr>
            <p:ph type="body" idx="3"/>
          </p:nvPr>
        </p:nvSpPr>
        <p:spPr>
          <a:xfrm>
            <a:off x="353275" y="1147700"/>
            <a:ext cx="6121500" cy="4933350"/>
          </a:xfrm>
          <a:prstGeom prst="rect">
            <a:avLst/>
          </a:prstGeom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2200">
              <a:solidFill>
                <a:schemeClr val="dk1"/>
              </a:solidFill>
            </a:endParaRPr>
          </a:p>
          <a:p>
            <a:pPr indent="-2540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4400"/>
            </a:pPr>
            <a:r>
              <a:rPr lang="en-US" sz="2200">
                <a:solidFill>
                  <a:schemeClr val="dk1"/>
                </a:solidFill>
              </a:rPr>
              <a:t>This alert monitors metric data from the operating system and from services running on the server</a:t>
            </a:r>
            <a:endParaRPr sz="2200">
              <a:solidFill>
                <a:schemeClr val="dk1"/>
              </a:solidFill>
            </a:endParaRPr>
          </a:p>
          <a:p>
            <a:pPr indent="-254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4400"/>
            </a:pPr>
            <a:r>
              <a:rPr lang="en-US" sz="2200">
                <a:solidFill>
                  <a:schemeClr val="dk1"/>
                </a:solidFill>
              </a:rPr>
              <a:t>We have set the alert to run every 1 minute and trigger when the total CPU process percentage for all documents is above 0.5 over a 5 minute period.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537" name="Google Shape;2537;g10f74a97c3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63" y="1650950"/>
            <a:ext cx="5026950" cy="363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0f74a97c30_0_22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Alert 2: Excessive HTTP Errors</a:t>
            </a:r>
            <a:endParaRPr/>
          </a:p>
        </p:txBody>
      </p:sp>
      <p:sp>
        <p:nvSpPr>
          <p:cNvPr id="2543" name="Google Shape;2543;g10f74a97c30_0_22"/>
          <p:cNvSpPr txBox="1">
            <a:spLocks noGrp="1"/>
          </p:cNvSpPr>
          <p:nvPr>
            <p:ph type="sldNum" idx="4294967295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2544" name="Google Shape;2544;g10f74a97c30_0_22"/>
          <p:cNvSpPr txBox="1">
            <a:spLocks noGrp="1"/>
          </p:cNvSpPr>
          <p:nvPr>
            <p:ph type="body" idx="3"/>
          </p:nvPr>
        </p:nvSpPr>
        <p:spPr>
          <a:xfrm>
            <a:off x="353275" y="1147700"/>
            <a:ext cx="6160950" cy="4933350"/>
          </a:xfrm>
          <a:prstGeom prst="rect">
            <a:avLst/>
          </a:prstGeom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2200">
              <a:solidFill>
                <a:schemeClr val="dk1"/>
              </a:solidFill>
            </a:endParaRPr>
          </a:p>
          <a:p>
            <a:pPr indent="-2540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4400"/>
            </a:pPr>
            <a:r>
              <a:rPr lang="en-US" sz="2200">
                <a:solidFill>
                  <a:schemeClr val="dk1"/>
                </a:solidFill>
              </a:rPr>
              <a:t>We utilized Packetbeat which sniffs traffic between application processes and parses on the fly protocols like HTTP and MySQL</a:t>
            </a:r>
            <a:endParaRPr sz="2200">
              <a:solidFill>
                <a:schemeClr val="dk1"/>
              </a:solidFill>
            </a:endParaRPr>
          </a:p>
          <a:p>
            <a:pPr indent="-2540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4400"/>
            </a:pPr>
            <a:r>
              <a:rPr lang="en-US" sz="2200">
                <a:solidFill>
                  <a:schemeClr val="dk1"/>
                </a:solidFill>
              </a:rPr>
              <a:t>We have set the alert to run every 1 minute and trigger when HTTP response status codes greater than 400 are generated. </a:t>
            </a:r>
            <a:endParaRPr sz="2200">
              <a:solidFill>
                <a:schemeClr val="dk1"/>
              </a:solidFill>
            </a:endParaRPr>
          </a:p>
          <a:p>
            <a:pPr lvl="1" indent="-254000">
              <a:lnSpc>
                <a:spcPct val="115000"/>
              </a:lnSpc>
              <a:buClr>
                <a:schemeClr val="dk1"/>
              </a:buClr>
              <a:buSzPts val="4400"/>
            </a:pPr>
            <a:r>
              <a:rPr lang="en-US" sz="2200">
                <a:solidFill>
                  <a:schemeClr val="dk1"/>
                </a:solidFill>
              </a:rPr>
              <a:t>This alert groups the top 5 status codes over a 5 minute period</a:t>
            </a:r>
            <a:endParaRPr sz="2200">
              <a:solidFill>
                <a:schemeClr val="dk1"/>
              </a:solidFill>
            </a:endParaRPr>
          </a:p>
          <a:p>
            <a:pPr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2545" name="Google Shape;2545;g10f74a97c3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600" y="1802838"/>
            <a:ext cx="5766776" cy="362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10f74a97c30_0_29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Alert 3: HTTP Request Size Monitor</a:t>
            </a:r>
            <a:endParaRPr/>
          </a:p>
        </p:txBody>
      </p:sp>
      <p:sp>
        <p:nvSpPr>
          <p:cNvPr id="2551" name="Google Shape;2551;g10f74a97c30_0_29"/>
          <p:cNvSpPr txBox="1">
            <a:spLocks noGrp="1"/>
          </p:cNvSpPr>
          <p:nvPr>
            <p:ph type="sldNum" idx="4294967295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sp>
        <p:nvSpPr>
          <p:cNvPr id="2552" name="Google Shape;2552;g10f74a97c30_0_29"/>
          <p:cNvSpPr txBox="1">
            <a:spLocks noGrp="1"/>
          </p:cNvSpPr>
          <p:nvPr>
            <p:ph type="body" idx="3"/>
          </p:nvPr>
        </p:nvSpPr>
        <p:spPr>
          <a:xfrm>
            <a:off x="353275" y="1147700"/>
            <a:ext cx="6082050" cy="4933350"/>
          </a:xfrm>
          <a:prstGeom prst="rect">
            <a:avLst/>
          </a:prstGeom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2200">
              <a:solidFill>
                <a:schemeClr val="dk1"/>
              </a:solidFill>
            </a:endParaRPr>
          </a:p>
          <a:p>
            <a:pPr indent="-2540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4400"/>
            </a:pPr>
            <a:r>
              <a:rPr lang="en-US" sz="2200">
                <a:solidFill>
                  <a:schemeClr val="dk1"/>
                </a:solidFill>
              </a:rPr>
              <a:t>We also used Packetbeat for this alert as it monitors HTTP traffic </a:t>
            </a:r>
            <a:endParaRPr sz="2200">
              <a:solidFill>
                <a:schemeClr val="dk1"/>
              </a:solidFill>
            </a:endParaRPr>
          </a:p>
          <a:p>
            <a:pPr indent="-2540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4400"/>
            </a:pPr>
            <a:r>
              <a:rPr lang="en-US" sz="2200">
                <a:solidFill>
                  <a:schemeClr val="dk1"/>
                </a:solidFill>
              </a:rPr>
              <a:t>We have set the alert to run every 1 minute and trigger when the sum of HTTP request bytes for all documents is above 3500 </a:t>
            </a:r>
            <a:endParaRPr sz="2200">
              <a:solidFill>
                <a:schemeClr val="dk1"/>
              </a:solidFill>
            </a:endParaRPr>
          </a:p>
          <a:p>
            <a:pPr lvl="1" indent="-254000">
              <a:lnSpc>
                <a:spcPct val="115000"/>
              </a:lnSpc>
              <a:spcAft>
                <a:spcPts val="500"/>
              </a:spcAft>
              <a:buClr>
                <a:schemeClr val="dk1"/>
              </a:buClr>
              <a:buSzPts val="4400"/>
            </a:pPr>
            <a:r>
              <a:rPr lang="en-US" sz="2200">
                <a:solidFill>
                  <a:schemeClr val="dk1"/>
                </a:solidFill>
              </a:rPr>
              <a:t>This takes the sum of requests every minute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553" name="Google Shape;2553;g10f74a97c30_0_29"/>
          <p:cNvPicPr preferRelativeResize="0"/>
          <p:nvPr/>
        </p:nvPicPr>
        <p:blipFill rotWithShape="1">
          <a:blip r:embed="rId3">
            <a:alphaModFix/>
          </a:blip>
          <a:srcRect l="-2040" r="2040"/>
          <a:stretch/>
        </p:blipFill>
        <p:spPr>
          <a:xfrm>
            <a:off x="5783500" y="1541775"/>
            <a:ext cx="5804712" cy="41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8" name="Google Shape;2558;g10f74a97c30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255" y="386534"/>
            <a:ext cx="11457413" cy="612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9" name="Google Shape;2559;g10f74a97c30_0_36"/>
          <p:cNvSpPr txBox="1">
            <a:spLocks noGrp="1"/>
          </p:cNvSpPr>
          <p:nvPr>
            <p:ph type="title"/>
          </p:nvPr>
        </p:nvSpPr>
        <p:spPr>
          <a:xfrm>
            <a:off x="367232" y="2065363"/>
            <a:ext cx="11457450" cy="103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/>
              <a:t>Hardening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>
                <a:solidFill>
                  <a:schemeClr val="lt1"/>
                </a:solidFill>
              </a:rPr>
              <a:t>Implementing Patches</a:t>
            </a:r>
            <a:endParaRPr>
              <a:solidFill>
                <a:schemeClr val="lt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/>
          </a:p>
          <a:p>
            <a:endParaRPr b="1"/>
          </a:p>
          <a:p>
            <a:pPr algn="l"/>
            <a:endParaRPr b="1"/>
          </a:p>
        </p:txBody>
      </p:sp>
      <p:sp>
        <p:nvSpPr>
          <p:cNvPr id="2560" name="Google Shape;2560;g10f74a97c30_0_36"/>
          <p:cNvSpPr txBox="1"/>
          <p:nvPr/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1875" anchor="t" anchorCtr="0">
            <a:noAutofit/>
          </a:bodyPr>
          <a:lstStyle/>
          <a:p>
            <a:pPr algn="r">
              <a:buClr>
                <a:srgbClr val="000000"/>
              </a:buClr>
              <a:buSzPts val="1600"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000000"/>
                </a:buClr>
                <a:buSzPts val="1600"/>
              </a:pPr>
              <a:t>7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0f74a97c30_0_42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>
                <a:latin typeface="Roboto"/>
                <a:ea typeface="Roboto"/>
                <a:cs typeface="Roboto"/>
                <a:sym typeface="Roboto"/>
              </a:rPr>
              <a:t>Hardening Against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Poorly Secured SSH Port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on Target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6" name="Google Shape;2566;g10f74a97c30_0_42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2567" name="Google Shape;2567;g10f74a97c30_0_42"/>
          <p:cNvSpPr txBox="1">
            <a:spLocks noGrp="1"/>
          </p:cNvSpPr>
          <p:nvPr>
            <p:ph type="body" idx="3"/>
          </p:nvPr>
        </p:nvSpPr>
        <p:spPr>
          <a:xfrm>
            <a:off x="353275" y="1147700"/>
            <a:ext cx="6377100" cy="4933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endParaRPr sz="165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1650">
                <a:solidFill>
                  <a:schemeClr val="dk1"/>
                </a:solidFill>
              </a:rPr>
              <a:t>The following configurations can be set on the host to mitigate port scans:</a:t>
            </a:r>
            <a:endParaRPr sz="1650">
              <a:solidFill>
                <a:schemeClr val="dk1"/>
              </a:solidFill>
            </a:endParaRPr>
          </a:p>
          <a:p>
            <a:pPr marL="400050" indent="-219075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3300"/>
            </a:pPr>
            <a:r>
              <a:rPr lang="en-US" sz="1650" b="1">
                <a:solidFill>
                  <a:schemeClr val="dk1"/>
                </a:solidFill>
              </a:rPr>
              <a:t>Mitigation: </a:t>
            </a:r>
            <a:r>
              <a:rPr lang="en-US" sz="1650">
                <a:solidFill>
                  <a:schemeClr val="dk1"/>
                </a:solidFill>
              </a:rPr>
              <a:t>Change port 22 to new custom port number	</a:t>
            </a:r>
            <a:endParaRPr sz="1650">
              <a:solidFill>
                <a:schemeClr val="dk1"/>
              </a:solidFill>
            </a:endParaRPr>
          </a:p>
          <a:p>
            <a:pPr marL="685800" lvl="1" indent="-2190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1650" b="1">
                <a:solidFill>
                  <a:schemeClr val="dk1"/>
                </a:solidFill>
              </a:rPr>
              <a:t>Why it works: </a:t>
            </a:r>
            <a:r>
              <a:rPr lang="en-US" sz="1650">
                <a:solidFill>
                  <a:schemeClr val="dk1"/>
                </a:solidFill>
              </a:rPr>
              <a:t>By default, SSH is set to be listening on port 22. Changing the default port 22, for example 5150, offers an additional layer of security by obscurity.</a:t>
            </a:r>
            <a:endParaRPr sz="1650">
              <a:solidFill>
                <a:schemeClr val="dk1"/>
              </a:solidFill>
            </a:endParaRPr>
          </a:p>
          <a:p>
            <a:pPr marL="1143000" indent="0">
              <a:lnSpc>
                <a:spcPct val="115000"/>
              </a:lnSpc>
              <a:spcBef>
                <a:spcPts val="500"/>
              </a:spcBef>
              <a:buNone/>
            </a:pPr>
            <a:endParaRPr sz="165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400050" indent="-219075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3300"/>
            </a:pPr>
            <a:r>
              <a:rPr lang="en-US" sz="1650" b="1">
                <a:solidFill>
                  <a:schemeClr val="dk1"/>
                </a:solidFill>
              </a:rPr>
              <a:t>Mitigation: </a:t>
            </a:r>
            <a:r>
              <a:rPr lang="en-US" sz="1650">
                <a:solidFill>
                  <a:schemeClr val="dk1"/>
                </a:solidFill>
              </a:rPr>
              <a:t>Enable IP allowed list on firewall</a:t>
            </a:r>
            <a:endParaRPr sz="1650">
              <a:solidFill>
                <a:schemeClr val="dk1"/>
              </a:solidFill>
            </a:endParaRPr>
          </a:p>
          <a:p>
            <a:pPr marL="685800" lvl="1" indent="-2190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1650" b="1">
                <a:solidFill>
                  <a:schemeClr val="dk1"/>
                </a:solidFill>
              </a:rPr>
              <a:t>Why it works:</a:t>
            </a:r>
            <a:r>
              <a:rPr lang="en-US" sz="1650">
                <a:solidFill>
                  <a:schemeClr val="dk1"/>
                </a:solidFill>
              </a:rPr>
              <a:t> By creating a specific filter/rule in your firewall, you are opening SSH port only to your whitelisted IP addresses.</a:t>
            </a:r>
            <a:endParaRPr sz="165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endParaRPr sz="1650">
              <a:solidFill>
                <a:schemeClr val="dk1"/>
              </a:solidFill>
            </a:endParaRPr>
          </a:p>
          <a:p>
            <a:pPr marL="91440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650">
              <a:solidFill>
                <a:schemeClr val="dk1"/>
              </a:solidFill>
            </a:endParaRPr>
          </a:p>
        </p:txBody>
      </p:sp>
      <p:pic>
        <p:nvPicPr>
          <p:cNvPr id="2568" name="Google Shape;2568;g10f74a97c3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475" y="1457950"/>
            <a:ext cx="4814075" cy="20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9" name="Google Shape;2569;g10f74a97c30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6575" y="3664413"/>
            <a:ext cx="4737876" cy="27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g10f74a97c30_0_50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 sz="3250">
                <a:latin typeface="Roboto"/>
                <a:ea typeface="Roboto"/>
                <a:cs typeface="Roboto"/>
                <a:sym typeface="Roboto"/>
              </a:rPr>
              <a:t>Hardening Against </a:t>
            </a:r>
            <a:r>
              <a:rPr lang="en-US" sz="3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Weak User Password </a:t>
            </a:r>
            <a:r>
              <a:rPr lang="en-US" sz="3250">
                <a:latin typeface="Roboto"/>
                <a:ea typeface="Roboto"/>
                <a:cs typeface="Roboto"/>
                <a:sym typeface="Roboto"/>
              </a:rPr>
              <a:t>on Target 1</a:t>
            </a:r>
            <a:endParaRPr sz="325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5" name="Google Shape;2575;g10f74a97c30_0_50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sp>
        <p:nvSpPr>
          <p:cNvPr id="2576" name="Google Shape;2576;g10f74a97c30_0_50"/>
          <p:cNvSpPr txBox="1">
            <a:spLocks noGrp="1"/>
          </p:cNvSpPr>
          <p:nvPr>
            <p:ph type="body" idx="3"/>
          </p:nvPr>
        </p:nvSpPr>
        <p:spPr>
          <a:xfrm>
            <a:off x="302175" y="1083825"/>
            <a:ext cx="4656900" cy="54685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700">
                <a:solidFill>
                  <a:schemeClr val="dk1"/>
                </a:solidFill>
              </a:rPr>
              <a:t>The following </a:t>
            </a:r>
            <a:r>
              <a:rPr lang="en-US" sz="1700" b="1">
                <a:solidFill>
                  <a:schemeClr val="dk1"/>
                </a:solidFill>
              </a:rPr>
              <a:t>mitigation</a:t>
            </a:r>
            <a:r>
              <a:rPr lang="en-US" sz="1700">
                <a:solidFill>
                  <a:schemeClr val="dk1"/>
                </a:solidFill>
              </a:rPr>
              <a:t> steps can be implemented to counter password attacks:</a:t>
            </a:r>
            <a:endParaRPr sz="1700">
              <a:solidFill>
                <a:schemeClr val="dk1"/>
              </a:solidFill>
            </a:endParaRPr>
          </a:p>
          <a:p>
            <a:pPr marL="914400" indent="-2222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3400"/>
            </a:pPr>
            <a:r>
              <a:rPr lang="en-US" sz="1700">
                <a:solidFill>
                  <a:schemeClr val="dk1"/>
                </a:solidFill>
              </a:rPr>
              <a:t>Implement </a:t>
            </a:r>
            <a:r>
              <a:rPr lang="en-US" sz="1700" b="1">
                <a:solidFill>
                  <a:schemeClr val="dk1"/>
                </a:solidFill>
              </a:rPr>
              <a:t>multi-factor authentication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marL="914400" indent="-22225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3400"/>
            </a:pPr>
            <a:r>
              <a:rPr lang="en-US" sz="1700">
                <a:solidFill>
                  <a:schemeClr val="dk1"/>
                </a:solidFill>
              </a:rPr>
              <a:t>Institute </a:t>
            </a:r>
            <a:r>
              <a:rPr lang="en-US" sz="1700" b="1">
                <a:solidFill>
                  <a:schemeClr val="dk1"/>
                </a:solidFill>
              </a:rPr>
              <a:t>strong password policy </a:t>
            </a:r>
            <a:r>
              <a:rPr lang="en-US" sz="1700">
                <a:solidFill>
                  <a:schemeClr val="dk1"/>
                </a:solidFill>
              </a:rPr>
              <a:t>(one that includes different characters e.g letters, numbers, special characters etc.)</a:t>
            </a:r>
            <a:endParaRPr sz="1700">
              <a:solidFill>
                <a:schemeClr val="dk1"/>
              </a:solidFill>
            </a:endParaRPr>
          </a:p>
          <a:p>
            <a:pPr marL="914400" indent="-22225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3400"/>
            </a:pPr>
            <a:r>
              <a:rPr lang="en-US" sz="1700">
                <a:solidFill>
                  <a:schemeClr val="dk1"/>
                </a:solidFill>
              </a:rPr>
              <a:t>Configure “</a:t>
            </a:r>
            <a:r>
              <a:rPr lang="en-US" sz="1700" b="1">
                <a:solidFill>
                  <a:schemeClr val="dk1"/>
                </a:solidFill>
              </a:rPr>
              <a:t>fail2ban</a:t>
            </a:r>
            <a:r>
              <a:rPr lang="en-US" sz="1700">
                <a:solidFill>
                  <a:schemeClr val="dk1"/>
                </a:solidFill>
              </a:rPr>
              <a:t>” utility to mitigate brute force attacks.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577" name="Google Shape;2577;g10f74a97c30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950" y="960563"/>
            <a:ext cx="4008163" cy="126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8" name="Google Shape;2578;g10f74a97c30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500" y="4265288"/>
            <a:ext cx="5672813" cy="211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g10f74a97c30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706" y="2546263"/>
            <a:ext cx="5496401" cy="14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896</Words>
  <Application>Microsoft Office PowerPoint</Application>
  <PresentationFormat>Widescreen</PresentationFormat>
  <Paragraphs>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  <vt:lpstr>Alerts Implemented  </vt:lpstr>
      <vt:lpstr>Alerts Overview</vt:lpstr>
      <vt:lpstr>Alert 1: CPU Usage Monitor</vt:lpstr>
      <vt:lpstr>Alert 2: Excessive HTTP Errors</vt:lpstr>
      <vt:lpstr>Alert 3: HTTP Request Size Monitor</vt:lpstr>
      <vt:lpstr>Hardening &amp; Implementing Patches   </vt:lpstr>
      <vt:lpstr>Hardening Against Poorly Secured SSH Port on Target 1</vt:lpstr>
      <vt:lpstr>Hardening Against Weak User Password on Target 1</vt:lpstr>
      <vt:lpstr>Hardening Against Wordpress Enumeration</vt:lpstr>
      <vt:lpstr>Blue Team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Duff</dc:creator>
  <cp:lastModifiedBy>Ian Duff</cp:lastModifiedBy>
  <cp:revision>2</cp:revision>
  <dcterms:created xsi:type="dcterms:W3CDTF">2022-03-10T18:00:07Z</dcterms:created>
  <dcterms:modified xsi:type="dcterms:W3CDTF">2022-03-10T18:04:27Z</dcterms:modified>
</cp:coreProperties>
</file>