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74307-8898-4142-9FD5-C7972DC08CF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D2F8B-EC15-4236-AB57-78C7866F9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1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2" name="Google Shape;23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9" name="Google Shape;23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0" name="Google Shape;233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1" name="Google Shape;234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9" name="Google Shape;23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8" name="Google Shape;235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9546-9D61-4FC4-B5A5-DAAE3E556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89A4D-C5DB-4919-9A4E-D1E5C36A2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B219A-E8F3-47B8-A82C-7AAA8DEF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D3CA-2590-4442-BB53-01383C9B022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8C8AC-DD93-4146-8F15-413C41EC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8FCAC-D1AF-4977-BA8D-1F27FF72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5DF7-08DD-493C-B633-9456B6F9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0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4D6D-A487-43C3-87D3-854FB72B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9CA5B-8603-4F85-A47E-2EF8A01FB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37581-50A0-4215-9C2E-7116B8BF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D3CA-2590-4442-BB53-01383C9B022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77DEF-3C74-439D-9DE4-BC39893C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77BA8-6AF7-400C-BBCE-7C75AF68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5DF7-08DD-493C-B633-9456B6F9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E774F-0014-4C4A-BE57-5ABEEF82C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9E212-0A77-4405-A783-09C7394A2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64B3-2665-45D9-AA85-40578A5D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D3CA-2590-4442-BB53-01383C9B022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54B5C-2C80-410B-83C3-FC4D493D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620F0-8A75-4959-8F79-5214ED32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5DF7-08DD-493C-B633-9456B6F9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69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Transition Slide">
  <p:cSld name="8. Transition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2"/>
          <p:cNvPicPr preferRelativeResize="0"/>
          <p:nvPr/>
        </p:nvPicPr>
        <p:blipFill rotWithShape="1">
          <a:blip r:embed="rId2">
            <a:alphaModFix/>
          </a:blip>
          <a:srcRect t="2489" b="2498"/>
          <a:stretch/>
        </p:blipFill>
        <p:spPr>
          <a:xfrm>
            <a:off x="365760" y="366508"/>
            <a:ext cx="11460479" cy="612498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2"/>
          <p:cNvSpPr txBox="1">
            <a:spLocks noGrp="1"/>
          </p:cNvSpPr>
          <p:nvPr>
            <p:ph type="title"/>
          </p:nvPr>
        </p:nvSpPr>
        <p:spPr>
          <a:xfrm>
            <a:off x="316134" y="2784634"/>
            <a:ext cx="11460434" cy="105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141" cy="14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437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Google Shape;15;p22"/>
          <p:cNvSpPr txBox="1">
            <a:spLocks noGrp="1"/>
          </p:cNvSpPr>
          <p:nvPr>
            <p:ph type="subTitle" idx="1"/>
          </p:nvPr>
        </p:nvSpPr>
        <p:spPr>
          <a:xfrm>
            <a:off x="-16400" y="6555534"/>
            <a:ext cx="10629218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350" tIns="1218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9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7246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. Numbered 1–3 (Green)">
  <p:cSld name="26. Numbered 1–3 (Green)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734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487575" rIns="731350" bIns="2437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25" cy="48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243750" rIns="121900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" name="Google Shape;19;p23"/>
          <p:cNvCxnSpPr/>
          <p:nvPr/>
        </p:nvCxnSpPr>
        <p:spPr>
          <a:xfrm>
            <a:off x="365833" y="853440"/>
            <a:ext cx="11460735" cy="136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141" cy="14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437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1" name="Google Shape;21;p23"/>
          <p:cNvCxnSpPr/>
          <p:nvPr/>
        </p:nvCxnSpPr>
        <p:spPr>
          <a:xfrm>
            <a:off x="365760" y="6541940"/>
            <a:ext cx="11460735" cy="1365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23"/>
          <p:cNvSpPr txBox="1">
            <a:spLocks noGrp="1"/>
          </p:cNvSpPr>
          <p:nvPr>
            <p:ph type="subTitle" idx="2"/>
          </p:nvPr>
        </p:nvSpPr>
        <p:spPr>
          <a:xfrm>
            <a:off x="-16400" y="6555534"/>
            <a:ext cx="10629218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350" tIns="1218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9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3"/>
          <p:cNvSpPr/>
          <p:nvPr/>
        </p:nvSpPr>
        <p:spPr>
          <a:xfrm flipH="1">
            <a:off x="965707" y="2583700"/>
            <a:ext cx="3237993" cy="355035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3"/>
          <p:cNvSpPr txBox="1">
            <a:spLocks noGrp="1"/>
          </p:cNvSpPr>
          <p:nvPr>
            <p:ph type="subTitle" idx="3"/>
          </p:nvPr>
        </p:nvSpPr>
        <p:spPr>
          <a:xfrm>
            <a:off x="965700" y="2583770"/>
            <a:ext cx="3162073" cy="29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575" tIns="487575" rIns="487575" bIns="48757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5" name="Google Shape;25;p23"/>
          <p:cNvGrpSpPr/>
          <p:nvPr/>
        </p:nvGrpSpPr>
        <p:grpSpPr>
          <a:xfrm>
            <a:off x="609575" y="1793471"/>
            <a:ext cx="711162" cy="711307"/>
            <a:chOff x="457200" y="1378813"/>
            <a:chExt cx="695400" cy="695450"/>
          </a:xfrm>
        </p:grpSpPr>
        <p:sp>
          <p:nvSpPr>
            <p:cNvPr id="26" name="Google Shape;26;p23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F7EF6A"/>
            </a:solidFill>
            <a:ln>
              <a:noFill/>
            </a:ln>
          </p:spPr>
          <p:txBody>
            <a:bodyPr spcFirstLastPara="1" wrap="square" lIns="243750" tIns="243750" rIns="243750" bIns="243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" name="Google Shape;27;p23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F7EF6A"/>
            </a:solidFill>
            <a:ln>
              <a:noFill/>
            </a:ln>
          </p:spPr>
          <p:txBody>
            <a:bodyPr spcFirstLastPara="1" wrap="square" lIns="243750" tIns="243750" rIns="243750" bIns="2437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23"/>
          <p:cNvGrpSpPr/>
          <p:nvPr/>
        </p:nvGrpSpPr>
        <p:grpSpPr>
          <a:xfrm>
            <a:off x="4305275" y="1793471"/>
            <a:ext cx="711162" cy="711307"/>
            <a:chOff x="457200" y="1378813"/>
            <a:chExt cx="695400" cy="695450"/>
          </a:xfrm>
        </p:grpSpPr>
        <p:sp>
          <p:nvSpPr>
            <p:cNvPr id="29" name="Google Shape;29;p23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AFCA54"/>
            </a:solidFill>
            <a:ln>
              <a:noFill/>
            </a:ln>
          </p:spPr>
          <p:txBody>
            <a:bodyPr spcFirstLastPara="1" wrap="square" lIns="243750" tIns="243750" rIns="243750" bIns="243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" name="Google Shape;30;p23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AFCA54"/>
            </a:solidFill>
            <a:ln>
              <a:noFill/>
            </a:ln>
          </p:spPr>
          <p:txBody>
            <a:bodyPr spcFirstLastPara="1" wrap="square" lIns="243750" tIns="243750" rIns="243750" bIns="2437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23"/>
          <p:cNvSpPr/>
          <p:nvPr/>
        </p:nvSpPr>
        <p:spPr>
          <a:xfrm flipH="1">
            <a:off x="4661407" y="2583700"/>
            <a:ext cx="3237993" cy="355035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3"/>
          <p:cNvSpPr txBox="1">
            <a:spLocks noGrp="1"/>
          </p:cNvSpPr>
          <p:nvPr>
            <p:ph type="subTitle" idx="4"/>
          </p:nvPr>
        </p:nvSpPr>
        <p:spPr>
          <a:xfrm>
            <a:off x="4661400" y="2583783"/>
            <a:ext cx="3162073" cy="355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575" tIns="487575" rIns="487575" bIns="48757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3" name="Google Shape;33;p23"/>
          <p:cNvGrpSpPr/>
          <p:nvPr/>
        </p:nvGrpSpPr>
        <p:grpSpPr>
          <a:xfrm>
            <a:off x="8178775" y="1794471"/>
            <a:ext cx="711162" cy="711307"/>
            <a:chOff x="457200" y="1378813"/>
            <a:chExt cx="695400" cy="695450"/>
          </a:xfrm>
        </p:grpSpPr>
        <p:sp>
          <p:nvSpPr>
            <p:cNvPr id="34" name="Google Shape;34;p23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4FA786"/>
            </a:solidFill>
            <a:ln>
              <a:noFill/>
            </a:ln>
          </p:spPr>
          <p:txBody>
            <a:bodyPr spcFirstLastPara="1" wrap="square" lIns="243750" tIns="243750" rIns="243750" bIns="243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" name="Google Shape;35;p23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4FA786"/>
            </a:solidFill>
            <a:ln>
              <a:noFill/>
            </a:ln>
          </p:spPr>
          <p:txBody>
            <a:bodyPr spcFirstLastPara="1" wrap="square" lIns="243750" tIns="243750" rIns="243750" bIns="2437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3"/>
          <p:cNvSpPr/>
          <p:nvPr/>
        </p:nvSpPr>
        <p:spPr>
          <a:xfrm flipH="1">
            <a:off x="8534907" y="2584700"/>
            <a:ext cx="3237993" cy="355035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>
            <a:spLocks noGrp="1"/>
          </p:cNvSpPr>
          <p:nvPr>
            <p:ph type="subTitle" idx="5"/>
          </p:nvPr>
        </p:nvSpPr>
        <p:spPr>
          <a:xfrm>
            <a:off x="8534900" y="2584783"/>
            <a:ext cx="3162073" cy="355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575" tIns="487575" rIns="487575" bIns="48757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4546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68">
          <p15:clr>
            <a:srgbClr val="F9AD4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Subsection Slide">
  <p:cSld name="5. Subsection Slide"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" name="Google Shape;1066;p25"/>
          <p:cNvPicPr preferRelativeResize="0"/>
          <p:nvPr/>
        </p:nvPicPr>
        <p:blipFill rotWithShape="1">
          <a:blip r:embed="rId2">
            <a:alphaModFix/>
          </a:blip>
          <a:srcRect t="2489" b="2498"/>
          <a:stretch/>
        </p:blipFill>
        <p:spPr>
          <a:xfrm>
            <a:off x="365760" y="366508"/>
            <a:ext cx="11460479" cy="6124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25"/>
          <p:cNvSpPr txBox="1">
            <a:spLocks noGrp="1"/>
          </p:cNvSpPr>
          <p:nvPr>
            <p:ph type="title"/>
          </p:nvPr>
        </p:nvSpPr>
        <p:spPr>
          <a:xfrm>
            <a:off x="365767" y="2784634"/>
            <a:ext cx="11460434" cy="105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4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8" name="Google Shape;1068;p2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591" cy="52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69" name="Google Shape;1069;p25"/>
          <p:cNvSpPr txBox="1">
            <a:spLocks noGrp="1"/>
          </p:cNvSpPr>
          <p:nvPr>
            <p:ph type="sldNum" idx="2"/>
          </p:nvPr>
        </p:nvSpPr>
        <p:spPr>
          <a:xfrm>
            <a:off x="11477033" y="6609600"/>
            <a:ext cx="349141" cy="14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4375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70" name="Google Shape;1070;p25"/>
          <p:cNvSpPr txBox="1">
            <a:spLocks noGrp="1"/>
          </p:cNvSpPr>
          <p:nvPr>
            <p:ph type="subTitle" idx="1"/>
          </p:nvPr>
        </p:nvSpPr>
        <p:spPr>
          <a:xfrm>
            <a:off x="-16400" y="6555534"/>
            <a:ext cx="10629218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350" tIns="1218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9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5768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Text with Sidebar">
  <p:cSld name="8. Text with Sidebar"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4" name="Google Shape;1314;p27"/>
          <p:cNvPicPr preferRelativeResize="0"/>
          <p:nvPr/>
        </p:nvPicPr>
        <p:blipFill rotWithShape="1">
          <a:blip r:embed="rId2">
            <a:alphaModFix/>
          </a:blip>
          <a:srcRect t="118" b="118"/>
          <a:stretch/>
        </p:blipFill>
        <p:spPr>
          <a:xfrm>
            <a:off x="9398600" y="1213700"/>
            <a:ext cx="2438400" cy="5046398"/>
          </a:xfrm>
          <a:prstGeom prst="rect">
            <a:avLst/>
          </a:prstGeom>
          <a:noFill/>
          <a:ln>
            <a:noFill/>
          </a:ln>
        </p:spPr>
      </p:pic>
      <p:sp>
        <p:nvSpPr>
          <p:cNvPr id="1315" name="Google Shape;1315;p27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8899568" cy="48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243750" rIns="121900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6" name="Google Shape;1316;p27"/>
          <p:cNvSpPr txBox="1">
            <a:spLocks noGrp="1"/>
          </p:cNvSpPr>
          <p:nvPr>
            <p:ph type="body" idx="2"/>
          </p:nvPr>
        </p:nvSpPr>
        <p:spPr>
          <a:xfrm>
            <a:off x="0" y="1661067"/>
            <a:ext cx="8932726" cy="519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0" rIns="1219000" bIns="2437975" anchor="t" anchorCtr="0">
            <a:noAutofit/>
          </a:bodyPr>
          <a:lstStyle>
            <a:lvl1pPr marL="228600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●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○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685800" marR="0" lvl="2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■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914400" marR="0" lvl="3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●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143000" marR="0" lvl="4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○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371600" marR="0" lvl="5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■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1600200" marR="0" lvl="6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●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1828800" marR="0" lvl="7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○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2057400" marR="0" lvl="8" indent="-231775" algn="l" rtl="0">
              <a:lnSpc>
                <a:spcPct val="100000"/>
              </a:lnSpc>
              <a:spcBef>
                <a:spcPts val="1050"/>
              </a:spcBef>
              <a:spcAft>
                <a:spcPts val="1050"/>
              </a:spcAft>
              <a:buClr>
                <a:srgbClr val="000000"/>
              </a:buClr>
              <a:buSzPts val="3700"/>
              <a:buFont typeface="Roboto"/>
              <a:buChar char="■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17" name="Google Shape;1317;p27"/>
          <p:cNvSpPr txBox="1">
            <a:spLocks noGrp="1"/>
          </p:cNvSpPr>
          <p:nvPr>
            <p:ph type="subTitle" idx="3"/>
          </p:nvPr>
        </p:nvSpPr>
        <p:spPr>
          <a:xfrm>
            <a:off x="9408400" y="1213967"/>
            <a:ext cx="2418780" cy="5046450"/>
          </a:xfrm>
          <a:prstGeom prst="rect">
            <a:avLst/>
          </a:prstGeom>
          <a:noFill/>
          <a:ln w="9525" cap="flat" cmpd="sng">
            <a:solidFill>
              <a:srgbClr val="DBD9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7575" tIns="487575" rIns="487575" bIns="487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8" name="Google Shape;1318;p27"/>
          <p:cNvSpPr txBox="1">
            <a:spLocks noGrp="1"/>
          </p:cNvSpPr>
          <p:nvPr>
            <p:ph type="title"/>
          </p:nvPr>
        </p:nvSpPr>
        <p:spPr>
          <a:xfrm>
            <a:off x="-16567" y="0"/>
            <a:ext cx="8932726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487575" rIns="731350" bIns="2437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9" name="Google Shape;1319;p27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141" cy="14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437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20" name="Google Shape;1320;p27"/>
          <p:cNvCxnSpPr/>
          <p:nvPr/>
        </p:nvCxnSpPr>
        <p:spPr>
          <a:xfrm>
            <a:off x="365760" y="6541940"/>
            <a:ext cx="11460735" cy="1365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1" name="Google Shape;1321;p27"/>
          <p:cNvCxnSpPr/>
          <p:nvPr/>
        </p:nvCxnSpPr>
        <p:spPr>
          <a:xfrm>
            <a:off x="365833" y="853440"/>
            <a:ext cx="11460735" cy="136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2" name="Google Shape;1322;p27"/>
          <p:cNvSpPr txBox="1">
            <a:spLocks noGrp="1"/>
          </p:cNvSpPr>
          <p:nvPr>
            <p:ph type="subTitle" idx="4"/>
          </p:nvPr>
        </p:nvSpPr>
        <p:spPr>
          <a:xfrm>
            <a:off x="-16400" y="6555534"/>
            <a:ext cx="10629218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350" tIns="1218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9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403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Text Only">
  <p:cSld name="9. Text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734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487575" rIns="731350" bIns="2437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25" cy="48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243750" rIns="121900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1" name="Google Shape;41;p28"/>
          <p:cNvCxnSpPr/>
          <p:nvPr/>
        </p:nvCxnSpPr>
        <p:spPr>
          <a:xfrm>
            <a:off x="365833" y="853440"/>
            <a:ext cx="11460735" cy="136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28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141" cy="14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437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3" name="Google Shape;43;p28"/>
          <p:cNvCxnSpPr/>
          <p:nvPr/>
        </p:nvCxnSpPr>
        <p:spPr>
          <a:xfrm>
            <a:off x="365760" y="6541940"/>
            <a:ext cx="11460735" cy="1365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28"/>
          <p:cNvSpPr txBox="1">
            <a:spLocks noGrp="1"/>
          </p:cNvSpPr>
          <p:nvPr>
            <p:ph type="subTitle" idx="2"/>
          </p:nvPr>
        </p:nvSpPr>
        <p:spPr>
          <a:xfrm>
            <a:off x="-16400" y="6555534"/>
            <a:ext cx="10629218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350" tIns="1218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9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3"/>
          </p:nvPr>
        </p:nvSpPr>
        <p:spPr>
          <a:xfrm>
            <a:off x="234" y="1712334"/>
            <a:ext cx="12192025" cy="482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0" rIns="1219000" bIns="2437975" anchor="t" anchorCtr="0">
            <a:noAutofit/>
          </a:bodyPr>
          <a:lstStyle>
            <a:lvl1pPr marL="228600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●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○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685800" marR="0" lvl="2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■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914400" marR="0" lvl="3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●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143000" marR="0" lvl="4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○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371600" marR="0" lvl="5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■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1600200" marR="0" lvl="6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●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1828800" marR="0" lvl="7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○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2057400" marR="0" lvl="8" indent="-231775" algn="l" rtl="0">
              <a:lnSpc>
                <a:spcPct val="100000"/>
              </a:lnSpc>
              <a:spcBef>
                <a:spcPts val="1050"/>
              </a:spcBef>
              <a:spcAft>
                <a:spcPts val="1050"/>
              </a:spcAft>
              <a:buClr>
                <a:srgbClr val="000000"/>
              </a:buClr>
              <a:buSzPts val="3700"/>
              <a:buFont typeface="Roboto"/>
              <a:buChar char="■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251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3A15-C081-43D2-B61C-0C33F59B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CE6CC-0015-4C6A-9350-D9F71F169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C53B6-0909-4980-B3D9-4F2AC175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D3CA-2590-4442-BB53-01383C9B022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34DAA-19B6-426E-AC79-A72155BF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1998D-F720-4375-86D2-6793FC46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5DF7-08DD-493C-B633-9456B6F9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9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8357-9679-4AC1-A6BD-A14BAD37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208A-4095-46AC-A0C6-7098495EE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F6DEC-46A1-4984-9485-FF05727C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D3CA-2590-4442-BB53-01383C9B022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9E57B-77CC-4307-8F78-FD39F0A2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C37E9-8638-4338-A1B4-0F054CB7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5DF7-08DD-493C-B633-9456B6F9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8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AD5C-37A1-4DEC-9F3E-F8CAE3F7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EF93-C089-4667-98AF-8FDC526F7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333C3-C7FB-4439-BDE5-7AD3C9FEB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81931-542C-4C7C-925E-C1601DF7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D3CA-2590-4442-BB53-01383C9B022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4A151-F791-4CCE-81C0-F1E56A83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5DCD6-D896-4090-A7B4-883E8145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5DF7-08DD-493C-B633-9456B6F9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0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8A69-2A8F-45EF-8340-5ABECD2D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1BA23-013D-467C-8CDE-1399795EE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89661-8681-46AA-86A1-B20003B3B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7F922-7298-4A99-AD6A-A77B3B77B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3A4D3-A099-411D-8996-02A45257E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43D55E-2E47-4D59-B1CA-CF17C826D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D3CA-2590-4442-BB53-01383C9B022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3FE41-F771-46BA-B184-4E23F8EA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8C4DE-9963-48AF-ABF0-E48E789D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5DF7-08DD-493C-B633-9456B6F9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2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E098-7B7B-4902-B707-D1094AB8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7A2FA-A973-4131-B896-CEA44B51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D3CA-2590-4442-BB53-01383C9B022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FA1B2-8282-4ECF-91C1-ED51797C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D5FC-7ED9-42D6-9C46-783FC5F6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5DF7-08DD-493C-B633-9456B6F9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3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0B584-D8F2-4904-8D0D-80FD6C8E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D3CA-2590-4442-BB53-01383C9B022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0AF58-2721-43D1-B4B1-A7538E56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2D97-F850-4564-8758-119D1BBB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5DF7-08DD-493C-B633-9456B6F9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9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0146-D651-4027-B47D-C03DC024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71C0-6167-4142-A0CA-689B146B0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3BD82-AED3-48B0-965C-AF38A0061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3C85B-2475-47BE-913E-AA6EC656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D3CA-2590-4442-BB53-01383C9B022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F6188-FB81-4695-A2C3-DA35C858D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5BD6F-D564-48CC-BF46-735F159D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5DF7-08DD-493C-B633-9456B6F9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9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7A1D-8C6A-4212-9D0F-CBEA6736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95311-A5DB-48AB-8415-A1BCA61F1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8B7E2-00DD-4A56-8BAD-C53F80865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BB42C-0EA5-44D4-9803-72F6F21B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D3CA-2590-4442-BB53-01383C9B022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984DE-AD4B-4459-8391-B33D40EB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094F0-5AC2-4EEA-8CC4-877E516C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5DF7-08DD-493C-B633-9456B6F9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4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172B8-EB7B-44F8-9912-95E4121CF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C2514-580A-4D32-ACCD-254A631E2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7737-0D8C-462F-9F78-582325F34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BD3CA-2590-4442-BB53-01383C9B022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9407A-58F3-44DA-A3DA-B4604CD13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DECB-D092-4A04-BE18-15C3DA4B4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45DF7-08DD-493C-B633-9456B6F9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8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aw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p1"/>
          <p:cNvSpPr txBox="1">
            <a:spLocks noGrp="1"/>
          </p:cNvSpPr>
          <p:nvPr>
            <p:ph type="title"/>
          </p:nvPr>
        </p:nvSpPr>
        <p:spPr>
          <a:xfrm>
            <a:off x="367276" y="2530434"/>
            <a:ext cx="11457450" cy="10564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r>
              <a:rPr lang="en-US" b="1">
                <a:latin typeface="Roboto"/>
                <a:ea typeface="Roboto"/>
                <a:cs typeface="Roboto"/>
                <a:sym typeface="Roboto"/>
              </a:rPr>
              <a:t>Final Engagement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>
              <a:buSzPts val="6800"/>
            </a:pPr>
            <a:r>
              <a:rPr lang="en-US" sz="3400">
                <a:latin typeface="Roboto"/>
                <a:ea typeface="Roboto"/>
                <a:cs typeface="Roboto"/>
                <a:sym typeface="Roboto"/>
              </a:rPr>
              <a:t>Attack, Defense &amp; Analysis of a Vulnerable Network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  <a:p>
            <a:pPr>
              <a:buSzPts val="6800"/>
            </a:pPr>
            <a:endParaRPr sz="3400">
              <a:latin typeface="Roboto"/>
              <a:ea typeface="Roboto"/>
              <a:cs typeface="Roboto"/>
              <a:sym typeface="Roboto"/>
            </a:endParaRPr>
          </a:p>
          <a:p>
            <a:pPr>
              <a:buSzPts val="6800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Kathryn Lahr, James Liddell, Mike Monahan, Juddy Otieno, Grant Stanford, and Ian Duff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>
              <a:buSzPts val="6800"/>
            </a:pP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>
              <a:buSzPts val="6800"/>
            </a:pP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>
              <a:buSzPts val="6800"/>
            </a:pPr>
            <a:r>
              <a:rPr lang="en-US" sz="1750">
                <a:latin typeface="Roboto"/>
                <a:ea typeface="Roboto"/>
                <a:cs typeface="Roboto"/>
                <a:sym typeface="Roboto"/>
              </a:rPr>
              <a:t>GWU Cybersecurity Bootcamp - January 22, 2022</a:t>
            </a:r>
            <a:endParaRPr sz="1750">
              <a:latin typeface="Roboto"/>
              <a:ea typeface="Roboto"/>
              <a:cs typeface="Roboto"/>
              <a:sym typeface="Roboto"/>
            </a:endParaRPr>
          </a:p>
          <a:p>
            <a:pPr>
              <a:buSzPts val="6800"/>
            </a:pPr>
            <a:endParaRPr sz="3400">
              <a:latin typeface="Roboto"/>
              <a:ea typeface="Roboto"/>
              <a:cs typeface="Roboto"/>
              <a:sym typeface="Roboto"/>
            </a:endParaRPr>
          </a:p>
          <a:p>
            <a:pPr>
              <a:buSzPts val="6800"/>
            </a:pPr>
            <a:endParaRPr sz="3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5" name="Google Shape;2325;p1"/>
          <p:cNvSpPr txBox="1">
            <a:spLocks noGrp="1"/>
          </p:cNvSpPr>
          <p:nvPr>
            <p:ph type="sldNum" idx="12"/>
          </p:nvPr>
        </p:nvSpPr>
        <p:spPr>
          <a:xfrm>
            <a:off x="11475632" y="6609600"/>
            <a:ext cx="349050" cy="1408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12187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  <p:sp>
        <p:nvSpPr>
          <p:cNvPr id="2326" name="Google Shape;2326;p1"/>
          <p:cNvSpPr txBox="1">
            <a:spLocks noGrp="1"/>
          </p:cNvSpPr>
          <p:nvPr>
            <p:ph type="subTitle" idx="1"/>
          </p:nvPr>
        </p:nvSpPr>
        <p:spPr>
          <a:xfrm>
            <a:off x="-14808" y="6555534"/>
            <a:ext cx="10626450" cy="30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675" tIns="60925" rIns="0" bIns="0" rtlCol="0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2"/>
          <p:cNvSpPr txBox="1">
            <a:spLocks noGrp="1"/>
          </p:cNvSpPr>
          <p:nvPr>
            <p:ph type="title"/>
          </p:nvPr>
        </p:nvSpPr>
        <p:spPr>
          <a:xfrm>
            <a:off x="-14808" y="0"/>
            <a:ext cx="12221550" cy="71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0" tIns="243788" rIns="365675" bIns="121875" rtlCol="0" anchor="t" anchorCtr="0">
            <a:noAutofit/>
          </a:bodyPr>
          <a:lstStyle/>
          <a:p>
            <a:r>
              <a:rPr lang="en-US"/>
              <a:t>Table of Contents</a:t>
            </a:r>
            <a:endParaRPr/>
          </a:p>
        </p:txBody>
      </p:sp>
      <p:sp>
        <p:nvSpPr>
          <p:cNvPr id="2333" name="Google Shape;2333;p2"/>
          <p:cNvSpPr txBox="1">
            <a:spLocks noGrp="1"/>
          </p:cNvSpPr>
          <p:nvPr>
            <p:ph type="subTitle" idx="1"/>
          </p:nvPr>
        </p:nvSpPr>
        <p:spPr>
          <a:xfrm>
            <a:off x="1588" y="901300"/>
            <a:ext cx="12188850" cy="4864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0" tIns="121875" rIns="609500" bIns="0" rtlCol="0" anchor="t" anchorCtr="0">
            <a:noAutofit/>
          </a:bodyPr>
          <a:lstStyle/>
          <a:p>
            <a:pPr marL="0" indent="0"/>
            <a:r>
              <a:rPr lang="en-US"/>
              <a:t>This document contains the following resources: </a:t>
            </a:r>
            <a:endParaRPr/>
          </a:p>
        </p:txBody>
      </p:sp>
      <p:sp>
        <p:nvSpPr>
          <p:cNvPr id="2334" name="Google Shape;2334;p2"/>
          <p:cNvSpPr txBox="1">
            <a:spLocks noGrp="1"/>
          </p:cNvSpPr>
          <p:nvPr>
            <p:ph type="sldNum" idx="12"/>
          </p:nvPr>
        </p:nvSpPr>
        <p:spPr>
          <a:xfrm>
            <a:off x="11475632" y="6609600"/>
            <a:ext cx="349050" cy="1408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12187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2</a:t>
            </a:fld>
            <a:endParaRPr/>
          </a:p>
        </p:txBody>
      </p:sp>
      <p:sp>
        <p:nvSpPr>
          <p:cNvPr id="2335" name="Google Shape;2335;p2"/>
          <p:cNvSpPr txBox="1">
            <a:spLocks noGrp="1"/>
          </p:cNvSpPr>
          <p:nvPr>
            <p:ph type="subTitle" idx="2"/>
          </p:nvPr>
        </p:nvSpPr>
        <p:spPr>
          <a:xfrm>
            <a:off x="-14808" y="6555534"/>
            <a:ext cx="10626450" cy="30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675" tIns="60925" rIns="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336" name="Google Shape;2336;p2"/>
          <p:cNvSpPr txBox="1">
            <a:spLocks noGrp="1"/>
          </p:cNvSpPr>
          <p:nvPr>
            <p:ph type="subTitle" idx="3"/>
          </p:nvPr>
        </p:nvSpPr>
        <p:spPr>
          <a:xfrm>
            <a:off x="967036" y="2583770"/>
            <a:ext cx="3161250" cy="295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43788" tIns="243788" rIns="243788" bIns="243788" rtlCol="0" anchor="t" anchorCtr="0">
            <a:noAutofit/>
          </a:bodyPr>
          <a:lstStyle/>
          <a:p>
            <a:pPr marL="0" indent="0"/>
            <a:r>
              <a:rPr lang="en-US" b="1"/>
              <a:t>Network Topology &amp; Critical Vulnerabilities</a:t>
            </a:r>
            <a:endParaRPr b="1"/>
          </a:p>
        </p:txBody>
      </p:sp>
      <p:sp>
        <p:nvSpPr>
          <p:cNvPr id="2337" name="Google Shape;2337;p2"/>
          <p:cNvSpPr txBox="1">
            <a:spLocks noGrp="1"/>
          </p:cNvSpPr>
          <p:nvPr>
            <p:ph type="subTitle" idx="4"/>
          </p:nvPr>
        </p:nvSpPr>
        <p:spPr>
          <a:xfrm>
            <a:off x="4661774" y="2583783"/>
            <a:ext cx="3161250" cy="35503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43788" tIns="243788" rIns="243788" bIns="243788" rtlCol="0" anchor="t" anchorCtr="0">
            <a:noAutofit/>
          </a:bodyPr>
          <a:lstStyle/>
          <a:p>
            <a:pPr marL="0" indent="0"/>
            <a:r>
              <a:rPr lang="en-US" b="1"/>
              <a:t>Exploits Used</a:t>
            </a:r>
            <a:endParaRPr b="1"/>
          </a:p>
        </p:txBody>
      </p:sp>
      <p:sp>
        <p:nvSpPr>
          <p:cNvPr id="2338" name="Google Shape;2338;p2"/>
          <p:cNvSpPr txBox="1">
            <a:spLocks noGrp="1"/>
          </p:cNvSpPr>
          <p:nvPr>
            <p:ph type="subTitle" idx="5"/>
          </p:nvPr>
        </p:nvSpPr>
        <p:spPr>
          <a:xfrm>
            <a:off x="8534265" y="2584783"/>
            <a:ext cx="3161250" cy="35503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43788" tIns="243788" rIns="243788" bIns="243788" rtlCol="0" anchor="t" anchorCtr="0">
            <a:noAutofit/>
          </a:bodyPr>
          <a:lstStyle/>
          <a:p>
            <a:pPr marL="0" indent="0"/>
            <a:r>
              <a:rPr lang="en-US" b="1"/>
              <a:t>Methods Used to Avoiding Detect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3" name="Google Shape;23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255" y="386534"/>
            <a:ext cx="11457412" cy="6123224"/>
          </a:xfrm>
          <a:prstGeom prst="rect">
            <a:avLst/>
          </a:prstGeom>
          <a:noFill/>
          <a:ln>
            <a:noFill/>
          </a:ln>
        </p:spPr>
      </p:pic>
      <p:sp>
        <p:nvSpPr>
          <p:cNvPr id="2344" name="Google Shape;2344;p3"/>
          <p:cNvSpPr txBox="1"/>
          <p:nvPr/>
        </p:nvSpPr>
        <p:spPr>
          <a:xfrm>
            <a:off x="11475632" y="6609600"/>
            <a:ext cx="349050" cy="14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21875" anchor="t" anchorCtr="0">
            <a:noAutofit/>
          </a:bodyPr>
          <a:lstStyle/>
          <a:p>
            <a:pPr algn="r">
              <a:buClr>
                <a:srgbClr val="000000"/>
              </a:buClr>
              <a:buSzPts val="1600"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rgbClr val="000000"/>
                </a:buClr>
                <a:buSzPts val="1600"/>
              </a:pPr>
              <a:t>3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5" name="Google Shape;2345;p3"/>
          <p:cNvSpPr txBox="1">
            <a:spLocks noGrp="1"/>
          </p:cNvSpPr>
          <p:nvPr>
            <p:ph type="title"/>
          </p:nvPr>
        </p:nvSpPr>
        <p:spPr>
          <a:xfrm>
            <a:off x="367259" y="2468134"/>
            <a:ext cx="11457450" cy="1372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>
                <a:solidFill>
                  <a:schemeClr val="lt1"/>
                </a:solidFill>
              </a:rPr>
              <a:t>Network Topology</a:t>
            </a:r>
            <a:endParaRPr>
              <a:solidFill>
                <a:schemeClr val="lt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>
                <a:solidFill>
                  <a:schemeClr val="lt1"/>
                </a:solidFill>
              </a:rPr>
              <a:t>&amp; Critical Vulnerabilities</a:t>
            </a:r>
            <a:endParaRPr b="1"/>
          </a:p>
          <a:p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46" name="Google Shape;2346;p3"/>
          <p:cNvSpPr txBox="1">
            <a:spLocks noGrp="1"/>
          </p:cNvSpPr>
          <p:nvPr>
            <p:ph type="subTitle" idx="1"/>
          </p:nvPr>
        </p:nvSpPr>
        <p:spPr>
          <a:xfrm>
            <a:off x="-42123" y="17481422"/>
            <a:ext cx="28329750" cy="8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675" tIns="60925" rIns="0" bIns="0" rtlCol="0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4"/>
          <p:cNvSpPr txBox="1">
            <a:spLocks noGrp="1"/>
          </p:cNvSpPr>
          <p:nvPr>
            <p:ph type="body" idx="2"/>
          </p:nvPr>
        </p:nvSpPr>
        <p:spPr>
          <a:xfrm>
            <a:off x="155381" y="1213967"/>
            <a:ext cx="8930400" cy="5196750"/>
          </a:xfrm>
          <a:prstGeom prst="rect">
            <a:avLst/>
          </a:prstGeom>
          <a:solidFill>
            <a:srgbClr val="1D8BE6">
              <a:alpha val="14117"/>
            </a:srgbClr>
          </a:solidFill>
          <a:ln>
            <a:noFill/>
          </a:ln>
        </p:spPr>
        <p:txBody>
          <a:bodyPr spcFirstLastPara="1" vert="horz" wrap="square" lIns="609500" tIns="0" rIns="609500" bIns="1218988" rtlCol="0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1050"/>
              </a:spcBef>
              <a:buNone/>
            </a:pPr>
            <a:endParaRPr/>
          </a:p>
          <a:p>
            <a:pPr marL="0" indent="0">
              <a:spcBef>
                <a:spcPts val="1050"/>
              </a:spcBef>
              <a:buNone/>
            </a:pPr>
            <a:endParaRPr/>
          </a:p>
          <a:p>
            <a:pPr marL="0" indent="0">
              <a:spcBef>
                <a:spcPts val="1050"/>
              </a:spcBef>
              <a:buNone/>
            </a:pPr>
            <a:endParaRPr/>
          </a:p>
          <a:p>
            <a:pPr marL="0" indent="0" algn="ctr">
              <a:spcBef>
                <a:spcPts val="1050"/>
              </a:spcBef>
              <a:buNone/>
            </a:pPr>
            <a:r>
              <a:rPr lang="en-US" sz="2400" b="1"/>
              <a:t>[Insert Here]</a:t>
            </a:r>
            <a:endParaRPr sz="2400" b="1"/>
          </a:p>
          <a:p>
            <a:pPr marL="0" indent="0">
              <a:buNone/>
            </a:pPr>
            <a:endParaRPr/>
          </a:p>
          <a:p>
            <a:pPr marL="0" indent="0">
              <a:spcBef>
                <a:spcPts val="1050"/>
              </a:spcBef>
              <a:buNone/>
            </a:pPr>
            <a:r>
              <a:rPr lang="en-US"/>
              <a:t>Use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draw.io</a:t>
            </a:r>
            <a:r>
              <a:rPr lang="en-US">
                <a:solidFill>
                  <a:schemeClr val="dk1"/>
                </a:solidFill>
              </a:rPr>
              <a:t> to create</a:t>
            </a:r>
            <a:r>
              <a:rPr lang="en-US"/>
              <a:t> a diagram of the network.</a:t>
            </a:r>
            <a:endParaRPr/>
          </a:p>
          <a:p>
            <a:pPr marL="0" indent="0">
              <a:spcBef>
                <a:spcPts val="1050"/>
              </a:spcBef>
              <a:buClr>
                <a:schemeClr val="dk1"/>
              </a:buClr>
              <a:buSzPts val="2900"/>
              <a:buNone/>
            </a:pPr>
            <a:r>
              <a:rPr lang="en-US"/>
              <a:t>Add your diagram to this slide and fill out the data in the sidebar.</a:t>
            </a:r>
            <a:endParaRPr/>
          </a:p>
          <a:p>
            <a:pPr marL="0" indent="0">
              <a:spcBef>
                <a:spcPts val="1050"/>
              </a:spcBef>
              <a:buClr>
                <a:schemeClr val="dk1"/>
              </a:buClr>
              <a:buSzPts val="2900"/>
              <a:buNone/>
            </a:pPr>
            <a:endParaRPr/>
          </a:p>
          <a:p>
            <a:pPr marL="0" indent="0">
              <a:spcBef>
                <a:spcPts val="1050"/>
              </a:spcBef>
              <a:spcAft>
                <a:spcPts val="1050"/>
              </a:spcAft>
              <a:buNone/>
            </a:pPr>
            <a:endParaRPr/>
          </a:p>
        </p:txBody>
      </p:sp>
      <p:sp>
        <p:nvSpPr>
          <p:cNvPr id="2352" name="Google Shape;2352;p4"/>
          <p:cNvSpPr txBox="1">
            <a:spLocks noGrp="1"/>
          </p:cNvSpPr>
          <p:nvPr>
            <p:ph type="subTitle" idx="3"/>
          </p:nvPr>
        </p:nvSpPr>
        <p:spPr>
          <a:xfrm>
            <a:off x="9407538" y="1213967"/>
            <a:ext cx="2418150" cy="5046450"/>
          </a:xfrm>
          <a:prstGeom prst="rect">
            <a:avLst/>
          </a:prstGeom>
          <a:noFill/>
          <a:ln w="9525" cap="flat" cmpd="sng">
            <a:solidFill>
              <a:srgbClr val="DBD9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243788" tIns="243788" rIns="243788" bIns="243788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2900"/>
            </a:pPr>
            <a:r>
              <a:rPr lang="en-US" sz="1150" b="1">
                <a:latin typeface="Calibri"/>
                <a:ea typeface="Calibri"/>
                <a:cs typeface="Calibri"/>
                <a:sym typeface="Calibri"/>
              </a:rPr>
              <a:t>Network</a:t>
            </a:r>
            <a:endParaRPr sz="1150" b="1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50">
                <a:latin typeface="Calibri"/>
                <a:ea typeface="Calibri"/>
                <a:cs typeface="Calibri"/>
                <a:sym typeface="Calibri"/>
              </a:rPr>
              <a:t>Address Range: 192.168.1.0/24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50">
                <a:latin typeface="Calibri"/>
                <a:ea typeface="Calibri"/>
                <a:cs typeface="Calibri"/>
                <a:sym typeface="Calibri"/>
              </a:rPr>
              <a:t>Netmask: 255.255.255.0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50">
                <a:latin typeface="Calibri"/>
                <a:ea typeface="Calibri"/>
                <a:cs typeface="Calibri"/>
                <a:sym typeface="Calibri"/>
              </a:rPr>
              <a:t>Gateway: 192.168.1.1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endParaRPr sz="115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50" b="1">
                <a:latin typeface="Calibri"/>
                <a:ea typeface="Calibri"/>
                <a:cs typeface="Calibri"/>
                <a:sym typeface="Calibri"/>
              </a:rPr>
              <a:t>Machines</a:t>
            </a:r>
            <a:endParaRPr sz="1150" b="1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50">
                <a:latin typeface="Calibri"/>
                <a:ea typeface="Calibri"/>
                <a:cs typeface="Calibri"/>
                <a:sym typeface="Calibri"/>
              </a:rPr>
              <a:t>IPv4: 192.168.1.1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50">
                <a:latin typeface="Calibri"/>
                <a:ea typeface="Calibri"/>
                <a:cs typeface="Calibri"/>
                <a:sym typeface="Calibri"/>
              </a:rPr>
              <a:t>OS: Windows 10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50">
                <a:latin typeface="Calibri"/>
                <a:ea typeface="Calibri"/>
                <a:cs typeface="Calibri"/>
                <a:sym typeface="Calibri"/>
              </a:rPr>
              <a:t>Hostname: Hyper-V Host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endParaRPr sz="115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50">
                <a:latin typeface="Calibri"/>
                <a:ea typeface="Calibri"/>
                <a:cs typeface="Calibri"/>
                <a:sym typeface="Calibri"/>
              </a:rPr>
              <a:t>IPv4: 192.168.1.90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50">
                <a:latin typeface="Calibri"/>
                <a:ea typeface="Calibri"/>
                <a:cs typeface="Calibri"/>
                <a:sym typeface="Calibri"/>
              </a:rPr>
              <a:t>OS: Linux 2.6.32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50">
                <a:latin typeface="Calibri"/>
                <a:ea typeface="Calibri"/>
                <a:cs typeface="Calibri"/>
                <a:sym typeface="Calibri"/>
              </a:rPr>
              <a:t>Hostname: Kali Linux - Attack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endParaRPr sz="115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50">
                <a:latin typeface="Calibri"/>
                <a:ea typeface="Calibri"/>
                <a:cs typeface="Calibri"/>
                <a:sym typeface="Calibri"/>
              </a:rPr>
              <a:t>IPv4: 192.168.1.100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50">
                <a:latin typeface="Calibri"/>
                <a:ea typeface="Calibri"/>
                <a:cs typeface="Calibri"/>
                <a:sym typeface="Calibri"/>
              </a:rPr>
              <a:t>OS: Linux 4.15 – 5.6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50">
                <a:latin typeface="Calibri"/>
                <a:ea typeface="Calibri"/>
                <a:cs typeface="Calibri"/>
                <a:sym typeface="Calibri"/>
              </a:rPr>
              <a:t>Hostname: ELK Stack - Monitor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endParaRPr sz="115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50">
                <a:latin typeface="Calibri"/>
                <a:ea typeface="Calibri"/>
                <a:cs typeface="Calibri"/>
                <a:sym typeface="Calibri"/>
              </a:rPr>
              <a:t>IPv4: 192.168.1.105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50">
                <a:latin typeface="Calibri"/>
                <a:ea typeface="Calibri"/>
                <a:cs typeface="Calibri"/>
                <a:sym typeface="Calibri"/>
              </a:rPr>
              <a:t>OS: Linux 4.15 – 5.6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50">
                <a:latin typeface="Calibri"/>
                <a:ea typeface="Calibri"/>
                <a:cs typeface="Calibri"/>
                <a:sym typeface="Calibri"/>
              </a:rPr>
              <a:t>Hostname: Capstone – Vulnerable Web Server</a:t>
            </a:r>
            <a:endParaRPr/>
          </a:p>
          <a:p>
            <a:pPr marL="0" indent="0">
              <a:buClr>
                <a:schemeClr val="dk1"/>
              </a:buClr>
              <a:buSzPts val="2900"/>
            </a:pPr>
            <a:endParaRPr sz="115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50">
                <a:latin typeface="Calibri"/>
                <a:ea typeface="Calibri"/>
                <a:cs typeface="Calibri"/>
                <a:sym typeface="Calibri"/>
              </a:rPr>
              <a:t>IPv4: 192.168.1.110</a:t>
            </a:r>
            <a:endParaRPr/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50">
                <a:latin typeface="Calibri"/>
                <a:ea typeface="Calibri"/>
                <a:cs typeface="Calibri"/>
                <a:sym typeface="Calibri"/>
              </a:rPr>
              <a:t>OS: Linux 3.2 – 4.9</a:t>
            </a:r>
            <a:endParaRPr/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50">
                <a:latin typeface="Calibri"/>
                <a:ea typeface="Calibri"/>
                <a:cs typeface="Calibri"/>
                <a:sym typeface="Calibri"/>
              </a:rPr>
              <a:t>Hostname: Target 1 - WordPress</a:t>
            </a:r>
            <a:endParaRPr/>
          </a:p>
          <a:p>
            <a:pPr marL="0" indent="0">
              <a:buClr>
                <a:schemeClr val="dk1"/>
              </a:buClr>
              <a:buSzPts val="2900"/>
            </a:pPr>
            <a:endParaRPr/>
          </a:p>
          <a:p>
            <a:pPr marL="0" indent="0">
              <a:buClr>
                <a:schemeClr val="dk1"/>
              </a:buClr>
              <a:buSzPts val="2900"/>
            </a:pPr>
            <a:endParaRPr/>
          </a:p>
          <a:p>
            <a:pPr marL="0" indent="0"/>
            <a:endParaRPr/>
          </a:p>
        </p:txBody>
      </p:sp>
      <p:sp>
        <p:nvSpPr>
          <p:cNvPr id="2353" name="Google Shape;2353;p4"/>
          <p:cNvSpPr txBox="1">
            <a:spLocks noGrp="1"/>
          </p:cNvSpPr>
          <p:nvPr>
            <p:ph type="title"/>
          </p:nvPr>
        </p:nvSpPr>
        <p:spPr>
          <a:xfrm>
            <a:off x="-14975" y="0"/>
            <a:ext cx="8930400" cy="71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0" tIns="243788" rIns="365675" bIns="121875" rtlCol="0" anchor="t" anchorCtr="0">
            <a:noAutofit/>
          </a:bodyPr>
          <a:lstStyle/>
          <a:p>
            <a:r>
              <a:rPr lang="en-US"/>
              <a:t>Network Topology</a:t>
            </a:r>
            <a:endParaRPr/>
          </a:p>
        </p:txBody>
      </p:sp>
      <p:sp>
        <p:nvSpPr>
          <p:cNvPr id="2354" name="Google Shape;2354;p4"/>
          <p:cNvSpPr txBox="1">
            <a:spLocks noGrp="1"/>
          </p:cNvSpPr>
          <p:nvPr>
            <p:ph type="subTitle" idx="4"/>
          </p:nvPr>
        </p:nvSpPr>
        <p:spPr>
          <a:xfrm>
            <a:off x="-14808" y="6555534"/>
            <a:ext cx="10626450" cy="30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675" tIns="60925" rIns="0" bIns="0" rtlCol="0" anchor="t" anchorCtr="0">
            <a:noAutofit/>
          </a:bodyPr>
          <a:lstStyle/>
          <a:p>
            <a:pPr marL="0" indent="0"/>
            <a:r>
              <a:rPr lang="en-US"/>
              <a:t>Azure Lab Environment</a:t>
            </a:r>
            <a:endParaRPr/>
          </a:p>
        </p:txBody>
      </p:sp>
      <p:pic>
        <p:nvPicPr>
          <p:cNvPr id="2355" name="Google Shape;235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381" y="1213967"/>
            <a:ext cx="9048822" cy="5362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5"/>
          <p:cNvSpPr txBox="1">
            <a:spLocks noGrp="1"/>
          </p:cNvSpPr>
          <p:nvPr>
            <p:ph type="title"/>
          </p:nvPr>
        </p:nvSpPr>
        <p:spPr>
          <a:xfrm>
            <a:off x="-14808" y="0"/>
            <a:ext cx="12221550" cy="71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0" tIns="243788" rIns="365675" bIns="121875" rtlCol="0" anchor="t" anchorCtr="0">
            <a:noAutofit/>
          </a:bodyPr>
          <a:lstStyle/>
          <a:p>
            <a:r>
              <a:rPr lang="en-US"/>
              <a:t>Critical Vulnerabilities: Target 1</a:t>
            </a:r>
            <a:endParaRPr/>
          </a:p>
        </p:txBody>
      </p:sp>
      <p:sp>
        <p:nvSpPr>
          <p:cNvPr id="2361" name="Google Shape;2361;p5"/>
          <p:cNvSpPr txBox="1">
            <a:spLocks noGrp="1"/>
          </p:cNvSpPr>
          <p:nvPr>
            <p:ph type="sldNum" idx="12"/>
          </p:nvPr>
        </p:nvSpPr>
        <p:spPr>
          <a:xfrm>
            <a:off x="11475632" y="6609600"/>
            <a:ext cx="349050" cy="1408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12187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/>
          </a:p>
        </p:txBody>
      </p:sp>
      <p:sp>
        <p:nvSpPr>
          <p:cNvPr id="2362" name="Google Shape;2362;p5"/>
          <p:cNvSpPr txBox="1">
            <a:spLocks noGrp="1"/>
          </p:cNvSpPr>
          <p:nvPr>
            <p:ph type="body" idx="3"/>
          </p:nvPr>
        </p:nvSpPr>
        <p:spPr>
          <a:xfrm>
            <a:off x="353275" y="1147700"/>
            <a:ext cx="11471400" cy="49333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0" tIns="0" rIns="609500" bIns="1218988" rtlCol="0" anchor="t" anchorCtr="0">
            <a:noAutofit/>
          </a:bodyPr>
          <a:lstStyle/>
          <a:p>
            <a:pPr marL="0" indent="0">
              <a:buNone/>
            </a:pPr>
            <a:r>
              <a:rPr lang="en-US" sz="2200"/>
              <a:t>Our assessment uncovered the following critical vulnerabilities in </a:t>
            </a:r>
            <a:r>
              <a:rPr lang="en-US" sz="2200" b="1"/>
              <a:t>Target 1</a:t>
            </a:r>
            <a:r>
              <a:rPr lang="en-US" sz="2200"/>
              <a:t>.</a:t>
            </a:r>
            <a:endParaRPr sz="2200"/>
          </a:p>
          <a:p>
            <a:pPr marL="0" indent="0">
              <a:spcBef>
                <a:spcPts val="600"/>
              </a:spcBef>
              <a:buNone/>
            </a:pPr>
            <a:endParaRPr sz="220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sz="2200">
              <a:solidFill>
                <a:schemeClr val="dk1"/>
              </a:solidFill>
            </a:endParaRPr>
          </a:p>
        </p:txBody>
      </p:sp>
      <p:graphicFrame>
        <p:nvGraphicFramePr>
          <p:cNvPr id="2363" name="Google Shape;2363;p5"/>
          <p:cNvGraphicFramePr/>
          <p:nvPr/>
        </p:nvGraphicFramePr>
        <p:xfrm>
          <a:off x="590063" y="1769013"/>
          <a:ext cx="10997814" cy="45719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6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Vulnerability</a:t>
                      </a:r>
                      <a:endParaRPr sz="2200" b="1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13" marR="45713" marT="45713" marB="4571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sz="2200" b="1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13" marR="45713" marT="45713" marB="4571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Impact</a:t>
                      </a:r>
                      <a:endParaRPr sz="2200" b="1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13" marR="45713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2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Poorly Secured SSH Port</a:t>
                      </a:r>
                      <a:endParaRPr sz="22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13" marR="45713" marT="45713" marB="45713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Performed nmap scan of Target 1 Machine</a:t>
                      </a:r>
                      <a:endParaRPr sz="22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13" marR="45713" marT="45713" marB="45713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Nmap scan revealed several open ports which we used to access Target 1 Machine</a:t>
                      </a:r>
                      <a:endParaRPr sz="22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13" marR="45713" marT="45713" marB="45713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SQL Enumeration</a:t>
                      </a:r>
                      <a:endParaRPr sz="22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13" marR="45713" marT="45713" marB="45713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Performed WPscan on Target1 Machine</a:t>
                      </a:r>
                      <a:endParaRPr sz="22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13" marR="45713" marT="45713" marB="45713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 name “michael” and “steven” uncovered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13" marR="45713" marT="45713" marB="45713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2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Weak User Password</a:t>
                      </a:r>
                      <a:endParaRPr sz="22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13" marR="45713" marT="45713" marB="45713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Performing hydra brute force successfully discovered user password</a:t>
                      </a:r>
                      <a:endParaRPr sz="22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13" marR="45713" marT="45713" marB="45713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 “michael” password is “michael”</a:t>
                      </a:r>
                      <a:endParaRPr sz="22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13" marR="45713" marT="45713" marB="45713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File Security</a:t>
                      </a:r>
                      <a:endParaRPr sz="22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13" marR="45713" marT="45713" marB="4571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22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Password for root user stored in plaintext in wp-config.php</a:t>
                      </a:r>
                      <a:endParaRPr sz="22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13" marR="45713" marT="45713" marB="4571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Using login username “root” and password “R@v3nSecurity” we achieved elevated permissions and access to mysql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13" marR="45713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303</Words>
  <Application>Microsoft Office PowerPoint</Application>
  <PresentationFormat>Widescreen</PresentationFormat>
  <Paragraphs>72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Roboto Light</vt:lpstr>
      <vt:lpstr>Roboto Medium</vt:lpstr>
      <vt:lpstr>Office Theme</vt:lpstr>
      <vt:lpstr>Final Engagement Attack, Defense &amp; Analysis of a Vulnerable Network  Kathryn Lahr, James Liddell, Mike Monahan, Juddy Otieno, Grant Stanford, and Ian Duff   GWU Cybersecurity Bootcamp - January 22, 2022  </vt:lpstr>
      <vt:lpstr>Table of Contents</vt:lpstr>
      <vt:lpstr>Network Topology &amp; Critical Vulnerabilities </vt:lpstr>
      <vt:lpstr>Network Topology</vt:lpstr>
      <vt:lpstr>Critical Vulnerabilities: Target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Duff</dc:creator>
  <cp:lastModifiedBy>Ian Duff</cp:lastModifiedBy>
  <cp:revision>2</cp:revision>
  <dcterms:created xsi:type="dcterms:W3CDTF">2022-03-10T18:04:30Z</dcterms:created>
  <dcterms:modified xsi:type="dcterms:W3CDTF">2022-03-10T18:06:06Z</dcterms:modified>
</cp:coreProperties>
</file>