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1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D3063-4FB1-40CA-8B31-6A229E41726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B1B0-0D57-4A14-98DF-466634F92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3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0c9c7cd04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094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3" name="Google Shape;2593;g10c9c7cd04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g10f74a97c30_3_6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0" name="Google Shape;2670;g10f74a97c30_3_6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g10f74a97c30_3_6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g10f74a97c30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9" name="Google Shape;2679;g10f74a97c30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g10f74a97c30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5" name="Google Shape;2685;g10f74a97c30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6" name="Google Shape;2686;g10f74a97c30_7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g10f74a97c30_7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8" name="Google Shape;2708;g10f74a97c30_7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9" name="Google Shape;2709;g10f74a97c30_7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f74a97c30_7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4" name="Google Shape;2724;g10f74a97c30_7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5" name="Google Shape;2725;g10f74a97c30_7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g10f74a97c30_7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9" name="Google Shape;2759;g10f74a97c30_7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0" name="Google Shape;2760;g10f74a97c30_7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0f74a97c30_7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4" name="Google Shape;2784;g10f74a97c30_7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10c9c7cd045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9" name="Google Shape;2599;g10c9c7cd045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114300" lvl="0" indent="0" algn="l" rtl="0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-US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may have more than 2 subnets.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10c9c7cd045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7" name="Google Shape;2607;g10c9c7cd045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8" name="Google Shape;2608;g10c9c7cd045_3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10f74a97c3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10f74a97c3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10f74a97c30_3_1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3" name="Google Shape;2623;g10f74a97c30_3_1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g10f74a97c30_3_13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g10f74a97c30_3_2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3" name="Google Shape;2633;g10f74a97c30_3_2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g10f74a97c30_3_24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Google Shape;2641;g10f74a97c30_3_3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2" name="Google Shape;2642;g10f74a97c30_3_3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g10f74a97c30_3_34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g10f74a97c30_3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g10f74a97c30_3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g10f74a97c30_3_4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g10f74a97c30_3_5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1" name="Google Shape;2661;g10f74a97c30_3_5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g10f74a97c30_3_55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1F86-47F5-4B35-818D-307331589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1E3C8-9EAD-4CC0-BA0F-698E0928F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683A-A386-4C89-906B-0564D1F7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04C2D-8E68-4A0A-B781-F24F44BB5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D6BB-EEA8-443E-926C-DCFB641F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9223-6D29-4FF7-AC49-B38919FB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B598-CCE7-444A-A96E-20D41DFE3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9CF71-ECA4-49B5-98F0-4D063D15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E1E74-2B24-4A4A-B03A-6DB208C1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EB58-8BBE-4653-BDEE-19FEBD4D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01CA1-B0B3-4DDC-8A56-80BAD2BE6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656C-A78B-4388-9AD1-98E0AECE6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DA54-5673-4C8D-8589-1769EAC2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E820E-6D85-4A45-99CF-969DAD5A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7044-018E-4C55-A97F-902590EF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07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Subsection Slide">
  <p:cSld name="7. Subsection Slid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5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79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5"/>
          <p:cNvSpPr txBox="1">
            <a:spLocks noGrp="1"/>
          </p:cNvSpPr>
          <p:nvPr>
            <p:ph type="title"/>
          </p:nvPr>
        </p:nvSpPr>
        <p:spPr>
          <a:xfrm>
            <a:off x="365767" y="2784634"/>
            <a:ext cx="11460434" cy="105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sz="4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437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0" name="Google Shape;110;p35"/>
          <p:cNvSpPr txBox="1">
            <a:spLocks noGrp="1"/>
          </p:cNvSpPr>
          <p:nvPr>
            <p:ph type="subTitle" idx="1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9437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Text Only">
  <p:cSld name="9. Text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title"/>
          </p:nvPr>
        </p:nvSpPr>
        <p:spPr>
          <a:xfrm>
            <a:off x="-16400" y="0"/>
            <a:ext cx="12224734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487575" rIns="731350" bIns="243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subTitle" idx="1"/>
          </p:nvPr>
        </p:nvSpPr>
        <p:spPr>
          <a:xfrm>
            <a:off x="0" y="901300"/>
            <a:ext cx="12192025" cy="48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243750" rIns="12190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1" name="Google Shape;41;p28"/>
          <p:cNvCxnSpPr/>
          <p:nvPr/>
        </p:nvCxnSpPr>
        <p:spPr>
          <a:xfrm>
            <a:off x="365833" y="853440"/>
            <a:ext cx="11460735" cy="136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28"/>
          <p:cNvSpPr txBox="1">
            <a:spLocks noGrp="1"/>
          </p:cNvSpPr>
          <p:nvPr>
            <p:ph type="sldNum" idx="1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4375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3" name="Google Shape;43;p28"/>
          <p:cNvCxnSpPr/>
          <p:nvPr/>
        </p:nvCxnSpPr>
        <p:spPr>
          <a:xfrm>
            <a:off x="365760" y="6541940"/>
            <a:ext cx="11460735" cy="1365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8"/>
          <p:cNvSpPr txBox="1">
            <a:spLocks noGrp="1"/>
          </p:cNvSpPr>
          <p:nvPr>
            <p:ph type="subTitle" idx="2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9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  <a:defRPr sz="1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3"/>
          </p:nvPr>
        </p:nvSpPr>
        <p:spPr>
          <a:xfrm>
            <a:off x="234" y="1712334"/>
            <a:ext cx="12192025" cy="482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0" tIns="0" rIns="1219000" bIns="2437975" anchor="t" anchorCtr="0">
            <a:noAutofit/>
          </a:bodyPr>
          <a:lstStyle>
            <a:lvl1pPr marL="228600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685800" marR="0" lvl="2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914400" marR="0" lvl="3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43000" marR="0" lvl="4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1600200" marR="0" lvl="6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●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1828800" marR="0" lvl="7" indent="-231775" algn="l" rtl="0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Roboto"/>
              <a:buChar char="○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2057400" marR="0" lvl="8" indent="-231775" algn="l" rtl="0">
              <a:lnSpc>
                <a:spcPct val="100000"/>
              </a:lnSpc>
              <a:spcBef>
                <a:spcPts val="1050"/>
              </a:spcBef>
              <a:spcAft>
                <a:spcPts val="1050"/>
              </a:spcAft>
              <a:buClr>
                <a:srgbClr val="000000"/>
              </a:buClr>
              <a:buSzPts val="3700"/>
              <a:buFont typeface="Roboto"/>
              <a:buChar char="■"/>
              <a:defRPr sz="185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067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Subsection Slide">
  <p:cSld name="5. Subsection Slide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Google Shape;1059;g10f74a97c30_3_262"/>
          <p:cNvPicPr preferRelativeResize="0"/>
          <p:nvPr/>
        </p:nvPicPr>
        <p:blipFill rotWithShape="1">
          <a:blip r:embed="rId2">
            <a:alphaModFix/>
          </a:blip>
          <a:srcRect t="2489" b="2498"/>
          <a:stretch/>
        </p:blipFill>
        <p:spPr>
          <a:xfrm>
            <a:off x="365760" y="366508"/>
            <a:ext cx="11460479" cy="6124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g10f74a97c30_3_262"/>
          <p:cNvSpPr txBox="1">
            <a:spLocks noGrp="1"/>
          </p:cNvSpPr>
          <p:nvPr>
            <p:ph type="title"/>
          </p:nvPr>
        </p:nvSpPr>
        <p:spPr>
          <a:xfrm>
            <a:off x="365767" y="2784634"/>
            <a:ext cx="11460434" cy="105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0" tIns="243750" rIns="243750" bIns="24375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5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5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5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5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5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5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5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50"/>
            </a:lvl9pPr>
          </a:lstStyle>
          <a:p>
            <a:endParaRPr/>
          </a:p>
        </p:txBody>
      </p:sp>
      <p:sp>
        <p:nvSpPr>
          <p:cNvPr id="1061" name="Google Shape;1061;g10f74a97c30_3_26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591" cy="524850"/>
          </a:xfrm>
          <a:prstGeom prst="rect">
            <a:avLst/>
          </a:prstGeom>
        </p:spPr>
        <p:txBody>
          <a:bodyPr spcFirstLastPara="1" wrap="square" lIns="243750" tIns="243750" rIns="243750" bIns="243750" anchor="t" anchorCtr="0">
            <a:noAutofit/>
          </a:bodyPr>
          <a:lstStyle>
            <a:lvl1pPr lvl="0" rtl="0">
              <a:buNone/>
              <a:defRPr sz="1850">
                <a:solidFill>
                  <a:srgbClr val="FFFFFF"/>
                </a:solidFill>
              </a:defRPr>
            </a:lvl1pPr>
            <a:lvl2pPr lvl="1" rtl="0">
              <a:buNone/>
              <a:defRPr sz="1850">
                <a:solidFill>
                  <a:srgbClr val="FFFFFF"/>
                </a:solidFill>
              </a:defRPr>
            </a:lvl2pPr>
            <a:lvl3pPr lvl="2" rtl="0">
              <a:buNone/>
              <a:defRPr sz="1850">
                <a:solidFill>
                  <a:srgbClr val="FFFFFF"/>
                </a:solidFill>
              </a:defRPr>
            </a:lvl3pPr>
            <a:lvl4pPr lvl="3" rtl="0">
              <a:buNone/>
              <a:defRPr sz="1850">
                <a:solidFill>
                  <a:srgbClr val="FFFFFF"/>
                </a:solidFill>
              </a:defRPr>
            </a:lvl4pPr>
            <a:lvl5pPr lvl="4" rtl="0">
              <a:buNone/>
              <a:defRPr sz="1850">
                <a:solidFill>
                  <a:srgbClr val="FFFFFF"/>
                </a:solidFill>
              </a:defRPr>
            </a:lvl5pPr>
            <a:lvl6pPr lvl="5" rtl="0">
              <a:buNone/>
              <a:defRPr sz="1850">
                <a:solidFill>
                  <a:srgbClr val="FFFFFF"/>
                </a:solidFill>
              </a:defRPr>
            </a:lvl6pPr>
            <a:lvl7pPr lvl="6" rtl="0">
              <a:buNone/>
              <a:defRPr sz="1850">
                <a:solidFill>
                  <a:srgbClr val="FFFFFF"/>
                </a:solidFill>
              </a:defRPr>
            </a:lvl7pPr>
            <a:lvl8pPr lvl="7" rtl="0">
              <a:buNone/>
              <a:defRPr sz="1850">
                <a:solidFill>
                  <a:srgbClr val="FFFFFF"/>
                </a:solidFill>
              </a:defRPr>
            </a:lvl8pPr>
            <a:lvl9pPr lvl="8" rtl="0">
              <a:buNone/>
              <a:defRPr sz="1850"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62" name="Google Shape;1062;g10f74a97c30_3_262"/>
          <p:cNvSpPr txBox="1">
            <a:spLocks noGrp="1"/>
          </p:cNvSpPr>
          <p:nvPr>
            <p:ph type="sldNum" idx="2"/>
          </p:nvPr>
        </p:nvSpPr>
        <p:spPr>
          <a:xfrm>
            <a:off x="11477033" y="6609600"/>
            <a:ext cx="349141" cy="140850"/>
          </a:xfrm>
          <a:prstGeom prst="rect">
            <a:avLst/>
          </a:prstGeom>
        </p:spPr>
        <p:txBody>
          <a:bodyPr spcFirstLastPara="1" wrap="square" lIns="0" tIns="0" rIns="0" bIns="243750" anchor="t" anchorCtr="0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</a:defRPr>
            </a:lvl1pPr>
            <a:lvl2pPr lvl="1" rtl="0">
              <a:buNone/>
              <a:defRPr sz="800">
                <a:solidFill>
                  <a:srgbClr val="000000"/>
                </a:solidFill>
              </a:defRPr>
            </a:lvl2pPr>
            <a:lvl3pPr lvl="2" rtl="0">
              <a:buNone/>
              <a:defRPr sz="800">
                <a:solidFill>
                  <a:srgbClr val="000000"/>
                </a:solidFill>
              </a:defRPr>
            </a:lvl3pPr>
            <a:lvl4pPr lvl="3" rtl="0">
              <a:buNone/>
              <a:defRPr sz="800">
                <a:solidFill>
                  <a:srgbClr val="000000"/>
                </a:solidFill>
              </a:defRPr>
            </a:lvl4pPr>
            <a:lvl5pPr lvl="4" rtl="0">
              <a:buNone/>
              <a:defRPr sz="800">
                <a:solidFill>
                  <a:srgbClr val="000000"/>
                </a:solidFill>
              </a:defRPr>
            </a:lvl5pPr>
            <a:lvl6pPr lvl="5" rtl="0">
              <a:buNone/>
              <a:defRPr sz="800">
                <a:solidFill>
                  <a:srgbClr val="000000"/>
                </a:solidFill>
              </a:defRPr>
            </a:lvl6pPr>
            <a:lvl7pPr lvl="6" rtl="0">
              <a:buNone/>
              <a:defRPr sz="800">
                <a:solidFill>
                  <a:srgbClr val="000000"/>
                </a:solidFill>
              </a:defRPr>
            </a:lvl7pPr>
            <a:lvl8pPr lvl="7" rtl="0">
              <a:buNone/>
              <a:defRPr sz="800">
                <a:solidFill>
                  <a:srgbClr val="000000"/>
                </a:solidFill>
              </a:defRPr>
            </a:lvl8pPr>
            <a:lvl9pPr lvl="8" rtl="0">
              <a:buNone/>
              <a:defRPr sz="800">
                <a:solidFill>
                  <a:srgbClr val="000000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63" name="Google Shape;1063;g10f74a97c30_3_262"/>
          <p:cNvSpPr txBox="1">
            <a:spLocks noGrp="1"/>
          </p:cNvSpPr>
          <p:nvPr>
            <p:ph type="subTitle" idx="1"/>
          </p:nvPr>
        </p:nvSpPr>
        <p:spPr>
          <a:xfrm>
            <a:off x="-16400" y="6555534"/>
            <a:ext cx="10629218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350" tIns="12185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5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5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5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5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5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5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5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5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66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5D3F-8CEE-4D39-A2EF-84969E4F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4F5B-536E-4798-8461-86DD127C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6AA84-B991-4A10-9927-F7058094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94A75-8587-46DE-83F7-09C4D4D9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8ABA-DFAB-4F93-9D6D-1056ED31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2301-BA78-42D5-AAB0-68535909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2A9E-EC43-4D18-9C3B-2487247D3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21FE-82CF-4B43-92A5-EF25886F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AF9C-AF8C-48E2-B526-AEF748FD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CD19F-2859-48B3-9107-0BFCB440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F843-4A5E-4998-BD37-0522B3E6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AF27-F8A5-4EAD-B7D7-78B308B10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99E8-1D4C-42A1-B75C-BEB3EFC4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FCA44-33D3-4FED-B974-956341B5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7964E-3786-4781-ADDC-EC2CA2AE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39D5-EFE6-484C-9AFC-1B8B45C6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72DC-1521-419C-9735-F7D9EAD0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32E05-6BB3-4C6B-9D81-ED2AE441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B8CB7-4E85-4D6F-9C34-37AC061B2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1700D-C570-44C3-8C2B-9236C074F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963A8-267E-4434-9C45-EC344CD98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4B926-BF55-47AB-A940-AED21A1F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BBB43-9D99-49E4-97F7-E9EE28FB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308E5-87B4-4B68-9FEB-30642EF5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0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BFD0-6E8A-4E67-B033-F03212FC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EFCC5-F10A-435F-8CFE-FDED3EEA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B3255-9762-4C0B-A821-64D981CC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6467-1658-4242-BAD1-E2B8FD9B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962FD-FE5E-4951-83E3-1BF31E64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23C5D-08EC-476D-A9AA-829C2106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4DF1F-4128-4EBE-98AE-E160A139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C116-BEF0-4D3A-A238-83B85714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C144-603E-4D0C-B376-63BF7E8EA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FEF31-1E8A-4724-BD68-430337B1F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75C53-B080-4CDD-9B53-F511CB5B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383E3-E5C3-4C3C-832F-2B9D9E3F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CF9A4-7450-42A5-96E5-32958A8F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0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4E0F-9B24-4A52-8308-5CEA6498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C3356-F889-46F7-B185-8935A1565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1A5E9-534E-4806-939D-F22104699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5DEB1-3EB4-45B6-81D0-82E60C76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C73D2-6D28-4848-97FA-7BE1B8E7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D7D3A-BE7C-4F20-9DF0-B365C962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6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63B11-818C-4884-B777-96809695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4B83-96AF-47E1-936D-474A01C9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B25AB-32C6-4335-BCB7-2EC245826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9A255-B04A-438B-BF25-640CC02C722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A78E-BBB4-4692-B841-F5B80C238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64B1-19BF-42A5-8D3C-698F7EB45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D2462-DFB1-4545-B9C7-C1E84EDB2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9362-79C2-4C75-A9AC-9FAB7E549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93B75-0E09-41CF-888C-474E00443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4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g10f74a97c30_3_5587"/>
          <p:cNvSpPr txBox="1">
            <a:spLocks noGrp="1"/>
          </p:cNvSpPr>
          <p:nvPr>
            <p:ph type="sldNum" idx="4294967295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  <p:sp>
        <p:nvSpPr>
          <p:cNvPr id="2665" name="Google Shape;2665;g10f74a97c30_3_5587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2666" name="Google Shape;2666;g10f74a97c30_3_5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69" y="1422488"/>
            <a:ext cx="11594863" cy="39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7" name="Google Shape;2667;g10f74a97c30_3_5587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Normal Activity: DNS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10f74a97c30_3_6643"/>
          <p:cNvSpPr txBox="1">
            <a:spLocks noGrp="1"/>
          </p:cNvSpPr>
          <p:nvPr>
            <p:ph type="sldNum" idx="4294967295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2674" name="Google Shape;2674;g10f74a97c30_3_6643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2675" name="Google Shape;2675;g10f74a97c30_3_66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00" y="816088"/>
            <a:ext cx="8991101" cy="56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6" name="Google Shape;2676;g10f74a97c30_3_6643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Normal Activity: DNS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0f74a97c30_7_0"/>
          <p:cNvSpPr txBox="1">
            <a:spLocks noGrp="1"/>
          </p:cNvSpPr>
          <p:nvPr>
            <p:ph type="title"/>
          </p:nvPr>
        </p:nvSpPr>
        <p:spPr>
          <a:xfrm>
            <a:off x="367272" y="2674684"/>
            <a:ext cx="11457450" cy="105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-US"/>
              <a:t>Malicious Activity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682" name="Google Shape;2682;g10f74a97c30_7_0"/>
          <p:cNvSpPr txBox="1"/>
          <p:nvPr/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1875" anchor="t" anchorCtr="0">
            <a:noAutofit/>
          </a:bodyPr>
          <a:lstStyle/>
          <a:p>
            <a:pPr algn="r">
              <a:buClr>
                <a:srgbClr val="000000"/>
              </a:buClr>
              <a:buSzPts val="1600"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000000"/>
                </a:buClr>
                <a:buSzPts val="1600"/>
              </a:pPr>
              <a:t>12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10f74a97c30_7_5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Time Thieves</a:t>
            </a:r>
            <a:endParaRPr/>
          </a:p>
        </p:txBody>
      </p:sp>
      <p:sp>
        <p:nvSpPr>
          <p:cNvPr id="2689" name="Google Shape;2689;g10f74a97c30_7_5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  <p:sp>
        <p:nvSpPr>
          <p:cNvPr id="2690" name="Google Shape;2690;g10f74a97c30_7_5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91" name="Google Shape;2691;g10f74a97c30_7_5"/>
          <p:cNvSpPr txBox="1"/>
          <p:nvPr/>
        </p:nvSpPr>
        <p:spPr>
          <a:xfrm>
            <a:off x="707363" y="4061538"/>
            <a:ext cx="4714050" cy="23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marL="228600" indent="-158750">
              <a:buSzPts val="1400"/>
              <a:buChar char="●"/>
            </a:pPr>
            <a:endParaRPr sz="900"/>
          </a:p>
        </p:txBody>
      </p:sp>
      <p:sp>
        <p:nvSpPr>
          <p:cNvPr id="2692" name="Google Shape;2692;g10f74a97c30_7_5"/>
          <p:cNvSpPr txBox="1"/>
          <p:nvPr/>
        </p:nvSpPr>
        <p:spPr>
          <a:xfrm>
            <a:off x="8597850" y="1127163"/>
            <a:ext cx="2675250" cy="23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endParaRPr sz="900"/>
          </a:p>
        </p:txBody>
      </p:sp>
      <p:sp>
        <p:nvSpPr>
          <p:cNvPr id="2693" name="Google Shape;2693;g10f74a97c30_7_5"/>
          <p:cNvSpPr txBox="1"/>
          <p:nvPr/>
        </p:nvSpPr>
        <p:spPr>
          <a:xfrm>
            <a:off x="426813" y="1490588"/>
            <a:ext cx="8804250" cy="27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endParaRPr sz="1200"/>
          </a:p>
        </p:txBody>
      </p:sp>
      <p:sp>
        <p:nvSpPr>
          <p:cNvPr id="2694" name="Google Shape;2694;g10f74a97c30_7_5"/>
          <p:cNvSpPr txBox="1"/>
          <p:nvPr/>
        </p:nvSpPr>
        <p:spPr>
          <a:xfrm>
            <a:off x="410100" y="850157"/>
            <a:ext cx="11371800" cy="33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600" b="1"/>
              <a:t>Users created web server to access YouTube with IP address in the range of 10.6.12.0/24</a:t>
            </a:r>
            <a:endParaRPr sz="1600" b="1"/>
          </a:p>
        </p:txBody>
      </p:sp>
      <p:pic>
        <p:nvPicPr>
          <p:cNvPr id="2695" name="Google Shape;2695;g10f74a97c30_7_5"/>
          <p:cNvPicPr preferRelativeResize="0"/>
          <p:nvPr/>
        </p:nvPicPr>
        <p:blipFill rotWithShape="1">
          <a:blip r:embed="rId3">
            <a:alphaModFix/>
          </a:blip>
          <a:srcRect r="7885"/>
          <a:stretch/>
        </p:blipFill>
        <p:spPr>
          <a:xfrm>
            <a:off x="330494" y="1234519"/>
            <a:ext cx="9500700" cy="1512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Google Shape;2696;g10f74a97c30_7_5"/>
          <p:cNvSpPr txBox="1"/>
          <p:nvPr/>
        </p:nvSpPr>
        <p:spPr>
          <a:xfrm>
            <a:off x="10841225" y="1890938"/>
            <a:ext cx="727800" cy="23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endParaRPr sz="900"/>
          </a:p>
        </p:txBody>
      </p:sp>
      <p:sp>
        <p:nvSpPr>
          <p:cNvPr id="2697" name="Google Shape;2697;g10f74a97c30_7_5"/>
          <p:cNvSpPr txBox="1"/>
          <p:nvPr/>
        </p:nvSpPr>
        <p:spPr>
          <a:xfrm>
            <a:off x="9376650" y="1431863"/>
            <a:ext cx="2405250" cy="584761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600" b="1"/>
              <a:t>Filtered for traffic by</a:t>
            </a:r>
            <a:endParaRPr sz="1600" b="1"/>
          </a:p>
          <a:p>
            <a:pPr algn="ctr"/>
            <a:r>
              <a:rPr lang="en-US" sz="1600" b="1"/>
              <a:t>ip.addr == 10.6.12.0/24</a:t>
            </a:r>
            <a:endParaRPr sz="1600" b="1"/>
          </a:p>
        </p:txBody>
      </p:sp>
      <p:grpSp>
        <p:nvGrpSpPr>
          <p:cNvPr id="2698" name="Google Shape;2698;g10f74a97c30_7_5"/>
          <p:cNvGrpSpPr/>
          <p:nvPr/>
        </p:nvGrpSpPr>
        <p:grpSpPr>
          <a:xfrm>
            <a:off x="541057" y="3022382"/>
            <a:ext cx="8533954" cy="3350975"/>
            <a:chOff x="850450" y="6044763"/>
            <a:chExt cx="17067908" cy="6701950"/>
          </a:xfrm>
        </p:grpSpPr>
        <p:pic>
          <p:nvPicPr>
            <p:cNvPr id="2699" name="Google Shape;2699;g10f74a97c30_7_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0450" y="6044763"/>
              <a:ext cx="17067908" cy="670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0" name="Google Shape;2700;g10f74a97c30_7_5"/>
            <p:cNvSpPr/>
            <p:nvPr/>
          </p:nvSpPr>
          <p:spPr>
            <a:xfrm>
              <a:off x="3675350" y="12171275"/>
              <a:ext cx="2290500" cy="281700"/>
            </a:xfrm>
            <a:prstGeom prst="rect">
              <a:avLst/>
            </a:pr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13" tIns="45713" rIns="45713" bIns="45713" anchor="ctr" anchorCtr="0">
              <a:noAutofit/>
            </a:bodyPr>
            <a:lstStyle/>
            <a:p>
              <a:endParaRPr sz="900"/>
            </a:p>
          </p:txBody>
        </p:sp>
        <p:sp>
          <p:nvSpPr>
            <p:cNvPr id="2701" name="Google Shape;2701;g10f74a97c30_7_5"/>
            <p:cNvSpPr/>
            <p:nvPr/>
          </p:nvSpPr>
          <p:spPr>
            <a:xfrm>
              <a:off x="4980350" y="9820175"/>
              <a:ext cx="1837800" cy="281700"/>
            </a:xfrm>
            <a:prstGeom prst="rect">
              <a:avLst/>
            </a:pr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13" tIns="45713" rIns="45713" bIns="45713" anchor="ctr" anchorCtr="0">
              <a:noAutofit/>
            </a:bodyPr>
            <a:lstStyle/>
            <a:p>
              <a:endParaRPr sz="900"/>
            </a:p>
          </p:txBody>
        </p:sp>
      </p:grpSp>
      <p:sp>
        <p:nvSpPr>
          <p:cNvPr id="2702" name="Google Shape;2702;g10f74a97c30_7_5"/>
          <p:cNvSpPr txBox="1"/>
          <p:nvPr/>
        </p:nvSpPr>
        <p:spPr>
          <a:xfrm>
            <a:off x="7588350" y="5129344"/>
            <a:ext cx="4193550" cy="584761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600" b="1"/>
              <a:t>Discovered web server by filtering traffic</a:t>
            </a:r>
            <a:endParaRPr sz="1600" b="1"/>
          </a:p>
          <a:p>
            <a:pPr algn="ctr"/>
            <a:r>
              <a:rPr lang="en-US" sz="1600" b="1"/>
              <a:t>  ip.addr == 10.6.12.0/24 &amp;&amp; dhcp</a:t>
            </a:r>
            <a:endParaRPr sz="1600" b="1"/>
          </a:p>
        </p:txBody>
      </p:sp>
      <p:sp>
        <p:nvSpPr>
          <p:cNvPr id="2703" name="Google Shape;2703;g10f74a97c30_7_5"/>
          <p:cNvSpPr txBox="1"/>
          <p:nvPr/>
        </p:nvSpPr>
        <p:spPr>
          <a:xfrm>
            <a:off x="8346300" y="5714200"/>
            <a:ext cx="3435600" cy="584761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r>
              <a:rPr lang="en-US" sz="1600" b="1">
                <a:solidFill>
                  <a:schemeClr val="dk1"/>
                </a:solidFill>
              </a:rPr>
              <a:t>IP Address: 10.6.12.12</a:t>
            </a:r>
            <a:endParaRPr sz="1600" b="1">
              <a:solidFill>
                <a:schemeClr val="dk1"/>
              </a:solidFill>
            </a:endParaRPr>
          </a:p>
          <a:p>
            <a:r>
              <a:rPr lang="en-US" sz="1600" b="1">
                <a:solidFill>
                  <a:schemeClr val="dk1"/>
                </a:solidFill>
              </a:rPr>
              <a:t>Domain Name: frank-n-ted.com</a:t>
            </a:r>
            <a:endParaRPr sz="1150" b="1"/>
          </a:p>
        </p:txBody>
      </p:sp>
      <p:cxnSp>
        <p:nvCxnSpPr>
          <p:cNvPr id="2704" name="Google Shape;2704;g10f74a97c30_7_5"/>
          <p:cNvCxnSpPr>
            <a:stCxn id="2701" idx="3"/>
            <a:endCxn id="2703" idx="1"/>
          </p:cNvCxnSpPr>
          <p:nvPr/>
        </p:nvCxnSpPr>
        <p:spPr>
          <a:xfrm>
            <a:off x="3524907" y="4980513"/>
            <a:ext cx="4821393" cy="1026068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5" name="Google Shape;2705;g10f74a97c30_7_5"/>
          <p:cNvCxnSpPr>
            <a:stCxn id="2703" idx="1"/>
            <a:endCxn id="2700" idx="3"/>
          </p:cNvCxnSpPr>
          <p:nvPr/>
        </p:nvCxnSpPr>
        <p:spPr>
          <a:xfrm rot="10800000" flipV="1">
            <a:off x="3098758" y="6006581"/>
            <a:ext cx="5247543" cy="149482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1" name="Google Shape;2711;g10f74a97c30_7_27"/>
          <p:cNvPicPr preferRelativeResize="0"/>
          <p:nvPr/>
        </p:nvPicPr>
        <p:blipFill rotWithShape="1">
          <a:blip r:embed="rId3">
            <a:alphaModFix/>
          </a:blip>
          <a:srcRect r="2647"/>
          <a:stretch/>
        </p:blipFill>
        <p:spPr>
          <a:xfrm>
            <a:off x="893357" y="3337538"/>
            <a:ext cx="6156463" cy="3252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2" name="Google Shape;2712;g10f74a97c30_7_27"/>
          <p:cNvPicPr preferRelativeResize="0"/>
          <p:nvPr/>
        </p:nvPicPr>
        <p:blipFill rotWithShape="1">
          <a:blip r:embed="rId4">
            <a:alphaModFix/>
          </a:blip>
          <a:srcRect t="54728"/>
          <a:stretch/>
        </p:blipFill>
        <p:spPr>
          <a:xfrm>
            <a:off x="893356" y="2041225"/>
            <a:ext cx="9496513" cy="129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713" name="Google Shape;2713;g10f74a97c30_7_27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Malicious File Download</a:t>
            </a:r>
            <a:endParaRPr/>
          </a:p>
        </p:txBody>
      </p:sp>
      <p:pic>
        <p:nvPicPr>
          <p:cNvPr id="2714" name="Google Shape;2714;g10f74a97c30_7_27"/>
          <p:cNvPicPr preferRelativeResize="0"/>
          <p:nvPr/>
        </p:nvPicPr>
        <p:blipFill rotWithShape="1">
          <a:blip r:embed="rId4">
            <a:alphaModFix/>
          </a:blip>
          <a:srcRect b="71224"/>
          <a:stretch/>
        </p:blipFill>
        <p:spPr>
          <a:xfrm>
            <a:off x="893357" y="1217275"/>
            <a:ext cx="9496513" cy="8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5" name="Google Shape;2715;g10f74a97c30_7_27"/>
          <p:cNvSpPr txBox="1"/>
          <p:nvPr/>
        </p:nvSpPr>
        <p:spPr>
          <a:xfrm>
            <a:off x="622913" y="863269"/>
            <a:ext cx="10946100" cy="35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700" b="1"/>
              <a:t>Malicious file was downloaded on machine with IP Address 10.6.12.203</a:t>
            </a:r>
            <a:endParaRPr sz="1700" b="1"/>
          </a:p>
        </p:txBody>
      </p:sp>
      <p:sp>
        <p:nvSpPr>
          <p:cNvPr id="2716" name="Google Shape;2716;g10f74a97c30_7_27"/>
          <p:cNvSpPr txBox="1"/>
          <p:nvPr/>
        </p:nvSpPr>
        <p:spPr>
          <a:xfrm>
            <a:off x="5684144" y="1295738"/>
            <a:ext cx="5614500" cy="561678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450" b="1"/>
              <a:t>Filtered for </a:t>
            </a:r>
            <a:r>
              <a:rPr lang="en-US" sz="1600" b="1"/>
              <a:t>traffic</a:t>
            </a:r>
            <a:r>
              <a:rPr lang="en-US" sz="1450" b="1"/>
              <a:t> by</a:t>
            </a:r>
            <a:endParaRPr sz="1450" b="1"/>
          </a:p>
          <a:p>
            <a:pPr algn="ctr"/>
            <a:r>
              <a:rPr lang="en-US" sz="1450" b="1"/>
              <a:t>ip.addr == 10.6.12.203 &amp;&amp; http.request.method == GET</a:t>
            </a:r>
            <a:endParaRPr sz="1450" b="1"/>
          </a:p>
        </p:txBody>
      </p:sp>
      <p:sp>
        <p:nvSpPr>
          <p:cNvPr id="2717" name="Google Shape;2717;g10f74a97c30_7_27"/>
          <p:cNvSpPr/>
          <p:nvPr/>
        </p:nvSpPr>
        <p:spPr>
          <a:xfrm>
            <a:off x="1392332" y="2448425"/>
            <a:ext cx="2512800" cy="243450"/>
          </a:xfrm>
          <a:prstGeom prst="rect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endParaRPr sz="900"/>
          </a:p>
        </p:txBody>
      </p:sp>
      <p:sp>
        <p:nvSpPr>
          <p:cNvPr id="2718" name="Google Shape;2718;g10f74a97c30_7_27"/>
          <p:cNvSpPr txBox="1"/>
          <p:nvPr/>
        </p:nvSpPr>
        <p:spPr>
          <a:xfrm>
            <a:off x="5684144" y="2400875"/>
            <a:ext cx="5614500" cy="315457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450" b="1"/>
              <a:t>Identified a downloaded file name june11.dll</a:t>
            </a:r>
            <a:endParaRPr sz="1450" b="1"/>
          </a:p>
        </p:txBody>
      </p:sp>
      <p:sp>
        <p:nvSpPr>
          <p:cNvPr id="2719" name="Google Shape;2719;g10f74a97c30_7_27"/>
          <p:cNvSpPr txBox="1"/>
          <p:nvPr/>
        </p:nvSpPr>
        <p:spPr>
          <a:xfrm>
            <a:off x="5684144" y="3490794"/>
            <a:ext cx="5614500" cy="315457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450" b="1"/>
              <a:t>The file was downloaded and scanned by VirusTotal</a:t>
            </a:r>
            <a:endParaRPr sz="1450" b="1"/>
          </a:p>
        </p:txBody>
      </p:sp>
      <p:sp>
        <p:nvSpPr>
          <p:cNvPr id="2720" name="Google Shape;2720;g10f74a97c30_7_27"/>
          <p:cNvSpPr txBox="1"/>
          <p:nvPr/>
        </p:nvSpPr>
        <p:spPr>
          <a:xfrm>
            <a:off x="5684144" y="4580719"/>
            <a:ext cx="5614500" cy="315457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450" b="1"/>
              <a:t>Per the scan, the file was identified as a possible Trojan</a:t>
            </a:r>
            <a:endParaRPr sz="1450" b="1"/>
          </a:p>
        </p:txBody>
      </p:sp>
      <p:cxnSp>
        <p:nvCxnSpPr>
          <p:cNvPr id="2721" name="Google Shape;2721;g10f74a97c30_7_27"/>
          <p:cNvCxnSpPr>
            <a:stCxn id="2718" idx="1"/>
            <a:endCxn id="2717" idx="3"/>
          </p:cNvCxnSpPr>
          <p:nvPr/>
        </p:nvCxnSpPr>
        <p:spPr>
          <a:xfrm flipH="1">
            <a:off x="3905132" y="2558604"/>
            <a:ext cx="1779012" cy="11546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7" name="Google Shape;2727;g10f74a97c30_7_42"/>
          <p:cNvPicPr preferRelativeResize="0"/>
          <p:nvPr/>
        </p:nvPicPr>
        <p:blipFill rotWithShape="1">
          <a:blip r:embed="rId3">
            <a:alphaModFix/>
          </a:blip>
          <a:srcRect r="67246" b="22952"/>
          <a:stretch/>
        </p:blipFill>
        <p:spPr>
          <a:xfrm>
            <a:off x="850963" y="5401763"/>
            <a:ext cx="3763975" cy="11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8" name="Google Shape;2728;g10f74a97c30_7_42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Vulnerable Windows Machines</a:t>
            </a:r>
            <a:endParaRPr/>
          </a:p>
        </p:txBody>
      </p:sp>
      <p:sp>
        <p:nvSpPr>
          <p:cNvPr id="2729" name="Google Shape;2729;g10f74a97c30_7_42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sp>
        <p:nvSpPr>
          <p:cNvPr id="2730" name="Google Shape;2730;g10f74a97c30_7_42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31" name="Google Shape;2731;g10f74a97c30_7_42"/>
          <p:cNvSpPr txBox="1"/>
          <p:nvPr/>
        </p:nvSpPr>
        <p:spPr>
          <a:xfrm>
            <a:off x="707363" y="4061538"/>
            <a:ext cx="4714050" cy="23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marL="228600" indent="-158750">
              <a:buSzPts val="1400"/>
              <a:buChar char="●"/>
            </a:pPr>
            <a:endParaRPr sz="900"/>
          </a:p>
        </p:txBody>
      </p:sp>
      <p:sp>
        <p:nvSpPr>
          <p:cNvPr id="2732" name="Google Shape;2732;g10f74a97c30_7_42"/>
          <p:cNvSpPr txBox="1"/>
          <p:nvPr/>
        </p:nvSpPr>
        <p:spPr>
          <a:xfrm>
            <a:off x="8597850" y="1127163"/>
            <a:ext cx="2675250" cy="23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endParaRPr sz="900"/>
          </a:p>
        </p:txBody>
      </p:sp>
      <p:sp>
        <p:nvSpPr>
          <p:cNvPr id="2733" name="Google Shape;2733;g10f74a97c30_7_42"/>
          <p:cNvSpPr txBox="1"/>
          <p:nvPr/>
        </p:nvSpPr>
        <p:spPr>
          <a:xfrm>
            <a:off x="426813" y="1490588"/>
            <a:ext cx="8804250" cy="27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endParaRPr sz="1200"/>
          </a:p>
        </p:txBody>
      </p:sp>
      <p:sp>
        <p:nvSpPr>
          <p:cNvPr id="2734" name="Google Shape;2734;g10f74a97c30_7_42"/>
          <p:cNvSpPr txBox="1"/>
          <p:nvPr/>
        </p:nvSpPr>
        <p:spPr>
          <a:xfrm>
            <a:off x="410100" y="850157"/>
            <a:ext cx="11371800" cy="33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600" b="1"/>
              <a:t>Infected Windows host machine on network</a:t>
            </a:r>
            <a:endParaRPr sz="1600" b="1"/>
          </a:p>
        </p:txBody>
      </p:sp>
      <p:sp>
        <p:nvSpPr>
          <p:cNvPr id="2735" name="Google Shape;2735;g10f74a97c30_7_42"/>
          <p:cNvSpPr txBox="1"/>
          <p:nvPr/>
        </p:nvSpPr>
        <p:spPr>
          <a:xfrm>
            <a:off x="10841225" y="1890938"/>
            <a:ext cx="727800" cy="23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endParaRPr sz="900"/>
          </a:p>
        </p:txBody>
      </p:sp>
      <p:grpSp>
        <p:nvGrpSpPr>
          <p:cNvPr id="2736" name="Google Shape;2736;g10f74a97c30_7_42"/>
          <p:cNvGrpSpPr/>
          <p:nvPr/>
        </p:nvGrpSpPr>
        <p:grpSpPr>
          <a:xfrm>
            <a:off x="285823" y="1136808"/>
            <a:ext cx="6733825" cy="3124942"/>
            <a:chOff x="568475" y="2654550"/>
            <a:chExt cx="14757450" cy="6395050"/>
          </a:xfrm>
        </p:grpSpPr>
        <p:pic>
          <p:nvPicPr>
            <p:cNvPr id="2737" name="Google Shape;2737;g10f74a97c30_7_42"/>
            <p:cNvPicPr preferRelativeResize="0"/>
            <p:nvPr/>
          </p:nvPicPr>
          <p:blipFill rotWithShape="1">
            <a:blip r:embed="rId4">
              <a:alphaModFix/>
            </a:blip>
            <a:srcRect t="42475"/>
            <a:stretch/>
          </p:blipFill>
          <p:spPr>
            <a:xfrm>
              <a:off x="568475" y="3066350"/>
              <a:ext cx="14757450" cy="5983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8" name="Google Shape;2738;g10f74a97c30_7_42"/>
            <p:cNvPicPr preferRelativeResize="0"/>
            <p:nvPr/>
          </p:nvPicPr>
          <p:blipFill rotWithShape="1">
            <a:blip r:embed="rId4">
              <a:alphaModFix/>
            </a:blip>
            <a:srcRect t="11083" b="85068"/>
            <a:stretch/>
          </p:blipFill>
          <p:spPr>
            <a:xfrm>
              <a:off x="568475" y="2654550"/>
              <a:ext cx="14757450" cy="400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9" name="Google Shape;2739;g10f74a97c30_7_42"/>
          <p:cNvSpPr txBox="1"/>
          <p:nvPr/>
        </p:nvSpPr>
        <p:spPr>
          <a:xfrm>
            <a:off x="7426938" y="1188707"/>
            <a:ext cx="4193550" cy="584761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600" b="1"/>
              <a:t>Filtered traffic by</a:t>
            </a:r>
            <a:endParaRPr sz="1600" b="1"/>
          </a:p>
          <a:p>
            <a:pPr algn="ctr"/>
            <a:r>
              <a:rPr lang="en-US" sz="1600" b="1"/>
              <a:t>ip.addr == 172.16.4.0/24 &amp;&amp; nbns</a:t>
            </a:r>
            <a:endParaRPr sz="1600" b="1"/>
          </a:p>
        </p:txBody>
      </p:sp>
      <p:sp>
        <p:nvSpPr>
          <p:cNvPr id="2740" name="Google Shape;2740;g10f74a97c30_7_42"/>
          <p:cNvSpPr txBox="1"/>
          <p:nvPr/>
        </p:nvSpPr>
        <p:spPr>
          <a:xfrm>
            <a:off x="8061288" y="2208407"/>
            <a:ext cx="3559200" cy="1077204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600" b="1"/>
              <a:t>Identified infected computer</a:t>
            </a:r>
            <a:endParaRPr sz="1600" b="1"/>
          </a:p>
          <a:p>
            <a:pPr marL="228600" indent="-215900">
              <a:buSzPts val="3200"/>
              <a:buChar char="●"/>
            </a:pPr>
            <a:r>
              <a:rPr lang="en-US" sz="1600" b="1"/>
              <a:t>Host name: ROTTERDAM-PC</a:t>
            </a:r>
            <a:endParaRPr sz="1600" b="1"/>
          </a:p>
          <a:p>
            <a:pPr marL="228600" indent="-215900">
              <a:buSzPts val="3200"/>
              <a:buChar char="●"/>
            </a:pPr>
            <a:r>
              <a:rPr lang="en-US" sz="1600" b="1"/>
              <a:t> IP address: 172.16.4.205</a:t>
            </a:r>
            <a:endParaRPr sz="1600" b="1"/>
          </a:p>
          <a:p>
            <a:pPr marL="228600" indent="-215900">
              <a:buSzPts val="3200"/>
              <a:buChar char="●"/>
            </a:pPr>
            <a:r>
              <a:rPr lang="en-US" sz="1600" b="1"/>
              <a:t>MAC address: 00:59:07:b0:63:a4</a:t>
            </a:r>
            <a:endParaRPr sz="1600" b="1"/>
          </a:p>
        </p:txBody>
      </p:sp>
      <p:sp>
        <p:nvSpPr>
          <p:cNvPr id="2741" name="Google Shape;2741;g10f74a97c30_7_42"/>
          <p:cNvSpPr/>
          <p:nvPr/>
        </p:nvSpPr>
        <p:spPr>
          <a:xfrm>
            <a:off x="2468563" y="2727750"/>
            <a:ext cx="852450" cy="200100"/>
          </a:xfrm>
          <a:prstGeom prst="rect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endParaRPr sz="900"/>
          </a:p>
        </p:txBody>
      </p:sp>
      <p:sp>
        <p:nvSpPr>
          <p:cNvPr id="2742" name="Google Shape;2742;g10f74a97c30_7_42"/>
          <p:cNvSpPr/>
          <p:nvPr/>
        </p:nvSpPr>
        <p:spPr>
          <a:xfrm>
            <a:off x="2211388" y="2113388"/>
            <a:ext cx="1109700" cy="180000"/>
          </a:xfrm>
          <a:prstGeom prst="rect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endParaRPr sz="900"/>
          </a:p>
        </p:txBody>
      </p:sp>
      <p:sp>
        <p:nvSpPr>
          <p:cNvPr id="2743" name="Google Shape;2743;g10f74a97c30_7_42"/>
          <p:cNvSpPr/>
          <p:nvPr/>
        </p:nvSpPr>
        <p:spPr>
          <a:xfrm>
            <a:off x="1292225" y="4101513"/>
            <a:ext cx="852450" cy="180000"/>
          </a:xfrm>
          <a:prstGeom prst="rect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endParaRPr sz="900"/>
          </a:p>
        </p:txBody>
      </p:sp>
      <p:grpSp>
        <p:nvGrpSpPr>
          <p:cNvPr id="2744" name="Google Shape;2744;g10f74a97c30_7_42"/>
          <p:cNvGrpSpPr/>
          <p:nvPr/>
        </p:nvGrpSpPr>
        <p:grpSpPr>
          <a:xfrm>
            <a:off x="285825" y="4433913"/>
            <a:ext cx="7316663" cy="822388"/>
            <a:chOff x="568475" y="8563025"/>
            <a:chExt cx="14633325" cy="1644775"/>
          </a:xfrm>
        </p:grpSpPr>
        <p:pic>
          <p:nvPicPr>
            <p:cNvPr id="2745" name="Google Shape;2745;g10f74a97c30_7_42"/>
            <p:cNvPicPr preferRelativeResize="0"/>
            <p:nvPr/>
          </p:nvPicPr>
          <p:blipFill rotWithShape="1">
            <a:blip r:embed="rId5">
              <a:alphaModFix/>
            </a:blip>
            <a:srcRect t="68220" b="21347"/>
            <a:stretch/>
          </p:blipFill>
          <p:spPr>
            <a:xfrm>
              <a:off x="568475" y="8994100"/>
              <a:ext cx="13806149" cy="116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6" name="Google Shape;2746;g10f74a97c30_7_42"/>
            <p:cNvPicPr preferRelativeResize="0"/>
            <p:nvPr/>
          </p:nvPicPr>
          <p:blipFill rotWithShape="1">
            <a:blip r:embed="rId5">
              <a:alphaModFix/>
            </a:blip>
            <a:srcRect l="754" t="782" b="96008"/>
            <a:stretch/>
          </p:blipFill>
          <p:spPr>
            <a:xfrm>
              <a:off x="568475" y="8563025"/>
              <a:ext cx="14633325" cy="384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7" name="Google Shape;2747;g10f74a97c30_7_42"/>
            <p:cNvSpPr/>
            <p:nvPr/>
          </p:nvSpPr>
          <p:spPr>
            <a:xfrm>
              <a:off x="4676850" y="9847800"/>
              <a:ext cx="2667000" cy="360000"/>
            </a:xfrm>
            <a:prstGeom prst="rect">
              <a:avLst/>
            </a:pr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13" tIns="45713" rIns="45713" bIns="45713" anchor="ctr" anchorCtr="0">
              <a:noAutofit/>
            </a:bodyPr>
            <a:lstStyle/>
            <a:p>
              <a:endParaRPr sz="900"/>
            </a:p>
          </p:txBody>
        </p:sp>
      </p:grpSp>
      <p:sp>
        <p:nvSpPr>
          <p:cNvPr id="2748" name="Google Shape;2748;g10f74a97c30_7_42"/>
          <p:cNvSpPr/>
          <p:nvPr/>
        </p:nvSpPr>
        <p:spPr>
          <a:xfrm>
            <a:off x="4144875" y="5591250"/>
            <a:ext cx="466050" cy="338550"/>
          </a:xfrm>
          <a:prstGeom prst="rect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endParaRPr sz="900"/>
          </a:p>
        </p:txBody>
      </p:sp>
      <p:sp>
        <p:nvSpPr>
          <p:cNvPr id="2749" name="Google Shape;2749;g10f74a97c30_7_42"/>
          <p:cNvSpPr txBox="1"/>
          <p:nvPr/>
        </p:nvSpPr>
        <p:spPr>
          <a:xfrm>
            <a:off x="6621963" y="5428457"/>
            <a:ext cx="5107050" cy="1077204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600" b="1"/>
              <a:t>IP Addresses used in infection traffic had substantially higher traffic:</a:t>
            </a:r>
            <a:endParaRPr sz="1600" b="1"/>
          </a:p>
          <a:p>
            <a:pPr algn="ctr"/>
            <a:r>
              <a:rPr lang="en-US" sz="1600" b="1"/>
              <a:t>185.243.115.84</a:t>
            </a:r>
            <a:endParaRPr sz="1600" b="1"/>
          </a:p>
          <a:p>
            <a:pPr algn="ctr"/>
            <a:r>
              <a:rPr lang="en-US" sz="1600" b="1"/>
              <a:t>166.62.111.64</a:t>
            </a:r>
            <a:endParaRPr sz="1600" b="1"/>
          </a:p>
        </p:txBody>
      </p:sp>
      <p:sp>
        <p:nvSpPr>
          <p:cNvPr id="2750" name="Google Shape;2750;g10f74a97c30_7_42"/>
          <p:cNvSpPr txBox="1"/>
          <p:nvPr/>
        </p:nvSpPr>
        <p:spPr>
          <a:xfrm>
            <a:off x="6730488" y="4553519"/>
            <a:ext cx="4890000" cy="33854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r>
              <a:rPr lang="en-US" sz="1600" b="1">
                <a:solidFill>
                  <a:schemeClr val="dk1"/>
                </a:solidFill>
              </a:rPr>
              <a:t>User on infected machine: matthijs.devries</a:t>
            </a:r>
            <a:endParaRPr sz="1150" b="1"/>
          </a:p>
        </p:txBody>
      </p:sp>
      <p:sp>
        <p:nvSpPr>
          <p:cNvPr id="2751" name="Google Shape;2751;g10f74a97c30_7_42"/>
          <p:cNvSpPr txBox="1"/>
          <p:nvPr/>
        </p:nvSpPr>
        <p:spPr>
          <a:xfrm>
            <a:off x="6513363" y="3935338"/>
            <a:ext cx="5107050" cy="584761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600" b="1"/>
              <a:t>Filtered traffic by</a:t>
            </a:r>
            <a:endParaRPr sz="1600" b="1"/>
          </a:p>
          <a:p>
            <a:pPr algn="ctr"/>
            <a:r>
              <a:rPr lang="en-US" sz="1600" b="1"/>
              <a:t>ip.addr == 172.16.4.0/24 &amp;&amp; kerberos.CNameString</a:t>
            </a:r>
            <a:endParaRPr sz="1600" b="1"/>
          </a:p>
        </p:txBody>
      </p:sp>
      <p:cxnSp>
        <p:nvCxnSpPr>
          <p:cNvPr id="2752" name="Google Shape;2752;g10f74a97c30_7_42"/>
          <p:cNvCxnSpPr>
            <a:stCxn id="2750" idx="1"/>
            <a:endCxn id="2747" idx="3"/>
          </p:cNvCxnSpPr>
          <p:nvPr/>
        </p:nvCxnSpPr>
        <p:spPr>
          <a:xfrm rot="10800000" flipV="1">
            <a:off x="3673514" y="4722789"/>
            <a:ext cx="3056975" cy="443512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3" name="Google Shape;2753;g10f74a97c30_7_42"/>
          <p:cNvCxnSpPr>
            <a:stCxn id="2740" idx="1"/>
            <a:endCxn id="2743" idx="3"/>
          </p:cNvCxnSpPr>
          <p:nvPr/>
        </p:nvCxnSpPr>
        <p:spPr>
          <a:xfrm rot="10800000" flipV="1">
            <a:off x="2144676" y="2747009"/>
            <a:ext cx="5916613" cy="1444504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4" name="Google Shape;2754;g10f74a97c30_7_42"/>
          <p:cNvCxnSpPr>
            <a:endCxn id="2740" idx="1"/>
          </p:cNvCxnSpPr>
          <p:nvPr/>
        </p:nvCxnSpPr>
        <p:spPr>
          <a:xfrm>
            <a:off x="3344088" y="2203832"/>
            <a:ext cx="4717200" cy="543177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5" name="Google Shape;2755;g10f74a97c30_7_42"/>
          <p:cNvCxnSpPr>
            <a:stCxn id="2741" idx="3"/>
            <a:endCxn id="2740" idx="1"/>
          </p:cNvCxnSpPr>
          <p:nvPr/>
        </p:nvCxnSpPr>
        <p:spPr>
          <a:xfrm flipV="1">
            <a:off x="3321013" y="2747009"/>
            <a:ext cx="4740275" cy="8079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6" name="Google Shape;2756;g10f74a97c30_7_42"/>
          <p:cNvCxnSpPr>
            <a:stCxn id="2749" idx="1"/>
            <a:endCxn id="2748" idx="3"/>
          </p:cNvCxnSpPr>
          <p:nvPr/>
        </p:nvCxnSpPr>
        <p:spPr>
          <a:xfrm rot="10800000">
            <a:off x="4610925" y="5760525"/>
            <a:ext cx="2011038" cy="206534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2" name="Google Shape;2762;g10f74a97c30_7_76"/>
          <p:cNvPicPr preferRelativeResize="0"/>
          <p:nvPr/>
        </p:nvPicPr>
        <p:blipFill rotWithShape="1">
          <a:blip r:embed="rId3">
            <a:alphaModFix/>
          </a:blip>
          <a:srcRect t="64599"/>
          <a:stretch/>
        </p:blipFill>
        <p:spPr>
          <a:xfrm>
            <a:off x="355819" y="4548288"/>
            <a:ext cx="8652576" cy="10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3" name="Google Shape;2763;g10f74a97c30_7_76"/>
          <p:cNvPicPr preferRelativeResize="0"/>
          <p:nvPr/>
        </p:nvPicPr>
        <p:blipFill rotWithShape="1">
          <a:blip r:embed="rId3">
            <a:alphaModFix/>
          </a:blip>
          <a:srcRect b="74928"/>
          <a:stretch/>
        </p:blipFill>
        <p:spPr>
          <a:xfrm>
            <a:off x="355819" y="3874794"/>
            <a:ext cx="8652576" cy="7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4" name="Google Shape;2764;g10f74a97c30_7_76"/>
          <p:cNvPicPr preferRelativeResize="0"/>
          <p:nvPr/>
        </p:nvPicPr>
        <p:blipFill rotWithShape="1">
          <a:blip r:embed="rId4">
            <a:alphaModFix/>
          </a:blip>
          <a:srcRect t="925" b="85568"/>
          <a:stretch/>
        </p:blipFill>
        <p:spPr>
          <a:xfrm>
            <a:off x="355819" y="1105163"/>
            <a:ext cx="6905412" cy="6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" name="Google Shape;2765;g10f74a97c30_7_76"/>
          <p:cNvPicPr preferRelativeResize="0"/>
          <p:nvPr/>
        </p:nvPicPr>
        <p:blipFill rotWithShape="1">
          <a:blip r:embed="rId4">
            <a:alphaModFix/>
          </a:blip>
          <a:srcRect t="60940"/>
          <a:stretch/>
        </p:blipFill>
        <p:spPr>
          <a:xfrm>
            <a:off x="355819" y="1768363"/>
            <a:ext cx="6905412" cy="19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6" name="Google Shape;2766;g10f74a97c30_7_76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Illegal Downloads</a:t>
            </a:r>
            <a:endParaRPr/>
          </a:p>
        </p:txBody>
      </p:sp>
      <p:sp>
        <p:nvSpPr>
          <p:cNvPr id="2767" name="Google Shape;2767;g10f74a97c30_7_76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16</a:t>
            </a:fld>
            <a:endParaRPr/>
          </a:p>
        </p:txBody>
      </p:sp>
      <p:sp>
        <p:nvSpPr>
          <p:cNvPr id="2768" name="Google Shape;2768;g10f74a97c30_7_76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769" name="Google Shape;2769;g10f74a97c30_7_76"/>
          <p:cNvSpPr txBox="1"/>
          <p:nvPr/>
        </p:nvSpPr>
        <p:spPr>
          <a:xfrm>
            <a:off x="8813544" y="1108113"/>
            <a:ext cx="2675250" cy="23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endParaRPr sz="900"/>
          </a:p>
        </p:txBody>
      </p:sp>
      <p:sp>
        <p:nvSpPr>
          <p:cNvPr id="2770" name="Google Shape;2770;g10f74a97c30_7_76"/>
          <p:cNvSpPr txBox="1"/>
          <p:nvPr/>
        </p:nvSpPr>
        <p:spPr>
          <a:xfrm>
            <a:off x="642507" y="1471538"/>
            <a:ext cx="8804250" cy="27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endParaRPr sz="1200"/>
          </a:p>
        </p:txBody>
      </p:sp>
      <p:sp>
        <p:nvSpPr>
          <p:cNvPr id="2771" name="Google Shape;2771;g10f74a97c30_7_76"/>
          <p:cNvSpPr txBox="1"/>
          <p:nvPr/>
        </p:nvSpPr>
        <p:spPr>
          <a:xfrm>
            <a:off x="11056919" y="1871888"/>
            <a:ext cx="727800" cy="23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endParaRPr sz="900"/>
          </a:p>
        </p:txBody>
      </p:sp>
      <p:sp>
        <p:nvSpPr>
          <p:cNvPr id="2772" name="Google Shape;2772;g10f74a97c30_7_76"/>
          <p:cNvSpPr txBox="1"/>
          <p:nvPr/>
        </p:nvSpPr>
        <p:spPr>
          <a:xfrm>
            <a:off x="6729132" y="1149119"/>
            <a:ext cx="5107050" cy="584761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600" b="1"/>
              <a:t>Filtered traffic by</a:t>
            </a:r>
            <a:endParaRPr sz="1600" b="1"/>
          </a:p>
          <a:p>
            <a:pPr algn="ctr"/>
            <a:r>
              <a:rPr lang="en-US" sz="1600" b="1"/>
              <a:t>ip.addr == 10.0.0.201 &amp;&amp; kerberos.CNameString</a:t>
            </a:r>
            <a:endParaRPr sz="1600" b="1"/>
          </a:p>
        </p:txBody>
      </p:sp>
      <p:sp>
        <p:nvSpPr>
          <p:cNvPr id="2773" name="Google Shape;2773;g10f74a97c30_7_76"/>
          <p:cNvSpPr txBox="1"/>
          <p:nvPr/>
        </p:nvSpPr>
        <p:spPr>
          <a:xfrm>
            <a:off x="7570407" y="2263269"/>
            <a:ext cx="4265700" cy="1077204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600" b="1"/>
              <a:t>Machine information</a:t>
            </a:r>
            <a:endParaRPr sz="1600" b="1"/>
          </a:p>
          <a:p>
            <a:pPr marL="228600" indent="-215900">
              <a:buSzPts val="3200"/>
              <a:buChar char="●"/>
            </a:pPr>
            <a:r>
              <a:rPr lang="en-US" sz="1600" b="1"/>
              <a:t>MAC address: 00:16:17:18:66:c8</a:t>
            </a:r>
            <a:endParaRPr sz="1600" b="1"/>
          </a:p>
          <a:p>
            <a:pPr marL="228600" indent="-215900">
              <a:buSzPts val="3200"/>
              <a:buChar char="●"/>
            </a:pPr>
            <a:r>
              <a:rPr lang="en-US" sz="1600" b="1"/>
              <a:t>Windows Username: elmer.blanco</a:t>
            </a:r>
            <a:endParaRPr sz="1600" b="1"/>
          </a:p>
          <a:p>
            <a:pPr marL="228600" indent="-215900">
              <a:buSzPts val="3200"/>
              <a:buChar char="●"/>
            </a:pPr>
            <a:r>
              <a:rPr lang="en-US" sz="1600" b="1"/>
              <a:t>Desktop Name: BLANCO-DESKTOP</a:t>
            </a:r>
            <a:endParaRPr sz="1600" b="1"/>
          </a:p>
        </p:txBody>
      </p:sp>
      <p:sp>
        <p:nvSpPr>
          <p:cNvPr id="2774" name="Google Shape;2774;g10f74a97c30_7_76"/>
          <p:cNvSpPr/>
          <p:nvPr/>
        </p:nvSpPr>
        <p:spPr>
          <a:xfrm>
            <a:off x="2279007" y="3486238"/>
            <a:ext cx="969900" cy="200100"/>
          </a:xfrm>
          <a:prstGeom prst="rect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endParaRPr sz="900"/>
          </a:p>
        </p:txBody>
      </p:sp>
      <p:sp>
        <p:nvSpPr>
          <p:cNvPr id="2775" name="Google Shape;2775;g10f74a97c30_7_76"/>
          <p:cNvSpPr/>
          <p:nvPr/>
        </p:nvSpPr>
        <p:spPr>
          <a:xfrm>
            <a:off x="2318457" y="2100550"/>
            <a:ext cx="852450" cy="180000"/>
          </a:xfrm>
          <a:prstGeom prst="rect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endParaRPr sz="900"/>
          </a:p>
        </p:txBody>
      </p:sp>
      <p:sp>
        <p:nvSpPr>
          <p:cNvPr id="2776" name="Google Shape;2776;g10f74a97c30_7_76"/>
          <p:cNvSpPr/>
          <p:nvPr/>
        </p:nvSpPr>
        <p:spPr>
          <a:xfrm>
            <a:off x="884007" y="5392163"/>
            <a:ext cx="5448300" cy="180000"/>
          </a:xfrm>
          <a:prstGeom prst="rect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endParaRPr sz="900"/>
          </a:p>
        </p:txBody>
      </p:sp>
      <p:cxnSp>
        <p:nvCxnSpPr>
          <p:cNvPr id="2777" name="Google Shape;2777;g10f74a97c30_7_76"/>
          <p:cNvCxnSpPr>
            <a:stCxn id="2775" idx="3"/>
            <a:endCxn id="2773" idx="1"/>
          </p:cNvCxnSpPr>
          <p:nvPr/>
        </p:nvCxnSpPr>
        <p:spPr>
          <a:xfrm>
            <a:off x="3170907" y="2190550"/>
            <a:ext cx="4399500" cy="61132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8" name="Google Shape;2778;g10f74a97c30_7_76"/>
          <p:cNvCxnSpPr/>
          <p:nvPr/>
        </p:nvCxnSpPr>
        <p:spPr>
          <a:xfrm rot="10800000" flipH="1">
            <a:off x="3209907" y="2801994"/>
            <a:ext cx="4360500" cy="76905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9" name="Google Shape;2779;g10f74a97c30_7_76"/>
          <p:cNvCxnSpPr>
            <a:stCxn id="2780" idx="1"/>
            <a:endCxn id="2776" idx="3"/>
          </p:cNvCxnSpPr>
          <p:nvPr/>
        </p:nvCxnSpPr>
        <p:spPr>
          <a:xfrm rot="10800000">
            <a:off x="6332307" y="5482164"/>
            <a:ext cx="288300" cy="79231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0" name="Google Shape;2780;g10f74a97c30_7_76"/>
          <p:cNvSpPr txBox="1"/>
          <p:nvPr/>
        </p:nvSpPr>
        <p:spPr>
          <a:xfrm>
            <a:off x="6620607" y="5269013"/>
            <a:ext cx="5215500" cy="584761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600" b="1"/>
              <a:t>Identified torrented file:</a:t>
            </a:r>
            <a:endParaRPr sz="1600" b="1"/>
          </a:p>
          <a:p>
            <a:pPr algn="ctr"/>
            <a:r>
              <a:rPr lang="en-US" sz="1600" b="1"/>
              <a:t>Betty_Boop_Rhythm_on_the_Reservation.avi.torrent</a:t>
            </a:r>
            <a:endParaRPr sz="1600" b="1"/>
          </a:p>
        </p:txBody>
      </p:sp>
      <p:sp>
        <p:nvSpPr>
          <p:cNvPr id="2781" name="Google Shape;2781;g10f74a97c30_7_76"/>
          <p:cNvSpPr txBox="1"/>
          <p:nvPr/>
        </p:nvSpPr>
        <p:spPr>
          <a:xfrm>
            <a:off x="6047082" y="3483694"/>
            <a:ext cx="5789100" cy="738650"/>
          </a:xfrm>
          <a:prstGeom prst="rect">
            <a:avLst/>
          </a:prstGeom>
          <a:solidFill>
            <a:srgbClr val="FFFFFF"/>
          </a:solidFill>
          <a:ln w="76200" cap="flat" cmpd="sng">
            <a:solidFill>
              <a:srgbClr val="1D8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13" tIns="45713" rIns="45713" bIns="45713" anchor="t" anchorCtr="0">
            <a:spAutoFit/>
          </a:bodyPr>
          <a:lstStyle/>
          <a:p>
            <a:pPr algn="ctr"/>
            <a:r>
              <a:rPr lang="en-US" sz="1400" b="1"/>
              <a:t>Filtered traffic by</a:t>
            </a:r>
            <a:endParaRPr sz="1400" b="1"/>
          </a:p>
          <a:p>
            <a:pPr algn="ctr"/>
            <a:r>
              <a:rPr lang="en-US" sz="1400" b="1"/>
              <a:t>ip.addr == 10.0.0.201 &amp;&amp; http.request.method == GET &amp;&amp; http.request.uri contains torrent</a:t>
            </a:r>
            <a:endParaRPr sz="1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g10f74a97c30_7_100"/>
          <p:cNvSpPr txBox="1">
            <a:spLocks noGrp="1"/>
          </p:cNvSpPr>
          <p:nvPr>
            <p:ph type="title"/>
          </p:nvPr>
        </p:nvSpPr>
        <p:spPr>
          <a:xfrm>
            <a:off x="367272" y="2674684"/>
            <a:ext cx="11457450" cy="105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-US"/>
              <a:t>The End</a:t>
            </a:r>
            <a:endParaRPr/>
          </a:p>
          <a:p>
            <a:pPr algn="l"/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787" name="Google Shape;2787;g10f74a97c30_7_100"/>
          <p:cNvSpPr txBox="1"/>
          <p:nvPr/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1875" anchor="t" anchorCtr="0">
            <a:noAutofit/>
          </a:bodyPr>
          <a:lstStyle/>
          <a:p>
            <a:pPr algn="r">
              <a:buClr>
                <a:srgbClr val="000000"/>
              </a:buClr>
              <a:buSzPts val="1600"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000000"/>
                </a:buClr>
                <a:buSzPts val="1600"/>
              </a:pPr>
              <a:t>17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10c9c7cd045_3_0"/>
          <p:cNvSpPr txBox="1">
            <a:spLocks noGrp="1"/>
          </p:cNvSpPr>
          <p:nvPr>
            <p:ph type="title"/>
          </p:nvPr>
        </p:nvSpPr>
        <p:spPr>
          <a:xfrm>
            <a:off x="367272" y="2900771"/>
            <a:ext cx="11457450" cy="105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-US"/>
              <a:t>Traffic Profile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596" name="Google Shape;2596;g10c9c7cd045_3_0"/>
          <p:cNvSpPr txBox="1"/>
          <p:nvPr/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1875" anchor="t" anchorCtr="0">
            <a:noAutofit/>
          </a:bodyPr>
          <a:lstStyle/>
          <a:p>
            <a:pPr algn="r">
              <a:buClr>
                <a:srgbClr val="000000"/>
              </a:buClr>
              <a:buSzPts val="1600"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000000"/>
                </a:buClr>
                <a:buSzPts val="1600"/>
              </a:pPr>
              <a:t>2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0c9c7cd045_3_5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</a:rPr>
              <a:t>Traffic Profile</a:t>
            </a:r>
            <a:endParaRPr/>
          </a:p>
        </p:txBody>
      </p:sp>
      <p:sp>
        <p:nvSpPr>
          <p:cNvPr id="2602" name="Google Shape;2602;g10c9c7cd045_3_5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sp>
        <p:nvSpPr>
          <p:cNvPr id="2603" name="Google Shape;2603;g10c9c7cd045_3_5"/>
          <p:cNvSpPr txBox="1">
            <a:spLocks noGrp="1"/>
          </p:cNvSpPr>
          <p:nvPr>
            <p:ph type="body" idx="3"/>
          </p:nvPr>
        </p:nvSpPr>
        <p:spPr>
          <a:xfrm>
            <a:off x="353275" y="957200"/>
            <a:ext cx="11471400" cy="4933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200"/>
              <a:t>Our analysis identified the following characteristics of the traffic on the network: </a:t>
            </a:r>
            <a:endParaRPr sz="2200">
              <a:solidFill>
                <a:schemeClr val="dk1"/>
              </a:solidFill>
            </a:endParaRPr>
          </a:p>
        </p:txBody>
      </p:sp>
      <p:graphicFrame>
        <p:nvGraphicFramePr>
          <p:cNvPr id="2604" name="Google Shape;2604;g10c9c7cd045_3_5"/>
          <p:cNvGraphicFramePr/>
          <p:nvPr/>
        </p:nvGraphicFramePr>
        <p:xfrm>
          <a:off x="590069" y="1362138"/>
          <a:ext cx="10997814" cy="53485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6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5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  <a:endParaRPr sz="22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  <a:endParaRPr sz="22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en-US" sz="2200" b="1" u="none" strike="noStrike" cap="none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2200" b="1" u="none" strike="noStrike" cap="none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Top Talkers (IP Addresses)</a:t>
                      </a:r>
                      <a:endParaRPr sz="20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/>
                        <a:t>172.16.4.205</a:t>
                      </a:r>
                      <a:endParaRPr sz="20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/>
                        <a:t>185.243.115.84</a:t>
                      </a:r>
                      <a:endParaRPr sz="20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/>
                        <a:t>10.0.0.201</a:t>
                      </a:r>
                      <a:endParaRPr sz="2000"/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Machines that sent the most traffic.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Most Common Protocols</a:t>
                      </a:r>
                      <a:endParaRPr sz="20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/>
                        <a:t>TCP</a:t>
                      </a:r>
                      <a:endParaRPr sz="20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/>
                        <a:t>UDP</a:t>
                      </a:r>
                      <a:endParaRPr sz="20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/>
                        <a:t>HTTP</a:t>
                      </a:r>
                      <a:endParaRPr sz="2000"/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most common protocols on the network.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# of Unique IP Addresses</a:t>
                      </a:r>
                      <a:endParaRPr sz="20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/>
                        <a:t>810</a:t>
                      </a:r>
                      <a:endParaRPr sz="2000" u="none" strike="noStrike" cap="none"/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 of observed IP addresses.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Subnets </a:t>
                      </a:r>
                      <a:endParaRPr sz="20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/>
                        <a:t>10.6.12.0/24</a:t>
                      </a:r>
                      <a:endParaRPr sz="20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/>
                        <a:t>172.16.4.0/24</a:t>
                      </a:r>
                      <a:endParaRPr sz="200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/>
                        <a:t>10.0.0.0/24</a:t>
                      </a:r>
                      <a:endParaRPr sz="2000"/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Observed subnet ranges.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# of Malware Species</a:t>
                      </a:r>
                      <a:endParaRPr sz="20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-US" sz="2000"/>
                        <a:t>1 (june11.dll)</a:t>
                      </a:r>
                      <a:endParaRPr sz="2000" u="none" strike="noStrike" cap="none"/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malware binaries identified in traffic.</a:t>
                      </a:r>
                      <a:endParaRPr sz="1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45713" marR="45713" marT="45713" marB="45713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g10c9c7cd045_3_12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Behavioral Analysis</a:t>
            </a:r>
            <a:endParaRPr/>
          </a:p>
        </p:txBody>
      </p:sp>
      <p:sp>
        <p:nvSpPr>
          <p:cNvPr id="2611" name="Google Shape;2611;g10c9c7cd045_3_12"/>
          <p:cNvSpPr txBox="1">
            <a:spLocks noGrp="1"/>
          </p:cNvSpPr>
          <p:nvPr>
            <p:ph type="subTitle" idx="1"/>
          </p:nvPr>
        </p:nvSpPr>
        <p:spPr>
          <a:xfrm>
            <a:off x="1588" y="901300"/>
            <a:ext cx="12188850" cy="486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121875" rIns="609500" bIns="0" rtlCol="0" anchor="t" anchorCtr="0">
            <a:noAutofit/>
          </a:bodyPr>
          <a:lstStyle/>
          <a:p>
            <a:pPr marL="0" indent="0"/>
            <a:r>
              <a:rPr lang="en-US" b="1"/>
              <a:t>Purpose of Traffic on the Network</a:t>
            </a:r>
            <a:endParaRPr b="1"/>
          </a:p>
        </p:txBody>
      </p:sp>
      <p:sp>
        <p:nvSpPr>
          <p:cNvPr id="2612" name="Google Shape;2612;g10c9c7cd045_3_12"/>
          <p:cNvSpPr txBox="1">
            <a:spLocks noGrp="1"/>
          </p:cNvSpPr>
          <p:nvPr>
            <p:ph type="sldNum" idx="12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2613" name="Google Shape;2613;g10c9c7cd045_3_12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14" name="Google Shape;2614;g10c9c7cd045_3_12"/>
          <p:cNvSpPr txBox="1">
            <a:spLocks noGrp="1"/>
          </p:cNvSpPr>
          <p:nvPr>
            <p:ph type="body" idx="3"/>
          </p:nvPr>
        </p:nvSpPr>
        <p:spPr>
          <a:xfrm>
            <a:off x="1821" y="1712334"/>
            <a:ext cx="12188850" cy="48295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 marL="0" indent="0">
              <a:buNone/>
            </a:pPr>
            <a:r>
              <a:rPr lang="en-US"/>
              <a:t>Users were observed engaging in the following kinds of activity.</a:t>
            </a:r>
            <a:endParaRPr/>
          </a:p>
          <a:p>
            <a:pPr marL="0" indent="0">
              <a:spcBef>
                <a:spcPts val="1050"/>
              </a:spcBef>
              <a:buNone/>
            </a:pPr>
            <a:br>
              <a:rPr lang="en-US"/>
            </a:br>
            <a:r>
              <a:rPr lang="en-US"/>
              <a:t>“</a:t>
            </a:r>
            <a:r>
              <a:rPr lang="en-US" b="1"/>
              <a:t>Normal</a:t>
            </a:r>
            <a:r>
              <a:rPr lang="en-US"/>
              <a:t>”</a:t>
            </a:r>
            <a:r>
              <a:rPr lang="en-US" b="1"/>
              <a:t> Activity</a:t>
            </a:r>
            <a:endParaRPr/>
          </a:p>
          <a:p>
            <a:pPr marL="457200">
              <a:spcBef>
                <a:spcPts val="1050"/>
              </a:spcBef>
            </a:pPr>
            <a:r>
              <a:rPr lang="en-US"/>
              <a:t>Watching YouTube, Googling Orbike</a:t>
            </a:r>
            <a:endParaRPr/>
          </a:p>
          <a:p>
            <a:pPr indent="0">
              <a:spcBef>
                <a:spcPts val="1050"/>
              </a:spcBef>
              <a:buNone/>
            </a:pPr>
            <a:endParaRPr/>
          </a:p>
          <a:p>
            <a:pPr marL="0" indent="0">
              <a:spcBef>
                <a:spcPts val="1050"/>
              </a:spcBef>
              <a:buNone/>
            </a:pPr>
            <a:r>
              <a:rPr lang="en-US" b="1"/>
              <a:t>Suspicious Activity</a:t>
            </a:r>
            <a:endParaRPr/>
          </a:p>
          <a:p>
            <a:pPr marL="457200">
              <a:spcBef>
                <a:spcPts val="1050"/>
              </a:spcBef>
            </a:pPr>
            <a:r>
              <a:rPr lang="en-US"/>
              <a:t>Downloading suspicious files, high spikes in traffic, torrenting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0f74a97c30_3_0"/>
          <p:cNvSpPr txBox="1">
            <a:spLocks noGrp="1"/>
          </p:cNvSpPr>
          <p:nvPr>
            <p:ph type="title"/>
          </p:nvPr>
        </p:nvSpPr>
        <p:spPr>
          <a:xfrm>
            <a:off x="367272" y="2674684"/>
            <a:ext cx="11457450" cy="105645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r>
              <a:rPr lang="en-US"/>
              <a:t>Normal Activity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2620" name="Google Shape;2620;g10f74a97c30_3_0"/>
          <p:cNvSpPr txBox="1"/>
          <p:nvPr/>
        </p:nvSpPr>
        <p:spPr>
          <a:xfrm>
            <a:off x="11475632" y="6609600"/>
            <a:ext cx="349050" cy="14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21875" anchor="t" anchorCtr="0">
            <a:noAutofit/>
          </a:bodyPr>
          <a:lstStyle/>
          <a:p>
            <a:pPr algn="r"/>
            <a:fld id="{00000000-1234-1234-1234-123412341234}" type="slidenum">
              <a:rPr lang="en-US" sz="800"/>
              <a:pPr algn="r"/>
              <a:t>5</a:t>
            </a:fld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g10f74a97c30_3_1359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Normal Activity: Web Traffic</a:t>
            </a:r>
            <a:endParaRPr/>
          </a:p>
        </p:txBody>
      </p:sp>
      <p:sp>
        <p:nvSpPr>
          <p:cNvPr id="2627" name="Google Shape;2627;g10f74a97c30_3_1359"/>
          <p:cNvSpPr txBox="1">
            <a:spLocks noGrp="1"/>
          </p:cNvSpPr>
          <p:nvPr>
            <p:ph type="subTitle" idx="1"/>
          </p:nvPr>
        </p:nvSpPr>
        <p:spPr>
          <a:xfrm>
            <a:off x="1588" y="901300"/>
            <a:ext cx="12188850" cy="486450"/>
          </a:xfrm>
          <a:prstGeom prst="rect">
            <a:avLst/>
          </a:prstGeom>
        </p:spPr>
        <p:txBody>
          <a:bodyPr spcFirstLastPara="1" vert="horz" wrap="square" lIns="609500" tIns="121875" rIns="60950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>
                <a:solidFill>
                  <a:schemeClr val="dk1"/>
                </a:solidFill>
              </a:rPr>
              <a:t>Summarize the following:</a:t>
            </a:r>
            <a:endParaRPr>
              <a:solidFill>
                <a:schemeClr val="dk1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endParaRPr b="1"/>
          </a:p>
          <a:p>
            <a:pPr marL="0" indent="0">
              <a:buClr>
                <a:schemeClr val="dk1"/>
              </a:buClr>
              <a:buSzPts val="1100"/>
            </a:pPr>
            <a:endParaRPr b="1"/>
          </a:p>
          <a:p>
            <a:pPr marL="0" indent="0"/>
            <a:endParaRPr b="1"/>
          </a:p>
        </p:txBody>
      </p:sp>
      <p:sp>
        <p:nvSpPr>
          <p:cNvPr id="2628" name="Google Shape;2628;g10f74a97c30_3_1359"/>
          <p:cNvSpPr txBox="1">
            <a:spLocks noGrp="1"/>
          </p:cNvSpPr>
          <p:nvPr>
            <p:ph type="sldNum" idx="4294967295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sp>
        <p:nvSpPr>
          <p:cNvPr id="2629" name="Google Shape;2629;g10f74a97c30_3_1359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30" name="Google Shape;2630;g10f74a97c30_3_1359"/>
          <p:cNvSpPr txBox="1">
            <a:spLocks noGrp="1"/>
          </p:cNvSpPr>
          <p:nvPr>
            <p:ph type="body" idx="3"/>
          </p:nvPr>
        </p:nvSpPr>
        <p:spPr>
          <a:xfrm>
            <a:off x="1821" y="1712334"/>
            <a:ext cx="12188850" cy="4829550"/>
          </a:xfrm>
          <a:prstGeom prst="rect">
            <a:avLst/>
          </a:prstGeom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What kind of traffic did you observe? Which protocol(s)? </a:t>
            </a:r>
            <a:r>
              <a:rPr lang="en-US">
                <a:solidFill>
                  <a:srgbClr val="00FF00"/>
                </a:solidFill>
              </a:rPr>
              <a:t>HTTP/web traffic</a:t>
            </a:r>
            <a:endParaRPr>
              <a:solidFill>
                <a:srgbClr val="00FF00"/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</a:pPr>
            <a:r>
              <a:rPr lang="en-US"/>
              <a:t>What, specifically, was the user doing? Which site were they browsing? Etc.</a:t>
            </a:r>
            <a:r>
              <a:rPr lang="en-US">
                <a:solidFill>
                  <a:srgbClr val="00FF00"/>
                </a:solidFill>
              </a:rPr>
              <a:t> Browsing Orbike.com</a:t>
            </a:r>
            <a:endParaRPr>
              <a:solidFill>
                <a:srgbClr val="00FF00"/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</a:pPr>
            <a:r>
              <a:rPr lang="en-US"/>
              <a:t>Include screenshots of packets justifying your conclusions.</a:t>
            </a:r>
            <a:endParaRPr/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/>
              <a:t>Include a description of any interesting files.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g10f74a97c30_3_2417"/>
          <p:cNvSpPr txBox="1">
            <a:spLocks noGrp="1"/>
          </p:cNvSpPr>
          <p:nvPr>
            <p:ph type="sldNum" idx="4294967295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sp>
        <p:nvSpPr>
          <p:cNvPr id="2637" name="Google Shape;2637;g10f74a97c30_3_2417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2638" name="Google Shape;2638;g10f74a97c30_3_24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813" y="1530400"/>
            <a:ext cx="12006638" cy="30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9" name="Google Shape;2639;g10f74a97c30_3_2417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Normal Activity: Web Traffic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10f74a97c30_3_3473"/>
          <p:cNvSpPr txBox="1">
            <a:spLocks noGrp="1"/>
          </p:cNvSpPr>
          <p:nvPr>
            <p:ph type="sldNum" idx="4294967295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2646" name="Google Shape;2646;g10f74a97c30_3_3473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pic>
        <p:nvPicPr>
          <p:cNvPr id="2647" name="Google Shape;2647;g10f74a97c30_3_34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400" y="897525"/>
            <a:ext cx="9236700" cy="49396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8" name="Google Shape;2648;g10f74a97c30_3_3473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Normal Activity: Web Traffic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g10f74a97c30_3_4529"/>
          <p:cNvSpPr txBox="1">
            <a:spLocks noGrp="1"/>
          </p:cNvSpPr>
          <p:nvPr>
            <p:ph type="title"/>
          </p:nvPr>
        </p:nvSpPr>
        <p:spPr>
          <a:xfrm>
            <a:off x="-14808" y="0"/>
            <a:ext cx="12221550" cy="711600"/>
          </a:xfrm>
          <a:prstGeom prst="rect">
            <a:avLst/>
          </a:prstGeom>
        </p:spPr>
        <p:txBody>
          <a:bodyPr spcFirstLastPara="1" vert="horz" wrap="square" lIns="609500" tIns="243788" rIns="365675" bIns="121875" rtlCol="0" anchor="t" anchorCtr="0">
            <a:noAutofit/>
          </a:bodyPr>
          <a:lstStyle/>
          <a:p>
            <a:r>
              <a:rPr lang="en-US"/>
              <a:t>Normal Activity: DNS</a:t>
            </a:r>
            <a:endParaRPr/>
          </a:p>
        </p:txBody>
      </p:sp>
      <p:sp>
        <p:nvSpPr>
          <p:cNvPr id="2655" name="Google Shape;2655;g10f74a97c30_3_4529"/>
          <p:cNvSpPr txBox="1">
            <a:spLocks noGrp="1"/>
          </p:cNvSpPr>
          <p:nvPr>
            <p:ph type="subTitle" idx="1"/>
          </p:nvPr>
        </p:nvSpPr>
        <p:spPr>
          <a:xfrm>
            <a:off x="1588" y="901300"/>
            <a:ext cx="12188850" cy="486450"/>
          </a:xfrm>
          <a:prstGeom prst="rect">
            <a:avLst/>
          </a:prstGeom>
        </p:spPr>
        <p:txBody>
          <a:bodyPr spcFirstLastPara="1" vert="horz" wrap="square" lIns="609500" tIns="121875" rIns="609500" bIns="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/>
              <a:t>Summarize the following:</a:t>
            </a:r>
            <a:endParaRPr/>
          </a:p>
          <a:p>
            <a:pPr marL="0" indent="0">
              <a:buClr>
                <a:schemeClr val="dk1"/>
              </a:buClr>
              <a:buSzPts val="1100"/>
            </a:pPr>
            <a:endParaRPr b="1"/>
          </a:p>
          <a:p>
            <a:pPr marL="0" indent="0"/>
            <a:endParaRPr b="1"/>
          </a:p>
        </p:txBody>
      </p:sp>
      <p:sp>
        <p:nvSpPr>
          <p:cNvPr id="2656" name="Google Shape;2656;g10f74a97c30_3_4529"/>
          <p:cNvSpPr txBox="1">
            <a:spLocks noGrp="1"/>
          </p:cNvSpPr>
          <p:nvPr>
            <p:ph type="sldNum" idx="4294967295"/>
          </p:nvPr>
        </p:nvSpPr>
        <p:spPr>
          <a:xfrm>
            <a:off x="11475632" y="6609600"/>
            <a:ext cx="349050" cy="140850"/>
          </a:xfrm>
          <a:prstGeom prst="rect">
            <a:avLst/>
          </a:prstGeom>
        </p:spPr>
        <p:txBody>
          <a:bodyPr spcFirstLastPara="1" vert="horz" wrap="square" lIns="121875" tIns="121875" rIns="121875" bIns="12187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sp>
        <p:nvSpPr>
          <p:cNvPr id="2657" name="Google Shape;2657;g10f74a97c30_3_4529"/>
          <p:cNvSpPr txBox="1">
            <a:spLocks noGrp="1"/>
          </p:cNvSpPr>
          <p:nvPr>
            <p:ph type="subTitle" idx="2"/>
          </p:nvPr>
        </p:nvSpPr>
        <p:spPr>
          <a:xfrm>
            <a:off x="-14808" y="6555534"/>
            <a:ext cx="10626450" cy="302400"/>
          </a:xfrm>
          <a:prstGeom prst="rect">
            <a:avLst/>
          </a:prstGeom>
        </p:spPr>
        <p:txBody>
          <a:bodyPr spcFirstLastPara="1" vert="horz" wrap="square" lIns="365675" tIns="60925" rIns="0" bIns="0" rtlCol="0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58" name="Google Shape;2658;g10f74a97c30_3_4529"/>
          <p:cNvSpPr txBox="1">
            <a:spLocks noGrp="1"/>
          </p:cNvSpPr>
          <p:nvPr>
            <p:ph type="body" idx="3"/>
          </p:nvPr>
        </p:nvSpPr>
        <p:spPr>
          <a:xfrm>
            <a:off x="1821" y="1712334"/>
            <a:ext cx="12188850" cy="4829550"/>
          </a:xfrm>
          <a:prstGeom prst="rect">
            <a:avLst/>
          </a:prstGeom>
        </p:spPr>
        <p:txBody>
          <a:bodyPr spcFirstLastPara="1" vert="horz" wrap="square" lIns="609500" tIns="0" rIns="609500" bIns="1218988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What kind of traffic did you observe? Which protocol(s)? </a:t>
            </a:r>
            <a:r>
              <a:rPr lang="en-US">
                <a:solidFill>
                  <a:srgbClr val="00FF00"/>
                </a:solidFill>
              </a:rPr>
              <a:t>DNS query for Orbike.com - UDP over port 53; 8.8.8.8</a:t>
            </a:r>
            <a:endParaRPr>
              <a:solidFill>
                <a:srgbClr val="00FF00"/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</a:pPr>
            <a:r>
              <a:rPr lang="en-US"/>
              <a:t>What, specifically, was the user doing? </a:t>
            </a:r>
            <a:r>
              <a:rPr lang="en-US">
                <a:solidFill>
                  <a:srgbClr val="00FF00"/>
                </a:solidFill>
              </a:rPr>
              <a:t>Which site were they browsing? Etc. Querying Google DNS Servers for Orbike.com site info.</a:t>
            </a:r>
            <a:endParaRPr>
              <a:solidFill>
                <a:srgbClr val="00FF00"/>
              </a:solidFill>
            </a:endParaRPr>
          </a:p>
          <a:p>
            <a:pPr>
              <a:lnSpc>
                <a:spcPct val="115000"/>
              </a:lnSpc>
              <a:spcBef>
                <a:spcPts val="500"/>
              </a:spcBef>
            </a:pPr>
            <a:r>
              <a:rPr lang="en-US"/>
              <a:t>Include screenshots of packets justifying your conclusions.</a:t>
            </a:r>
            <a:endParaRPr/>
          </a:p>
          <a:p>
            <a:pPr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Include a description of any interesting files.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584</Words>
  <Application>Microsoft Office PowerPoint</Application>
  <PresentationFormat>Widescreen</PresentationFormat>
  <Paragraphs>127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Roboto Medium</vt:lpstr>
      <vt:lpstr>Office Theme</vt:lpstr>
      <vt:lpstr>PowerPoint Presentation</vt:lpstr>
      <vt:lpstr>Traffic Profile   </vt:lpstr>
      <vt:lpstr>Traffic Profile</vt:lpstr>
      <vt:lpstr>Behavioral Analysis</vt:lpstr>
      <vt:lpstr>Normal Activity   </vt:lpstr>
      <vt:lpstr>Normal Activity: Web Traffic</vt:lpstr>
      <vt:lpstr>Normal Activity: Web Traffic</vt:lpstr>
      <vt:lpstr>Normal Activity: Web Traffic</vt:lpstr>
      <vt:lpstr>Normal Activity: DNS</vt:lpstr>
      <vt:lpstr>Normal Activity: DNS</vt:lpstr>
      <vt:lpstr>Normal Activity: DNS</vt:lpstr>
      <vt:lpstr>Malicious Activity   </vt:lpstr>
      <vt:lpstr>Time Thieves</vt:lpstr>
      <vt:lpstr>Malicious File Download</vt:lpstr>
      <vt:lpstr>Vulnerable Windows Machines</vt:lpstr>
      <vt:lpstr>Illegal Downloads</vt:lpstr>
      <vt:lpstr>The End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Duff</dc:creator>
  <cp:lastModifiedBy>Ian Duff</cp:lastModifiedBy>
  <cp:revision>2</cp:revision>
  <dcterms:created xsi:type="dcterms:W3CDTF">2022-03-10T17:52:35Z</dcterms:created>
  <dcterms:modified xsi:type="dcterms:W3CDTF">2022-03-10T17:57:20Z</dcterms:modified>
</cp:coreProperties>
</file>