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3" r:id="rId6"/>
    <p:sldId id="264" r:id="rId7"/>
    <p:sldId id="265" r:id="rId8"/>
    <p:sldId id="266" r:id="rId9"/>
    <p:sldId id="267" r:id="rId10"/>
    <p:sldId id="260" r:id="rId11"/>
    <p:sldId id="261" r:id="rId12"/>
    <p:sldId id="268" r:id="rId13"/>
    <p:sldId id="262"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19" autoAdjust="0"/>
  </p:normalViewPr>
  <p:slideViewPr>
    <p:cSldViewPr snapToGrid="0">
      <p:cViewPr varScale="1">
        <p:scale>
          <a:sx n="58" d="100"/>
          <a:sy n="58" d="100"/>
        </p:scale>
        <p:origin x="1646"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AC9ED-6B37-47F4-8832-CBAD3A8FB761}" type="datetimeFigureOut">
              <a:rPr lang="en-CA" smtClean="0"/>
              <a:t>2018-04-25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A3AB7-8654-40A4-9C17-545E9D278470}" type="slidenum">
              <a:rPr lang="en-CA" smtClean="0"/>
              <a:t>‹#›</a:t>
            </a:fld>
            <a:endParaRPr lang="en-CA"/>
          </a:p>
        </p:txBody>
      </p:sp>
    </p:spTree>
    <p:extLst>
      <p:ext uri="{BB962C8B-B14F-4D97-AF65-F5344CB8AC3E}">
        <p14:creationId xmlns:p14="http://schemas.microsoft.com/office/powerpoint/2010/main" val="300469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So for my assignment, I decided to create a website to promote a fictional company called </a:t>
            </a:r>
            <a:r>
              <a:rPr lang="en-CA" sz="1200" kern="1200" dirty="0" err="1">
                <a:solidFill>
                  <a:schemeClr val="tx1"/>
                </a:solidFill>
                <a:effectLst/>
                <a:latin typeface="+mn-lt"/>
                <a:ea typeface="+mn-ea"/>
                <a:cs typeface="+mn-cs"/>
              </a:rPr>
              <a:t>sustainabili</a:t>
            </a:r>
            <a:r>
              <a:rPr lang="en-CA" sz="1200" kern="1200" dirty="0">
                <a:solidFill>
                  <a:schemeClr val="tx1"/>
                </a:solidFill>
                <a:effectLst/>
                <a:latin typeface="+mn-lt"/>
                <a:ea typeface="+mn-ea"/>
                <a:cs typeface="+mn-cs"/>
              </a:rPr>
              <a:t>-tree. Sustainable Christmas tree-rental company that grows Christmas trees responsibly, and uproots them and pots them during the Christmas season so that they can be  rented out to families. At the end of the Christmas season, the trees are returned to the company and are replanted for continued growth and future rentals, until they get too large for in-house use. This process eliminates the plastic associated with </a:t>
            </a:r>
            <a:r>
              <a:rPr lang="en-CA" sz="1200" kern="1200" dirty="0" err="1">
                <a:solidFill>
                  <a:schemeClr val="tx1"/>
                </a:solidFill>
                <a:effectLst/>
                <a:latin typeface="+mn-lt"/>
                <a:ea typeface="+mn-ea"/>
                <a:cs typeface="+mn-cs"/>
              </a:rPr>
              <a:t>articficial</a:t>
            </a:r>
            <a:r>
              <a:rPr lang="en-CA" sz="1200" kern="1200" dirty="0">
                <a:solidFill>
                  <a:schemeClr val="tx1"/>
                </a:solidFill>
                <a:effectLst/>
                <a:latin typeface="+mn-lt"/>
                <a:ea typeface="+mn-ea"/>
                <a:cs typeface="+mn-cs"/>
              </a:rPr>
              <a:t> trees, and the pesticides traditionally associated with live-cut trees.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2</a:t>
            </a:fld>
            <a:endParaRPr lang="en-CA"/>
          </a:p>
        </p:txBody>
      </p:sp>
    </p:spTree>
    <p:extLst>
      <p:ext uri="{BB962C8B-B14F-4D97-AF65-F5344CB8AC3E}">
        <p14:creationId xmlns:p14="http://schemas.microsoft.com/office/powerpoint/2010/main" val="241352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11</a:t>
            </a:fld>
            <a:endParaRPr lang="en-CA"/>
          </a:p>
        </p:txBody>
      </p:sp>
    </p:spTree>
    <p:extLst>
      <p:ext uri="{BB962C8B-B14F-4D97-AF65-F5344CB8AC3E}">
        <p14:creationId xmlns:p14="http://schemas.microsoft.com/office/powerpoint/2010/main" val="169738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12</a:t>
            </a:fld>
            <a:endParaRPr lang="en-CA"/>
          </a:p>
        </p:txBody>
      </p:sp>
    </p:spTree>
    <p:extLst>
      <p:ext uri="{BB962C8B-B14F-4D97-AF65-F5344CB8AC3E}">
        <p14:creationId xmlns:p14="http://schemas.microsoft.com/office/powerpoint/2010/main" val="4122720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13</a:t>
            </a:fld>
            <a:endParaRPr lang="en-CA"/>
          </a:p>
        </p:txBody>
      </p:sp>
    </p:spTree>
    <p:extLst>
      <p:ext uri="{BB962C8B-B14F-4D97-AF65-F5344CB8AC3E}">
        <p14:creationId xmlns:p14="http://schemas.microsoft.com/office/powerpoint/2010/main" val="2457748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14</a:t>
            </a:fld>
            <a:endParaRPr lang="en-CA"/>
          </a:p>
        </p:txBody>
      </p:sp>
    </p:spTree>
    <p:extLst>
      <p:ext uri="{BB962C8B-B14F-4D97-AF65-F5344CB8AC3E}">
        <p14:creationId xmlns:p14="http://schemas.microsoft.com/office/powerpoint/2010/main" val="4017199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15</a:t>
            </a:fld>
            <a:endParaRPr lang="en-CA"/>
          </a:p>
        </p:txBody>
      </p:sp>
    </p:spTree>
    <p:extLst>
      <p:ext uri="{BB962C8B-B14F-4D97-AF65-F5344CB8AC3E}">
        <p14:creationId xmlns:p14="http://schemas.microsoft.com/office/powerpoint/2010/main" val="218367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16</a:t>
            </a:fld>
            <a:endParaRPr lang="en-CA"/>
          </a:p>
        </p:txBody>
      </p:sp>
    </p:spTree>
    <p:extLst>
      <p:ext uri="{BB962C8B-B14F-4D97-AF65-F5344CB8AC3E}">
        <p14:creationId xmlns:p14="http://schemas.microsoft.com/office/powerpoint/2010/main" val="232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creative design for the website was inspired by the primary, target demographic, namely </a:t>
            </a:r>
            <a:r>
              <a:rPr lang="en-CA" sz="1200" kern="1200" dirty="0" err="1">
                <a:solidFill>
                  <a:schemeClr val="tx1"/>
                </a:solidFill>
                <a:effectLst/>
                <a:latin typeface="+mn-lt"/>
                <a:ea typeface="+mn-ea"/>
                <a:cs typeface="+mn-cs"/>
              </a:rPr>
              <a:t>environmentaists</a:t>
            </a:r>
            <a:r>
              <a:rPr lang="en-CA" sz="1200" kern="1200" dirty="0">
                <a:solidFill>
                  <a:schemeClr val="tx1"/>
                </a:solidFill>
                <a:effectLst/>
                <a:latin typeface="+mn-lt"/>
                <a:ea typeface="+mn-ea"/>
                <a:cs typeface="+mn-cs"/>
              </a:rPr>
              <a:t>. Most environmentalists in todays’ society are between 24 and 40 years of age. They are nature-lovers, and often fall into the minimalist/zero-waste categories as well. This age group is very busy and does not have a lot of time to research and read content; they appreciate when information is </a:t>
            </a:r>
            <a:r>
              <a:rPr lang="en-CA" sz="1200" kern="1200" dirty="0" err="1">
                <a:solidFill>
                  <a:schemeClr val="tx1"/>
                </a:solidFill>
                <a:effectLst/>
                <a:latin typeface="+mn-lt"/>
                <a:ea typeface="+mn-ea"/>
                <a:cs typeface="+mn-cs"/>
              </a:rPr>
              <a:t>sussinct</a:t>
            </a:r>
            <a:r>
              <a:rPr lang="en-CA" sz="1200" kern="1200" dirty="0">
                <a:solidFill>
                  <a:schemeClr val="tx1"/>
                </a:solidFill>
                <a:effectLst/>
                <a:latin typeface="+mn-lt"/>
                <a:ea typeface="+mn-ea"/>
                <a:cs typeface="+mn-cs"/>
              </a:rPr>
              <a:t> and well-laid out. Individuals in this age group tend to be quite technology-dependent, and thus likely have mobile phones. Thus, a natural, mature, green colour scheme was chosen for the website. The layout is very minimalistic. It is also responsive in order to accommodate mobile viewing.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3</a:t>
            </a:fld>
            <a:endParaRPr lang="en-CA"/>
          </a:p>
        </p:txBody>
      </p:sp>
    </p:spTree>
    <p:extLst>
      <p:ext uri="{BB962C8B-B14F-4D97-AF65-F5344CB8AC3E}">
        <p14:creationId xmlns:p14="http://schemas.microsoft.com/office/powerpoint/2010/main" val="195902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4</a:t>
            </a:fld>
            <a:endParaRPr lang="en-CA"/>
          </a:p>
        </p:txBody>
      </p:sp>
    </p:spTree>
    <p:extLst>
      <p:ext uri="{BB962C8B-B14F-4D97-AF65-F5344CB8AC3E}">
        <p14:creationId xmlns:p14="http://schemas.microsoft.com/office/powerpoint/2010/main" val="135738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5</a:t>
            </a:fld>
            <a:endParaRPr lang="en-CA"/>
          </a:p>
        </p:txBody>
      </p:sp>
    </p:spTree>
    <p:extLst>
      <p:ext uri="{BB962C8B-B14F-4D97-AF65-F5344CB8AC3E}">
        <p14:creationId xmlns:p14="http://schemas.microsoft.com/office/powerpoint/2010/main" val="3511433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6</a:t>
            </a:fld>
            <a:endParaRPr lang="en-CA"/>
          </a:p>
        </p:txBody>
      </p:sp>
    </p:spTree>
    <p:extLst>
      <p:ext uri="{BB962C8B-B14F-4D97-AF65-F5344CB8AC3E}">
        <p14:creationId xmlns:p14="http://schemas.microsoft.com/office/powerpoint/2010/main" val="408424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7</a:t>
            </a:fld>
            <a:endParaRPr lang="en-CA"/>
          </a:p>
        </p:txBody>
      </p:sp>
    </p:spTree>
    <p:extLst>
      <p:ext uri="{BB962C8B-B14F-4D97-AF65-F5344CB8AC3E}">
        <p14:creationId xmlns:p14="http://schemas.microsoft.com/office/powerpoint/2010/main" val="2663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8</a:t>
            </a:fld>
            <a:endParaRPr lang="en-CA"/>
          </a:p>
        </p:txBody>
      </p:sp>
    </p:spTree>
    <p:extLst>
      <p:ext uri="{BB962C8B-B14F-4D97-AF65-F5344CB8AC3E}">
        <p14:creationId xmlns:p14="http://schemas.microsoft.com/office/powerpoint/2010/main" val="245956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9</a:t>
            </a:fld>
            <a:endParaRPr lang="en-CA"/>
          </a:p>
        </p:txBody>
      </p:sp>
    </p:spTree>
    <p:extLst>
      <p:ext uri="{BB962C8B-B14F-4D97-AF65-F5344CB8AC3E}">
        <p14:creationId xmlns:p14="http://schemas.microsoft.com/office/powerpoint/2010/main" val="333541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 terms of the homepage, the purpose is to succinctly summarize all of the information in a visually-appealing fashion, while emphasizing the purpose and benefits of the company. The reason for this is that this is a very novel concept that is not well known. Individuals who visit the website likely don’t know anything about the company. So the website has to quickly catch the attention of users, efficiently answer any questions they might have and thus sell the idea.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10</a:t>
            </a:fld>
            <a:endParaRPr lang="en-CA"/>
          </a:p>
        </p:txBody>
      </p:sp>
    </p:spTree>
    <p:extLst>
      <p:ext uri="{BB962C8B-B14F-4D97-AF65-F5344CB8AC3E}">
        <p14:creationId xmlns:p14="http://schemas.microsoft.com/office/powerpoint/2010/main" val="394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46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318732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74507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417437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00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C9A0A-5784-4B83-BD11-792F9B36826A}" type="datetimeFigureOut">
              <a:rPr lang="en-CA" smtClean="0"/>
              <a:t>2018-04-25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119524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C9A0A-5784-4B83-BD11-792F9B36826A}" type="datetimeFigureOut">
              <a:rPr lang="en-CA" smtClean="0"/>
              <a:t>2018-04-25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204914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C9A0A-5784-4B83-BD11-792F9B36826A}" type="datetimeFigureOut">
              <a:rPr lang="en-CA" smtClean="0"/>
              <a:t>2018-04-25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329974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3C9A0A-5784-4B83-BD11-792F9B36826A}" type="datetimeFigureOut">
              <a:rPr lang="en-CA" smtClean="0"/>
              <a:t>2018-04-25</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75328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C9A0A-5784-4B83-BD11-792F9B36826A}" type="datetimeFigureOut">
              <a:rPr lang="en-CA" smtClean="0"/>
              <a:t>2018-04-25</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CE5EDB-B2CE-47C0-8F24-B0A8521E9DF9}" type="slidenum">
              <a:rPr lang="en-CA" smtClean="0"/>
              <a:t>‹#›</a:t>
            </a:fld>
            <a:endParaRPr lang="en-CA"/>
          </a:p>
        </p:txBody>
      </p:sp>
    </p:spTree>
    <p:extLst>
      <p:ext uri="{BB962C8B-B14F-4D97-AF65-F5344CB8AC3E}">
        <p14:creationId xmlns:p14="http://schemas.microsoft.com/office/powerpoint/2010/main" val="323198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3C9A0A-5784-4B83-BD11-792F9B36826A}" type="datetimeFigureOut">
              <a:rPr lang="en-CA" smtClean="0"/>
              <a:t>2018-04-25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185130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3C9A0A-5784-4B83-BD11-792F9B36826A}" type="datetimeFigureOut">
              <a:rPr lang="en-CA" smtClean="0"/>
              <a:t>2018-04-25</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CE5EDB-B2CE-47C0-8F24-B0A8521E9DF9}"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966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3AC30DA-6C74-46DB-9163-014D850B32F5}"/>
              </a:ext>
            </a:extLst>
          </p:cNvPr>
          <p:cNvSpPr>
            <a:spLocks noGrp="1"/>
          </p:cNvSpPr>
          <p:nvPr>
            <p:ph type="title"/>
          </p:nvPr>
        </p:nvSpPr>
        <p:spPr/>
        <p:txBody>
          <a:bodyPr/>
          <a:lstStyle/>
          <a:p>
            <a:pPr algn="ctr"/>
            <a:r>
              <a:rPr lang="en-CA" b="1" dirty="0" err="1">
                <a:solidFill>
                  <a:schemeClr val="accent2"/>
                </a:solidFill>
                <a:latin typeface="Source Serif Pro" panose="02040603050405020204" pitchFamily="18" charset="0"/>
                <a:ea typeface="Source Serif Pro" panose="02040603050405020204" pitchFamily="18" charset="0"/>
              </a:rPr>
              <a:t>Sustainabili</a:t>
            </a:r>
            <a:r>
              <a:rPr lang="en-CA" b="1" dirty="0">
                <a:solidFill>
                  <a:schemeClr val="accent2"/>
                </a:solidFill>
                <a:latin typeface="Source Serif Pro" panose="02040603050405020204" pitchFamily="18" charset="0"/>
                <a:ea typeface="Source Serif Pro" panose="02040603050405020204" pitchFamily="18" charset="0"/>
              </a:rPr>
              <a:t>-TREE</a:t>
            </a:r>
            <a:endParaRPr lang="en-CA" dirty="0">
              <a:solidFill>
                <a:schemeClr val="accent2"/>
              </a:solidFill>
            </a:endParaRPr>
          </a:p>
        </p:txBody>
      </p:sp>
      <p:pic>
        <p:nvPicPr>
          <p:cNvPr id="8" name="Picture 7">
            <a:extLst>
              <a:ext uri="{FF2B5EF4-FFF2-40B4-BE49-F238E27FC236}">
                <a16:creationId xmlns:a16="http://schemas.microsoft.com/office/drawing/2014/main" id="{7B729D30-57C8-4550-8592-2FD7D646B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898" y="3129933"/>
            <a:ext cx="4318479" cy="2878986"/>
          </a:xfrm>
          <a:prstGeom prst="rect">
            <a:avLst/>
          </a:prstGeom>
          <a:ln w="76200">
            <a:solidFill>
              <a:schemeClr val="accent4"/>
            </a:solidFill>
          </a:ln>
        </p:spPr>
      </p:pic>
      <p:pic>
        <p:nvPicPr>
          <p:cNvPr id="10" name="Picture 9">
            <a:extLst>
              <a:ext uri="{FF2B5EF4-FFF2-40B4-BE49-F238E27FC236}">
                <a16:creationId xmlns:a16="http://schemas.microsoft.com/office/drawing/2014/main" id="{228FA79E-6F25-449F-8A50-37B6C2F0D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795786"/>
            <a:ext cx="1897847" cy="832133"/>
          </a:xfrm>
          <a:prstGeom prst="rect">
            <a:avLst/>
          </a:prstGeom>
        </p:spPr>
      </p:pic>
      <p:sp>
        <p:nvSpPr>
          <p:cNvPr id="11" name="TextBox 10">
            <a:extLst>
              <a:ext uri="{FF2B5EF4-FFF2-40B4-BE49-F238E27FC236}">
                <a16:creationId xmlns:a16="http://schemas.microsoft.com/office/drawing/2014/main" id="{0C74A060-651E-4A6B-98ED-7D67C12FD343}"/>
              </a:ext>
            </a:extLst>
          </p:cNvPr>
          <p:cNvSpPr txBox="1"/>
          <p:nvPr/>
        </p:nvSpPr>
        <p:spPr>
          <a:xfrm>
            <a:off x="3574558" y="1884783"/>
            <a:ext cx="5103844" cy="923330"/>
          </a:xfrm>
          <a:prstGeom prst="rect">
            <a:avLst/>
          </a:prstGeom>
          <a:noFill/>
        </p:spPr>
        <p:txBody>
          <a:bodyPr wrap="square" rtlCol="0">
            <a:spAutoFit/>
          </a:bodyPr>
          <a:lstStyle/>
          <a:p>
            <a:pPr algn="ctr"/>
            <a:r>
              <a:rPr lang="en-CA" dirty="0">
                <a:latin typeface="Source Sans Pro" panose="020B0503030403020204" pitchFamily="34" charset="0"/>
                <a:ea typeface="Source Sans Pro" panose="020B0503030403020204" pitchFamily="34" charset="0"/>
              </a:rPr>
              <a:t>By: Kathryn Dufour</a:t>
            </a:r>
          </a:p>
          <a:p>
            <a:pPr algn="ctr"/>
            <a:r>
              <a:rPr lang="en-CA" dirty="0">
                <a:latin typeface="Source Sans Pro" panose="020B0503030403020204" pitchFamily="34" charset="0"/>
                <a:ea typeface="Source Sans Pro" panose="020B0503030403020204" pitchFamily="34" charset="0"/>
              </a:rPr>
              <a:t>Professor:  </a:t>
            </a:r>
            <a:r>
              <a:rPr lang="en-CA" dirty="0" err="1">
                <a:latin typeface="Source Sans Pro" panose="020B0503030403020204" pitchFamily="34" charset="0"/>
                <a:ea typeface="Source Sans Pro" panose="020B0503030403020204" pitchFamily="34" charset="0"/>
              </a:rPr>
              <a:t>Winnerjit</a:t>
            </a:r>
            <a:r>
              <a:rPr lang="en-CA" dirty="0">
                <a:latin typeface="Source Sans Pro" panose="020B0503030403020204" pitchFamily="34" charset="0"/>
                <a:ea typeface="Source Sans Pro" panose="020B0503030403020204" pitchFamily="34" charset="0"/>
              </a:rPr>
              <a:t> Singh </a:t>
            </a:r>
            <a:r>
              <a:rPr lang="en-CA" dirty="0" err="1">
                <a:latin typeface="Source Sans Pro" panose="020B0503030403020204" pitchFamily="34" charset="0"/>
                <a:ea typeface="Source Sans Pro" panose="020B0503030403020204" pitchFamily="34" charset="0"/>
              </a:rPr>
              <a:t>Rathor</a:t>
            </a:r>
            <a:endParaRPr lang="en-CA" dirty="0">
              <a:latin typeface="Source Sans Pro" panose="020B0503030403020204" pitchFamily="34" charset="0"/>
              <a:ea typeface="Source Sans Pro" panose="020B0503030403020204" pitchFamily="34" charset="0"/>
            </a:endParaRPr>
          </a:p>
          <a:p>
            <a:pPr algn="ctr"/>
            <a:r>
              <a:rPr lang="en-CA" dirty="0">
                <a:latin typeface="Source Sans Pro" panose="020B0503030403020204" pitchFamily="34" charset="0"/>
                <a:ea typeface="Source Sans Pro" panose="020B0503030403020204" pitchFamily="34" charset="0"/>
              </a:rPr>
              <a:t>Class: </a:t>
            </a:r>
            <a:r>
              <a:rPr lang="en-US" dirty="0">
                <a:latin typeface="Source Sans Pro" panose="020B0503030403020204" pitchFamily="34" charset="0"/>
                <a:ea typeface="Source Sans Pro" panose="020B0503030403020204" pitchFamily="34" charset="0"/>
              </a:rPr>
              <a:t>Internet Applications (LIB2024 010)</a:t>
            </a:r>
            <a:endParaRPr lang="en-CA" dirty="0">
              <a:latin typeface="Source Sans Pro" panose="020B0503030403020204" pitchFamily="34" charset="0"/>
              <a:ea typeface="Source Sans Pro" panose="020B0503030403020204" pitchFamily="34" charset="0"/>
            </a:endParaRPr>
          </a:p>
        </p:txBody>
      </p:sp>
      <p:pic>
        <p:nvPicPr>
          <p:cNvPr id="15" name="Picture 14">
            <a:extLst>
              <a:ext uri="{FF2B5EF4-FFF2-40B4-BE49-F238E27FC236}">
                <a16:creationId xmlns:a16="http://schemas.microsoft.com/office/drawing/2014/main" id="{9DE84BFB-197B-4B39-B616-1343292CFAB3}"/>
              </a:ext>
            </a:extLst>
          </p:cNvPr>
          <p:cNvPicPr>
            <a:picLocks noChangeAspect="1"/>
          </p:cNvPicPr>
          <p:nvPr/>
        </p:nvPicPr>
        <p:blipFill>
          <a:blip r:embed="rId4"/>
          <a:stretch>
            <a:fillRect/>
          </a:stretch>
        </p:blipFill>
        <p:spPr>
          <a:xfrm>
            <a:off x="9387190" y="1099220"/>
            <a:ext cx="2060345" cy="432672"/>
          </a:xfrm>
          <a:prstGeom prst="rect">
            <a:avLst/>
          </a:prstGeom>
        </p:spPr>
      </p:pic>
    </p:spTree>
    <p:extLst>
      <p:ext uri="{BB962C8B-B14F-4D97-AF65-F5344CB8AC3E}">
        <p14:creationId xmlns:p14="http://schemas.microsoft.com/office/powerpoint/2010/main" val="144201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16491" y="323882"/>
            <a:ext cx="2546852"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Home Page</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Purpose:</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1200329"/>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Summarize all content</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Visually appealing</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Emphasize purpose/benefits</a:t>
            </a:r>
          </a:p>
        </p:txBody>
      </p:sp>
      <p:sp>
        <p:nvSpPr>
          <p:cNvPr id="11" name="TextBox 10">
            <a:extLst>
              <a:ext uri="{FF2B5EF4-FFF2-40B4-BE49-F238E27FC236}">
                <a16:creationId xmlns:a16="http://schemas.microsoft.com/office/drawing/2014/main" id="{E81D2282-B499-4AB6-BA9B-83CE9E83D387}"/>
              </a:ext>
            </a:extLst>
          </p:cNvPr>
          <p:cNvSpPr txBox="1"/>
          <p:nvPr/>
        </p:nvSpPr>
        <p:spPr>
          <a:xfrm>
            <a:off x="690663" y="3790742"/>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Reason:</a:t>
            </a:r>
            <a:endParaRPr lang="en-CA" sz="2800" dirty="0">
              <a:latin typeface="Source Serif Pro" panose="02040603050405020204" pitchFamily="18" charset="0"/>
              <a:ea typeface="Source Serif Pro" panose="02040603050405020204" pitchFamily="18" charset="0"/>
            </a:endParaRPr>
          </a:p>
        </p:txBody>
      </p:sp>
      <p:sp>
        <p:nvSpPr>
          <p:cNvPr id="12" name="TextBox 11">
            <a:extLst>
              <a:ext uri="{FF2B5EF4-FFF2-40B4-BE49-F238E27FC236}">
                <a16:creationId xmlns:a16="http://schemas.microsoft.com/office/drawing/2014/main" id="{FFE3ECAF-DED7-4341-8389-93B0F5BC8235}"/>
              </a:ext>
            </a:extLst>
          </p:cNvPr>
          <p:cNvSpPr txBox="1"/>
          <p:nvPr/>
        </p:nvSpPr>
        <p:spPr>
          <a:xfrm>
            <a:off x="690663" y="4470387"/>
            <a:ext cx="5336511" cy="1569660"/>
          </a:xfrm>
          <a:prstGeom prst="rect">
            <a:avLst/>
          </a:prstGeom>
          <a:noFill/>
          <a:ln w="76200">
            <a:solidFill>
              <a:schemeClr val="accent2"/>
            </a:solidFill>
          </a:ln>
        </p:spPr>
        <p:txBody>
          <a:bodyPr wrap="square" rtlCol="0">
            <a:spAutoFit/>
          </a:bodyPr>
          <a:lstStyle/>
          <a:p>
            <a:pPr marL="457200" indent="-457200">
              <a:buFont typeface="Arial" panose="020B0604020202020204" pitchFamily="34" charset="0"/>
              <a:buChar char="•"/>
            </a:pPr>
            <a:r>
              <a:rPr lang="en-CA" sz="2400" b="1" dirty="0">
                <a:latin typeface="Source Serif Pro" panose="02040603050405020204" pitchFamily="18" charset="0"/>
                <a:ea typeface="Source Serif Pro" panose="02040603050405020204" pitchFamily="18" charset="0"/>
              </a:rPr>
              <a:t>Novel idea</a:t>
            </a:r>
          </a:p>
          <a:p>
            <a:pPr marL="457200" indent="-457200">
              <a:buFont typeface="Arial" panose="020B0604020202020204" pitchFamily="34" charset="0"/>
              <a:buChar char="•"/>
            </a:pPr>
            <a:r>
              <a:rPr lang="en-CA" sz="2400" b="1" dirty="0">
                <a:latin typeface="Source Serif Pro" panose="02040603050405020204" pitchFamily="18" charset="0"/>
                <a:ea typeface="Source Serif Pro" panose="02040603050405020204" pitchFamily="18" charset="0"/>
              </a:rPr>
              <a:t>Quickly catch attention</a:t>
            </a:r>
          </a:p>
          <a:p>
            <a:pPr marL="457200" indent="-457200">
              <a:buFont typeface="Arial" panose="020B0604020202020204" pitchFamily="34" charset="0"/>
              <a:buChar char="•"/>
            </a:pPr>
            <a:r>
              <a:rPr lang="en-CA" sz="2400" b="1" dirty="0">
                <a:latin typeface="Source Serif Pro" panose="02040603050405020204" pitchFamily="18" charset="0"/>
                <a:ea typeface="Source Serif Pro" panose="02040603050405020204" pitchFamily="18" charset="0"/>
              </a:rPr>
              <a:t>Quickly Answer questions</a:t>
            </a:r>
          </a:p>
          <a:p>
            <a:pPr marL="457200" indent="-457200">
              <a:buFont typeface="Arial" panose="020B0604020202020204" pitchFamily="34" charset="0"/>
              <a:buChar char="•"/>
            </a:pPr>
            <a:r>
              <a:rPr lang="en-CA" sz="2400" b="1" dirty="0">
                <a:latin typeface="Source Serif Pro" panose="02040603050405020204" pitchFamily="18" charset="0"/>
                <a:ea typeface="Source Serif Pro" panose="02040603050405020204" pitchFamily="18" charset="0"/>
              </a:rPr>
              <a:t>Sell idea</a:t>
            </a:r>
          </a:p>
        </p:txBody>
      </p:sp>
      <p:pic>
        <p:nvPicPr>
          <p:cNvPr id="13" name="Picture 12">
            <a:extLst>
              <a:ext uri="{FF2B5EF4-FFF2-40B4-BE49-F238E27FC236}">
                <a16:creationId xmlns:a16="http://schemas.microsoft.com/office/drawing/2014/main" id="{9A79127D-5B95-4529-B6FC-A3798EE2913E}"/>
              </a:ext>
            </a:extLst>
          </p:cNvPr>
          <p:cNvPicPr>
            <a:picLocks noChangeAspect="1"/>
          </p:cNvPicPr>
          <p:nvPr/>
        </p:nvPicPr>
        <p:blipFill>
          <a:blip r:embed="rId3"/>
          <a:stretch>
            <a:fillRect/>
          </a:stretch>
        </p:blipFill>
        <p:spPr>
          <a:xfrm>
            <a:off x="6603329" y="1308097"/>
            <a:ext cx="4865030" cy="4791871"/>
          </a:xfrm>
          <a:prstGeom prst="rect">
            <a:avLst/>
          </a:prstGeom>
          <a:ln w="76200">
            <a:solidFill>
              <a:schemeClr val="accent2"/>
            </a:solidFill>
          </a:ln>
        </p:spPr>
      </p:pic>
    </p:spTree>
    <p:extLst>
      <p:ext uri="{BB962C8B-B14F-4D97-AF65-F5344CB8AC3E}">
        <p14:creationId xmlns:p14="http://schemas.microsoft.com/office/powerpoint/2010/main" val="231948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16491" y="323882"/>
            <a:ext cx="2546852"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Home Page</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Results: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Intuitive</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Basic</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Persuasive</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Slogans</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Quotes</a:t>
            </a:r>
            <a:endParaRPr lang="en-CA" sz="24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Clear Titles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Helpful Buttons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Good Overview</a:t>
            </a:r>
          </a:p>
        </p:txBody>
      </p:sp>
      <p:pic>
        <p:nvPicPr>
          <p:cNvPr id="9" name="Picture 8">
            <a:extLst>
              <a:ext uri="{FF2B5EF4-FFF2-40B4-BE49-F238E27FC236}">
                <a16:creationId xmlns:a16="http://schemas.microsoft.com/office/drawing/2014/main" id="{57064890-E8CA-4D20-883E-A1D57A3D7CD6}"/>
              </a:ext>
            </a:extLst>
          </p:cNvPr>
          <p:cNvPicPr>
            <a:picLocks noChangeAspect="1"/>
          </p:cNvPicPr>
          <p:nvPr/>
        </p:nvPicPr>
        <p:blipFill>
          <a:blip r:embed="rId3"/>
          <a:stretch>
            <a:fillRect/>
          </a:stretch>
        </p:blipFill>
        <p:spPr>
          <a:xfrm>
            <a:off x="6603329" y="1308097"/>
            <a:ext cx="4865030" cy="4791871"/>
          </a:xfrm>
          <a:prstGeom prst="rect">
            <a:avLst/>
          </a:prstGeom>
          <a:ln w="76200">
            <a:solidFill>
              <a:schemeClr val="accent2"/>
            </a:solidFill>
          </a:ln>
        </p:spPr>
      </p:pic>
    </p:spTree>
    <p:extLst>
      <p:ext uri="{BB962C8B-B14F-4D97-AF65-F5344CB8AC3E}">
        <p14:creationId xmlns:p14="http://schemas.microsoft.com/office/powerpoint/2010/main" val="117004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16491" y="323882"/>
            <a:ext cx="2546852"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Home Page</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Results: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Intuitive</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Basic</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Persuasive</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Slogans</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Quotes</a:t>
            </a:r>
            <a:endParaRPr lang="en-CA" sz="24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Clear Titles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Helpful Buttons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Good Overview</a:t>
            </a:r>
          </a:p>
        </p:txBody>
      </p:sp>
      <p:pic>
        <p:nvPicPr>
          <p:cNvPr id="9" name="Picture 8">
            <a:extLst>
              <a:ext uri="{FF2B5EF4-FFF2-40B4-BE49-F238E27FC236}">
                <a16:creationId xmlns:a16="http://schemas.microsoft.com/office/drawing/2014/main" id="{57064890-E8CA-4D20-883E-A1D57A3D7CD6}"/>
              </a:ext>
            </a:extLst>
          </p:cNvPr>
          <p:cNvPicPr>
            <a:picLocks noChangeAspect="1"/>
          </p:cNvPicPr>
          <p:nvPr/>
        </p:nvPicPr>
        <p:blipFill>
          <a:blip r:embed="rId3"/>
          <a:stretch>
            <a:fillRect/>
          </a:stretch>
        </p:blipFill>
        <p:spPr>
          <a:xfrm>
            <a:off x="6603329" y="1308097"/>
            <a:ext cx="4865030" cy="4791871"/>
          </a:xfrm>
          <a:prstGeom prst="rect">
            <a:avLst/>
          </a:prstGeom>
          <a:ln w="76200">
            <a:solidFill>
              <a:schemeClr val="accent2"/>
            </a:solidFill>
          </a:ln>
        </p:spPr>
      </p:pic>
      <p:cxnSp>
        <p:nvCxnSpPr>
          <p:cNvPr id="18" name="Straight Arrow Connector 17">
            <a:extLst>
              <a:ext uri="{FF2B5EF4-FFF2-40B4-BE49-F238E27FC236}">
                <a16:creationId xmlns:a16="http://schemas.microsoft.com/office/drawing/2014/main" id="{0226EFA8-629C-4BB0-AAC8-EAD0B31B0A25}"/>
              </a:ext>
            </a:extLst>
          </p:cNvPr>
          <p:cNvCxnSpPr>
            <a:cxnSpLocks/>
          </p:cNvCxnSpPr>
          <p:nvPr/>
        </p:nvCxnSpPr>
        <p:spPr>
          <a:xfrm flipV="1">
            <a:off x="2745230" y="2524539"/>
            <a:ext cx="5464492" cy="78102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5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16491" y="323882"/>
            <a:ext cx="2546852"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Home Page</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Results:</a:t>
            </a:r>
            <a:endParaRPr lang="en-CA" sz="2800" dirty="0">
              <a:latin typeface="Source Serif Pro" panose="02040603050405020204" pitchFamily="18" charset="0"/>
              <a:ea typeface="Source Serif Pro" panose="020406030504050202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Intuitive</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Basic</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Persuasive</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Slogans</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Quotes</a:t>
            </a:r>
            <a:endParaRPr lang="en-CA" sz="24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Clear Titles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Helpful Buttons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Good Overview</a:t>
            </a:r>
          </a:p>
        </p:txBody>
      </p:sp>
    </p:spTree>
    <p:extLst>
      <p:ext uri="{BB962C8B-B14F-4D97-AF65-F5344CB8AC3E}">
        <p14:creationId xmlns:p14="http://schemas.microsoft.com/office/powerpoint/2010/main" val="110178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16491" y="323882"/>
            <a:ext cx="2546852"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Home Page</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Results:</a:t>
            </a:r>
            <a:endParaRPr lang="en-CA" sz="2800" dirty="0">
              <a:latin typeface="Source Serif Pro" panose="02040603050405020204" pitchFamily="18" charset="0"/>
              <a:ea typeface="Source Serif Pro" panose="020406030504050202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Intuitive</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Basic</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Persuasive</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Slogans</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Quotes</a:t>
            </a:r>
            <a:endParaRPr lang="en-CA" sz="24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Clear Titles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Helpful Buttons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Good Overview</a:t>
            </a:r>
          </a:p>
        </p:txBody>
      </p:sp>
      <p:cxnSp>
        <p:nvCxnSpPr>
          <p:cNvPr id="16" name="Straight Arrow Connector 15">
            <a:extLst>
              <a:ext uri="{FF2B5EF4-FFF2-40B4-BE49-F238E27FC236}">
                <a16:creationId xmlns:a16="http://schemas.microsoft.com/office/drawing/2014/main" id="{383575F0-8A39-4FD6-BF18-CEBFE548C69E}"/>
              </a:ext>
            </a:extLst>
          </p:cNvPr>
          <p:cNvCxnSpPr>
            <a:cxnSpLocks/>
          </p:cNvCxnSpPr>
          <p:nvPr/>
        </p:nvCxnSpPr>
        <p:spPr>
          <a:xfrm flipV="1">
            <a:off x="2685596" y="1987742"/>
            <a:ext cx="4818447" cy="17352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2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16491" y="323882"/>
            <a:ext cx="2546852"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Home Page</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Results:</a:t>
            </a:r>
            <a:endParaRPr lang="en-CA" sz="2800" dirty="0">
              <a:latin typeface="Source Serif Pro" panose="02040603050405020204" pitchFamily="18" charset="0"/>
              <a:ea typeface="Source Serif Pro" panose="020406030504050202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Intuitive</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Basic</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Persuasive</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Slogans</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Quotes</a:t>
            </a:r>
            <a:endParaRPr lang="en-CA" sz="24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Clear Titles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Helpful Buttons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Good Overview</a:t>
            </a:r>
          </a:p>
        </p:txBody>
      </p:sp>
      <p:cxnSp>
        <p:nvCxnSpPr>
          <p:cNvPr id="16" name="Straight Arrow Connector 15">
            <a:extLst>
              <a:ext uri="{FF2B5EF4-FFF2-40B4-BE49-F238E27FC236}">
                <a16:creationId xmlns:a16="http://schemas.microsoft.com/office/drawing/2014/main" id="{383575F0-8A39-4FD6-BF18-CEBFE548C69E}"/>
              </a:ext>
            </a:extLst>
          </p:cNvPr>
          <p:cNvCxnSpPr>
            <a:cxnSpLocks/>
          </p:cNvCxnSpPr>
          <p:nvPr/>
        </p:nvCxnSpPr>
        <p:spPr>
          <a:xfrm flipV="1">
            <a:off x="2685596" y="1987742"/>
            <a:ext cx="4818447" cy="17352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6FF44A-E379-4E88-9E4C-A478D51C839F}"/>
              </a:ext>
            </a:extLst>
          </p:cNvPr>
          <p:cNvCxnSpPr>
            <a:cxnSpLocks/>
          </p:cNvCxnSpPr>
          <p:nvPr/>
        </p:nvCxnSpPr>
        <p:spPr>
          <a:xfrm flipV="1">
            <a:off x="2904256" y="3140765"/>
            <a:ext cx="5355161" cy="92954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8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16491" y="323882"/>
            <a:ext cx="2546852"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Home Page</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Source Serif Pro" panose="02040603050405020204" pitchFamily="18" charset="0"/>
                <a:ea typeface="Source Serif Pro" panose="02040603050405020204" pitchFamily="18" charset="0"/>
              </a:rPr>
              <a:t>Results:</a:t>
            </a:r>
            <a:endParaRPr lang="en-CA" sz="2800" dirty="0">
              <a:latin typeface="Source Serif Pro" panose="02040603050405020204" pitchFamily="18" charset="0"/>
              <a:ea typeface="Source Serif Pro" panose="020406030504050202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Intuitive</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Basic</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Persuasive</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Slogans</a:t>
            </a:r>
          </a:p>
          <a:p>
            <a:pPr marL="914400" lvl="1" indent="-4572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Quotes</a:t>
            </a:r>
            <a:endParaRPr lang="en-CA" sz="24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Clear Titles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Helpful Buttons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Good Overview</a:t>
            </a:r>
          </a:p>
        </p:txBody>
      </p:sp>
      <p:cxnSp>
        <p:nvCxnSpPr>
          <p:cNvPr id="16" name="Straight Arrow Connector 15">
            <a:extLst>
              <a:ext uri="{FF2B5EF4-FFF2-40B4-BE49-F238E27FC236}">
                <a16:creationId xmlns:a16="http://schemas.microsoft.com/office/drawing/2014/main" id="{383575F0-8A39-4FD6-BF18-CEBFE548C69E}"/>
              </a:ext>
            </a:extLst>
          </p:cNvPr>
          <p:cNvCxnSpPr>
            <a:cxnSpLocks/>
          </p:cNvCxnSpPr>
          <p:nvPr/>
        </p:nvCxnSpPr>
        <p:spPr>
          <a:xfrm flipV="1">
            <a:off x="2685596" y="1987742"/>
            <a:ext cx="4818447" cy="17352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6FF44A-E379-4E88-9E4C-A478D51C839F}"/>
              </a:ext>
            </a:extLst>
          </p:cNvPr>
          <p:cNvCxnSpPr>
            <a:cxnSpLocks/>
          </p:cNvCxnSpPr>
          <p:nvPr/>
        </p:nvCxnSpPr>
        <p:spPr>
          <a:xfrm flipV="1">
            <a:off x="2904256" y="3140765"/>
            <a:ext cx="5355161" cy="92954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18AD78-0B17-4752-B2BD-662B5119B5F0}"/>
              </a:ext>
            </a:extLst>
          </p:cNvPr>
          <p:cNvCxnSpPr>
            <a:cxnSpLocks/>
          </p:cNvCxnSpPr>
          <p:nvPr/>
        </p:nvCxnSpPr>
        <p:spPr>
          <a:xfrm>
            <a:off x="3554610" y="4417622"/>
            <a:ext cx="5231581" cy="88245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24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AAD74-CEA5-49EC-A3B8-3E8BC8F21457}"/>
              </a:ext>
            </a:extLst>
          </p:cNvPr>
          <p:cNvSpPr txBox="1"/>
          <p:nvPr/>
        </p:nvSpPr>
        <p:spPr>
          <a:xfrm>
            <a:off x="690663" y="1789889"/>
            <a:ext cx="5768503" cy="3416320"/>
          </a:xfrm>
          <a:prstGeom prst="rect">
            <a:avLst/>
          </a:prstGeom>
          <a:noFill/>
          <a:ln w="76200">
            <a:solidFill>
              <a:schemeClr val="accent1"/>
            </a:solidFill>
          </a:ln>
        </p:spPr>
        <p:txBody>
          <a:bodyPr wrap="square" rtlCol="0">
            <a:spAutoFit/>
          </a:bodyPr>
          <a:lstStyle/>
          <a:p>
            <a:r>
              <a:rPr lang="en-CA" sz="2400" b="1" dirty="0">
                <a:latin typeface="Source Serif Pro" panose="02040603050405020204" pitchFamily="18" charset="0"/>
                <a:ea typeface="Source Serif Pro" panose="02040603050405020204" pitchFamily="18" charset="0"/>
              </a:rPr>
              <a:t>Company Name: </a:t>
            </a:r>
          </a:p>
          <a:p>
            <a:r>
              <a:rPr lang="en-CA" sz="2400" dirty="0" err="1">
                <a:latin typeface="Source Sans Pro" panose="020B0503030403020204" pitchFamily="34" charset="0"/>
                <a:ea typeface="Source Sans Pro" panose="020B0503030403020204" pitchFamily="34" charset="0"/>
              </a:rPr>
              <a:t>Sustainabili</a:t>
            </a:r>
            <a:r>
              <a:rPr lang="en-CA" sz="2400" dirty="0">
                <a:latin typeface="Source Sans Pro" panose="020B0503030403020204" pitchFamily="34" charset="0"/>
                <a:ea typeface="Source Sans Pro" panose="020B0503030403020204" pitchFamily="34" charset="0"/>
              </a:rPr>
              <a:t>-TREE</a:t>
            </a:r>
          </a:p>
          <a:p>
            <a:endParaRPr lang="en-CA" sz="2400" dirty="0">
              <a:latin typeface="Source Serif Pro" panose="02040603050405020204" pitchFamily="18" charset="0"/>
              <a:ea typeface="Source Serif Pro" panose="02040603050405020204" pitchFamily="18" charset="0"/>
            </a:endParaRPr>
          </a:p>
          <a:p>
            <a:r>
              <a:rPr lang="en-CA" sz="2400" b="1" dirty="0">
                <a:latin typeface="Source Serif Pro" panose="02040603050405020204" pitchFamily="18" charset="0"/>
                <a:ea typeface="Source Serif Pro" panose="02040603050405020204" pitchFamily="18" charset="0"/>
              </a:rPr>
              <a:t>Purpose: </a:t>
            </a:r>
          </a:p>
          <a:p>
            <a:r>
              <a:rPr lang="en-CA" sz="2400" dirty="0">
                <a:latin typeface="Source Sans Pro" panose="020B0503030403020204" pitchFamily="34" charset="0"/>
                <a:ea typeface="Source Sans Pro" panose="020B0503030403020204" pitchFamily="34" charset="0"/>
              </a:rPr>
              <a:t>Eco-friendly, Christmas tree-rental company</a:t>
            </a:r>
          </a:p>
          <a:p>
            <a:endParaRPr lang="en-CA" sz="2400" dirty="0">
              <a:latin typeface="Source Sans Pro" panose="020B0503030403020204" pitchFamily="34" charset="0"/>
              <a:ea typeface="Source Sans Pro" panose="020B0503030403020204" pitchFamily="34" charset="0"/>
            </a:endParaRPr>
          </a:p>
          <a:p>
            <a:r>
              <a:rPr lang="en-CA" sz="2400" b="1" dirty="0">
                <a:latin typeface="Source Sans Pro" panose="020B0503030403020204" pitchFamily="34" charset="0"/>
                <a:ea typeface="Source Sans Pro" panose="020B0503030403020204" pitchFamily="34" charset="0"/>
              </a:rPr>
              <a:t>Website URL:</a:t>
            </a:r>
          </a:p>
          <a:p>
            <a:r>
              <a:rPr lang="en-CA" sz="2400" dirty="0">
                <a:latin typeface="Source Sans Pro" panose="020B0503030403020204" pitchFamily="34" charset="0"/>
                <a:ea typeface="Source Sans Pro" panose="020B0503030403020204" pitchFamily="34" charset="0"/>
              </a:rPr>
              <a:t>https://dufo0062.github.io/final/ </a:t>
            </a:r>
          </a:p>
        </p:txBody>
      </p:sp>
      <p:sp>
        <p:nvSpPr>
          <p:cNvPr id="5" name="Rectangle 4">
            <a:extLst>
              <a:ext uri="{FF2B5EF4-FFF2-40B4-BE49-F238E27FC236}">
                <a16:creationId xmlns:a16="http://schemas.microsoft.com/office/drawing/2014/main" id="{C28ECF0D-5941-4858-B4A5-361CF0149C23}"/>
              </a:ext>
            </a:extLst>
          </p:cNvPr>
          <p:cNvSpPr/>
          <p:nvPr/>
        </p:nvSpPr>
        <p:spPr>
          <a:xfrm>
            <a:off x="4033705" y="318492"/>
            <a:ext cx="4037773"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Basic Information</a:t>
            </a:r>
            <a:endParaRPr lang="en-CA" sz="3600" u="sng" dirty="0">
              <a:solidFill>
                <a:schemeClr val="accent2"/>
              </a:solidFill>
            </a:endParaRPr>
          </a:p>
        </p:txBody>
      </p:sp>
      <p:pic>
        <p:nvPicPr>
          <p:cNvPr id="7" name="Picture 6">
            <a:extLst>
              <a:ext uri="{FF2B5EF4-FFF2-40B4-BE49-F238E27FC236}">
                <a16:creationId xmlns:a16="http://schemas.microsoft.com/office/drawing/2014/main" id="{F645BAAC-C66B-4595-912F-E20A606E2696}"/>
              </a:ext>
            </a:extLst>
          </p:cNvPr>
          <p:cNvPicPr>
            <a:picLocks noChangeAspect="1"/>
          </p:cNvPicPr>
          <p:nvPr/>
        </p:nvPicPr>
        <p:blipFill rotWithShape="1">
          <a:blip r:embed="rId3">
            <a:extLst>
              <a:ext uri="{28A0092B-C50C-407E-A947-70E740481C1C}">
                <a14:useLocalDpi xmlns:a14="http://schemas.microsoft.com/office/drawing/2010/main" val="0"/>
              </a:ext>
            </a:extLst>
          </a:blip>
          <a:srcRect r="15405"/>
          <a:stretch/>
        </p:blipFill>
        <p:spPr>
          <a:xfrm>
            <a:off x="7013643" y="1789889"/>
            <a:ext cx="4295613" cy="3385226"/>
          </a:xfrm>
          <a:prstGeom prst="rect">
            <a:avLst/>
          </a:prstGeom>
          <a:ln w="76200">
            <a:solidFill>
              <a:schemeClr val="accent1"/>
            </a:solidFill>
          </a:ln>
        </p:spPr>
      </p:pic>
    </p:spTree>
    <p:extLst>
      <p:ext uri="{BB962C8B-B14F-4D97-AF65-F5344CB8AC3E}">
        <p14:creationId xmlns:p14="http://schemas.microsoft.com/office/powerpoint/2010/main" val="266552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342484" y="323882"/>
            <a:ext cx="3494867"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Creative Design</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543178" y="954138"/>
            <a:ext cx="7824072" cy="461665"/>
          </a:xfrm>
          <a:prstGeom prst="rect">
            <a:avLst/>
          </a:prstGeom>
          <a:noFill/>
          <a:ln w="76200">
            <a:noFill/>
          </a:ln>
        </p:spPr>
        <p:txBody>
          <a:bodyPr wrap="square" rtlCol="0">
            <a:spAutoFit/>
          </a:bodyPr>
          <a:lstStyle/>
          <a:p>
            <a:r>
              <a:rPr lang="en-CA" sz="2400" b="1" dirty="0">
                <a:latin typeface="Source Serif Pro" panose="02040603050405020204" pitchFamily="18" charset="0"/>
                <a:ea typeface="Source Serif Pro" panose="02040603050405020204" pitchFamily="18" charset="0"/>
              </a:rPr>
              <a:t>Inspiration: </a:t>
            </a:r>
            <a:r>
              <a:rPr lang="en-CA" sz="2400" dirty="0">
                <a:latin typeface="Source Serif Pro" panose="02040603050405020204" pitchFamily="18" charset="0"/>
                <a:ea typeface="Source Serif Pro" panose="02040603050405020204" pitchFamily="18" charset="0"/>
              </a:rPr>
              <a:t>Target Demographic (Environmentalists)</a:t>
            </a:r>
          </a:p>
        </p:txBody>
      </p:sp>
      <p:sp>
        <p:nvSpPr>
          <p:cNvPr id="5" name="TextBox 4">
            <a:extLst>
              <a:ext uri="{FF2B5EF4-FFF2-40B4-BE49-F238E27FC236}">
                <a16:creationId xmlns:a16="http://schemas.microsoft.com/office/drawing/2014/main" id="{54D2059E-AEFE-4F54-9BBF-EE7135E55A3A}"/>
              </a:ext>
            </a:extLst>
          </p:cNvPr>
          <p:cNvSpPr txBox="1"/>
          <p:nvPr/>
        </p:nvSpPr>
        <p:spPr>
          <a:xfrm>
            <a:off x="690664" y="1726967"/>
            <a:ext cx="5147128" cy="461665"/>
          </a:xfrm>
          <a:prstGeom prst="rect">
            <a:avLst/>
          </a:prstGeom>
          <a:solidFill>
            <a:schemeClr val="accent1"/>
          </a:solidFill>
          <a:ln w="76200">
            <a:solidFill>
              <a:schemeClr val="accent2"/>
            </a:solidFill>
          </a:ln>
        </p:spPr>
        <p:txBody>
          <a:bodyPr wrap="square" rtlCol="0">
            <a:spAutoFit/>
          </a:bodyPr>
          <a:lstStyle/>
          <a:p>
            <a:pPr algn="ctr"/>
            <a:r>
              <a:rPr lang="en-CA" sz="2400" b="1" dirty="0">
                <a:latin typeface="Source Serif Pro" panose="02040603050405020204" pitchFamily="18" charset="0"/>
                <a:ea typeface="Source Serif Pro" panose="02040603050405020204" pitchFamily="18" charset="0"/>
              </a:rPr>
              <a:t>Characteristics</a:t>
            </a:r>
          </a:p>
        </p:txBody>
      </p:sp>
      <p:sp>
        <p:nvSpPr>
          <p:cNvPr id="6" name="TextBox 5">
            <a:extLst>
              <a:ext uri="{FF2B5EF4-FFF2-40B4-BE49-F238E27FC236}">
                <a16:creationId xmlns:a16="http://schemas.microsoft.com/office/drawing/2014/main" id="{17F52C99-7345-44DE-9AC0-844A642258C0}"/>
              </a:ext>
            </a:extLst>
          </p:cNvPr>
          <p:cNvSpPr txBox="1"/>
          <p:nvPr/>
        </p:nvSpPr>
        <p:spPr>
          <a:xfrm>
            <a:off x="6155424" y="1726967"/>
            <a:ext cx="5259827" cy="461665"/>
          </a:xfrm>
          <a:prstGeom prst="rect">
            <a:avLst/>
          </a:prstGeom>
          <a:solidFill>
            <a:schemeClr val="accent1"/>
          </a:solidFill>
          <a:ln w="76200">
            <a:solidFill>
              <a:schemeClr val="accent2"/>
            </a:solidFill>
          </a:ln>
        </p:spPr>
        <p:txBody>
          <a:bodyPr wrap="square" rtlCol="0">
            <a:spAutoFit/>
          </a:bodyPr>
          <a:lstStyle/>
          <a:p>
            <a:pPr algn="ctr"/>
            <a:r>
              <a:rPr lang="en-CA" sz="2400" b="1" dirty="0">
                <a:latin typeface="Source Serif Pro" panose="02040603050405020204" pitchFamily="18" charset="0"/>
                <a:ea typeface="Source Serif Pro" panose="02040603050405020204" pitchFamily="18" charset="0"/>
              </a:rPr>
              <a:t>Implications</a:t>
            </a:r>
          </a:p>
        </p:txBody>
      </p:sp>
      <p:sp>
        <p:nvSpPr>
          <p:cNvPr id="7" name="TextBox 6">
            <a:extLst>
              <a:ext uri="{FF2B5EF4-FFF2-40B4-BE49-F238E27FC236}">
                <a16:creationId xmlns:a16="http://schemas.microsoft.com/office/drawing/2014/main" id="{199A2013-ACE2-40B7-A559-862E059C3897}"/>
              </a:ext>
            </a:extLst>
          </p:cNvPr>
          <p:cNvSpPr txBox="1"/>
          <p:nvPr/>
        </p:nvSpPr>
        <p:spPr>
          <a:xfrm>
            <a:off x="843135" y="2360555"/>
            <a:ext cx="4994656" cy="2677656"/>
          </a:xfrm>
          <a:prstGeom prst="rect">
            <a:avLst/>
          </a:prstGeom>
          <a:noFill/>
          <a:ln w="76200">
            <a:noFill/>
          </a:ln>
        </p:spPr>
        <p:txBody>
          <a:bodyPr wrap="square" rtlCol="0">
            <a:spAutoFit/>
          </a:bodyPr>
          <a:lstStyle/>
          <a:p>
            <a:pPr marL="342900"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24-40</a:t>
            </a:r>
          </a:p>
          <a:p>
            <a:pPr marL="342900"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Busy</a:t>
            </a:r>
          </a:p>
          <a:p>
            <a:pPr marL="342900"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Technology-dependent</a:t>
            </a:r>
          </a:p>
          <a:p>
            <a:pPr marL="342900"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Nature-lovers</a:t>
            </a:r>
          </a:p>
          <a:p>
            <a:pPr marL="342900"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Minimalists</a:t>
            </a:r>
          </a:p>
          <a:p>
            <a:pPr marL="342900"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Zero-waste Supporters</a:t>
            </a:r>
          </a:p>
          <a:p>
            <a:endParaRPr lang="en-CA" sz="2400" dirty="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155425" y="2360555"/>
            <a:ext cx="2496962" cy="3354765"/>
          </a:xfrm>
          <a:prstGeom prst="rect">
            <a:avLst/>
          </a:prstGeom>
          <a:noFill/>
          <a:ln w="76200">
            <a:noFill/>
          </a:ln>
        </p:spPr>
        <p:txBody>
          <a:bodyPr wrap="square" rtlCol="0">
            <a:spAutoFit/>
          </a:bodyPr>
          <a:lstStyle/>
          <a:p>
            <a:r>
              <a:rPr lang="en-CA" sz="2400" b="1" dirty="0">
                <a:latin typeface="Source Serif Pro" panose="02040603050405020204" pitchFamily="18" charset="0"/>
                <a:ea typeface="Source Serif Pro" panose="02040603050405020204" pitchFamily="18" charset="0"/>
              </a:rPr>
              <a:t>Colours: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Natural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Mature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Green</a:t>
            </a:r>
          </a:p>
          <a:p>
            <a:r>
              <a:rPr lang="en-CA" sz="2400" b="1" dirty="0">
                <a:latin typeface="Source Serif Pro" panose="02040603050405020204" pitchFamily="18" charset="0"/>
                <a:ea typeface="Source Serif Pro" panose="02040603050405020204" pitchFamily="18" charset="0"/>
              </a:rPr>
              <a:t>Content: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Informative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Limited text</a:t>
            </a:r>
            <a:endParaRPr lang="en-CA" sz="2400" b="1" dirty="0">
              <a:latin typeface="Source Serif Pro" panose="02040603050405020204" pitchFamily="18" charset="0"/>
              <a:ea typeface="Source Serif Pro" panose="02040603050405020204" pitchFamily="18" charset="0"/>
            </a:endParaRPr>
          </a:p>
          <a:p>
            <a:pPr marL="342900" indent="-342900">
              <a:buFont typeface="Arial" panose="020B0604020202020204" pitchFamily="34" charset="0"/>
              <a:buChar char="•"/>
            </a:pPr>
            <a:endParaRPr lang="en-CA" sz="2400" b="1" dirty="0">
              <a:latin typeface="Source Serif Pro" panose="02040603050405020204" pitchFamily="18" charset="0"/>
              <a:ea typeface="Source Serif Pro" panose="02040603050405020204" pitchFamily="18" charset="0"/>
            </a:endParaRPr>
          </a:p>
          <a:p>
            <a:endParaRPr lang="en-CA" sz="2000" b="1" dirty="0">
              <a:latin typeface="Source Serif Pro" panose="02040603050405020204" pitchFamily="18" charset="0"/>
              <a:ea typeface="Source Serif Pro" panose="02040603050405020204" pitchFamily="18" charset="0"/>
            </a:endParaRPr>
          </a:p>
        </p:txBody>
      </p:sp>
      <p:sp>
        <p:nvSpPr>
          <p:cNvPr id="9" name="TextBox 8">
            <a:extLst>
              <a:ext uri="{FF2B5EF4-FFF2-40B4-BE49-F238E27FC236}">
                <a16:creationId xmlns:a16="http://schemas.microsoft.com/office/drawing/2014/main" id="{6DF86CE8-8DD8-4C02-8259-A1082FE5B091}"/>
              </a:ext>
            </a:extLst>
          </p:cNvPr>
          <p:cNvSpPr txBox="1"/>
          <p:nvPr/>
        </p:nvSpPr>
        <p:spPr>
          <a:xfrm>
            <a:off x="8844548" y="2371199"/>
            <a:ext cx="2570704" cy="3600986"/>
          </a:xfrm>
          <a:prstGeom prst="rect">
            <a:avLst/>
          </a:prstGeom>
          <a:noFill/>
          <a:ln w="76200">
            <a:noFill/>
          </a:ln>
        </p:spPr>
        <p:txBody>
          <a:bodyPr wrap="square" rtlCol="0">
            <a:spAutoFit/>
          </a:bodyPr>
          <a:lstStyle/>
          <a:p>
            <a:r>
              <a:rPr lang="en-CA" sz="2400" b="1" dirty="0">
                <a:latin typeface="Source Serif Pro" panose="02040603050405020204" pitchFamily="18" charset="0"/>
                <a:ea typeface="Source Serif Pro" panose="02040603050405020204" pitchFamily="18" charset="0"/>
              </a:rPr>
              <a:t>Layout: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Minimalistic</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Responsive</a:t>
            </a:r>
          </a:p>
          <a:p>
            <a:endParaRPr lang="en-CA" sz="2400" b="1" dirty="0">
              <a:latin typeface="Source Serif Pro" panose="02040603050405020204" pitchFamily="18" charset="0"/>
              <a:ea typeface="Source Serif Pro" panose="02040603050405020204" pitchFamily="18" charset="0"/>
            </a:endParaRPr>
          </a:p>
          <a:p>
            <a:r>
              <a:rPr lang="en-CA" sz="2400" b="1" dirty="0">
                <a:latin typeface="Source Serif Pro" panose="02040603050405020204" pitchFamily="18" charset="0"/>
                <a:ea typeface="Source Serif Pro" panose="02040603050405020204" pitchFamily="18" charset="0"/>
              </a:rPr>
              <a:t>Images: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Nature-Oriented</a:t>
            </a:r>
          </a:p>
          <a:p>
            <a:pPr marL="342900" indent="-342900">
              <a:buFont typeface="Arial" panose="020B0604020202020204" pitchFamily="34" charset="0"/>
              <a:buChar char="•"/>
            </a:pPr>
            <a:endParaRPr lang="en-CA" sz="2000" b="1" dirty="0">
              <a:latin typeface="Source Serif Pro" panose="02040603050405020204" pitchFamily="18" charset="0"/>
              <a:ea typeface="Source Serif Pro" panose="02040603050405020204" pitchFamily="18" charset="0"/>
            </a:endParaRPr>
          </a:p>
          <a:p>
            <a:pPr marL="342900" indent="-342900">
              <a:buFont typeface="Arial" panose="020B0604020202020204" pitchFamily="34" charset="0"/>
              <a:buChar char="•"/>
            </a:pPr>
            <a:endParaRPr lang="en-CA" sz="2000" b="1" dirty="0">
              <a:latin typeface="Source Serif Pro" panose="02040603050405020204" pitchFamily="18" charset="0"/>
              <a:ea typeface="Source Serif Pro" panose="02040603050405020204" pitchFamily="18" charset="0"/>
            </a:endParaRPr>
          </a:p>
          <a:p>
            <a:endParaRPr lang="en-CA" sz="2000" b="1" dirty="0">
              <a:latin typeface="Source Serif Pro" panose="02040603050405020204" pitchFamily="18" charset="0"/>
              <a:ea typeface="Source Serif Pro" panose="02040603050405020204" pitchFamily="18" charset="0"/>
            </a:endParaRPr>
          </a:p>
        </p:txBody>
      </p:sp>
      <p:sp>
        <p:nvSpPr>
          <p:cNvPr id="10" name="Rectangle 9">
            <a:extLst>
              <a:ext uri="{FF2B5EF4-FFF2-40B4-BE49-F238E27FC236}">
                <a16:creationId xmlns:a16="http://schemas.microsoft.com/office/drawing/2014/main" id="{9DB36429-6A8F-48AD-93D5-EDF9731BF3CB}"/>
              </a:ext>
            </a:extLst>
          </p:cNvPr>
          <p:cNvSpPr/>
          <p:nvPr/>
        </p:nvSpPr>
        <p:spPr>
          <a:xfrm>
            <a:off x="690663" y="2336117"/>
            <a:ext cx="5147128" cy="2796322"/>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9B1C0D7-7183-485D-955C-A5982114D453}"/>
              </a:ext>
            </a:extLst>
          </p:cNvPr>
          <p:cNvSpPr/>
          <p:nvPr/>
        </p:nvSpPr>
        <p:spPr>
          <a:xfrm>
            <a:off x="6174903" y="2341704"/>
            <a:ext cx="5240347" cy="2790735"/>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2416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157640" y="323882"/>
            <a:ext cx="1864549"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Content</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Source Serif Pro" panose="02040603050405020204" pitchFamily="18" charset="0"/>
                <a:ea typeface="Source Serif Pro" panose="02040603050405020204" pitchFamily="18" charset="0"/>
              </a:rPr>
              <a:t>Essential/Beneficial Elements: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Company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Purpose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Benefits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Tree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Type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Cost</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Care</a:t>
            </a:r>
            <a:endParaRPr lang="en-CA" sz="2400" b="1" dirty="0">
              <a:latin typeface="Source Sans Pro" panose="020B0503030403020204" pitchFamily="34" charset="0"/>
              <a:ea typeface="Source Sans Pro" panose="020B0503030403020204" pitchFamily="34"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Reservations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Inspiration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Blog</a:t>
            </a:r>
            <a:endParaRPr lang="en-CA" sz="20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Contact</a:t>
            </a:r>
            <a:endParaRPr lang="en-CA" sz="2400" dirty="0">
              <a:latin typeface="Source Sans Pro" panose="020B0503030403020204" pitchFamily="34" charset="0"/>
              <a:ea typeface="Source Sans Pro" panose="020B0503030403020204" pitchFamily="34"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spTree>
    <p:extLst>
      <p:ext uri="{BB962C8B-B14F-4D97-AF65-F5344CB8AC3E}">
        <p14:creationId xmlns:p14="http://schemas.microsoft.com/office/powerpoint/2010/main" val="276292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157640" y="323882"/>
            <a:ext cx="1864549"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Content</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Source Serif Pro" panose="02040603050405020204" pitchFamily="18" charset="0"/>
                <a:ea typeface="Source Serif Pro" panose="02040603050405020204" pitchFamily="18" charset="0"/>
              </a:rPr>
              <a:t>Essential/Beneficial Elements: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Company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Purpose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Benefits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Tree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Type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Cost</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Care</a:t>
            </a:r>
            <a:endParaRPr lang="en-CA" sz="2400" b="1" dirty="0">
              <a:latin typeface="Source Sans Pro" panose="020B0503030403020204" pitchFamily="34" charset="0"/>
              <a:ea typeface="Source Sans Pro" panose="020B0503030403020204" pitchFamily="34"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Reservations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Inspiration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Blog</a:t>
            </a:r>
            <a:endParaRPr lang="en-CA" sz="20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Contact</a:t>
            </a:r>
            <a:endParaRPr lang="en-CA" sz="2400" dirty="0">
              <a:latin typeface="Source Sans Pro" panose="020B0503030403020204" pitchFamily="34" charset="0"/>
              <a:ea typeface="Source Sans Pro" panose="020B0503030403020204" pitchFamily="34"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26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157640" y="323882"/>
            <a:ext cx="1864549"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Content</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Source Serif Pro" panose="02040603050405020204" pitchFamily="18" charset="0"/>
                <a:ea typeface="Source Serif Pro" panose="02040603050405020204" pitchFamily="18" charset="0"/>
              </a:rPr>
              <a:t>Essential/Beneficial Elements: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Company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Purpose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Benefits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Tree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Type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Cost</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Care</a:t>
            </a:r>
            <a:endParaRPr lang="en-CA" sz="2400" b="1" dirty="0">
              <a:latin typeface="Source Sans Pro" panose="020B0503030403020204" pitchFamily="34" charset="0"/>
              <a:ea typeface="Source Sans Pro" panose="020B0503030403020204" pitchFamily="34"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Reservations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Inspiration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Blog</a:t>
            </a:r>
            <a:endParaRPr lang="en-CA" sz="20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Contact</a:t>
            </a:r>
            <a:endParaRPr lang="en-CA" sz="2400" dirty="0">
              <a:latin typeface="Source Sans Pro" panose="020B0503030403020204" pitchFamily="34" charset="0"/>
              <a:ea typeface="Source Sans Pro" panose="020B0503030403020204" pitchFamily="34"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44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157640" y="323882"/>
            <a:ext cx="1864549"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Content</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Source Serif Pro" panose="02040603050405020204" pitchFamily="18" charset="0"/>
                <a:ea typeface="Source Serif Pro" panose="02040603050405020204" pitchFamily="18" charset="0"/>
              </a:rPr>
              <a:t>Essential/Beneficial Elements: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Company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Purpose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Benefits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Tree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Type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Cost</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Care</a:t>
            </a:r>
            <a:endParaRPr lang="en-CA" sz="2400" b="1" dirty="0">
              <a:latin typeface="Source Sans Pro" panose="020B0503030403020204" pitchFamily="34" charset="0"/>
              <a:ea typeface="Source Sans Pro" panose="020B0503030403020204" pitchFamily="34"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Reservations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Inspiration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Blog</a:t>
            </a:r>
            <a:endParaRPr lang="en-CA" sz="20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Contact</a:t>
            </a:r>
            <a:endParaRPr lang="en-CA" sz="2400" dirty="0">
              <a:latin typeface="Source Sans Pro" panose="020B0503030403020204" pitchFamily="34" charset="0"/>
              <a:ea typeface="Source Sans Pro" panose="020B0503030403020204" pitchFamily="34"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59B727-98B2-4083-AC81-5B98B3A4B945}"/>
              </a:ext>
            </a:extLst>
          </p:cNvPr>
          <p:cNvCxnSpPr>
            <a:cxnSpLocks/>
          </p:cNvCxnSpPr>
          <p:nvPr/>
        </p:nvCxnSpPr>
        <p:spPr>
          <a:xfrm>
            <a:off x="3111909" y="4794484"/>
            <a:ext cx="560930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61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157640" y="323882"/>
            <a:ext cx="1864549"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Content</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Source Serif Pro" panose="02040603050405020204" pitchFamily="18" charset="0"/>
                <a:ea typeface="Source Serif Pro" panose="02040603050405020204" pitchFamily="18" charset="0"/>
              </a:rPr>
              <a:t>Essential/Beneficial Elements: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Company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Purpose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Benefits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Tree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Type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Cost</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Care</a:t>
            </a:r>
            <a:endParaRPr lang="en-CA" sz="2400" b="1" dirty="0">
              <a:latin typeface="Source Sans Pro" panose="020B0503030403020204" pitchFamily="34" charset="0"/>
              <a:ea typeface="Source Sans Pro" panose="020B0503030403020204" pitchFamily="34"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Reservations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Inspiration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Blog</a:t>
            </a:r>
            <a:endParaRPr lang="en-CA" sz="20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Contact</a:t>
            </a:r>
            <a:endParaRPr lang="en-CA" sz="2400" dirty="0">
              <a:latin typeface="Source Sans Pro" panose="020B0503030403020204" pitchFamily="34" charset="0"/>
              <a:ea typeface="Source Sans Pro" panose="020B0503030403020204" pitchFamily="34"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59B727-98B2-4083-AC81-5B98B3A4B945}"/>
              </a:ext>
            </a:extLst>
          </p:cNvPr>
          <p:cNvCxnSpPr>
            <a:cxnSpLocks/>
          </p:cNvCxnSpPr>
          <p:nvPr/>
        </p:nvCxnSpPr>
        <p:spPr>
          <a:xfrm>
            <a:off x="3111909" y="4794484"/>
            <a:ext cx="560930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B83DE2-211C-4D12-A059-8AB9F7C0C236}"/>
              </a:ext>
            </a:extLst>
          </p:cNvPr>
          <p:cNvCxnSpPr>
            <a:cxnSpLocks/>
          </p:cNvCxnSpPr>
          <p:nvPr/>
        </p:nvCxnSpPr>
        <p:spPr>
          <a:xfrm>
            <a:off x="2915885" y="5175466"/>
            <a:ext cx="5952812" cy="13647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1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157640" y="323882"/>
            <a:ext cx="1864549" cy="646331"/>
          </a:xfrm>
          <a:prstGeom prst="rect">
            <a:avLst/>
          </a:prstGeom>
        </p:spPr>
        <p:txBody>
          <a:bodyPr wrap="none">
            <a:spAutoFit/>
          </a:bodyPr>
          <a:lstStyle/>
          <a:p>
            <a:pPr algn="ctr"/>
            <a:r>
              <a:rPr lang="en-CA" sz="3600" b="1" u="sng" dirty="0">
                <a:solidFill>
                  <a:schemeClr val="accent2"/>
                </a:solidFill>
                <a:latin typeface="Source Serif Pro" panose="02040603050405020204" pitchFamily="18" charset="0"/>
                <a:ea typeface="Source Serif Pro" panose="02040603050405020204" pitchFamily="18" charset="0"/>
              </a:rPr>
              <a:t>Content</a:t>
            </a:r>
            <a:endParaRPr lang="en-CA" sz="3600" u="sng" dirty="0">
              <a:solidFill>
                <a:schemeClr val="accent2"/>
              </a:solidFill>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Source Serif Pro" panose="02040603050405020204" pitchFamily="18" charset="0"/>
                <a:ea typeface="Source Serif Pro" panose="02040603050405020204" pitchFamily="18" charset="0"/>
              </a:rPr>
              <a:t>Essential/Beneficial Elements:</a:t>
            </a:r>
            <a:endParaRPr lang="en-CA" sz="2800" dirty="0">
              <a:latin typeface="Source Serif Pro" panose="02040603050405020204" pitchFamily="18" charset="0"/>
              <a:ea typeface="Source Serif Pro" panose="020406030504050202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Company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Purpose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Benefits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Tree Information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Type</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Cost</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Care</a:t>
            </a:r>
            <a:endParaRPr lang="en-CA" sz="2400" b="1" dirty="0">
              <a:latin typeface="Source Sans Pro" panose="020B0503030403020204" pitchFamily="34" charset="0"/>
              <a:ea typeface="Source Sans Pro" panose="020B0503030403020204" pitchFamily="34"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Reservations</a:t>
            </a: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Inspiration </a:t>
            </a:r>
          </a:p>
          <a:p>
            <a:pPr marL="800100" lvl="1" indent="-342900">
              <a:buFont typeface="Arial" panose="020B0604020202020204" pitchFamily="34" charset="0"/>
              <a:buChar char="•"/>
            </a:pPr>
            <a:r>
              <a:rPr lang="en-CA" sz="2400" dirty="0">
                <a:latin typeface="Source Sans Pro" panose="020B0503030403020204" pitchFamily="34" charset="0"/>
                <a:ea typeface="Source Sans Pro" panose="020B0503030403020204" pitchFamily="34" charset="0"/>
              </a:rPr>
              <a:t>Blog</a:t>
            </a:r>
            <a:endParaRPr lang="en-CA" sz="2000" b="1" dirty="0">
              <a:latin typeface="Source Serif Pro" panose="02040603050405020204" pitchFamily="18" charset="0"/>
              <a:ea typeface="Source Serif Pro" panose="02040603050405020204" pitchFamily="18" charset="0"/>
            </a:endParaRPr>
          </a:p>
          <a:p>
            <a:pPr marL="457200" indent="-457200">
              <a:buFont typeface="+mj-lt"/>
              <a:buAutoNum type="arabicPeriod"/>
            </a:pPr>
            <a:r>
              <a:rPr lang="en-CA" sz="2400" b="1" dirty="0">
                <a:latin typeface="Source Serif Pro" panose="02040603050405020204" pitchFamily="18" charset="0"/>
                <a:ea typeface="Source Serif Pro" panose="02040603050405020204" pitchFamily="18" charset="0"/>
              </a:rPr>
              <a:t>Contact</a:t>
            </a:r>
            <a:endParaRPr lang="en-CA" sz="2400" dirty="0">
              <a:latin typeface="Source Sans Pro" panose="020B0503030403020204" pitchFamily="34" charset="0"/>
              <a:ea typeface="Source Sans Pro" panose="020B0503030403020204" pitchFamily="34"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59B727-98B2-4083-AC81-5B98B3A4B945}"/>
              </a:ext>
            </a:extLst>
          </p:cNvPr>
          <p:cNvCxnSpPr>
            <a:cxnSpLocks/>
          </p:cNvCxnSpPr>
          <p:nvPr/>
        </p:nvCxnSpPr>
        <p:spPr>
          <a:xfrm>
            <a:off x="3111909" y="4794484"/>
            <a:ext cx="560930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B83DE2-211C-4D12-A059-8AB9F7C0C236}"/>
              </a:ext>
            </a:extLst>
          </p:cNvPr>
          <p:cNvCxnSpPr>
            <a:cxnSpLocks/>
          </p:cNvCxnSpPr>
          <p:nvPr/>
        </p:nvCxnSpPr>
        <p:spPr>
          <a:xfrm>
            <a:off x="2915885" y="5175466"/>
            <a:ext cx="5952812" cy="13647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1CF678-EFA4-4812-8EA9-4B8F3B05192F}"/>
              </a:ext>
            </a:extLst>
          </p:cNvPr>
          <p:cNvCxnSpPr>
            <a:cxnSpLocks/>
          </p:cNvCxnSpPr>
          <p:nvPr/>
        </p:nvCxnSpPr>
        <p:spPr>
          <a:xfrm flipV="1">
            <a:off x="2354826" y="5821753"/>
            <a:ext cx="6513871" cy="6167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590599"/>
      </p:ext>
    </p:extLst>
  </p:cSld>
  <p:clrMapOvr>
    <a:masterClrMapping/>
  </p:clrMapOvr>
</p:sld>
</file>

<file path=ppt/theme/theme1.xml><?xml version="1.0" encoding="utf-8"?>
<a:theme xmlns:a="http://schemas.openxmlformats.org/drawingml/2006/main" name="Retrospect">
  <a:themeElements>
    <a:clrScheme name="Custom 2">
      <a:dk1>
        <a:srgbClr val="000000"/>
      </a:dk1>
      <a:lt1>
        <a:sysClr val="window" lastClr="FFFFFF"/>
      </a:lt1>
      <a:dk2>
        <a:srgbClr val="637052"/>
      </a:dk2>
      <a:lt2>
        <a:srgbClr val="CCDDEA"/>
      </a:lt2>
      <a:accent1>
        <a:srgbClr val="C7B299"/>
      </a:accent1>
      <a:accent2>
        <a:srgbClr val="064B24"/>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393</TotalTime>
  <Words>1782</Words>
  <Application>Microsoft Office PowerPoint</Application>
  <PresentationFormat>Widescreen</PresentationFormat>
  <Paragraphs>227</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Source Sans Pro</vt:lpstr>
      <vt:lpstr>Source Serif Pro</vt:lpstr>
      <vt:lpstr>Retrospect</vt:lpstr>
      <vt:lpstr>Sustainabili-TREE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Sustainabili-TREE</dc:title>
  <dc:creator>kathryndufour@outlook.com</dc:creator>
  <cp:lastModifiedBy>Kathryn Dufour</cp:lastModifiedBy>
  <cp:revision>34</cp:revision>
  <dcterms:created xsi:type="dcterms:W3CDTF">2018-04-18T18:26:58Z</dcterms:created>
  <dcterms:modified xsi:type="dcterms:W3CDTF">2018-04-25T18:38:12Z</dcterms:modified>
</cp:coreProperties>
</file>