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78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57" r:id="rId12"/>
    <p:sldId id="259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D70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83AB5-C066-4DD4-9E62-C2FC08820D6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A883-6C92-49E2-B65D-A9C61FD23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A883-6C92-49E2-B65D-A9C61FD23B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A883-6C92-49E2-B65D-A9C61FD23B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A883-6C92-49E2-B65D-A9C61FD23B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A883-6C92-49E2-B65D-A9C61FD23B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Gill Sans MT" panose="020B0502020104020203" pitchFamily="34" charset="0"/>
              </a:defRPr>
            </a:lvl1pPr>
          </a:lstStyle>
          <a:p>
            <a:fld id="{8E77C6B7-F255-4DF3-A452-3329A230B4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72" y="6518511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41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2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06247"/>
            <a:ext cx="7886700" cy="1039131"/>
          </a:xfrm>
          <a:solidFill>
            <a:srgbClr val="FF6969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36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70B3-D0AC-49CD-81EB-BDF956DBA58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2502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C6B7-F255-4DF3-A452-3329A23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0340"/>
          </a:solidFill>
          <a:latin typeface="方正兰亭纤黑_GBK" panose="02000000000000000000" pitchFamily="2" charset="-122"/>
          <a:ea typeface="方正兰亭纤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/>
              <a:t>链接 </a:t>
            </a:r>
            <a:r>
              <a:rPr lang="en-US" altLang="zh-CN" sz="4800" dirty="0"/>
              <a:t>&amp; </a:t>
            </a:r>
            <a:r>
              <a:rPr lang="zh-CN" altLang="en-US" sz="4800" dirty="0"/>
              <a:t>加载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zh-CN" altLang="en-US" dirty="0" smtClean="0">
                <a:latin typeface="Gill Sans MT" panose="020B0502020104020203" pitchFamily="34" charset="0"/>
              </a:rPr>
              <a:t>陈冬杰</a:t>
            </a:r>
            <a:endParaRPr lang="zh-CN" altLang="en-US" dirty="0" smtClean="0">
              <a:latin typeface="Gill Sans MT" panose="020B0502020104020203" pitchFamily="34" charset="0"/>
            </a:endParaRPr>
          </a:p>
          <a:p>
            <a:r>
              <a:rPr lang="en-US" altLang="zh-CN" dirty="0" smtClean="0">
                <a:latin typeface="Gill Sans MT" panose="020B0502020104020203" pitchFamily="34" charset="0"/>
              </a:rPr>
              <a:t>dongjie_cdj@163.com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r>
              <a:rPr lang="zh-CN" altLang="en-US" dirty="0" smtClean="0"/>
              <a:t>南京大学</a:t>
            </a:r>
            <a:r>
              <a:rPr lang="zh-CN" altLang="en-US" dirty="0"/>
              <a:t>计算机软件研究所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程序链接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链接解决</a:t>
            </a:r>
            <a:r>
              <a:rPr lang="zh-CN" altLang="en-US" dirty="0"/>
              <a:t>的问题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找到所调用函数的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静态链接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58197" y="3053992"/>
            <a:ext cx="17339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8267" y="4202548"/>
            <a:ext cx="208651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0xADDR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6192" y="3589038"/>
            <a:ext cx="101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6175" y="4737594"/>
            <a:ext cx="13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2764071">
            <a:off x="3193731" y="3923181"/>
            <a:ext cx="465826" cy="288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01393" y="2784184"/>
            <a:ext cx="182628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oo: 0xADDR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push $eax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34936" y="3851953"/>
            <a:ext cx="13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库函数</a:t>
            </a:r>
            <a:r>
              <a:rPr lang="en-US" altLang="zh-CN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.o</a:t>
            </a:r>
            <a:endParaRPr lang="en-US" dirty="0">
              <a:latin typeface="Gill Sans MT" panose="020B0502020104020203" pitchFamily="34" charset="0"/>
              <a:ea typeface="方正兰亭纤黑_GBK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00471" y="3118305"/>
            <a:ext cx="1359198" cy="819248"/>
            <a:chOff x="1522294" y="5240517"/>
            <a:chExt cx="1359198" cy="81924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7" y="5240517"/>
              <a:ext cx="487392" cy="42308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522294" y="5690433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链接器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8" name="曲线连接符 17"/>
          <p:cNvCxnSpPr/>
          <p:nvPr/>
        </p:nvCxnSpPr>
        <p:spPr>
          <a:xfrm flipV="1">
            <a:off x="5093724" y="2993367"/>
            <a:ext cx="1007668" cy="4253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>
            <a:off x="5116254" y="3236145"/>
            <a:ext cx="1088771" cy="88150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11</a:t>
            </a:fld>
            <a:endParaRPr 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778894" y="5193190"/>
            <a:ext cx="77724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65211" y="5544759"/>
            <a:ext cx="17339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$foo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04780" y="5456666"/>
            <a:ext cx="208651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0xADDR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94805" y="5651292"/>
            <a:ext cx="1359198" cy="819248"/>
            <a:chOff x="1522294" y="5240517"/>
            <a:chExt cx="1359198" cy="81924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7" y="5240517"/>
              <a:ext cx="487392" cy="423083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522294" y="5690433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链接器</a:t>
              </a:r>
              <a:endParaRPr 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860897" y="6186424"/>
            <a:ext cx="17339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$bar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75234" y="6229069"/>
            <a:ext cx="208651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0xYYYY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曲线连接符 9"/>
          <p:cNvCxnSpPr>
            <a:stCxn id="26" idx="3"/>
          </p:cNvCxnSpPr>
          <p:nvPr/>
        </p:nvCxnSpPr>
        <p:spPr>
          <a:xfrm flipV="1">
            <a:off x="4599119" y="5456666"/>
            <a:ext cx="1305661" cy="288148"/>
          </a:xfrm>
          <a:prstGeom prst="curvedConnector3">
            <a:avLst>
              <a:gd name="adj1" fmla="val 130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>
            <a:off x="4658264" y="6586534"/>
            <a:ext cx="1216970" cy="288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生活中的例子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链接器和服务员送餐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49551" y="2689732"/>
            <a:ext cx="1359198" cy="819248"/>
            <a:chOff x="1522294" y="5240517"/>
            <a:chExt cx="1359198" cy="81924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7" y="5240517"/>
              <a:ext cx="487392" cy="42308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522294" y="5690433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链接器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742950" y="3985487"/>
            <a:ext cx="77724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018053" y="5301751"/>
            <a:ext cx="1359198" cy="1047269"/>
            <a:chOff x="3671779" y="4197129"/>
            <a:chExt cx="1359198" cy="104726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298" y="4197129"/>
              <a:ext cx="686159" cy="68615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671779" y="4875066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服务员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12612" y="4188489"/>
            <a:ext cx="1926278" cy="2026020"/>
            <a:chOff x="6012612" y="4188489"/>
            <a:chExt cx="1926278" cy="2026020"/>
          </a:xfrm>
        </p:grpSpPr>
        <p:sp>
          <p:nvSpPr>
            <p:cNvPr id="16" name="文本框 15"/>
            <p:cNvSpPr txBox="1"/>
            <p:nvPr/>
          </p:nvSpPr>
          <p:spPr>
            <a:xfrm>
              <a:off x="6012612" y="4201225"/>
              <a:ext cx="1926278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apple: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drink: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steak: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3839" y="4188489"/>
              <a:ext cx="380063" cy="38006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4740130"/>
              <a:ext cx="518808" cy="51880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296152" y="5845177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厨房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5353760"/>
              <a:ext cx="565852" cy="565852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935241" y="4509002"/>
            <a:ext cx="2730711" cy="400110"/>
            <a:chOff x="935241" y="4509002"/>
            <a:chExt cx="2730711" cy="400110"/>
          </a:xfrm>
        </p:grpSpPr>
        <p:sp>
          <p:nvSpPr>
            <p:cNvPr id="17" name="文本框 16"/>
            <p:cNvSpPr txBox="1"/>
            <p:nvPr/>
          </p:nvSpPr>
          <p:spPr>
            <a:xfrm>
              <a:off x="1423358" y="4509002"/>
              <a:ext cx="224259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991719" y="2404584"/>
            <a:ext cx="1826284" cy="1387355"/>
            <a:chOff x="5900735" y="1640535"/>
            <a:chExt cx="1826284" cy="1387355"/>
          </a:xfrm>
        </p:grpSpPr>
        <p:sp>
          <p:nvSpPr>
            <p:cNvPr id="25" name="文本框 24"/>
            <p:cNvSpPr txBox="1"/>
            <p:nvPr/>
          </p:nvSpPr>
          <p:spPr>
            <a:xfrm>
              <a:off x="5900735" y="1640535"/>
              <a:ext cx="1826284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oo: 0xADDR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bar: 0xYYYY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156563" y="2658558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库函数</a:t>
              </a:r>
              <a:r>
                <a:rPr lang="en-US" altLang="zh-CN" dirty="0" smtClean="0">
                  <a:latin typeface="Gill Sans MT" panose="020B0502020104020203" pitchFamily="34" charset="0"/>
                  <a:ea typeface="方正兰亭纤黑_GBK" panose="02000000000000000000" pitchFamily="2" charset="-122"/>
                </a:rPr>
                <a:t>.o</a:t>
              </a:r>
              <a:endParaRPr lang="en-US" dirty="0">
                <a:latin typeface="Gill Sans MT" panose="020B0502020104020203" pitchFamily="34" charset="0"/>
                <a:ea typeface="方正兰亭纤黑_GBK" panose="02000000000000000000" pitchFamily="2" charset="-122"/>
              </a:endParaRPr>
            </a:p>
          </p:txBody>
        </p:sp>
      </p:grpSp>
      <p:cxnSp>
        <p:nvCxnSpPr>
          <p:cNvPr id="29" name="曲线连接符 28"/>
          <p:cNvCxnSpPr/>
          <p:nvPr/>
        </p:nvCxnSpPr>
        <p:spPr>
          <a:xfrm flipV="1">
            <a:off x="4860777" y="4442604"/>
            <a:ext cx="1151835" cy="78208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10800000" flipV="1">
            <a:off x="3729835" y="4378520"/>
            <a:ext cx="2261885" cy="29733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0800000" flipV="1">
            <a:off x="3671779" y="5012446"/>
            <a:ext cx="2261885" cy="29733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flipV="1">
            <a:off x="5030979" y="5116661"/>
            <a:ext cx="1085048" cy="30465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931740" y="5101696"/>
            <a:ext cx="2730711" cy="400110"/>
            <a:chOff x="935241" y="4509002"/>
            <a:chExt cx="2730711" cy="400110"/>
          </a:xfrm>
        </p:grpSpPr>
        <p:sp>
          <p:nvSpPr>
            <p:cNvPr id="41" name="文本框 40"/>
            <p:cNvSpPr txBox="1"/>
            <p:nvPr/>
          </p:nvSpPr>
          <p:spPr>
            <a:xfrm>
              <a:off x="1423358" y="4509002"/>
              <a:ext cx="224259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$drink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676490" y="2471103"/>
            <a:ext cx="1738222" cy="1379448"/>
            <a:chOff x="1937871" y="2568646"/>
            <a:chExt cx="1738222" cy="1379448"/>
          </a:xfrm>
        </p:grpSpPr>
        <p:sp>
          <p:nvSpPr>
            <p:cNvPr id="5" name="文本框 4"/>
            <p:cNvSpPr txBox="1"/>
            <p:nvPr/>
          </p:nvSpPr>
          <p:spPr>
            <a:xfrm>
              <a:off x="1942185" y="2568646"/>
              <a:ext cx="1733908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all $foo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37871" y="3210311"/>
              <a:ext cx="1733908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all $bar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25226" y="3578762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849872" y="5550280"/>
            <a:ext cx="13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聚餐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2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静态点单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食物都送达，然后开吃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164703" y="5129694"/>
            <a:ext cx="1359198" cy="1047269"/>
            <a:chOff x="3671779" y="4197129"/>
            <a:chExt cx="1359198" cy="104726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298" y="4197129"/>
              <a:ext cx="686159" cy="68615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671779" y="4875066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服务员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59262" y="2972636"/>
            <a:ext cx="1926278" cy="2026020"/>
            <a:chOff x="6012612" y="4188489"/>
            <a:chExt cx="1926278" cy="2026020"/>
          </a:xfrm>
        </p:grpSpPr>
        <p:sp>
          <p:nvSpPr>
            <p:cNvPr id="10" name="文本框 9"/>
            <p:cNvSpPr txBox="1"/>
            <p:nvPr/>
          </p:nvSpPr>
          <p:spPr>
            <a:xfrm>
              <a:off x="6012612" y="4201225"/>
              <a:ext cx="1926278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apple: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drink: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steak: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3839" y="4188489"/>
              <a:ext cx="380063" cy="38006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4740130"/>
              <a:ext cx="518808" cy="51880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296152" y="5845177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厨房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5353760"/>
              <a:ext cx="565852" cy="565852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081891" y="3293149"/>
            <a:ext cx="2730711" cy="400110"/>
            <a:chOff x="935241" y="4509002"/>
            <a:chExt cx="2730711" cy="400110"/>
          </a:xfrm>
        </p:grpSpPr>
        <p:sp>
          <p:nvSpPr>
            <p:cNvPr id="16" name="文本框 15"/>
            <p:cNvSpPr txBox="1"/>
            <p:nvPr/>
          </p:nvSpPr>
          <p:spPr>
            <a:xfrm>
              <a:off x="1423358" y="4509002"/>
              <a:ext cx="224259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cxnSp>
        <p:nvCxnSpPr>
          <p:cNvPr id="19" name="曲线连接符 18"/>
          <p:cNvCxnSpPr/>
          <p:nvPr/>
        </p:nvCxnSpPr>
        <p:spPr>
          <a:xfrm rot="10800000" flipV="1">
            <a:off x="3876485" y="3162667"/>
            <a:ext cx="2261885" cy="29733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 flipV="1">
            <a:off x="3876485" y="3796592"/>
            <a:ext cx="2203830" cy="15214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78390" y="3885843"/>
            <a:ext cx="2730711" cy="400110"/>
            <a:chOff x="935241" y="4509002"/>
            <a:chExt cx="2730711" cy="400110"/>
          </a:xfrm>
        </p:grpSpPr>
        <p:sp>
          <p:nvSpPr>
            <p:cNvPr id="23" name="文本框 22"/>
            <p:cNvSpPr txBox="1"/>
            <p:nvPr/>
          </p:nvSpPr>
          <p:spPr>
            <a:xfrm>
              <a:off x="1423358" y="4509002"/>
              <a:ext cx="224259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108330" y="4533035"/>
            <a:ext cx="2730711" cy="400110"/>
            <a:chOff x="935241" y="4509002"/>
            <a:chExt cx="2730711" cy="400110"/>
          </a:xfrm>
        </p:grpSpPr>
        <p:sp>
          <p:nvSpPr>
            <p:cNvPr id="26" name="文本框 25"/>
            <p:cNvSpPr txBox="1"/>
            <p:nvPr/>
          </p:nvSpPr>
          <p:spPr>
            <a:xfrm>
              <a:off x="1423358" y="4509002"/>
              <a:ext cx="224259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078390" y="5125729"/>
            <a:ext cx="2730711" cy="400110"/>
            <a:chOff x="935241" y="4509002"/>
            <a:chExt cx="2730711" cy="400110"/>
          </a:xfrm>
        </p:grpSpPr>
        <p:sp>
          <p:nvSpPr>
            <p:cNvPr id="29" name="文本框 28"/>
            <p:cNvSpPr txBox="1"/>
            <p:nvPr/>
          </p:nvSpPr>
          <p:spPr>
            <a:xfrm>
              <a:off x="1423358" y="4509002"/>
              <a:ext cx="224259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$drink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cxnSp>
        <p:nvCxnSpPr>
          <p:cNvPr id="32" name="曲线连接符 31"/>
          <p:cNvCxnSpPr/>
          <p:nvPr/>
        </p:nvCxnSpPr>
        <p:spPr>
          <a:xfrm rot="10800000" flipV="1">
            <a:off x="3915959" y="3182348"/>
            <a:ext cx="2203830" cy="15214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0800000" flipV="1">
            <a:off x="3872985" y="3180788"/>
            <a:ext cx="2105035" cy="93942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5814204" y="5325784"/>
            <a:ext cx="2271336" cy="851179"/>
          </a:xfrm>
          <a:prstGeom prst="wedgeRoundRectCallout">
            <a:avLst>
              <a:gd name="adj1" fmla="val -73919"/>
              <a:gd name="adj2" fmla="val -5268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一种食物来回端，太重复了</a:t>
            </a:r>
            <a:endParaRPr 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49872" y="5550280"/>
            <a:ext cx="13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聚餐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64703" y="3096883"/>
            <a:ext cx="1915612" cy="42739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自助餐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服务员统一投放食物，仓鼠都自己拿，开吃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833778" y="4593021"/>
            <a:ext cx="1359198" cy="1047269"/>
            <a:chOff x="3671779" y="4197129"/>
            <a:chExt cx="1359198" cy="104726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298" y="4197129"/>
              <a:ext cx="686159" cy="68615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671779" y="4875066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服务员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95359" y="2963563"/>
            <a:ext cx="1926278" cy="2026020"/>
            <a:chOff x="6012612" y="4188489"/>
            <a:chExt cx="1926278" cy="2026020"/>
          </a:xfrm>
        </p:grpSpPr>
        <p:sp>
          <p:nvSpPr>
            <p:cNvPr id="10" name="文本框 9"/>
            <p:cNvSpPr txBox="1"/>
            <p:nvPr/>
          </p:nvSpPr>
          <p:spPr>
            <a:xfrm>
              <a:off x="6012612" y="4201225"/>
              <a:ext cx="1926278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apple: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drink: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steak: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3839" y="4188489"/>
              <a:ext cx="380063" cy="38006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4740130"/>
              <a:ext cx="518808" cy="51880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296152" y="5845177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厨房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5353760"/>
              <a:ext cx="565852" cy="565852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917988" y="3284076"/>
            <a:ext cx="3088379" cy="400110"/>
            <a:chOff x="935241" y="4509002"/>
            <a:chExt cx="3088379" cy="400110"/>
          </a:xfrm>
        </p:grpSpPr>
        <p:sp>
          <p:nvSpPr>
            <p:cNvPr id="16" name="文本框 15"/>
            <p:cNvSpPr txBox="1"/>
            <p:nvPr/>
          </p:nvSpPr>
          <p:spPr>
            <a:xfrm>
              <a:off x="1423357" y="4509002"/>
              <a:ext cx="260026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cxnSp>
        <p:nvCxnSpPr>
          <p:cNvPr id="20" name="曲线连接符 19"/>
          <p:cNvCxnSpPr>
            <a:endCxn id="39" idx="0"/>
          </p:cNvCxnSpPr>
          <p:nvPr/>
        </p:nvCxnSpPr>
        <p:spPr>
          <a:xfrm rot="16200000" flipH="1">
            <a:off x="6317967" y="4772583"/>
            <a:ext cx="1348976" cy="75978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14487" y="3876770"/>
            <a:ext cx="3091880" cy="400110"/>
            <a:chOff x="935241" y="4509002"/>
            <a:chExt cx="3091880" cy="400110"/>
          </a:xfrm>
        </p:grpSpPr>
        <p:sp>
          <p:nvSpPr>
            <p:cNvPr id="23" name="文本框 22"/>
            <p:cNvSpPr txBox="1"/>
            <p:nvPr/>
          </p:nvSpPr>
          <p:spPr>
            <a:xfrm>
              <a:off x="1423357" y="4509002"/>
              <a:ext cx="26037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944427" y="4523962"/>
            <a:ext cx="3061939" cy="400110"/>
            <a:chOff x="935241" y="4509002"/>
            <a:chExt cx="3061939" cy="400110"/>
          </a:xfrm>
        </p:grpSpPr>
        <p:sp>
          <p:nvSpPr>
            <p:cNvPr id="26" name="文本框 25"/>
            <p:cNvSpPr txBox="1"/>
            <p:nvPr/>
          </p:nvSpPr>
          <p:spPr>
            <a:xfrm>
              <a:off x="1423357" y="4509002"/>
              <a:ext cx="2573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14487" y="5116656"/>
            <a:ext cx="3091879" cy="400110"/>
            <a:chOff x="935241" y="4509002"/>
            <a:chExt cx="3091879" cy="400110"/>
          </a:xfrm>
        </p:grpSpPr>
        <p:sp>
          <p:nvSpPr>
            <p:cNvPr id="29" name="文本框 28"/>
            <p:cNvSpPr txBox="1"/>
            <p:nvPr/>
          </p:nvSpPr>
          <p:spPr>
            <a:xfrm>
              <a:off x="1423358" y="4509002"/>
              <a:ext cx="2603762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$drink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cxnSp>
        <p:nvCxnSpPr>
          <p:cNvPr id="32" name="曲线连接符 31"/>
          <p:cNvCxnSpPr>
            <a:endCxn id="38" idx="0"/>
          </p:cNvCxnSpPr>
          <p:nvPr/>
        </p:nvCxnSpPr>
        <p:spPr>
          <a:xfrm rot="5400000">
            <a:off x="5064160" y="4717772"/>
            <a:ext cx="2103772" cy="1146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endCxn id="37" idx="0"/>
          </p:cNvCxnSpPr>
          <p:nvPr/>
        </p:nvCxnSpPr>
        <p:spPr>
          <a:xfrm rot="5400000">
            <a:off x="4126116" y="3786991"/>
            <a:ext cx="2658985" cy="142096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80891" y="5826965"/>
            <a:ext cx="3955692" cy="962027"/>
            <a:chOff x="1017917" y="5666887"/>
            <a:chExt cx="3955692" cy="962027"/>
          </a:xfrm>
        </p:grpSpPr>
        <p:sp>
          <p:nvSpPr>
            <p:cNvPr id="35" name="文本框 34"/>
            <p:cNvSpPr txBox="1"/>
            <p:nvPr/>
          </p:nvSpPr>
          <p:spPr>
            <a:xfrm>
              <a:off x="2281435" y="6259582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自助台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017917" y="5666887"/>
              <a:ext cx="3955692" cy="583331"/>
              <a:chOff x="1017917" y="5666887"/>
              <a:chExt cx="3955692" cy="58333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017917" y="5666889"/>
                <a:ext cx="1328468" cy="583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Gill Sans MT" panose="020B0502020104020203" pitchFamily="34" charset="0"/>
                    <a:ea typeface="方正兰亭纤黑_GBK" panose="02000000000000000000" pitchFamily="2" charset="-122"/>
                  </a:rPr>
                  <a:t>apple slot</a:t>
                </a:r>
                <a:endParaRPr lang="en-US" sz="2000" dirty="0" smtClean="0">
                  <a:latin typeface="Gill Sans MT" panose="020B0502020104020203" pitchFamily="34" charset="0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31529" y="5666888"/>
                <a:ext cx="1328468" cy="583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Gill Sans MT" panose="020B0502020104020203" pitchFamily="34" charset="0"/>
                    <a:ea typeface="方正兰亭纤黑_GBK" panose="02000000000000000000" pitchFamily="2" charset="-122"/>
                  </a:rPr>
                  <a:t>drink slot</a:t>
                </a:r>
                <a:endParaRPr lang="en-US" sz="2000" dirty="0" smtClean="0">
                  <a:latin typeface="Gill Sans MT" panose="020B0502020104020203" pitchFamily="34" charset="0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645141" y="5666887"/>
                <a:ext cx="1328468" cy="583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Gill Sans MT" panose="020B0502020104020203" pitchFamily="34" charset="0"/>
                    <a:ea typeface="方正兰亭纤黑_GBK" panose="02000000000000000000" pitchFamily="2" charset="-122"/>
                  </a:rPr>
                  <a:t>steak slot</a:t>
                </a:r>
                <a:endParaRPr lang="en-US" sz="2000" dirty="0" smtClean="0">
                  <a:latin typeface="Gill Sans MT" panose="020B0502020104020203" pitchFamily="34" charset="0"/>
                  <a:ea typeface="方正兰亭纤黑_GBK" panose="02000000000000000000" pitchFamily="2" charset="-122"/>
                </a:endParaRPr>
              </a:p>
            </p:txBody>
          </p:sp>
        </p:grpSp>
      </p:grpSp>
      <p:sp>
        <p:nvSpPr>
          <p:cNvPr id="55" name="圆角矩形标注 54"/>
          <p:cNvSpPr/>
          <p:nvPr/>
        </p:nvSpPr>
        <p:spPr>
          <a:xfrm>
            <a:off x="4034629" y="3560041"/>
            <a:ext cx="2271336" cy="851179"/>
          </a:xfrm>
          <a:prstGeom prst="wedgeRoundRectCallout">
            <a:avLst>
              <a:gd name="adj1" fmla="val 6218"/>
              <a:gd name="adj2" fmla="val 750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有些食物没顾客吃，浪费了</a:t>
            </a:r>
            <a:endParaRPr 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49872" y="5550280"/>
            <a:ext cx="13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聚餐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92455" y="5084150"/>
            <a:ext cx="534760" cy="77178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自助点单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仓鼠点餐，服务员统一投放食物，仓鼠拿，开吃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833779" y="4489479"/>
            <a:ext cx="1359198" cy="1047269"/>
            <a:chOff x="3671779" y="4197129"/>
            <a:chExt cx="1359198" cy="104726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298" y="4197129"/>
              <a:ext cx="686159" cy="68615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671779" y="4875066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服务员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95360" y="2860021"/>
            <a:ext cx="1926278" cy="2026020"/>
            <a:chOff x="6012612" y="4188489"/>
            <a:chExt cx="1926278" cy="2026020"/>
          </a:xfrm>
        </p:grpSpPr>
        <p:sp>
          <p:nvSpPr>
            <p:cNvPr id="10" name="文本框 9"/>
            <p:cNvSpPr txBox="1"/>
            <p:nvPr/>
          </p:nvSpPr>
          <p:spPr>
            <a:xfrm>
              <a:off x="6012612" y="4201225"/>
              <a:ext cx="1926278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apple: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drink:</a:t>
              </a:r>
            </a:p>
            <a:p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steak: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3839" y="4188489"/>
              <a:ext cx="380063" cy="38006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4740130"/>
              <a:ext cx="518808" cy="51880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296152" y="5845177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厨房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67" y="5353760"/>
              <a:ext cx="565852" cy="565852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917989" y="3180534"/>
            <a:ext cx="3088379" cy="400110"/>
            <a:chOff x="935241" y="4509002"/>
            <a:chExt cx="3088379" cy="400110"/>
          </a:xfrm>
        </p:grpSpPr>
        <p:sp>
          <p:nvSpPr>
            <p:cNvPr id="16" name="文本框 15"/>
            <p:cNvSpPr txBox="1"/>
            <p:nvPr/>
          </p:nvSpPr>
          <p:spPr>
            <a:xfrm>
              <a:off x="1423357" y="4509002"/>
              <a:ext cx="260026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914488" y="3773228"/>
            <a:ext cx="3091880" cy="400110"/>
            <a:chOff x="935241" y="4509002"/>
            <a:chExt cx="3091880" cy="400110"/>
          </a:xfrm>
        </p:grpSpPr>
        <p:sp>
          <p:nvSpPr>
            <p:cNvPr id="23" name="文本框 22"/>
            <p:cNvSpPr txBox="1"/>
            <p:nvPr/>
          </p:nvSpPr>
          <p:spPr>
            <a:xfrm>
              <a:off x="1423357" y="4509002"/>
              <a:ext cx="26037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944428" y="4420420"/>
            <a:ext cx="3061939" cy="400110"/>
            <a:chOff x="935241" y="4509002"/>
            <a:chExt cx="3061939" cy="400110"/>
          </a:xfrm>
        </p:grpSpPr>
        <p:sp>
          <p:nvSpPr>
            <p:cNvPr id="26" name="文本框 25"/>
            <p:cNvSpPr txBox="1"/>
            <p:nvPr/>
          </p:nvSpPr>
          <p:spPr>
            <a:xfrm>
              <a:off x="1423357" y="4509002"/>
              <a:ext cx="2573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$apple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14488" y="5013114"/>
            <a:ext cx="3091879" cy="400110"/>
            <a:chOff x="935241" y="4509002"/>
            <a:chExt cx="3091879" cy="400110"/>
          </a:xfrm>
        </p:grpSpPr>
        <p:sp>
          <p:nvSpPr>
            <p:cNvPr id="29" name="文本框 28"/>
            <p:cNvSpPr txBox="1"/>
            <p:nvPr/>
          </p:nvSpPr>
          <p:spPr>
            <a:xfrm>
              <a:off x="1423358" y="4509002"/>
              <a:ext cx="2603762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order $drink slot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41" y="4509002"/>
              <a:ext cx="448643" cy="384551"/>
            </a:xfrm>
            <a:prstGeom prst="rect">
              <a:avLst/>
            </a:prstGeom>
          </p:spPr>
        </p:pic>
      </p:grpSp>
      <p:cxnSp>
        <p:nvCxnSpPr>
          <p:cNvPr id="32" name="曲线连接符 31"/>
          <p:cNvCxnSpPr>
            <a:endCxn id="38" idx="0"/>
          </p:cNvCxnSpPr>
          <p:nvPr/>
        </p:nvCxnSpPr>
        <p:spPr>
          <a:xfrm rot="5400000">
            <a:off x="5064161" y="4683238"/>
            <a:ext cx="2103772" cy="1146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endCxn id="37" idx="0"/>
          </p:cNvCxnSpPr>
          <p:nvPr/>
        </p:nvCxnSpPr>
        <p:spPr>
          <a:xfrm rot="5400000">
            <a:off x="4126117" y="3752457"/>
            <a:ext cx="2658985" cy="142096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80892" y="5792431"/>
            <a:ext cx="3955692" cy="962027"/>
            <a:chOff x="1017917" y="5666887"/>
            <a:chExt cx="3955692" cy="962027"/>
          </a:xfrm>
        </p:grpSpPr>
        <p:sp>
          <p:nvSpPr>
            <p:cNvPr id="35" name="文本框 34"/>
            <p:cNvSpPr txBox="1"/>
            <p:nvPr/>
          </p:nvSpPr>
          <p:spPr>
            <a:xfrm>
              <a:off x="2281435" y="6259582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自助台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017917" y="5666887"/>
              <a:ext cx="3955692" cy="583331"/>
              <a:chOff x="1017917" y="5666887"/>
              <a:chExt cx="3955692" cy="58333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017917" y="5666889"/>
                <a:ext cx="1328468" cy="583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Gill Sans MT" panose="020B0502020104020203" pitchFamily="34" charset="0"/>
                    <a:ea typeface="方正兰亭纤黑_GBK" panose="02000000000000000000" pitchFamily="2" charset="-122"/>
                  </a:rPr>
                  <a:t>apple slot</a:t>
                </a:r>
                <a:endParaRPr lang="en-US" sz="2000" dirty="0" smtClean="0">
                  <a:latin typeface="Gill Sans MT" panose="020B0502020104020203" pitchFamily="34" charset="0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31529" y="5666888"/>
                <a:ext cx="1328468" cy="583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Gill Sans MT" panose="020B0502020104020203" pitchFamily="34" charset="0"/>
                    <a:ea typeface="方正兰亭纤黑_GBK" panose="02000000000000000000" pitchFamily="2" charset="-122"/>
                  </a:rPr>
                  <a:t>drink slot</a:t>
                </a:r>
                <a:endParaRPr lang="en-US" sz="2000" dirty="0" smtClean="0">
                  <a:latin typeface="Gill Sans MT" panose="020B0502020104020203" pitchFamily="34" charset="0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645141" y="5666887"/>
                <a:ext cx="1328468" cy="583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Gill Sans MT" panose="020B0502020104020203" pitchFamily="34" charset="0"/>
                    <a:ea typeface="方正兰亭纤黑_GBK" panose="02000000000000000000" pitchFamily="2" charset="-122"/>
                  </a:rPr>
                  <a:t>steak slot</a:t>
                </a:r>
                <a:endParaRPr lang="en-US" sz="2000" dirty="0" smtClean="0">
                  <a:latin typeface="Gill Sans MT" panose="020B0502020104020203" pitchFamily="34" charset="0"/>
                  <a:ea typeface="方正兰亭纤黑_GBK" panose="02000000000000000000" pitchFamily="2" charset="-122"/>
                </a:endParaRPr>
              </a:p>
            </p:txBody>
          </p:sp>
        </p:grpSp>
      </p:grpSp>
      <p:sp>
        <p:nvSpPr>
          <p:cNvPr id="55" name="圆角矩形标注 54"/>
          <p:cNvSpPr/>
          <p:nvPr/>
        </p:nvSpPr>
        <p:spPr>
          <a:xfrm>
            <a:off x="4034630" y="3456499"/>
            <a:ext cx="2271336" cy="851179"/>
          </a:xfrm>
          <a:prstGeom prst="wedgeRoundRectCallout">
            <a:avLst>
              <a:gd name="adj1" fmla="val 6218"/>
              <a:gd name="adj2" fmla="val 750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apple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 smtClean="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rPr>
              <a:t>drink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有需要</a:t>
            </a:r>
            <a:endParaRPr lang="en-US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49872" y="5550280"/>
            <a:ext cx="135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聚餐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7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回到动态链接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程序执行之前不知道函数地址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程序执行之前：简单认为输入 </a:t>
            </a:r>
            <a:r>
              <a:rPr lang="en-US" altLang="zh-CN" dirty="0" smtClean="0">
                <a:latin typeface="Gill Sans MT" panose="020B0502020104020203" pitchFamily="34" charset="0"/>
              </a:rPr>
              <a:t>./</a:t>
            </a:r>
            <a:r>
              <a:rPr lang="en-US" altLang="zh-CN" dirty="0" err="1" smtClean="0">
                <a:latin typeface="Gill Sans MT" panose="020B0502020104020203" pitchFamily="34" charset="0"/>
              </a:rPr>
              <a:t>a.out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“自助链接”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运行时，到指定的“自助台”获取函数地址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114532" y="3299442"/>
            <a:ext cx="1359198" cy="819248"/>
            <a:chOff x="1522294" y="5240517"/>
            <a:chExt cx="1359198" cy="81924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7" y="5240517"/>
              <a:ext cx="487392" cy="42308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22294" y="5690433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动态链接器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69602" y="3115920"/>
            <a:ext cx="1826284" cy="1387355"/>
            <a:chOff x="5900735" y="1640535"/>
            <a:chExt cx="1826284" cy="1387355"/>
          </a:xfrm>
        </p:grpSpPr>
        <p:sp>
          <p:nvSpPr>
            <p:cNvPr id="9" name="文本框 8"/>
            <p:cNvSpPr txBox="1"/>
            <p:nvPr/>
          </p:nvSpPr>
          <p:spPr>
            <a:xfrm>
              <a:off x="5900735" y="1640535"/>
              <a:ext cx="1826284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oo: 0xADDR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bar: 0xYYYY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56563" y="2658558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库函数</a:t>
              </a:r>
              <a:r>
                <a:rPr lang="en-US" altLang="zh-CN" dirty="0" smtClean="0">
                  <a:latin typeface="Gill Sans MT" panose="020B0502020104020203" pitchFamily="34" charset="0"/>
                  <a:ea typeface="方正兰亭纤黑_GBK" panose="02000000000000000000" pitchFamily="2" charset="-122"/>
                </a:rPr>
                <a:t>.o</a:t>
              </a:r>
              <a:endParaRPr lang="en-US" dirty="0">
                <a:latin typeface="Gill Sans MT" panose="020B0502020104020203" pitchFamily="34" charset="0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91906" y="3123827"/>
            <a:ext cx="1738222" cy="1379448"/>
            <a:chOff x="1937871" y="2568646"/>
            <a:chExt cx="1738222" cy="1379448"/>
          </a:xfrm>
        </p:grpSpPr>
        <p:sp>
          <p:nvSpPr>
            <p:cNvPr id="12" name="文本框 11"/>
            <p:cNvSpPr txBox="1"/>
            <p:nvPr/>
          </p:nvSpPr>
          <p:spPr>
            <a:xfrm>
              <a:off x="1942185" y="2568646"/>
              <a:ext cx="1733908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all $foo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37871" y="3210311"/>
              <a:ext cx="1733908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all $bar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25226" y="3578762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简单打表记录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264171" y="2273972"/>
            <a:ext cx="1826284" cy="1956422"/>
            <a:chOff x="5923020" y="1071468"/>
            <a:chExt cx="1826284" cy="1956422"/>
          </a:xfrm>
        </p:grpSpPr>
        <p:sp>
          <p:nvSpPr>
            <p:cNvPr id="15" name="文本框 14"/>
            <p:cNvSpPr txBox="1"/>
            <p:nvPr/>
          </p:nvSpPr>
          <p:spPr>
            <a:xfrm>
              <a:off x="5923020" y="1071468"/>
              <a:ext cx="1826284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oo: 0xADDR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bar: 0xYYYY</a:t>
              </a:r>
            </a:p>
            <a:p>
              <a:endPara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az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0xZZZZ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6563" y="2658558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库函数</a:t>
              </a:r>
              <a:r>
                <a:rPr lang="en-US" altLang="zh-CN" dirty="0" smtClean="0">
                  <a:latin typeface="Gill Sans MT" panose="020B0502020104020203" pitchFamily="34" charset="0"/>
                  <a:ea typeface="方正兰亭纤黑_GBK" panose="02000000000000000000" pitchFamily="2" charset="-122"/>
                </a:rPr>
                <a:t>.o</a:t>
              </a:r>
              <a:endParaRPr lang="en-US" dirty="0">
                <a:latin typeface="Gill Sans MT" panose="020B0502020104020203" pitchFamily="34" charset="0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9418" y="3215520"/>
            <a:ext cx="2603764" cy="2021464"/>
            <a:chOff x="1402603" y="3876770"/>
            <a:chExt cx="2603764" cy="2021464"/>
          </a:xfrm>
        </p:grpSpPr>
        <p:grpSp>
          <p:nvGrpSpPr>
            <p:cNvPr id="17" name="组合 16"/>
            <p:cNvGrpSpPr/>
            <p:nvPr/>
          </p:nvGrpSpPr>
          <p:grpSpPr>
            <a:xfrm>
              <a:off x="1402603" y="3876770"/>
              <a:ext cx="2603764" cy="1639996"/>
              <a:chOff x="1402603" y="3876770"/>
              <a:chExt cx="2603764" cy="1639996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402603" y="3876770"/>
                <a:ext cx="2603764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call $foo slot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32543" y="4523962"/>
                <a:ext cx="257382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call $foo slot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604" y="5116656"/>
                <a:ext cx="2603762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call $bar slot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2039855" y="5528902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4740"/>
              </p:ext>
            </p:extLst>
          </p:nvPr>
        </p:nvGraphicFramePr>
        <p:xfrm>
          <a:off x="3654725" y="4864819"/>
          <a:ext cx="311337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56687"/>
                <a:gridCol w="15566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Slot name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slot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0xADDR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bar slot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0xYYYY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baz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slot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0xZZZZ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531203" y="3591670"/>
            <a:ext cx="1359198" cy="819248"/>
            <a:chOff x="1522294" y="5240517"/>
            <a:chExt cx="1359198" cy="81924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7" y="5240517"/>
              <a:ext cx="487392" cy="42308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522294" y="5690433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动态链接器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59417" y="2622826"/>
            <a:ext cx="260376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dyn_link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曲线连接符 25"/>
          <p:cNvCxnSpPr/>
          <p:nvPr/>
        </p:nvCxnSpPr>
        <p:spPr>
          <a:xfrm>
            <a:off x="3563181" y="2803585"/>
            <a:ext cx="1172721" cy="10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flipV="1">
            <a:off x="5545575" y="3332323"/>
            <a:ext cx="621370" cy="45548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>
            <a:off x="5749105" y="4146669"/>
            <a:ext cx="932773" cy="48491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不调用的函数不填表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L</a:t>
            </a:r>
            <a:r>
              <a:rPr lang="en-US" altLang="zh-CN" dirty="0" smtClean="0">
                <a:latin typeface="Gill Sans MT" panose="020B0502020104020203" pitchFamily="34" charset="0"/>
              </a:rPr>
              <a:t>azy linking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272797" y="1488968"/>
            <a:ext cx="1826284" cy="1956422"/>
            <a:chOff x="5923020" y="1071468"/>
            <a:chExt cx="1826284" cy="1956422"/>
          </a:xfrm>
        </p:grpSpPr>
        <p:sp>
          <p:nvSpPr>
            <p:cNvPr id="6" name="文本框 5"/>
            <p:cNvSpPr txBox="1"/>
            <p:nvPr/>
          </p:nvSpPr>
          <p:spPr>
            <a:xfrm>
              <a:off x="5923020" y="1071468"/>
              <a:ext cx="1826284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oo: 0xADDR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bar: 0xYYYY</a:t>
              </a:r>
            </a:p>
            <a:p>
              <a:endPara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az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0xZZZZ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56563" y="2658558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库函数</a:t>
              </a:r>
              <a:r>
                <a:rPr lang="en-US" altLang="zh-CN" dirty="0" smtClean="0">
                  <a:latin typeface="Gill Sans MT" panose="020B0502020104020203" pitchFamily="34" charset="0"/>
                  <a:ea typeface="方正兰亭纤黑_GBK" panose="02000000000000000000" pitchFamily="2" charset="-122"/>
                </a:rPr>
                <a:t>.o</a:t>
              </a:r>
              <a:endParaRPr lang="en-US" dirty="0">
                <a:latin typeface="Gill Sans MT" panose="020B0502020104020203" pitchFamily="34" charset="0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8451" y="3837253"/>
            <a:ext cx="2603764" cy="1479050"/>
            <a:chOff x="1402603" y="3876770"/>
            <a:chExt cx="2603764" cy="1479050"/>
          </a:xfrm>
        </p:grpSpPr>
        <p:grpSp>
          <p:nvGrpSpPr>
            <p:cNvPr id="9" name="组合 8"/>
            <p:cNvGrpSpPr/>
            <p:nvPr/>
          </p:nvGrpSpPr>
          <p:grpSpPr>
            <a:xfrm>
              <a:off x="1402603" y="3876770"/>
              <a:ext cx="2603764" cy="1047302"/>
              <a:chOff x="1402603" y="3876770"/>
              <a:chExt cx="2603764" cy="1047302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1402603" y="3876770"/>
                <a:ext cx="2603764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call $foo slot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32543" y="4523962"/>
                <a:ext cx="257382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call $foo slot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039855" y="4986488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87634"/>
              </p:ext>
            </p:extLst>
          </p:nvPr>
        </p:nvGraphicFramePr>
        <p:xfrm>
          <a:off x="3597101" y="5145739"/>
          <a:ext cx="311337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56687"/>
                <a:gridCol w="15566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Slot name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slot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0xHELP_foo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bar slot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0xHELP_bar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baz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slot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0xHELP_baz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180354" y="3665197"/>
            <a:ext cx="1359198" cy="819248"/>
            <a:chOff x="1522294" y="5240517"/>
            <a:chExt cx="1359198" cy="81924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7" y="5240517"/>
              <a:ext cx="487392" cy="42308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522294" y="5690433"/>
              <a:ext cx="135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动态链接器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34973" y="3991361"/>
            <a:ext cx="3030591" cy="1088919"/>
            <a:chOff x="5819455" y="1054655"/>
            <a:chExt cx="3030591" cy="1088919"/>
          </a:xfrm>
        </p:grpSpPr>
        <p:sp>
          <p:nvSpPr>
            <p:cNvPr id="19" name="文本框 18"/>
            <p:cNvSpPr txBox="1"/>
            <p:nvPr/>
          </p:nvSpPr>
          <p:spPr>
            <a:xfrm>
              <a:off x="5819455" y="1054655"/>
              <a:ext cx="3030591" cy="7078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ind foo: 0xHELP_foo</a:t>
              </a:r>
            </a:p>
            <a:p>
              <a:r>
                <a:rPr lang="en-US" altLang="zh-CN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find bar: 0xHELP_bar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45441" y="1774242"/>
              <a:ext cx="1664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Gill Sans MT" panose="020B0502020104020203" pitchFamily="34" charset="0"/>
                  <a:ea typeface="黑体" panose="02010609060101010101" pitchFamily="49" charset="-122"/>
                </a:rPr>
                <a:t>helper.o</a:t>
              </a:r>
              <a:endParaRPr lang="en-US" dirty="0">
                <a:latin typeface="Gill Sans MT" panose="020B0502020104020203" pitchFamily="34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曲线连接符 21"/>
          <p:cNvCxnSpPr>
            <a:stCxn id="11" idx="3"/>
          </p:cNvCxnSpPr>
          <p:nvPr/>
        </p:nvCxnSpPr>
        <p:spPr>
          <a:xfrm>
            <a:off x="3562215" y="4037308"/>
            <a:ext cx="1977337" cy="162162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flipV="1">
            <a:off x="6453776" y="5211841"/>
            <a:ext cx="996492" cy="47392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5400000" flipH="1" flipV="1">
            <a:off x="4775827" y="2275046"/>
            <a:ext cx="1974508" cy="805794"/>
          </a:xfrm>
          <a:prstGeom prst="curvedConnector3">
            <a:avLst>
              <a:gd name="adj1" fmla="val 984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>
            <a:off x="4412921" y="3384233"/>
            <a:ext cx="3615472" cy="571366"/>
          </a:xfrm>
          <a:prstGeom prst="curvedConnector3">
            <a:avLst>
              <a:gd name="adj1" fmla="val 20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197262" y="5537398"/>
            <a:ext cx="1336175" cy="369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xADDR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问题：找到程序入口</a:t>
            </a:r>
            <a:endParaRPr lang="en-US" altLang="zh-CN" dirty="0"/>
          </a:p>
          <a:p>
            <a:pPr lvl="1"/>
            <a:r>
              <a:rPr lang="zh-CN" altLang="en-US" dirty="0" smtClean="0"/>
              <a:t>动态链接下的难点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程序链接类比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生活中的例子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动态链接</a:t>
            </a:r>
            <a:endParaRPr lang="en-US" altLang="zh-CN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规范一下</a:t>
            </a:r>
            <a:r>
              <a:rPr lang="zh-CN" altLang="en-US" dirty="0"/>
              <a:t>我们的表格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给我们</a:t>
            </a:r>
            <a:r>
              <a:rPr lang="zh-CN" altLang="en-US" dirty="0" smtClean="0"/>
              <a:t>的两个表格和</a:t>
            </a:r>
            <a:r>
              <a:rPr lang="zh-CN" altLang="en-US" dirty="0"/>
              <a:t>那一小</a:t>
            </a:r>
            <a:r>
              <a:rPr lang="zh-CN" altLang="en-US" dirty="0" smtClean="0"/>
              <a:t>段代码取</a:t>
            </a:r>
            <a:r>
              <a:rPr lang="zh-CN" altLang="en-US" dirty="0"/>
              <a:t>个好听的名字</a:t>
            </a:r>
          </a:p>
          <a:p>
            <a:pPr lvl="1"/>
            <a:r>
              <a:rPr lang="en-US" dirty="0" err="1">
                <a:latin typeface="Gill Sans MT" panose="020B0502020104020203" pitchFamily="34" charset="0"/>
              </a:rPr>
              <a:t>GOT：Global</a:t>
            </a:r>
            <a:r>
              <a:rPr lang="en-US" dirty="0">
                <a:latin typeface="Gill Sans MT" panose="020B0502020104020203" pitchFamily="34" charset="0"/>
              </a:rPr>
              <a:t> Offset Table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PLT： Procedure Linkage Table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 </a:t>
            </a:r>
            <a:r>
              <a:rPr lang="en-US" altLang="zh-CN" dirty="0" err="1" smtClean="0">
                <a:latin typeface="Gill Sans MT" panose="020B0502020104020203" pitchFamily="34" charset="0"/>
              </a:rPr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函数为例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76" y="2463125"/>
            <a:ext cx="5676181" cy="35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我们只说到代码，那么数据呢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endParaRPr lang="en-US" altLang="zh-CN" dirty="0"/>
          </a:p>
          <a:p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我们把需要动态链接的变量记录 </a:t>
            </a:r>
            <a:r>
              <a:rPr lang="en-US" altLang="zh-CN" dirty="0">
                <a:latin typeface="Gill Sans MT" panose="020B0502020104020203" pitchFamily="34" charset="0"/>
              </a:rPr>
              <a:t>GOT</a:t>
            </a:r>
            <a:r>
              <a:rPr lang="en-US" altLang="zh-CN" dirty="0"/>
              <a:t> </a:t>
            </a:r>
            <a:r>
              <a:rPr lang="zh-CN" altLang="en-US" dirty="0"/>
              <a:t>表中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86796" y="2380890"/>
            <a:ext cx="259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extern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bar;</a:t>
            </a:r>
          </a:p>
          <a:p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bar +=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88854" y="4240908"/>
            <a:ext cx="279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0xAB</a:t>
            </a:r>
            <a:endParaRPr lang="en-US" sz="2000" dirty="0" smtClean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9088" y="4240908"/>
            <a:ext cx="279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0xEF</a:t>
            </a:r>
            <a:endParaRPr lang="en-US" sz="2000" dirty="0" smtClean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106175" y="4341759"/>
            <a:ext cx="310552" cy="1984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173193" y="5184480"/>
            <a:ext cx="75049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6333" y="4863028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6333" y="5238695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6333" y="5609708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47050" y="5226878"/>
            <a:ext cx="115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0xAB</a:t>
            </a:r>
          </a:p>
        </p:txBody>
      </p:sp>
      <p:cxnSp>
        <p:nvCxnSpPr>
          <p:cNvPr id="17" name="曲线连接符 16"/>
          <p:cNvCxnSpPr/>
          <p:nvPr/>
        </p:nvCxnSpPr>
        <p:spPr>
          <a:xfrm rot="10800000">
            <a:off x="1992704" y="5360545"/>
            <a:ext cx="1168878" cy="663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88456" y="5144642"/>
            <a:ext cx="75049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57412" y="4820630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7412" y="5196297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57412" y="5782968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18129" y="5184480"/>
            <a:ext cx="115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0xEF</a:t>
            </a:r>
          </a:p>
        </p:txBody>
      </p:sp>
      <p:sp>
        <p:nvSpPr>
          <p:cNvPr id="28" name="矩形 27"/>
          <p:cNvSpPr/>
          <p:nvPr/>
        </p:nvSpPr>
        <p:spPr>
          <a:xfrm>
            <a:off x="6457411" y="6153158"/>
            <a:ext cx="750498" cy="37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曲线连接符 30"/>
          <p:cNvCxnSpPr>
            <a:endCxn id="20" idx="3"/>
          </p:cNvCxnSpPr>
          <p:nvPr/>
        </p:nvCxnSpPr>
        <p:spPr>
          <a:xfrm rot="10800000">
            <a:off x="5438955" y="5373243"/>
            <a:ext cx="1382805" cy="9833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43790" y="5178550"/>
            <a:ext cx="115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0xAB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018129" y="6159868"/>
            <a:ext cx="115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0xAB</a:t>
            </a:r>
          </a:p>
        </p:txBody>
      </p:sp>
      <p:sp>
        <p:nvSpPr>
          <p:cNvPr id="42" name="矩形标注 41"/>
          <p:cNvSpPr/>
          <p:nvPr/>
        </p:nvSpPr>
        <p:spPr>
          <a:xfrm>
            <a:off x="7251849" y="3976777"/>
            <a:ext cx="1297736" cy="563389"/>
          </a:xfrm>
          <a:prstGeom prst="wedgeRectCallout">
            <a:avLst>
              <a:gd name="adj1" fmla="val -48752"/>
              <a:gd name="adj2" fmla="val 1834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</a:rPr>
              <a:t>GOT slot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动态链接器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试图了解新的知识点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动态链接器是什么？</a:t>
            </a:r>
            <a:endParaRPr lang="en-US" dirty="0" smtClean="0"/>
          </a:p>
          <a:p>
            <a:pPr lvl="1"/>
            <a:r>
              <a:rPr lang="zh-CN" altLang="en-US" dirty="0" smtClean="0"/>
              <a:t>动态链接器是如何链接程序的？</a:t>
            </a:r>
            <a:endParaRPr lang="en-US" altLang="zh-CN" dirty="0" smtClean="0"/>
          </a:p>
          <a:p>
            <a:r>
              <a:rPr lang="zh-CN" altLang="en-US" dirty="0" smtClean="0"/>
              <a:t>回到问题</a:t>
            </a:r>
            <a:endParaRPr lang="en-US" dirty="0"/>
          </a:p>
          <a:p>
            <a:pPr lvl="1"/>
            <a:r>
              <a:rPr lang="zh-CN" altLang="en-US" dirty="0"/>
              <a:t>当我们在 </a:t>
            </a:r>
            <a:r>
              <a:rPr lang="en-US" altLang="zh-CN" dirty="0">
                <a:latin typeface="Gill Sans MT" panose="020B0502020104020203" pitchFamily="34" charset="0"/>
              </a:rPr>
              <a:t>shell</a:t>
            </a:r>
            <a:r>
              <a:rPr lang="en-US" altLang="zh-CN" dirty="0"/>
              <a:t> </a:t>
            </a:r>
            <a:r>
              <a:rPr lang="zh-CN" altLang="en-US" dirty="0"/>
              <a:t>中执行 </a:t>
            </a:r>
            <a:r>
              <a:rPr lang="en-US" altLang="zh-CN" dirty="0" err="1">
                <a:latin typeface="Gill Sans MT" panose="020B0502020104020203" pitchFamily="34" charset="0"/>
              </a:rPr>
              <a:t>a.out</a:t>
            </a:r>
            <a:r>
              <a:rPr lang="en-US" altLang="zh-CN" dirty="0"/>
              <a:t> </a:t>
            </a:r>
            <a:r>
              <a:rPr lang="zh-CN" altLang="en-US" dirty="0"/>
              <a:t>时候，发生了什么？</a:t>
            </a:r>
            <a:endParaRPr lang="en-US" altLang="zh-CN" dirty="0"/>
          </a:p>
          <a:p>
            <a:pPr lvl="1"/>
            <a:r>
              <a:rPr lang="zh-CN" altLang="en-US" dirty="0"/>
              <a:t>系统调用：</a:t>
            </a:r>
            <a:r>
              <a:rPr lang="en-US" altLang="zh-CN" dirty="0">
                <a:latin typeface="Gill Sans MT" panose="020B0502020104020203" pitchFamily="34" charset="0"/>
              </a:rPr>
              <a:t>fork + </a:t>
            </a:r>
            <a:r>
              <a:rPr lang="en-US" altLang="zh-CN" dirty="0" err="1">
                <a:latin typeface="Gill Sans MT" panose="020B0502020104020203" pitchFamily="34" charset="0"/>
              </a:rPr>
              <a:t>execve</a:t>
            </a:r>
            <a:endParaRPr lang="en-US" altLang="zh-CN" dirty="0">
              <a:latin typeface="Gill Sans MT" panose="020B0502020104020203" pitchFamily="34" charset="0"/>
            </a:endParaRPr>
          </a:p>
          <a:p>
            <a:pPr lvl="1"/>
            <a:r>
              <a:rPr lang="zh-CN" altLang="en-US" dirty="0">
                <a:latin typeface="Gill Sans MT" panose="020B0502020104020203" pitchFamily="34" charset="0"/>
              </a:rPr>
              <a:t>（生成新进程 </a:t>
            </a:r>
            <a:r>
              <a:rPr lang="en-US" altLang="zh-CN" dirty="0">
                <a:latin typeface="Gill Sans MT" panose="020B0502020104020203" pitchFamily="34" charset="0"/>
              </a:rPr>
              <a:t>+ </a:t>
            </a:r>
            <a:r>
              <a:rPr lang="zh-CN" altLang="en-US" dirty="0">
                <a:latin typeface="Gill Sans MT" panose="020B0502020104020203" pitchFamily="34" charset="0"/>
              </a:rPr>
              <a:t>加载</a:t>
            </a:r>
            <a:r>
              <a:rPr lang="zh-CN" altLang="en-US" dirty="0" smtClean="0">
                <a:latin typeface="Gill Sans MT" panose="020B0502020104020203" pitchFamily="34" charset="0"/>
              </a:rPr>
              <a:t>程序）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32649" y="5727940"/>
            <a:ext cx="4416725" cy="5222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简单看下源代码，进行了解</a:t>
            </a:r>
            <a:endParaRPr 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3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调用流程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39019" y="2527540"/>
            <a:ext cx="5727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execve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 =&gt; __</a:t>
            </a:r>
            <a:r>
              <a:rPr lang="en-US" sz="2000" dirty="0" err="1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doexecve_file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   =&gt; </a:t>
            </a:r>
            <a:r>
              <a:rPr lang="en-US" sz="2000" dirty="0" err="1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e</a:t>
            </a:r>
            <a:r>
              <a:rPr lang="en-US" sz="2000" dirty="0" err="1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xec_binprm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     =&gt; </a:t>
            </a:r>
            <a:r>
              <a:rPr lang="en-US" sz="2000" dirty="0" err="1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s</a:t>
            </a:r>
            <a:r>
              <a:rPr lang="en-US" sz="2000" dirty="0" err="1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earch_bin_handler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      =&gt; </a:t>
            </a:r>
            <a:r>
              <a:rPr lang="en-US" sz="2000" dirty="0" err="1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load_binary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          =&gt; </a:t>
            </a:r>
            <a:r>
              <a:rPr lang="en-US" sz="2000" dirty="0" err="1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load_elf_binary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	      =&gt; </a:t>
            </a:r>
            <a:r>
              <a:rPr lang="en-US" sz="2000" dirty="0" err="1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start_thread</a:t>
            </a:r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elf_entry</a:t>
            </a:r>
            <a:r>
              <a:rPr lang="en-US" sz="2000" dirty="0" smtClean="0">
                <a:latin typeface="Consolas" panose="020B0609020204030204" pitchFamily="49" charset="0"/>
                <a:ea typeface="方正兰亭纤黑_GBK" panose="02000000000000000000" pitchFamily="2" charset="-122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ea typeface="方正兰亭纤黑_GBK" panose="02000000000000000000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背景：程序入口地址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回顾知识点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当我们在 </a:t>
            </a:r>
            <a:r>
              <a:rPr lang="en-US" altLang="zh-CN" dirty="0">
                <a:latin typeface="Gill Sans MT" panose="020B0502020104020203" pitchFamily="34" charset="0"/>
              </a:rPr>
              <a:t>shell</a:t>
            </a:r>
            <a:r>
              <a:rPr lang="en-US" altLang="zh-CN" dirty="0"/>
              <a:t> </a:t>
            </a:r>
            <a:r>
              <a:rPr lang="zh-CN" altLang="en-US" dirty="0"/>
              <a:t>中执行 </a:t>
            </a:r>
            <a:r>
              <a:rPr lang="en-US" altLang="zh-CN" dirty="0" err="1" smtClean="0">
                <a:latin typeface="Gill Sans MT" panose="020B0502020104020203" pitchFamily="34" charset="0"/>
              </a:rPr>
              <a:t>a.out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时候</a:t>
            </a:r>
            <a:r>
              <a:rPr lang="zh-CN" altLang="en-US" dirty="0"/>
              <a:t>，发生了</a:t>
            </a:r>
            <a:r>
              <a:rPr lang="zh-CN" altLang="en-US" dirty="0" smtClean="0"/>
              <a:t>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系统调用：</a:t>
            </a:r>
            <a:r>
              <a:rPr lang="en-US" altLang="zh-CN" dirty="0" smtClean="0">
                <a:latin typeface="Gill Sans MT" panose="020B0502020104020203" pitchFamily="34" charset="0"/>
              </a:rPr>
              <a:t>fork + </a:t>
            </a:r>
            <a:r>
              <a:rPr lang="en-US" altLang="zh-CN" dirty="0" err="1" smtClean="0">
                <a:latin typeface="Gill Sans MT" panose="020B0502020104020203" pitchFamily="34" charset="0"/>
              </a:rPr>
              <a:t>execve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pPr lvl="1"/>
            <a:r>
              <a:rPr lang="zh-CN" altLang="en-US" dirty="0">
                <a:latin typeface="Gill Sans MT" panose="020B0502020104020203" pitchFamily="34" charset="0"/>
              </a:rPr>
              <a:t>（生成新进程 </a:t>
            </a:r>
            <a:r>
              <a:rPr lang="en-US" altLang="zh-CN" dirty="0">
                <a:latin typeface="Gill Sans MT" panose="020B0502020104020203" pitchFamily="34" charset="0"/>
              </a:rPr>
              <a:t>+ </a:t>
            </a:r>
            <a:r>
              <a:rPr lang="zh-CN" altLang="en-US" dirty="0">
                <a:latin typeface="Gill Sans MT" panose="020B0502020104020203" pitchFamily="34" charset="0"/>
              </a:rPr>
              <a:t>加载程序</a:t>
            </a:r>
            <a:r>
              <a:rPr lang="zh-CN" altLang="en-US" dirty="0" smtClean="0">
                <a:latin typeface="Gill Sans MT" panose="020B0502020104020203" pitchFamily="34" charset="0"/>
              </a:rPr>
              <a:t>）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r>
              <a:rPr lang="zh-CN" altLang="en-US" dirty="0" smtClean="0">
                <a:latin typeface="Gill Sans MT" panose="020B0502020104020203" pitchFamily="34" charset="0"/>
              </a:rPr>
              <a:t>那么，之后呢？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pPr lvl="1"/>
            <a:r>
              <a:rPr lang="zh-CN" altLang="en-US" dirty="0">
                <a:latin typeface="Gill Sans MT" panose="020B0502020104020203" pitchFamily="34" charset="0"/>
              </a:rPr>
              <a:t>操作系统究竟是如何开始执行程序的？</a:t>
            </a:r>
          </a:p>
          <a:p>
            <a:pPr lvl="1"/>
            <a:r>
              <a:rPr lang="zh-CN" altLang="en-US" dirty="0">
                <a:latin typeface="Gill Sans MT" panose="020B0502020104020203" pitchFamily="34" charset="0"/>
              </a:rPr>
              <a:t>如何</a:t>
            </a:r>
            <a:r>
              <a:rPr lang="zh-CN" altLang="en-US" dirty="0" smtClean="0">
                <a:latin typeface="Gill Sans MT" panose="020B0502020104020203" pitchFamily="34" charset="0"/>
              </a:rPr>
              <a:t>定位 </a:t>
            </a:r>
            <a:r>
              <a:rPr lang="en-US" altLang="zh-CN" dirty="0">
                <a:latin typeface="Gill Sans MT" panose="020B0502020104020203" pitchFamily="34" charset="0"/>
              </a:rPr>
              <a:t>main </a:t>
            </a:r>
            <a:r>
              <a:rPr lang="zh-CN" altLang="en-US" dirty="0">
                <a:latin typeface="Gill Sans MT" panose="020B0502020104020203" pitchFamily="34" charset="0"/>
              </a:rPr>
              <a:t>函数？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程序 </a:t>
            </a:r>
            <a:r>
              <a:rPr lang="en-US" altLang="zh-CN" dirty="0"/>
              <a:t>= </a:t>
            </a:r>
            <a:r>
              <a:rPr lang="zh-CN" altLang="en-US" dirty="0"/>
              <a:t>代码 </a:t>
            </a:r>
            <a:r>
              <a:rPr lang="en-US" altLang="zh-CN" dirty="0"/>
              <a:t>+ </a:t>
            </a:r>
            <a:r>
              <a:rPr lang="zh-CN" altLang="en-US" dirty="0"/>
              <a:t>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执行程序，那么找到第一条执行地址</a:t>
            </a:r>
            <a:r>
              <a:rPr lang="zh-CN" altLang="en-US" dirty="0" smtClean="0"/>
              <a:t>呗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</a:rPr>
              <a:t>Q</a:t>
            </a:r>
            <a:r>
              <a:rPr lang="zh-CN" altLang="en-US" dirty="0" smtClean="0"/>
              <a:t>：可第一</a:t>
            </a:r>
            <a:r>
              <a:rPr lang="zh-CN" altLang="en-US" dirty="0"/>
              <a:t>条指令在哪里</a:t>
            </a:r>
            <a:r>
              <a:rPr lang="zh-CN" altLang="en-US" dirty="0" smtClean="0"/>
              <a:t>？？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</a:rPr>
              <a:t>A</a:t>
            </a:r>
            <a:r>
              <a:rPr lang="zh-CN" altLang="en-US" dirty="0" smtClean="0"/>
              <a:t>：</a:t>
            </a:r>
            <a:r>
              <a:rPr lang="en-US" dirty="0" smtClean="0">
                <a:latin typeface="Gill Sans MT" panose="020B0502020104020203" pitchFamily="34" charset="0"/>
              </a:rPr>
              <a:t>main</a:t>
            </a:r>
            <a:r>
              <a:rPr lang="en-US" dirty="0" smtClean="0"/>
              <a:t> </a:t>
            </a:r>
            <a:r>
              <a:rPr lang="zh-CN" altLang="en-US" dirty="0"/>
              <a:t>函数吗</a:t>
            </a:r>
            <a:r>
              <a:rPr lang="zh-CN" altLang="en-US" dirty="0" smtClean="0"/>
              <a:t>？那么， </a:t>
            </a:r>
            <a:r>
              <a:rPr lang="en-US" dirty="0">
                <a:latin typeface="Gill Sans MT" panose="020B0502020104020203" pitchFamily="34" charset="0"/>
              </a:rPr>
              <a:t>main</a:t>
            </a:r>
            <a:r>
              <a:rPr lang="en-US" dirty="0"/>
              <a:t> </a:t>
            </a:r>
            <a:r>
              <a:rPr lang="zh-CN" altLang="en-US" dirty="0"/>
              <a:t>函数的地址是</a:t>
            </a:r>
            <a:r>
              <a:rPr lang="zh-CN" altLang="en-US" dirty="0" smtClean="0"/>
              <a:t>什么？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ELF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一种可执行文件格式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了一个可执行文件的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、数据的布局</a:t>
            </a:r>
          </a:p>
          <a:p>
            <a:pPr lvl="1"/>
            <a:r>
              <a:rPr lang="zh-CN" altLang="en-US" dirty="0"/>
              <a:t>其中包括第一条指令的地址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1381" y="2518913"/>
            <a:ext cx="628003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  <a:ea typeface="方正兰亭纤黑_GBK" panose="02000000000000000000" pitchFamily="2" charset="-122"/>
              </a:rPr>
              <a:t>" </a:t>
            </a:r>
            <a:r>
              <a:rPr lang="en-US" sz="2400" dirty="0" smtClean="0">
                <a:solidFill>
                  <a:srgbClr val="FF0000"/>
                </a:solidFill>
                <a:latin typeface="Gill Sans MT" panose="020B0502020104020203" pitchFamily="34" charset="0"/>
                <a:ea typeface="方正兰亭纤黑_GBK" panose="02000000000000000000" pitchFamily="2" charset="-122"/>
              </a:rPr>
              <a:t>The ELF standard is</a:t>
            </a:r>
            <a:r>
              <a:rPr lang="en-US" sz="2400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 intended to streamline software development by providing developers with </a:t>
            </a:r>
            <a:r>
              <a:rPr lang="en-US" sz="2400" dirty="0" smtClean="0">
                <a:solidFill>
                  <a:srgbClr val="FF0000"/>
                </a:solidFill>
                <a:latin typeface="Gill Sans MT" panose="020B0502020104020203" pitchFamily="34" charset="0"/>
                <a:ea typeface="方正兰亭纤黑_GBK" panose="02000000000000000000" pitchFamily="2" charset="-122"/>
              </a:rPr>
              <a:t>a set of binary interface definitions</a:t>
            </a:r>
            <a:r>
              <a:rPr lang="en-US" sz="2400" dirty="0" smtClean="0">
                <a:latin typeface="Gill Sans MT" panose="020B0502020104020203" pitchFamily="34" charset="0"/>
                <a:ea typeface="方正兰亭纤黑_GBK" panose="02000000000000000000" pitchFamily="2" charset="-122"/>
              </a:rPr>
              <a:t> that extend across multiple operating environments...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寻找第一条指令的地址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00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先考虑简单的情况，程序通过静态链接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gcc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-static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demo.c</a:t>
            </a:r>
            <a:r>
              <a:rPr lang="en-US" dirty="0">
                <a:latin typeface="Gill Sans MT" panose="020B0502020104020203" pitchFamily="34" charset="0"/>
              </a:rPr>
              <a:t> -o </a:t>
            </a:r>
            <a:r>
              <a:rPr lang="en-US" dirty="0" smtClean="0">
                <a:latin typeface="Gill Sans MT" panose="020B0502020104020203" pitchFamily="34" charset="0"/>
              </a:rPr>
              <a:t>static-demo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r>
              <a:rPr lang="zh-CN" altLang="en-US" dirty="0">
                <a:latin typeface="Gill Sans MT" panose="020B0502020104020203" pitchFamily="34" charset="0"/>
              </a:rPr>
              <a:t>用 </a:t>
            </a:r>
            <a:r>
              <a:rPr lang="en-US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readelf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zh-CN" altLang="en-US" dirty="0">
                <a:latin typeface="Gill Sans MT" panose="020B0502020104020203" pitchFamily="34" charset="0"/>
              </a:rPr>
              <a:t>工具开查看 </a:t>
            </a:r>
            <a:r>
              <a:rPr lang="en-US" dirty="0">
                <a:latin typeface="Gill Sans MT" panose="020B0502020104020203" pitchFamily="34" charset="0"/>
              </a:rPr>
              <a:t>ELF </a:t>
            </a:r>
            <a:r>
              <a:rPr lang="zh-CN" altLang="en-US" dirty="0" smtClean="0">
                <a:latin typeface="Gill Sans MT" panose="020B0502020104020203" pitchFamily="34" charset="0"/>
              </a:rPr>
              <a:t>文件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pPr lvl="1"/>
            <a:r>
              <a:rPr lang="en-US" dirty="0" err="1">
                <a:latin typeface="Gill Sans MT" panose="020B0502020104020203" pitchFamily="34" charset="0"/>
              </a:rPr>
              <a:t>readelf</a:t>
            </a:r>
            <a:r>
              <a:rPr lang="en-US" dirty="0">
                <a:latin typeface="Gill Sans MT" panose="020B0502020104020203" pitchFamily="34" charset="0"/>
              </a:rPr>
              <a:t> -h </a:t>
            </a:r>
            <a:r>
              <a:rPr lang="en-US" dirty="0" smtClean="0">
                <a:latin typeface="Gill Sans MT" panose="020B0502020104020203" pitchFamily="34" charset="0"/>
              </a:rPr>
              <a:t>static-demo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r>
              <a:rPr lang="zh-CN" altLang="en-US" dirty="0" smtClean="0">
                <a:latin typeface="Gill Sans MT" panose="020B0502020104020203" pitchFamily="34" charset="0"/>
              </a:rPr>
              <a:t>用 </a:t>
            </a:r>
            <a:r>
              <a:rPr lang="en-US" altLang="zh-CN" dirty="0" err="1" smtClean="0">
                <a:latin typeface="Gill Sans MT" panose="020B0502020104020203" pitchFamily="34" charset="0"/>
              </a:rPr>
              <a:t>gdb</a:t>
            </a:r>
            <a:r>
              <a:rPr lang="en-US" altLang="zh-CN" dirty="0" smtClean="0">
                <a:latin typeface="Gill Sans MT" panose="020B0502020104020203" pitchFamily="34" charset="0"/>
              </a:rPr>
              <a:t> </a:t>
            </a:r>
            <a:r>
              <a:rPr lang="zh-CN" altLang="en-US" dirty="0" smtClean="0">
                <a:latin typeface="Gill Sans MT" panose="020B0502020104020203" pitchFamily="34" charset="0"/>
              </a:rPr>
              <a:t>动态查看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pPr lvl="1"/>
            <a:r>
              <a:rPr lang="zh-CN" altLang="en-US" dirty="0">
                <a:latin typeface="Gill Sans MT" panose="020B0502020104020203" pitchFamily="34" charset="0"/>
              </a:rPr>
              <a:t>一个起始地址</a:t>
            </a:r>
            <a:r>
              <a:rPr lang="zh-CN" altLang="en-US" dirty="0" smtClean="0">
                <a:latin typeface="Gill Sans MT" panose="020B0502020104020203" pitchFamily="34" charset="0"/>
              </a:rPr>
              <a:t>插入</a:t>
            </a:r>
            <a:r>
              <a:rPr lang="zh-CN" altLang="en-US" dirty="0">
                <a:latin typeface="Gill Sans MT" panose="020B0502020104020203" pitchFamily="34" charset="0"/>
              </a:rPr>
              <a:t>断点 </a:t>
            </a:r>
            <a:r>
              <a:rPr lang="en-US" altLang="zh-CN" dirty="0" smtClean="0">
                <a:latin typeface="Gill Sans MT" panose="020B0502020104020203" pitchFamily="34" charset="0"/>
              </a:rPr>
              <a:t>trick</a:t>
            </a:r>
            <a:endParaRPr lang="en-US" altLang="zh-CN" dirty="0">
              <a:latin typeface="Gill Sans MT" panose="020B0502020104020203" pitchFamily="34" charset="0"/>
            </a:endParaRPr>
          </a:p>
          <a:p>
            <a:pPr lvl="2"/>
            <a:r>
              <a:rPr lang="en-US" altLang="zh-CN" dirty="0" err="1" smtClean="0">
                <a:latin typeface="Gill Sans MT" panose="020B0502020104020203" pitchFamily="34" charset="0"/>
              </a:rPr>
              <a:t>br</a:t>
            </a:r>
            <a:r>
              <a:rPr lang="en-US" altLang="zh-CN" dirty="0" smtClean="0">
                <a:latin typeface="Gill Sans MT" panose="020B0502020104020203" pitchFamily="34" charset="0"/>
              </a:rPr>
              <a:t> </a:t>
            </a:r>
            <a:r>
              <a:rPr lang="en-US" altLang="zh-CN" dirty="0">
                <a:latin typeface="Gill Sans MT" panose="020B0502020104020203" pitchFamily="34" charset="0"/>
              </a:rPr>
              <a:t>*0/</a:t>
            </a:r>
            <a:r>
              <a:rPr lang="en-US" altLang="zh-CN" dirty="0" err="1">
                <a:latin typeface="Gill Sans MT" panose="020B0502020104020203" pitchFamily="34" charset="0"/>
              </a:rPr>
              <a:t>starti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如果不是静态链接呢？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不同的编译选项，重复</a:t>
            </a:r>
            <a:r>
              <a:rPr lang="zh-CN" altLang="en-US" dirty="0"/>
              <a:t>我们之前的步骤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gcc </a:t>
            </a:r>
            <a:r>
              <a:rPr lang="en-US" dirty="0" err="1">
                <a:latin typeface="Gill Sans MT" panose="020B0502020104020203" pitchFamily="34" charset="0"/>
              </a:rPr>
              <a:t>demo.c</a:t>
            </a:r>
            <a:r>
              <a:rPr lang="en-US" dirty="0">
                <a:latin typeface="Gill Sans MT" panose="020B0502020104020203" pitchFamily="34" charset="0"/>
              </a:rPr>
              <a:t> -o </a:t>
            </a:r>
            <a:r>
              <a:rPr lang="en-US" dirty="0" smtClean="0">
                <a:latin typeface="Gill Sans MT" panose="020B0502020104020203" pitchFamily="34" charset="0"/>
              </a:rPr>
              <a:t>default-demo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zh-CN" altLang="en-US" dirty="0" smtClean="0">
                <a:latin typeface="Gill Sans MT" panose="020B0502020104020203" pitchFamily="34" charset="0"/>
              </a:rPr>
              <a:t>用 </a:t>
            </a:r>
            <a:r>
              <a:rPr lang="en-US" dirty="0" err="1" smtClean="0">
                <a:latin typeface="Gill Sans MT" panose="020B0502020104020203" pitchFamily="34" charset="0"/>
              </a:rPr>
              <a:t>readelf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zh-CN" altLang="en-US" dirty="0" smtClean="0">
                <a:latin typeface="Gill Sans MT" panose="020B0502020104020203" pitchFamily="34" charset="0"/>
              </a:rPr>
              <a:t>查看</a:t>
            </a:r>
            <a:endParaRPr lang="en-US" altLang="zh-CN" dirty="0" smtClean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Entry point address: </a:t>
            </a:r>
            <a:r>
              <a:rPr lang="en-US" dirty="0" smtClean="0">
                <a:latin typeface="Gill Sans MT" panose="020B0502020104020203" pitchFamily="34" charset="0"/>
              </a:rPr>
              <a:t>0x620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r>
              <a:rPr lang="zh-CN" altLang="en-US" dirty="0">
                <a:latin typeface="Gill Sans MT" panose="020B0502020104020203" pitchFamily="34" charset="0"/>
              </a:rPr>
              <a:t>用 </a:t>
            </a:r>
            <a:r>
              <a:rPr lang="en-US" altLang="zh-CN" dirty="0" err="1" smtClean="0">
                <a:latin typeface="Gill Sans MT" panose="020B0502020104020203" pitchFamily="34" charset="0"/>
              </a:rPr>
              <a:t>gdb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zh-CN" altLang="en-US" dirty="0" smtClean="0">
                <a:latin typeface="Gill Sans MT" panose="020B0502020104020203" pitchFamily="34" charset="0"/>
              </a:rPr>
              <a:t>查看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链接的问题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新的问题</a:t>
            </a:r>
            <a:endParaRPr lang="en-US" dirty="0"/>
          </a:p>
          <a:p>
            <a:pPr lvl="1"/>
            <a:r>
              <a:rPr lang="zh-CN" altLang="en-US" dirty="0"/>
              <a:t>由于代码是动态链接的，所以在无法事先</a:t>
            </a:r>
            <a:r>
              <a:rPr lang="zh-CN" altLang="en-US" dirty="0" smtClean="0"/>
              <a:t>得知代码</a:t>
            </a:r>
            <a:r>
              <a:rPr lang="zh-CN" altLang="en-US" dirty="0"/>
              <a:t>的的具体地址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/>
              <a:t>如何正确地</a:t>
            </a:r>
            <a:r>
              <a:rPr lang="zh-CN" altLang="en-US" dirty="0" smtClean="0"/>
              <a:t>执行函数？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6B7-F255-4DF3-A452-3329A230B4D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053087" y="4304581"/>
            <a:ext cx="4404863" cy="1431952"/>
            <a:chOff x="2053087" y="4304581"/>
            <a:chExt cx="4404863" cy="14319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833" y="4782416"/>
              <a:ext cx="954117" cy="954117"/>
            </a:xfrm>
            <a:prstGeom prst="rect">
              <a:avLst/>
            </a:prstGeom>
          </p:spPr>
        </p:pic>
        <p:sp>
          <p:nvSpPr>
            <p:cNvPr id="7" name="圆角矩形标注 6"/>
            <p:cNvSpPr/>
            <p:nvPr/>
          </p:nvSpPr>
          <p:spPr>
            <a:xfrm>
              <a:off x="2053087" y="4304581"/>
              <a:ext cx="2760453" cy="957532"/>
            </a:xfrm>
            <a:prstGeom prst="wedgeRoundRectCallout">
              <a:avLst>
                <a:gd name="adj1" fmla="val 81667"/>
                <a:gd name="adj2" fmla="val 11149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等等！什么是动态链接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!?</a:t>
              </a:r>
              <a:endParaRPr 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2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000" dirty="0" smtClean="0">
            <a:latin typeface="方正兰亭纤黑_GBK" panose="02000000000000000000" pitchFamily="2" charset="-122"/>
            <a:ea typeface="方正兰亭纤黑_GBK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939</Words>
  <Application>Microsoft Macintosh PowerPoint</Application>
  <PresentationFormat>On-screen Show (4:3)</PresentationFormat>
  <Paragraphs>290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Gill Sans MT</vt:lpstr>
      <vt:lpstr>华文细黑</vt:lpstr>
      <vt:lpstr>宋体</vt:lpstr>
      <vt:lpstr>方正兰亭纤黑_GBK</vt:lpstr>
      <vt:lpstr>黑体</vt:lpstr>
      <vt:lpstr>Office 主题</vt:lpstr>
      <vt:lpstr>链接 &amp; 加载</vt:lpstr>
      <vt:lpstr>内容</vt:lpstr>
      <vt:lpstr>背景：程序入口地址</vt:lpstr>
      <vt:lpstr>回顾知识点</vt:lpstr>
      <vt:lpstr>执行程序</vt:lpstr>
      <vt:lpstr>ELF 文件</vt:lpstr>
      <vt:lpstr>寻找第一条指令的地址</vt:lpstr>
      <vt:lpstr>如果不是静态链接呢？</vt:lpstr>
      <vt:lpstr>动态链接的问题</vt:lpstr>
      <vt:lpstr>动态链接</vt:lpstr>
      <vt:lpstr>程序链接</vt:lpstr>
      <vt:lpstr>生活中的例子</vt:lpstr>
      <vt:lpstr>场景一</vt:lpstr>
      <vt:lpstr>场景二</vt:lpstr>
      <vt:lpstr>场景二</vt:lpstr>
      <vt:lpstr>回到动态链接</vt:lpstr>
      <vt:lpstr>动态链接</vt:lpstr>
      <vt:lpstr>动态链接一</vt:lpstr>
      <vt:lpstr>动态链接二</vt:lpstr>
      <vt:lpstr>规范一下我们的表格</vt:lpstr>
      <vt:lpstr>Example</vt:lpstr>
      <vt:lpstr>动态链接—数据</vt:lpstr>
      <vt:lpstr>扩展知识点</vt:lpstr>
      <vt:lpstr>动态链接器</vt:lpstr>
      <vt:lpstr>小结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链接 &amp; 加载</dc:title>
  <dc:creator>Chen Dongjie</dc:creator>
  <cp:lastModifiedBy>Microsoft Office User</cp:lastModifiedBy>
  <cp:revision>27</cp:revision>
  <dcterms:created xsi:type="dcterms:W3CDTF">2019-11-12T01:27:59Z</dcterms:created>
  <dcterms:modified xsi:type="dcterms:W3CDTF">2019-11-14T06:44:09Z</dcterms:modified>
</cp:coreProperties>
</file>