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omments/modernComment_190_E3B8D0A3.xml" ContentType="application/vnd.ms-powerpoint.comments+xml"/>
  <Override PartName="/ppt/tags/tag6.xml" ContentType="application/vnd.openxmlformats-officedocument.presentationml.tags+xml"/>
  <Override PartName="/ppt/notesSlides/notesSlide2.xml" ContentType="application/vnd.openxmlformats-officedocument.presentationml.notesSlide+xml"/>
  <Override PartName="/ppt/comments/modernComment_191_559FBA07.xml" ContentType="application/vnd.ms-powerpoint.comments+xml"/>
  <Override PartName="/ppt/tags/tag7.xml" ContentType="application/vnd.openxmlformats-officedocument.presentationml.tags+xml"/>
  <Override PartName="/ppt/comments/modernComment_18F_79196075.xml" ContentType="application/vnd.ms-powerpoint.comment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sldIdLst>
    <p:sldId id="299" r:id="rId6"/>
    <p:sldId id="374" r:id="rId7"/>
    <p:sldId id="398" r:id="rId8"/>
    <p:sldId id="402" r:id="rId9"/>
    <p:sldId id="400" r:id="rId10"/>
    <p:sldId id="401" r:id="rId11"/>
    <p:sldId id="399" r:id="rId12"/>
    <p:sldId id="376" r:id="rId13"/>
    <p:sldId id="394" r:id="rId14"/>
    <p:sldId id="395" r:id="rId15"/>
    <p:sldId id="397" r:id="rId16"/>
    <p:sldId id="396" r:id="rId17"/>
    <p:sldId id="405" r:id="rId18"/>
    <p:sldId id="404" r:id="rId19"/>
    <p:sldId id="381" r:id="rId20"/>
    <p:sldId id="382" r:id="rId21"/>
    <p:sldId id="384" r:id="rId22"/>
    <p:sldId id="403" r:id="rId23"/>
    <p:sldId id="391" r:id="rId24"/>
    <p:sldId id="387" r:id="rId25"/>
    <p:sldId id="388" r:id="rId26"/>
    <p:sldId id="389" r:id="rId27"/>
    <p:sldId id="392" r:id="rId28"/>
    <p:sldId id="385" r:id="rId29"/>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contents" id="{57FB6B25-18F0-4DA7-B2E4-DC9F4181B76E}">
          <p14:sldIdLst>
            <p14:sldId id="299"/>
            <p14:sldId id="374"/>
            <p14:sldId id="398"/>
            <p14:sldId id="402"/>
            <p14:sldId id="400"/>
            <p14:sldId id="401"/>
            <p14:sldId id="399"/>
            <p14:sldId id="376"/>
            <p14:sldId id="394"/>
            <p14:sldId id="395"/>
            <p14:sldId id="397"/>
            <p14:sldId id="396"/>
            <p14:sldId id="405"/>
            <p14:sldId id="404"/>
            <p14:sldId id="381"/>
            <p14:sldId id="382"/>
            <p14:sldId id="384"/>
            <p14:sldId id="403"/>
            <p14:sldId id="391"/>
            <p14:sldId id="387"/>
            <p14:sldId id="388"/>
            <p14:sldId id="389"/>
            <p14:sldId id="392"/>
          </p14:sldIdLst>
        </p14:section>
        <p14:section name="Archive" id="{707A5CD1-6C87-4011-882A-6F7B5BC597A9}">
          <p14:sldIdLst>
            <p14:sldId id="385"/>
          </p14:sldIdLst>
        </p14:section>
      </p14:sectionLst>
    </p:ext>
    <p:ext uri="{EFAFB233-063F-42B5-8137-9DF3F51BA10A}">
      <p15:sldGuideLst xmlns:p15="http://schemas.microsoft.com/office/powerpoint/2012/main">
        <p15:guide id="1" orient="horz" pos="255" userDrawn="1">
          <p15:clr>
            <a:srgbClr val="A4A3A4"/>
          </p15:clr>
        </p15:guide>
        <p15:guide id="2" pos="7265"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B76206-4A04-FA11-712D-800C4E685A02}" name="Montgomery, Luke (Energy Security)" initials="LM" userId="S::Luke.Montgomery@energysecurity.gov.uk::2e471afb-5313-4367-a7a6-be9a7dfd8c08" providerId="AD"/>
  <p188:author id="{7FE17F1A-4F86-F0EA-6B40-8B21E17CDF1B}" name="Scott, Nick (Energy Security)" initials="SS" userId="S::nick.scott@energysecurity.gov.uk::650dfd8f-cfd3-4d93-9bc6-8b1ea737aeea" providerId="AD"/>
  <p188:author id="{CA50131C-8EE3-553A-E9D1-4226C4076473}" name="Fisher, Jo (Energy Security)" initials="JF" userId="S::Jo.Fisher@energysecurity.gov.uk::c3777256-48a6-4984-9c83-c9ee0630e611" providerId="AD"/>
  <p188:author id="{2FA9861D-B7FA-356D-D94D-E05DFD951240}" name="Noor M" initials="NM" userId="8e5024053f4ed49f" providerId="Windows Live"/>
  <p188:author id="{CB49A51F-5990-8D98-D8FD-0DD0E24043A5}" name="Green, Chris" initials="GC" userId="S::Chris.Green@ricardo.com::02001a4a-ee3d-482b-8702-5635194aaa34" providerId="AD"/>
  <p188:author id="{51981120-818A-8011-0EEA-E5D2E336E6D1}" name="Gaisford, Charles" initials="GC" userId="S::Charles.Gaisford@ricardo.com::5ca62755-a081-45c4-baf9-8a819e62b03a" providerId="AD"/>
  <p188:author id="{02635D20-6970-4585-C816-03C1D0798C9A}" name="Hodges, Richard" initials="HR" userId="S::Richard.Hodges@ricardo.com::9a82f830-eef1-418a-a930-d433e47cfc6c" providerId="AD"/>
  <p188:author id="{EF331121-2A26-B860-7DF5-F9EC1C91CB53}" name="Wyatt2, Nathan (Energy Security)" initials="WN(S" userId="S::Nathan.Wyatt2@energysecurity.gov.uk::40d4472a-2ae1-46e2-bba7-cb1a902cbdbb" providerId="AD"/>
  <p188:author id="{62744F3B-D2D9-8476-49E6-1E7B047899EF}" name="Knox, Calum" initials="KC" userId="S::Calum.Knox@ricardo.com::5c585801-fbc7-47ec-a34f-44a259f80faf" providerId="AD"/>
  <p188:author id="{649D7E51-AE36-154C-4B53-44C03FF1A8AD}" name="Edgar, Cameron (Energy Security)" initials="ES" userId="S::cameron.edgar@energysecurity.gov.uk::5318c3d0-6018-4533-8004-ea37394d9cce" providerId="AD"/>
  <p188:author id="{72459A67-2562-1A1A-9049-F3C6A4B3AD48}" name="Heardman, Edward (BSG - Business Grants and Investment)" initials="HI" userId="S::edward.heardman@energysecurity.gov.uk::18bfe5d1-045d-4cce-bb05-980b679c1fa5" providerId="AD"/>
  <p188:author id="{5A47B46C-4E5F-0C41-6B27-59ED49F85BF0}" name="Hodges, Richard" initials="HR" userId="S::richard.hodges_ricardo.com#ext#@beisgov.onmicrosoft.com::f02bf1e7-01bb-4c4f-80e6-75b5c6ee7396" providerId="AD"/>
  <p188:author id="{07D0887C-5DC3-ADC0-D8B8-6FAA7B846C39}" name="Tom Perry" initials="TP" userId="S::tom.perry@communities.gov.uk::e4d62586-662b-4ea8-9a84-72b968c4f9a4" providerId="AD"/>
  <p188:author id="{495C788A-8E9B-E82F-CD14-579520A0EF93}" name="Fisher, Jo (Energy Security)" initials="FJ(S" userId="S::Jo.Fisher@beis.gov.uk::c3777256-48a6-4984-9c83-c9ee0630e611" providerId="AD"/>
  <p188:author id="{6B17F28F-615B-FF99-7252-A24AF27A7311}" name="Mitchell, Caitlin (Energy Security)" initials="CM" userId="S::Caitlin.Mitchell@energysecurity.gov.uk::448219d4-1e0e-49f9-93d4-cf58ebe752ba" providerId="AD"/>
  <p188:author id="{E05F2A9D-835F-038B-AF49-DB36FBB46DDB}" name="Reyna-Bensusan, Natalia" initials="RBN" userId="S::Natalia.Reyna@ricardo.com::fd3b4064-43ba-44b5-922b-23975ece8a79" providerId="AD"/>
  <p188:author id="{C882CEA0-2D02-22A5-00BC-8DC0C5AA8674}" name="Pacifici, Daniele" initials="PD" userId="S::daniele.pacifici_ricardo.com#ext#@beisgov.onmicrosoft.com::68e8009f-0988-4a79-b2a8-a40b00a0e66f" providerId="AD"/>
  <p188:author id="{E122F4B1-5919-548E-C0C9-E2A8B4D17C7B}" name="Edgar, Cameron (Energy Security)" initials="EC(S" userId="S::Cameron.Edgar@energysecurity.gov.uk::5318c3d0-6018-4533-8004-ea37394d9cce" providerId="AD"/>
  <p188:author id="{18CABDBF-41E7-BCA9-6BA5-65A25AD8347E}" name="Wood, William" initials="WW" userId="S::william.wood_ricardo.com#ext#@beisgov.onmicrosoft.com::37e0777f-a341-4955-a880-55c612fbe6ea" providerId="AD"/>
  <p188:author id="{9D6DECBF-17A0-C844-7483-96452EFECE1B}" name="Neal2, Jayne (Energy Security)" initials="NS" userId="S::jayne.neal2@energysecurity.gov.uk::cefc142a-7adf-4bf4-a6b0-bafcbb49932f" providerId="AD"/>
  <p188:author id="{B6D4D1D1-5D76-2C4A-AAD3-6026C51DA1C4}" name="Ali, Hana (BEIS)" initials="AH(" userId="S::Hana.Ali@beis.gov.uk::c08f49ed-6669-4830-985d-06f25592853a" providerId="AD"/>
  <p188:author id="{B341D7D6-6044-6EED-F7FA-76A4011F1A0E}" name="Wood, William" initials="WW" userId="S::William.Wood@ricardo.com::663dac3a-0ec0-4356-8402-267a4d0b729c" providerId="AD"/>
  <p188:author id="{754768F5-90CA-D88C-C788-B4C1ABA786F6}" name="Scott, Nick (Energy Security)" initials="NS" userId="S::Nick.Scott@energysecurity.gov.uk::650dfd8f-cfd3-4d93-9bc6-8b1ea737aee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5CE"/>
    <a:srgbClr val="182D4C"/>
    <a:srgbClr val="00142F"/>
    <a:srgbClr val="003479"/>
    <a:srgbClr val="000000"/>
    <a:srgbClr val="237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3537" autoAdjust="0"/>
  </p:normalViewPr>
  <p:slideViewPr>
    <p:cSldViewPr snapToGrid="0">
      <p:cViewPr varScale="1">
        <p:scale>
          <a:sx n="119" d="100"/>
          <a:sy n="119" d="100"/>
        </p:scale>
        <p:origin x="896" y="192"/>
      </p:cViewPr>
      <p:guideLst>
        <p:guide orient="horz" pos="255"/>
        <p:guide pos="7265"/>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3.xml"/></Relationships>
</file>

<file path=ppt/comments/modernComment_18F_79196075.xml><?xml version="1.0" encoding="utf-8"?>
<p188:cmLst xmlns:a="http://schemas.openxmlformats.org/drawingml/2006/main" xmlns:r="http://schemas.openxmlformats.org/officeDocument/2006/relationships" xmlns:p188="http://schemas.microsoft.com/office/powerpoint/2018/8/main">
  <p188:cm id="{4FF278CB-B72A-4EC7-8630-4827A38C1CB1}" authorId="{07D0887C-5DC3-ADC0-D8B8-6FAA7B846C39}" created="2024-11-11T22:05:38.438">
    <ac:deMkLst xmlns:ac="http://schemas.microsoft.com/office/drawing/2013/main/command">
      <pc:docMk xmlns:pc="http://schemas.microsoft.com/office/powerpoint/2013/main/command"/>
      <pc:sldMk xmlns:pc="http://schemas.microsoft.com/office/powerpoint/2013/main/command" cId="2031706229" sldId="399"/>
      <ac:spMk id="9" creationId="{49DA6C53-E316-FD84-90B9-014C97126B3C}"/>
    </ac:deMkLst>
    <p188:txBody>
      <a:bodyPr/>
      <a:lstStyle/>
      <a:p>
        <a:r>
          <a:rPr lang="en-GB"/>
          <a:t>Is probabilistic a better word to use? </a:t>
        </a:r>
      </a:p>
    </p188:txBody>
  </p188:cm>
</p188:cmLst>
</file>

<file path=ppt/comments/modernComment_190_E3B8D0A3.xml><?xml version="1.0" encoding="utf-8"?>
<p188:cmLst xmlns:a="http://schemas.openxmlformats.org/drawingml/2006/main" xmlns:r="http://schemas.openxmlformats.org/officeDocument/2006/relationships" xmlns:p188="http://schemas.microsoft.com/office/powerpoint/2018/8/main">
  <p188:cm id="{05EB31C4-9A03-4A8B-812D-E314F3E24FA9}" authorId="{07D0887C-5DC3-ADC0-D8B8-6FAA7B846C39}" created="2024-11-11T20:54:48.513">
    <pc:sldMkLst xmlns:pc="http://schemas.microsoft.com/office/powerpoint/2013/main/command">
      <pc:docMk/>
      <pc:sldMk cId="3820540067" sldId="400"/>
    </pc:sldMkLst>
    <p188:txBody>
      <a:bodyPr/>
      <a:lstStyle/>
      <a:p>
        <a:r>
          <a:rPr lang="en-GB"/>
          <a:t>I think this might be more useful up here, before the pros and cons. That way there is a greater understanding of what a simulation and so it might help visualise why the pros are pros and the cons are cons</a:t>
        </a:r>
      </a:p>
    </p188:txBody>
  </p188:cm>
</p188:cmLst>
</file>

<file path=ppt/comments/modernComment_191_559FBA07.xml><?xml version="1.0" encoding="utf-8"?>
<p188:cmLst xmlns:a="http://schemas.openxmlformats.org/drawingml/2006/main" xmlns:r="http://schemas.openxmlformats.org/officeDocument/2006/relationships" xmlns:p188="http://schemas.microsoft.com/office/powerpoint/2018/8/main">
  <p188:cm id="{1DA3A9D3-8B8C-4D17-B3ED-9170C0AF8788}" authorId="{07D0887C-5DC3-ADC0-D8B8-6FAA7B846C39}" created="2024-11-11T20:51:43.375">
    <ac:deMkLst xmlns:ac="http://schemas.microsoft.com/office/drawing/2013/main/command">
      <pc:docMk xmlns:pc="http://schemas.microsoft.com/office/powerpoint/2013/main/command"/>
      <pc:sldMk xmlns:pc="http://schemas.microsoft.com/office/powerpoint/2013/main/command" cId="1436531207" sldId="401"/>
      <ac:spMk id="9" creationId="{D51BA281-5F19-E75C-7CFA-0F232B76776E}"/>
    </ac:deMkLst>
    <p188:txBody>
      <a:bodyPr/>
      <a:lstStyle/>
      <a:p>
        <a:r>
          <a:rPr lang="en-GB"/>
          <a:t>Have added the bottom three and adjusted the format to fit them all. 
We might want to reduce some of these down for ease of reading?</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72F73D56-E0E7-4F4F-B1A5-47D6DBB7595B}" type="datetimeFigureOut">
              <a:rPr lang="en-GB" smtClean="0"/>
              <a:t>04/12/2024</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DB7D26D8-9B7B-45A3-A52A-5E8079405675}" type="slidenum">
              <a:rPr lang="en-GB" smtClean="0"/>
              <a:t>‹#›</a:t>
            </a:fld>
            <a:endParaRPr lang="en-GB"/>
          </a:p>
        </p:txBody>
      </p:sp>
    </p:spTree>
    <p:extLst>
      <p:ext uri="{BB962C8B-B14F-4D97-AF65-F5344CB8AC3E}">
        <p14:creationId xmlns:p14="http://schemas.microsoft.com/office/powerpoint/2010/main" val="398138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7D26D8-9B7B-45A3-A52A-5E8079405675}" type="slidenum">
              <a:rPr lang="en-GB" smtClean="0"/>
              <a:t>1</a:t>
            </a:fld>
            <a:endParaRPr lang="en-GB"/>
          </a:p>
        </p:txBody>
      </p:sp>
    </p:spTree>
    <p:extLst>
      <p:ext uri="{BB962C8B-B14F-4D97-AF65-F5344CB8AC3E}">
        <p14:creationId xmlns:p14="http://schemas.microsoft.com/office/powerpoint/2010/main" val="467754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7D26D8-9B7B-45A3-A52A-5E8079405675}" type="slidenum">
              <a:rPr lang="en-GB" smtClean="0"/>
              <a:t>6</a:t>
            </a:fld>
            <a:endParaRPr lang="en-GB"/>
          </a:p>
        </p:txBody>
      </p:sp>
    </p:spTree>
    <p:extLst>
      <p:ext uri="{BB962C8B-B14F-4D97-AF65-F5344CB8AC3E}">
        <p14:creationId xmlns:p14="http://schemas.microsoft.com/office/powerpoint/2010/main" val="1370087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A type of computational algorithm which uses repeated random sampling to obtain the likelihood of a range of results occurring.</a:t>
            </a:r>
          </a:p>
          <a:p>
            <a:endParaRPr lang="en-GB" dirty="0"/>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chemeClr val="tx1"/>
                </a:solidFill>
                <a:effectLst/>
                <a:latin typeface="+mn-lt"/>
              </a:rPr>
              <a:t>One simple example of a Monte Carlo Simulation is to consider calculating the probability of rolling two standard dice. There are 36 combinations of dice rolls. Based on this, you can manually compute the probability of a particular outcome. Using a Monte Carlo Simulation, you can simulate rolling the dice 10,000 times (or more) to achieve more accurate predictions.</a:t>
            </a:r>
            <a:endParaRPr lang="en-US" sz="1200" dirty="0">
              <a:solidFill>
                <a:schemeClr val="tx1"/>
              </a:solidFill>
              <a:latin typeface="+mn-lt"/>
            </a:endParaRPr>
          </a:p>
          <a:p>
            <a:endParaRPr lang="en-GB" dirty="0"/>
          </a:p>
        </p:txBody>
      </p:sp>
      <p:sp>
        <p:nvSpPr>
          <p:cNvPr id="4" name="Slide Number Placeholder 3"/>
          <p:cNvSpPr>
            <a:spLocks noGrp="1"/>
          </p:cNvSpPr>
          <p:nvPr>
            <p:ph type="sldNum" sz="quarter" idx="5"/>
          </p:nvPr>
        </p:nvSpPr>
        <p:spPr/>
        <p:txBody>
          <a:bodyPr/>
          <a:lstStyle/>
          <a:p>
            <a:fld id="{DB7D26D8-9B7B-45A3-A52A-5E8079405675}" type="slidenum">
              <a:rPr lang="en-GB" smtClean="0"/>
              <a:t>9</a:t>
            </a:fld>
            <a:endParaRPr lang="en-GB"/>
          </a:p>
        </p:txBody>
      </p:sp>
    </p:spTree>
    <p:extLst>
      <p:ext uri="{BB962C8B-B14F-4D97-AF65-F5344CB8AC3E}">
        <p14:creationId xmlns:p14="http://schemas.microsoft.com/office/powerpoint/2010/main" val="321098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Visual software like Simul8 often used for DES, where activities and queues can be seen in order</a:t>
            </a:r>
          </a:p>
        </p:txBody>
      </p:sp>
      <p:sp>
        <p:nvSpPr>
          <p:cNvPr id="4" name="Slide Number Placeholder 3"/>
          <p:cNvSpPr>
            <a:spLocks noGrp="1"/>
          </p:cNvSpPr>
          <p:nvPr>
            <p:ph type="sldNum" sz="quarter" idx="5"/>
          </p:nvPr>
        </p:nvSpPr>
        <p:spPr/>
        <p:txBody>
          <a:bodyPr/>
          <a:lstStyle/>
          <a:p>
            <a:fld id="{DB7D26D8-9B7B-45A3-A52A-5E8079405675}" type="slidenum">
              <a:rPr lang="en-GB" smtClean="0"/>
              <a:t>11</a:t>
            </a:fld>
            <a:endParaRPr lang="en-GB"/>
          </a:p>
        </p:txBody>
      </p:sp>
    </p:spTree>
    <p:extLst>
      <p:ext uri="{BB962C8B-B14F-4D97-AF65-F5344CB8AC3E}">
        <p14:creationId xmlns:p14="http://schemas.microsoft.com/office/powerpoint/2010/main" val="2417390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3379"/>
                </a:solidFill>
                <a:latin typeface="Arial" panose="020B0604020202020204"/>
                <a:cs typeface="Arial" panose="020B0604020202020204" pitchFamily="34" charset="0"/>
              </a:rPr>
              <a:t>Shows how even very simple behaviours can combine from the ‘bottom up’ to recreate more complex behaviours of systems seen in the real world</a:t>
            </a:r>
          </a:p>
          <a:p>
            <a:endParaRPr lang="en-GB" dirty="0"/>
          </a:p>
        </p:txBody>
      </p:sp>
      <p:sp>
        <p:nvSpPr>
          <p:cNvPr id="4" name="Slide Number Placeholder 3"/>
          <p:cNvSpPr>
            <a:spLocks noGrp="1"/>
          </p:cNvSpPr>
          <p:nvPr>
            <p:ph type="sldNum" sz="quarter" idx="5"/>
          </p:nvPr>
        </p:nvSpPr>
        <p:spPr/>
        <p:txBody>
          <a:bodyPr/>
          <a:lstStyle/>
          <a:p>
            <a:fld id="{DB7D26D8-9B7B-45A3-A52A-5E8079405675}" type="slidenum">
              <a:rPr lang="en-GB" smtClean="0"/>
              <a:t>12</a:t>
            </a:fld>
            <a:endParaRPr lang="en-GB"/>
          </a:p>
        </p:txBody>
      </p:sp>
    </p:spTree>
    <p:extLst>
      <p:ext uri="{BB962C8B-B14F-4D97-AF65-F5344CB8AC3E}">
        <p14:creationId xmlns:p14="http://schemas.microsoft.com/office/powerpoint/2010/main" val="3325369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want to say something about reliability and consistency </a:t>
            </a:r>
            <a:r>
              <a:rPr lang="en-US" dirty="0" err="1"/>
              <a:t>etc</a:t>
            </a:r>
            <a:endParaRPr lang="en-US" dirty="0"/>
          </a:p>
        </p:txBody>
      </p:sp>
      <p:sp>
        <p:nvSpPr>
          <p:cNvPr id="4" name="Slide Number Placeholder 3"/>
          <p:cNvSpPr>
            <a:spLocks noGrp="1"/>
          </p:cNvSpPr>
          <p:nvPr>
            <p:ph type="sldNum" sz="quarter" idx="5"/>
          </p:nvPr>
        </p:nvSpPr>
        <p:spPr/>
        <p:txBody>
          <a:bodyPr/>
          <a:lstStyle/>
          <a:p>
            <a:fld id="{DB7D26D8-9B7B-45A3-A52A-5E8079405675}" type="slidenum">
              <a:rPr lang="en-GB" smtClean="0"/>
              <a:t>19</a:t>
            </a:fld>
            <a:endParaRPr lang="en-GB"/>
          </a:p>
        </p:txBody>
      </p:sp>
    </p:spTree>
    <p:extLst>
      <p:ext uri="{BB962C8B-B14F-4D97-AF65-F5344CB8AC3E}">
        <p14:creationId xmlns:p14="http://schemas.microsoft.com/office/powerpoint/2010/main" val="230927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a:gsLst>
              <a:gs pos="0">
                <a:srgbClr val="003479"/>
              </a:gs>
              <a:gs pos="100000">
                <a:srgbClr val="182D4C"/>
              </a:gs>
            </a:gsLst>
            <a:lin ang="10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625542" y="3079757"/>
            <a:ext cx="9144000" cy="2614033"/>
          </a:xfrm>
          <a:prstGeom prst="rect">
            <a:avLst/>
          </a:prstGeom>
        </p:spPr>
        <p:txBody>
          <a:bodyPr anchor="t"/>
          <a:lstStyle>
            <a:lvl1pPr algn="l">
              <a:defRPr sz="6000" b="1" i="0" baseline="0">
                <a:solidFill>
                  <a:schemeClr val="bg1"/>
                </a:solidFill>
                <a:latin typeface="Arial" panose="020B0604020202020204" pitchFamily="34" charset="0"/>
                <a:cs typeface="Arial" panose="020B0604020202020204" pitchFamily="34" charset="0"/>
              </a:defRPr>
            </a:lvl1pPr>
          </a:lstStyle>
          <a:p>
            <a:r>
              <a:rPr lang="en-GB"/>
              <a:t>Title goes here. Please don’t exceed </a:t>
            </a:r>
            <a:br>
              <a:rPr lang="en-GB"/>
            </a:br>
            <a:r>
              <a:rPr lang="en-GB"/>
              <a:t>three lines</a:t>
            </a:r>
          </a:p>
        </p:txBody>
      </p:sp>
      <p:sp>
        <p:nvSpPr>
          <p:cNvPr id="3" name="Subtitle 2"/>
          <p:cNvSpPr>
            <a:spLocks noGrp="1"/>
          </p:cNvSpPr>
          <p:nvPr>
            <p:ph type="subTitle" idx="1" hasCustomPrompt="1"/>
          </p:nvPr>
        </p:nvSpPr>
        <p:spPr>
          <a:xfrm>
            <a:off x="625542" y="5785865"/>
            <a:ext cx="9144000" cy="425019"/>
          </a:xfrm>
          <a:prstGeom prst="rect">
            <a:avLst/>
          </a:prstGeom>
        </p:spPr>
        <p:txBody>
          <a:bodyPr/>
          <a:lstStyle>
            <a:lvl1pPr marL="0" indent="0" algn="l">
              <a:buNone/>
              <a:defRPr sz="180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Context of the presentation goes here</a:t>
            </a:r>
            <a:endParaRPr lang="en-GB"/>
          </a:p>
        </p:txBody>
      </p:sp>
      <p:sp>
        <p:nvSpPr>
          <p:cNvPr id="13" name="Text Placeholder 12"/>
          <p:cNvSpPr>
            <a:spLocks noGrp="1"/>
          </p:cNvSpPr>
          <p:nvPr>
            <p:ph type="body" sz="quarter" idx="10" hasCustomPrompt="1"/>
          </p:nvPr>
        </p:nvSpPr>
        <p:spPr>
          <a:xfrm>
            <a:off x="625976" y="2664121"/>
            <a:ext cx="5605462" cy="295131"/>
          </a:xfrm>
          <a:prstGeom prst="rect">
            <a:avLst/>
          </a:prstGeom>
        </p:spPr>
        <p:txBody>
          <a:bodyPr/>
          <a:lstStyle>
            <a:lvl1pPr marL="0" indent="0">
              <a:buNone/>
              <a:defRPr sz="1800" b="1" i="0" baseline="0">
                <a:solidFill>
                  <a:schemeClr val="accent2"/>
                </a:solidFill>
                <a:latin typeface="Arial" panose="020B0604020202020204" pitchFamily="34" charset="0"/>
                <a:cs typeface="Arial" panose="020B0604020202020204" pitchFamily="34" charset="0"/>
              </a:defRPr>
            </a:lvl1pPr>
            <a:lvl2pPr marL="457200" indent="0">
              <a:buNone/>
              <a:defRPr>
                <a:solidFill>
                  <a:schemeClr val="bg2"/>
                </a:solidFill>
              </a:defRPr>
            </a:lvl2pPr>
          </a:lstStyle>
          <a:p>
            <a:pPr lvl="0"/>
            <a:r>
              <a:rPr lang="en-US"/>
              <a:t>September 2023</a:t>
            </a:r>
          </a:p>
        </p:txBody>
      </p:sp>
      <p:pic>
        <p:nvPicPr>
          <p:cNvPr id="5" name="Picture 4">
            <a:extLst>
              <a:ext uri="{FF2B5EF4-FFF2-40B4-BE49-F238E27FC236}">
                <a16:creationId xmlns:a16="http://schemas.microsoft.com/office/drawing/2014/main" id="{456326FE-C9F7-37D5-9B7A-6B94AB751CB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C0F64AE3-E67F-7937-A594-38CB5ABBAFA4}"/>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959115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Quote Slid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5542" y="2110570"/>
            <a:ext cx="10672935" cy="2852737"/>
          </a:xfrm>
          <a:prstGeom prst="rect">
            <a:avLst/>
          </a:prstGeom>
        </p:spPr>
        <p:txBody>
          <a:bodyPr anchor="b"/>
          <a:lstStyle>
            <a:lvl1pPr>
              <a:defRPr sz="4800" b="1" i="0" baseline="0">
                <a:solidFill>
                  <a:schemeClr val="tx1"/>
                </a:solidFill>
                <a:latin typeface="Arial" panose="020B0604020202020204" pitchFamily="34" charset="0"/>
                <a:cs typeface="Arial" panose="020B0604020202020204" pitchFamily="34" charset="0"/>
              </a:defRPr>
            </a:lvl1pPr>
          </a:lstStyle>
          <a:p>
            <a:r>
              <a:rPr lang="en-US"/>
              <a:t>“Quote goes here quote goes here quote goes here quote goes here quote goes here quote goes here quote goes here quote goes here”</a:t>
            </a:r>
            <a:endParaRPr lang="en-GB"/>
          </a:p>
        </p:txBody>
      </p:sp>
      <p:sp>
        <p:nvSpPr>
          <p:cNvPr id="9" name="Text Placeholder 2"/>
          <p:cNvSpPr>
            <a:spLocks noGrp="1"/>
          </p:cNvSpPr>
          <p:nvPr>
            <p:ph type="body" idx="1" hasCustomPrompt="1"/>
          </p:nvPr>
        </p:nvSpPr>
        <p:spPr>
          <a:xfrm>
            <a:off x="625543" y="4990295"/>
            <a:ext cx="4857750" cy="435119"/>
          </a:xfrm>
          <a:prstGeom prst="rect">
            <a:avLst/>
          </a:prstGeom>
        </p:spPr>
        <p:txBody>
          <a:bodyPr/>
          <a:lstStyle>
            <a:lvl1pPr marL="0" indent="0">
              <a:buNone/>
              <a:defRPr sz="1800" b="0" i="1" baseline="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i="1"/>
              <a:t>Name goes here</a:t>
            </a:r>
            <a:endParaRPr lang="en-US"/>
          </a:p>
        </p:txBody>
      </p:sp>
      <p:pic>
        <p:nvPicPr>
          <p:cNvPr id="3" name="Picture 2">
            <a:extLst>
              <a:ext uri="{FF2B5EF4-FFF2-40B4-BE49-F238E27FC236}">
                <a16:creationId xmlns:a16="http://schemas.microsoft.com/office/drawing/2014/main" id="{EF2191A6-0FA7-8297-8494-8A97CD080A54}"/>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DF047D32-6EDB-0954-72C4-CE40160D437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24943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py +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858000"/>
          </a:xfrm>
          <a:prstGeom prst="rect">
            <a:avLst/>
          </a:prstGeom>
        </p:spPr>
        <p:txBody>
          <a:bodyPr/>
          <a:lstStyle>
            <a:lvl1pPr marL="0" indent="0">
              <a:buNone/>
              <a:defRPr sz="2000"/>
            </a:lvl1pPr>
          </a:lstStyle>
          <a:p>
            <a:r>
              <a:rPr lang="en-GB"/>
              <a:t>Click the icon in the centre to add an image</a:t>
            </a:r>
          </a:p>
        </p:txBody>
      </p:sp>
      <p:pic>
        <p:nvPicPr>
          <p:cNvPr id="6" name="Picture 5">
            <a:extLst>
              <a:ext uri="{FF2B5EF4-FFF2-40B4-BE49-F238E27FC236}">
                <a16:creationId xmlns:a16="http://schemas.microsoft.com/office/drawing/2014/main" id="{2719B137-727F-5F06-7B6C-48B22FC4EE0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5" name="TextBox 4">
            <a:extLst>
              <a:ext uri="{FF2B5EF4-FFF2-40B4-BE49-F238E27FC236}">
                <a16:creationId xmlns:a16="http://schemas.microsoft.com/office/drawing/2014/main" id="{E95724D9-1C58-2C74-1B39-2D244B5117ED}"/>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857894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py +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6096000" cy="6858000"/>
          </a:xfrm>
          <a:prstGeom prst="rect">
            <a:avLst/>
          </a:prstGeom>
        </p:spPr>
        <p:txBody>
          <a:bodyPr/>
          <a:lstStyle>
            <a:lvl1pPr marL="0" indent="0">
              <a:buNone/>
              <a:defRPr sz="2000"/>
            </a:lvl1pPr>
          </a:lstStyle>
          <a:p>
            <a:r>
              <a:rPr lang="en-GB"/>
              <a:t>Click the icon in the centre to add an image</a:t>
            </a:r>
          </a:p>
        </p:txBody>
      </p:sp>
      <p:pic>
        <p:nvPicPr>
          <p:cNvPr id="6" name="Picture 5">
            <a:extLst>
              <a:ext uri="{FF2B5EF4-FFF2-40B4-BE49-F238E27FC236}">
                <a16:creationId xmlns:a16="http://schemas.microsoft.com/office/drawing/2014/main" id="{2719B137-727F-5F06-7B6C-48B22FC4EE0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2" name="Picture Placeholder 8">
            <a:extLst>
              <a:ext uri="{FF2B5EF4-FFF2-40B4-BE49-F238E27FC236}">
                <a16:creationId xmlns:a16="http://schemas.microsoft.com/office/drawing/2014/main" id="{9D303DEF-B31E-1D3E-A974-102D880F4B30}"/>
              </a:ext>
            </a:extLst>
          </p:cNvPr>
          <p:cNvSpPr>
            <a:spLocks noGrp="1"/>
          </p:cNvSpPr>
          <p:nvPr>
            <p:ph type="pic" sz="quarter" idx="14" hasCustomPrompt="1"/>
          </p:nvPr>
        </p:nvSpPr>
        <p:spPr>
          <a:xfrm>
            <a:off x="6096000" y="0"/>
            <a:ext cx="6096000" cy="6858000"/>
          </a:xfrm>
          <a:prstGeom prst="rect">
            <a:avLst/>
          </a:prstGeom>
        </p:spPr>
        <p:txBody>
          <a:bodyPr/>
          <a:lstStyle>
            <a:lvl1pPr marL="0" indent="0">
              <a:buNone/>
              <a:defRPr sz="2000"/>
            </a:lvl1pPr>
          </a:lstStyle>
          <a:p>
            <a:r>
              <a:rPr lang="en-GB"/>
              <a:t>Click the icon in the centre to add an image</a:t>
            </a:r>
          </a:p>
        </p:txBody>
      </p:sp>
      <p:sp>
        <p:nvSpPr>
          <p:cNvPr id="7" name="TextBox 6">
            <a:extLst>
              <a:ext uri="{FF2B5EF4-FFF2-40B4-BE49-F238E27FC236}">
                <a16:creationId xmlns:a16="http://schemas.microsoft.com/office/drawing/2014/main" id="{3D589197-FE27-D144-3EA5-355D2FF9F840}"/>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199200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py +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12018" y="0"/>
            <a:ext cx="4022244" cy="6858000"/>
          </a:xfrm>
          <a:prstGeom prst="rect">
            <a:avLst/>
          </a:prstGeom>
        </p:spPr>
        <p:txBody>
          <a:bodyPr/>
          <a:lstStyle>
            <a:lvl1pPr marL="0" indent="0">
              <a:buNone/>
              <a:defRPr sz="2000"/>
            </a:lvl1pPr>
          </a:lstStyle>
          <a:p>
            <a:r>
              <a:rPr lang="en-GB"/>
              <a:t>Click the icon in the centre to add an image</a:t>
            </a:r>
          </a:p>
        </p:txBody>
      </p:sp>
      <p:pic>
        <p:nvPicPr>
          <p:cNvPr id="6" name="Picture 5">
            <a:extLst>
              <a:ext uri="{FF2B5EF4-FFF2-40B4-BE49-F238E27FC236}">
                <a16:creationId xmlns:a16="http://schemas.microsoft.com/office/drawing/2014/main" id="{2719B137-727F-5F06-7B6C-48B22FC4EE0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3" name="Picture Placeholder 8">
            <a:extLst>
              <a:ext uri="{FF2B5EF4-FFF2-40B4-BE49-F238E27FC236}">
                <a16:creationId xmlns:a16="http://schemas.microsoft.com/office/drawing/2014/main" id="{0CFA9DA3-D83C-79BF-01B2-C499BBEE365F}"/>
              </a:ext>
            </a:extLst>
          </p:cNvPr>
          <p:cNvSpPr>
            <a:spLocks noGrp="1"/>
          </p:cNvSpPr>
          <p:nvPr>
            <p:ph type="pic" sz="quarter" idx="14" hasCustomPrompt="1"/>
          </p:nvPr>
        </p:nvSpPr>
        <p:spPr>
          <a:xfrm>
            <a:off x="4010226" y="0"/>
            <a:ext cx="4066974" cy="6858000"/>
          </a:xfrm>
          <a:prstGeom prst="rect">
            <a:avLst/>
          </a:prstGeom>
        </p:spPr>
        <p:txBody>
          <a:bodyPr/>
          <a:lstStyle>
            <a:lvl1pPr marL="0" indent="0">
              <a:buNone/>
              <a:defRPr sz="2000"/>
            </a:lvl1pPr>
          </a:lstStyle>
          <a:p>
            <a:r>
              <a:rPr lang="en-GB"/>
              <a:t>Click the icon in the centre to add an image</a:t>
            </a:r>
          </a:p>
        </p:txBody>
      </p:sp>
      <p:sp>
        <p:nvSpPr>
          <p:cNvPr id="4" name="Picture Placeholder 8">
            <a:extLst>
              <a:ext uri="{FF2B5EF4-FFF2-40B4-BE49-F238E27FC236}">
                <a16:creationId xmlns:a16="http://schemas.microsoft.com/office/drawing/2014/main" id="{9585C2C2-6A3F-6F26-F79F-DA8A4F03179B}"/>
              </a:ext>
            </a:extLst>
          </p:cNvPr>
          <p:cNvSpPr>
            <a:spLocks noGrp="1"/>
          </p:cNvSpPr>
          <p:nvPr>
            <p:ph type="pic" sz="quarter" idx="15" hasCustomPrompt="1"/>
          </p:nvPr>
        </p:nvSpPr>
        <p:spPr>
          <a:xfrm>
            <a:off x="8077200" y="0"/>
            <a:ext cx="4114800" cy="6858000"/>
          </a:xfrm>
          <a:prstGeom prst="rect">
            <a:avLst/>
          </a:prstGeom>
        </p:spPr>
        <p:txBody>
          <a:bodyPr/>
          <a:lstStyle>
            <a:lvl1pPr marL="0" indent="0">
              <a:buNone/>
              <a:defRPr sz="2000"/>
            </a:lvl1pPr>
          </a:lstStyle>
          <a:p>
            <a:r>
              <a:rPr lang="en-GB"/>
              <a:t>Click the icon in the centre to add an image</a:t>
            </a:r>
          </a:p>
        </p:txBody>
      </p:sp>
      <p:sp>
        <p:nvSpPr>
          <p:cNvPr id="10" name="TextBox 9">
            <a:extLst>
              <a:ext uri="{FF2B5EF4-FFF2-40B4-BE49-F238E27FC236}">
                <a16:creationId xmlns:a16="http://schemas.microsoft.com/office/drawing/2014/main" id="{238AFB8C-DD92-018E-66E0-206D58DF2A9B}"/>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1329730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py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1394300"/>
            <a:ext cx="552473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3"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6" name="Picture 5">
            <a:extLst>
              <a:ext uri="{FF2B5EF4-FFF2-40B4-BE49-F238E27FC236}">
                <a16:creationId xmlns:a16="http://schemas.microsoft.com/office/drawing/2014/main" id="{EAFAE7A2-FB7C-DEE0-0B30-FEF1355CEE5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5" name="TextBox 4">
            <a:extLst>
              <a:ext uri="{FF2B5EF4-FFF2-40B4-BE49-F238E27FC236}">
                <a16:creationId xmlns:a16="http://schemas.microsoft.com/office/drawing/2014/main" id="{E665765D-A026-98C9-77E1-DEC0C0DDEAAA}"/>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98112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opy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1394300"/>
            <a:ext cx="552473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3"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6" name="Picture 5">
            <a:extLst>
              <a:ext uri="{FF2B5EF4-FFF2-40B4-BE49-F238E27FC236}">
                <a16:creationId xmlns:a16="http://schemas.microsoft.com/office/drawing/2014/main" id="{EAFAE7A2-FB7C-DEE0-0B30-FEF1355CEE5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5" name="TextBox 4">
            <a:extLst>
              <a:ext uri="{FF2B5EF4-FFF2-40B4-BE49-F238E27FC236}">
                <a16:creationId xmlns:a16="http://schemas.microsoft.com/office/drawing/2014/main" id="{E665765D-A026-98C9-77E1-DEC0C0DDEAAA}"/>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
        <p:nvSpPr>
          <p:cNvPr id="4" name="Picture Placeholder 8">
            <a:extLst>
              <a:ext uri="{FF2B5EF4-FFF2-40B4-BE49-F238E27FC236}">
                <a16:creationId xmlns:a16="http://schemas.microsoft.com/office/drawing/2014/main" id="{1C228F57-A204-7989-1805-6B4BA9AE2903}"/>
              </a:ext>
            </a:extLst>
          </p:cNvPr>
          <p:cNvSpPr>
            <a:spLocks noGrp="1"/>
          </p:cNvSpPr>
          <p:nvPr>
            <p:ph type="pic" sz="quarter" idx="13" hasCustomPrompt="1"/>
          </p:nvPr>
        </p:nvSpPr>
        <p:spPr>
          <a:xfrm>
            <a:off x="6601216" y="0"/>
            <a:ext cx="5590784" cy="6858000"/>
          </a:xfrm>
          <a:prstGeom prst="rect">
            <a:avLst/>
          </a:prstGeom>
        </p:spPr>
        <p:txBody>
          <a:bodyPr/>
          <a:lstStyle>
            <a:lvl1pPr marL="0" indent="0">
              <a:buNone/>
              <a:defRPr sz="2000"/>
            </a:lvl1pPr>
          </a:lstStyle>
          <a:p>
            <a:r>
              <a:rPr lang="en-GB"/>
              <a:t>Click the icon in the centre to add an image</a:t>
            </a:r>
          </a:p>
        </p:txBody>
      </p:sp>
    </p:spTree>
    <p:extLst>
      <p:ext uri="{BB962C8B-B14F-4D97-AF65-F5344CB8AC3E}">
        <p14:creationId xmlns:p14="http://schemas.microsoft.com/office/powerpoint/2010/main" val="2250063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py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1394300"/>
            <a:ext cx="552473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3"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sp>
        <p:nvSpPr>
          <p:cNvPr id="9" name="Picture Placeholder 8"/>
          <p:cNvSpPr>
            <a:spLocks noGrp="1"/>
          </p:cNvSpPr>
          <p:nvPr>
            <p:ph type="pic" sz="quarter" idx="13" hasCustomPrompt="1"/>
          </p:nvPr>
        </p:nvSpPr>
        <p:spPr>
          <a:xfrm>
            <a:off x="6601216" y="0"/>
            <a:ext cx="5590784" cy="6858000"/>
          </a:xfrm>
          <a:prstGeom prst="rect">
            <a:avLst/>
          </a:prstGeom>
        </p:spPr>
        <p:txBody>
          <a:bodyPr/>
          <a:lstStyle>
            <a:lvl1pPr marL="0" indent="0">
              <a:buNone/>
              <a:defRPr sz="2000"/>
            </a:lvl1pPr>
          </a:lstStyle>
          <a:p>
            <a:r>
              <a:rPr lang="en-GB"/>
              <a:t>Click the icon in the centre to add an image</a:t>
            </a:r>
          </a:p>
        </p:txBody>
      </p:sp>
      <p:pic>
        <p:nvPicPr>
          <p:cNvPr id="5" name="Picture 4" descr="A light line in the dark&#10;&#10;Description automatically generated">
            <a:extLst>
              <a:ext uri="{FF2B5EF4-FFF2-40B4-BE49-F238E27FC236}">
                <a16:creationId xmlns:a16="http://schemas.microsoft.com/office/drawing/2014/main" id="{57ED0B64-E32C-6284-8568-C27A92A35A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485175" y="2800914"/>
            <a:ext cx="8257963" cy="1398405"/>
          </a:xfrm>
          <a:prstGeom prst="rect">
            <a:avLst/>
          </a:prstGeom>
        </p:spPr>
      </p:pic>
      <p:pic>
        <p:nvPicPr>
          <p:cNvPr id="6" name="Picture 5">
            <a:extLst>
              <a:ext uri="{FF2B5EF4-FFF2-40B4-BE49-F238E27FC236}">
                <a16:creationId xmlns:a16="http://schemas.microsoft.com/office/drawing/2014/main" id="{62F91D9F-1DAF-6962-42BF-28C85DC56B1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7" name="TextBox 6">
            <a:extLst>
              <a:ext uri="{FF2B5EF4-FFF2-40B4-BE49-F238E27FC236}">
                <a16:creationId xmlns:a16="http://schemas.microsoft.com/office/drawing/2014/main" id="{F7A27E38-5C71-9A76-A563-B383545024DD}"/>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799453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 Image Dark">
    <p:bg>
      <p:bgPr>
        <a:solidFill>
          <a:schemeClr val="tx1"/>
        </a:solidFill>
        <a:effectLst/>
      </p:bgPr>
    </p:bg>
    <p:spTree>
      <p:nvGrpSpPr>
        <p:cNvPr id="1" name=""/>
        <p:cNvGrpSpPr/>
        <p:nvPr/>
      </p:nvGrpSpPr>
      <p:grpSpPr>
        <a:xfrm>
          <a:off x="0" y="0"/>
          <a:ext cx="0" cy="0"/>
          <a:chOff x="0" y="0"/>
          <a:chExt cx="0" cy="0"/>
        </a:xfrm>
      </p:grpSpPr>
      <p:sp>
        <p:nvSpPr>
          <p:cNvPr id="13" name="Picture Placeholder 8"/>
          <p:cNvSpPr>
            <a:spLocks noGrp="1"/>
          </p:cNvSpPr>
          <p:nvPr>
            <p:ph type="pic" sz="quarter" idx="13" hasCustomPrompt="1"/>
          </p:nvPr>
        </p:nvSpPr>
        <p:spPr>
          <a:xfrm>
            <a:off x="6601216" y="0"/>
            <a:ext cx="5590784" cy="6858000"/>
          </a:xfrm>
          <a:prstGeom prst="rect">
            <a:avLst/>
          </a:prstGeom>
        </p:spPr>
        <p:txBody>
          <a:bodyPr/>
          <a:lstStyle>
            <a:lvl1pPr marL="0" indent="0">
              <a:buNone/>
              <a:defRPr sz="2000">
                <a:solidFill>
                  <a:schemeClr val="bg1"/>
                </a:solidFill>
              </a:defRPr>
            </a:lvl1pPr>
          </a:lstStyle>
          <a:p>
            <a:r>
              <a:rPr lang="en-GB"/>
              <a:t>Click the icon in the centre to add an image</a:t>
            </a:r>
          </a:p>
        </p:txBody>
      </p:sp>
      <p:sp>
        <p:nvSpPr>
          <p:cNvPr id="10" name="Title 1"/>
          <p:cNvSpPr>
            <a:spLocks noGrp="1"/>
          </p:cNvSpPr>
          <p:nvPr>
            <p:ph type="title" hasCustomPrompt="1"/>
          </p:nvPr>
        </p:nvSpPr>
        <p:spPr>
          <a:xfrm>
            <a:off x="625542" y="1394300"/>
            <a:ext cx="5524737" cy="803933"/>
          </a:xfrm>
          <a:prstGeom prst="rect">
            <a:avLst/>
          </a:prstGeom>
        </p:spPr>
        <p:txBody>
          <a:bodyPr anchor="b"/>
          <a:lstStyle>
            <a:lvl1pPr>
              <a:defRPr sz="4000" b="1" i="0" baseline="0">
                <a:solidFill>
                  <a:schemeClr val="bg1"/>
                </a:solidFill>
                <a:latin typeface="Arial" panose="020B0604020202020204" pitchFamily="34" charset="0"/>
                <a:cs typeface="Arial" panose="020B0604020202020204" pitchFamily="34" charset="0"/>
              </a:defRPr>
            </a:lvl1pPr>
          </a:lstStyle>
          <a:p>
            <a:r>
              <a:rPr lang="en-US"/>
              <a:t>TITLE GOES HERE</a:t>
            </a:r>
            <a:endParaRPr lang="en-GB"/>
          </a:p>
        </p:txBody>
      </p:sp>
      <p:sp>
        <p:nvSpPr>
          <p:cNvPr id="11"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solidFill>
                  <a:schemeClr val="bg1"/>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descr="A light line in the dark&#10;&#10;Description automatically generated">
            <a:extLst>
              <a:ext uri="{FF2B5EF4-FFF2-40B4-BE49-F238E27FC236}">
                <a16:creationId xmlns:a16="http://schemas.microsoft.com/office/drawing/2014/main" id="{4970793C-0441-371C-8ACC-F4034C8BE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485175" y="2800914"/>
            <a:ext cx="8257963" cy="1398405"/>
          </a:xfrm>
          <a:prstGeom prst="rect">
            <a:avLst/>
          </a:prstGeom>
        </p:spPr>
      </p:pic>
      <p:pic>
        <p:nvPicPr>
          <p:cNvPr id="4" name="Picture 3">
            <a:extLst>
              <a:ext uri="{FF2B5EF4-FFF2-40B4-BE49-F238E27FC236}">
                <a16:creationId xmlns:a16="http://schemas.microsoft.com/office/drawing/2014/main" id="{76F16D89-6EA7-A6C8-DB3F-91AC338F4ADD}"/>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5" name="TextBox 4">
            <a:extLst>
              <a:ext uri="{FF2B5EF4-FFF2-40B4-BE49-F238E27FC236}">
                <a16:creationId xmlns:a16="http://schemas.microsoft.com/office/drawing/2014/main" id="{E52C9FC1-5210-A0B6-02E6-B2EE82E58913}"/>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250728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opy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1394300"/>
            <a:ext cx="552473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3"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6" name="Picture 5">
            <a:extLst>
              <a:ext uri="{FF2B5EF4-FFF2-40B4-BE49-F238E27FC236}">
                <a16:creationId xmlns:a16="http://schemas.microsoft.com/office/drawing/2014/main" id="{62F91D9F-1DAF-6962-42BF-28C85DC56B1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7" name="TextBox 6">
            <a:extLst>
              <a:ext uri="{FF2B5EF4-FFF2-40B4-BE49-F238E27FC236}">
                <a16:creationId xmlns:a16="http://schemas.microsoft.com/office/drawing/2014/main" id="{831E7129-CB0B-884D-2D0F-7EB2687C7BC9}"/>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
        <p:nvSpPr>
          <p:cNvPr id="8" name="Picture Placeholder 8">
            <a:extLst>
              <a:ext uri="{FF2B5EF4-FFF2-40B4-BE49-F238E27FC236}">
                <a16:creationId xmlns:a16="http://schemas.microsoft.com/office/drawing/2014/main" id="{54BA9FDC-64DA-6AA1-0FAD-5358EC1FF733}"/>
              </a:ext>
            </a:extLst>
          </p:cNvPr>
          <p:cNvSpPr>
            <a:spLocks noGrp="1"/>
          </p:cNvSpPr>
          <p:nvPr>
            <p:ph type="pic" sz="quarter" idx="15" hasCustomPrompt="1"/>
          </p:nvPr>
        </p:nvSpPr>
        <p:spPr>
          <a:xfrm>
            <a:off x="8077200" y="0"/>
            <a:ext cx="4114800" cy="6858000"/>
          </a:xfrm>
          <a:prstGeom prst="rect">
            <a:avLst/>
          </a:prstGeom>
        </p:spPr>
        <p:txBody>
          <a:bodyPr/>
          <a:lstStyle>
            <a:lvl1pPr marL="0" indent="0">
              <a:buNone/>
              <a:defRPr sz="2000"/>
            </a:lvl1pPr>
          </a:lstStyle>
          <a:p>
            <a:r>
              <a:rPr lang="en-GB"/>
              <a:t>Click the icon in the centre to add an image</a:t>
            </a:r>
          </a:p>
        </p:txBody>
      </p:sp>
      <p:pic>
        <p:nvPicPr>
          <p:cNvPr id="10" name="Picture 9" descr="A light line in the dark&#10;&#10;Description automatically generated">
            <a:extLst>
              <a:ext uri="{FF2B5EF4-FFF2-40B4-BE49-F238E27FC236}">
                <a16:creationId xmlns:a16="http://schemas.microsoft.com/office/drawing/2014/main" id="{56DEA0A9-8B32-DA19-3FA7-C1DBE5835B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3957944" y="2729797"/>
            <a:ext cx="8257963" cy="1398405"/>
          </a:xfrm>
          <a:prstGeom prst="rect">
            <a:avLst/>
          </a:prstGeom>
        </p:spPr>
      </p:pic>
    </p:spTree>
    <p:extLst>
      <p:ext uri="{BB962C8B-B14F-4D97-AF65-F5344CB8AC3E}">
        <p14:creationId xmlns:p14="http://schemas.microsoft.com/office/powerpoint/2010/main" val="4849933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Copy +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1394300"/>
            <a:ext cx="5524737" cy="803933"/>
          </a:xfrm>
          <a:prstGeom prst="rect">
            <a:avLst/>
          </a:prstGeom>
        </p:spPr>
        <p:txBody>
          <a:bodyPr anchor="b"/>
          <a:lstStyle>
            <a:lvl1pPr>
              <a:defRPr sz="4000" b="1" i="0" baseline="0">
                <a:solidFill>
                  <a:schemeClr val="bg1"/>
                </a:solidFill>
                <a:latin typeface="Arial" panose="020B0604020202020204" pitchFamily="34" charset="0"/>
                <a:cs typeface="Arial" panose="020B0604020202020204" pitchFamily="34" charset="0"/>
              </a:defRPr>
            </a:lvl1pPr>
          </a:lstStyle>
          <a:p>
            <a:r>
              <a:rPr lang="en-US"/>
              <a:t>TITLE GOES HERE</a:t>
            </a:r>
            <a:endParaRPr lang="en-GB"/>
          </a:p>
        </p:txBody>
      </p:sp>
      <p:sp>
        <p:nvSpPr>
          <p:cNvPr id="3"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solidFill>
                  <a:schemeClr val="bg1"/>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sp>
        <p:nvSpPr>
          <p:cNvPr id="7" name="TextBox 6">
            <a:extLst>
              <a:ext uri="{FF2B5EF4-FFF2-40B4-BE49-F238E27FC236}">
                <a16:creationId xmlns:a16="http://schemas.microsoft.com/office/drawing/2014/main" id="{831E7129-CB0B-884D-2D0F-7EB2687C7BC9}"/>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
        <p:nvSpPr>
          <p:cNvPr id="8" name="Picture Placeholder 8">
            <a:extLst>
              <a:ext uri="{FF2B5EF4-FFF2-40B4-BE49-F238E27FC236}">
                <a16:creationId xmlns:a16="http://schemas.microsoft.com/office/drawing/2014/main" id="{54BA9FDC-64DA-6AA1-0FAD-5358EC1FF733}"/>
              </a:ext>
            </a:extLst>
          </p:cNvPr>
          <p:cNvSpPr>
            <a:spLocks noGrp="1"/>
          </p:cNvSpPr>
          <p:nvPr>
            <p:ph type="pic" sz="quarter" idx="15" hasCustomPrompt="1"/>
          </p:nvPr>
        </p:nvSpPr>
        <p:spPr>
          <a:xfrm>
            <a:off x="8077200" y="0"/>
            <a:ext cx="4114800" cy="6858000"/>
          </a:xfrm>
          <a:prstGeom prst="rect">
            <a:avLst/>
          </a:prstGeom>
        </p:spPr>
        <p:txBody>
          <a:bodyPr/>
          <a:lstStyle>
            <a:lvl1pPr marL="0" indent="0">
              <a:buNone/>
              <a:defRPr sz="2000">
                <a:solidFill>
                  <a:schemeClr val="bg1"/>
                </a:solidFill>
              </a:defRPr>
            </a:lvl1pPr>
          </a:lstStyle>
          <a:p>
            <a:r>
              <a:rPr lang="en-GB"/>
              <a:t>Click the icon in the centre to add an image</a:t>
            </a:r>
          </a:p>
        </p:txBody>
      </p:sp>
      <p:pic>
        <p:nvPicPr>
          <p:cNvPr id="10" name="Picture 9" descr="A light line in the dark&#10;&#10;Description automatically generated">
            <a:extLst>
              <a:ext uri="{FF2B5EF4-FFF2-40B4-BE49-F238E27FC236}">
                <a16:creationId xmlns:a16="http://schemas.microsoft.com/office/drawing/2014/main" id="{56DEA0A9-8B32-DA19-3FA7-C1DBE5835B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3957944" y="2729797"/>
            <a:ext cx="8257963" cy="1398405"/>
          </a:xfrm>
          <a:prstGeom prst="rect">
            <a:avLst/>
          </a:prstGeom>
        </p:spPr>
      </p:pic>
      <p:pic>
        <p:nvPicPr>
          <p:cNvPr id="4" name="Picture 3">
            <a:extLst>
              <a:ext uri="{FF2B5EF4-FFF2-40B4-BE49-F238E27FC236}">
                <a16:creationId xmlns:a16="http://schemas.microsoft.com/office/drawing/2014/main" id="{1C43AE35-F85E-303C-C8BD-F1D559FCD56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Tree>
    <p:extLst>
      <p:ext uri="{BB962C8B-B14F-4D97-AF65-F5344CB8AC3E}">
        <p14:creationId xmlns:p14="http://schemas.microsoft.com/office/powerpoint/2010/main" val="155701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8C9AA1-E1AA-A589-2EC0-36F8AD58F4CB}"/>
              </a:ext>
            </a:extLst>
          </p:cNvPr>
          <p:cNvPicPr>
            <a:picLocks noChangeAspect="1"/>
          </p:cNvPicPr>
          <p:nvPr userDrawn="1"/>
        </p:nvPicPr>
        <p:blipFill>
          <a:blip r:embed="rId2"/>
          <a:stretch>
            <a:fillRect/>
          </a:stretch>
        </p:blipFill>
        <p:spPr>
          <a:xfrm>
            <a:off x="-1" y="1"/>
            <a:ext cx="10668001" cy="6857999"/>
          </a:xfrm>
          <a:prstGeom prst="rect">
            <a:avLst/>
          </a:prstGeom>
        </p:spPr>
      </p:pic>
      <p:sp>
        <p:nvSpPr>
          <p:cNvPr id="2" name="Title 1"/>
          <p:cNvSpPr>
            <a:spLocks noGrp="1"/>
          </p:cNvSpPr>
          <p:nvPr>
            <p:ph type="ctrTitle" hasCustomPrompt="1"/>
          </p:nvPr>
        </p:nvSpPr>
        <p:spPr>
          <a:xfrm>
            <a:off x="619076" y="3079757"/>
            <a:ext cx="9144000" cy="2614033"/>
          </a:xfrm>
          <a:prstGeom prst="rect">
            <a:avLst/>
          </a:prstGeom>
        </p:spPr>
        <p:txBody>
          <a:bodyPr anchor="t"/>
          <a:lstStyle>
            <a:lvl1pPr algn="l">
              <a:defRPr sz="6000" b="1" i="0" baseline="0">
                <a:solidFill>
                  <a:schemeClr val="bg1"/>
                </a:solidFill>
                <a:latin typeface="Arial" panose="020B0604020202020204" pitchFamily="34" charset="0"/>
                <a:cs typeface="Arial" panose="020B0604020202020204" pitchFamily="34" charset="0"/>
              </a:defRPr>
            </a:lvl1pPr>
          </a:lstStyle>
          <a:p>
            <a:r>
              <a:rPr lang="en-GB"/>
              <a:t>Title goes here. Please don’t exceed </a:t>
            </a:r>
            <a:br>
              <a:rPr lang="en-GB"/>
            </a:br>
            <a:r>
              <a:rPr lang="en-GB"/>
              <a:t>three lines</a:t>
            </a:r>
          </a:p>
        </p:txBody>
      </p:sp>
      <p:sp>
        <p:nvSpPr>
          <p:cNvPr id="3" name="Subtitle 2"/>
          <p:cNvSpPr>
            <a:spLocks noGrp="1"/>
          </p:cNvSpPr>
          <p:nvPr>
            <p:ph type="subTitle" idx="1" hasCustomPrompt="1"/>
          </p:nvPr>
        </p:nvSpPr>
        <p:spPr>
          <a:xfrm>
            <a:off x="619076" y="5785865"/>
            <a:ext cx="9144000" cy="425019"/>
          </a:xfrm>
          <a:prstGeom prst="rect">
            <a:avLst/>
          </a:prstGeom>
        </p:spPr>
        <p:txBody>
          <a:bodyPr/>
          <a:lstStyle>
            <a:lvl1pPr marL="0" indent="0" algn="l">
              <a:buNone/>
              <a:defRPr sz="180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Context of the presentation goes here</a:t>
            </a:r>
            <a:endParaRPr lang="en-GB"/>
          </a:p>
        </p:txBody>
      </p:sp>
      <p:sp>
        <p:nvSpPr>
          <p:cNvPr id="13" name="Text Placeholder 12"/>
          <p:cNvSpPr>
            <a:spLocks noGrp="1"/>
          </p:cNvSpPr>
          <p:nvPr>
            <p:ph type="body" sz="quarter" idx="10" hasCustomPrompt="1"/>
          </p:nvPr>
        </p:nvSpPr>
        <p:spPr>
          <a:xfrm>
            <a:off x="619510" y="2664121"/>
            <a:ext cx="5605462" cy="295131"/>
          </a:xfrm>
          <a:prstGeom prst="rect">
            <a:avLst/>
          </a:prstGeom>
        </p:spPr>
        <p:txBody>
          <a:bodyPr/>
          <a:lstStyle>
            <a:lvl1pPr marL="0" indent="0">
              <a:buNone/>
              <a:defRPr sz="1800" b="1" i="0" baseline="0">
                <a:solidFill>
                  <a:schemeClr val="bg2"/>
                </a:solidFill>
                <a:latin typeface="Arial" panose="020B0604020202020204" pitchFamily="34" charset="0"/>
                <a:cs typeface="Arial" panose="020B0604020202020204" pitchFamily="34" charset="0"/>
              </a:defRPr>
            </a:lvl1pPr>
            <a:lvl2pPr marL="457200" indent="0">
              <a:buNone/>
              <a:defRPr>
                <a:solidFill>
                  <a:schemeClr val="bg2"/>
                </a:solidFill>
              </a:defRPr>
            </a:lvl2pPr>
          </a:lstStyle>
          <a:p>
            <a:pPr lvl="0"/>
            <a:r>
              <a:rPr lang="en-US"/>
              <a:t>September 2023</a:t>
            </a:r>
          </a:p>
        </p:txBody>
      </p:sp>
      <p:pic>
        <p:nvPicPr>
          <p:cNvPr id="8" name="Picture 7">
            <a:extLst>
              <a:ext uri="{FF2B5EF4-FFF2-40B4-BE49-F238E27FC236}">
                <a16:creationId xmlns:a16="http://schemas.microsoft.com/office/drawing/2014/main" id="{402DF1D1-D43C-40AF-D301-98C17A26523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6" name="Picture Placeholder 4">
            <a:extLst>
              <a:ext uri="{FF2B5EF4-FFF2-40B4-BE49-F238E27FC236}">
                <a16:creationId xmlns:a16="http://schemas.microsoft.com/office/drawing/2014/main" id="{DC552F19-243E-F026-6482-02395DC329F3}"/>
              </a:ext>
            </a:extLst>
          </p:cNvPr>
          <p:cNvSpPr>
            <a:spLocks noGrp="1"/>
          </p:cNvSpPr>
          <p:nvPr>
            <p:ph type="pic" sz="quarter" idx="11" hasCustomPrompt="1"/>
          </p:nvPr>
        </p:nvSpPr>
        <p:spPr>
          <a:xfrm>
            <a:off x="0" y="0"/>
            <a:ext cx="12192000" cy="6858000"/>
          </a:xfrm>
          <a:prstGeom prst="rect">
            <a:avLst/>
          </a:prstGeom>
        </p:spPr>
        <p:txBody>
          <a:bodyPr/>
          <a:lstStyle>
            <a:lvl1pPr marL="0" indent="0">
              <a:buNone/>
              <a:defRPr sz="1800" baseline="0"/>
            </a:lvl1pPr>
          </a:lstStyle>
          <a:p>
            <a:r>
              <a:rPr lang="en-GB"/>
              <a:t>Click to insert a background image</a:t>
            </a:r>
          </a:p>
        </p:txBody>
      </p:sp>
      <p:sp>
        <p:nvSpPr>
          <p:cNvPr id="5" name="TextBox 4">
            <a:extLst>
              <a:ext uri="{FF2B5EF4-FFF2-40B4-BE49-F238E27FC236}">
                <a16:creationId xmlns:a16="http://schemas.microsoft.com/office/drawing/2014/main" id="{53912974-808E-5B8D-0B74-B01F98C4983A}"/>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1717811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 + Images 2">
    <p:spTree>
      <p:nvGrpSpPr>
        <p:cNvPr id="1" name=""/>
        <p:cNvGrpSpPr/>
        <p:nvPr/>
      </p:nvGrpSpPr>
      <p:grpSpPr>
        <a:xfrm>
          <a:off x="0" y="0"/>
          <a:ext cx="0" cy="0"/>
          <a:chOff x="0" y="0"/>
          <a:chExt cx="0" cy="0"/>
        </a:xfrm>
      </p:grpSpPr>
      <p:sp>
        <p:nvSpPr>
          <p:cNvPr id="12" name="Picture Placeholder 8"/>
          <p:cNvSpPr>
            <a:spLocks noGrp="1"/>
          </p:cNvSpPr>
          <p:nvPr>
            <p:ph type="pic" sz="quarter" idx="16" hasCustomPrompt="1"/>
          </p:nvPr>
        </p:nvSpPr>
        <p:spPr>
          <a:xfrm>
            <a:off x="9380855" y="3412837"/>
            <a:ext cx="2811146" cy="3445164"/>
          </a:xfrm>
          <a:prstGeom prst="rect">
            <a:avLst/>
          </a:prstGeom>
        </p:spPr>
        <p:txBody>
          <a:bodyPr/>
          <a:lstStyle>
            <a:lvl1pPr marL="0" indent="0">
              <a:buNone/>
              <a:defRPr sz="2000"/>
            </a:lvl1pPr>
          </a:lstStyle>
          <a:p>
            <a:r>
              <a:rPr lang="en-GB"/>
              <a:t>Click the icon in the centre to add an image</a:t>
            </a:r>
          </a:p>
        </p:txBody>
      </p:sp>
      <p:sp>
        <p:nvSpPr>
          <p:cNvPr id="9" name="Picture Placeholder 8"/>
          <p:cNvSpPr>
            <a:spLocks noGrp="1"/>
          </p:cNvSpPr>
          <p:nvPr>
            <p:ph type="pic" sz="quarter" idx="13" hasCustomPrompt="1"/>
          </p:nvPr>
        </p:nvSpPr>
        <p:spPr>
          <a:xfrm>
            <a:off x="6561273" y="0"/>
            <a:ext cx="2829742" cy="3445164"/>
          </a:xfrm>
          <a:prstGeom prst="rect">
            <a:avLst/>
          </a:prstGeom>
        </p:spPr>
        <p:txBody>
          <a:bodyPr/>
          <a:lstStyle>
            <a:lvl1pPr marL="0" indent="0">
              <a:buNone/>
              <a:defRPr sz="2000"/>
            </a:lvl1pPr>
          </a:lstStyle>
          <a:p>
            <a:r>
              <a:rPr lang="en-GB"/>
              <a:t>Click the icon in the centre to add an image</a:t>
            </a:r>
          </a:p>
        </p:txBody>
      </p:sp>
      <p:sp>
        <p:nvSpPr>
          <p:cNvPr id="8" name="Picture Placeholder 8"/>
          <p:cNvSpPr>
            <a:spLocks noGrp="1"/>
          </p:cNvSpPr>
          <p:nvPr>
            <p:ph type="pic" sz="quarter" idx="14" hasCustomPrompt="1"/>
          </p:nvPr>
        </p:nvSpPr>
        <p:spPr>
          <a:xfrm>
            <a:off x="9380855" y="0"/>
            <a:ext cx="2811146" cy="3445164"/>
          </a:xfrm>
          <a:prstGeom prst="rect">
            <a:avLst/>
          </a:prstGeom>
        </p:spPr>
        <p:txBody>
          <a:bodyPr/>
          <a:lstStyle>
            <a:lvl1pPr marL="0" indent="0">
              <a:buNone/>
              <a:defRPr sz="2000"/>
            </a:lvl1pPr>
          </a:lstStyle>
          <a:p>
            <a:r>
              <a:rPr lang="en-GB"/>
              <a:t>Click the icon in the centre to add an image</a:t>
            </a:r>
          </a:p>
        </p:txBody>
      </p:sp>
      <p:sp>
        <p:nvSpPr>
          <p:cNvPr id="11" name="Picture Placeholder 8"/>
          <p:cNvSpPr>
            <a:spLocks noGrp="1"/>
          </p:cNvSpPr>
          <p:nvPr>
            <p:ph type="pic" sz="quarter" idx="15" hasCustomPrompt="1"/>
          </p:nvPr>
        </p:nvSpPr>
        <p:spPr>
          <a:xfrm>
            <a:off x="6561273" y="3412837"/>
            <a:ext cx="2829742" cy="3445164"/>
          </a:xfrm>
          <a:prstGeom prst="rect">
            <a:avLst/>
          </a:prstGeom>
        </p:spPr>
        <p:txBody>
          <a:bodyPr/>
          <a:lstStyle>
            <a:lvl1pPr marL="0" indent="0">
              <a:buNone/>
              <a:defRPr sz="2000"/>
            </a:lvl1pPr>
          </a:lstStyle>
          <a:p>
            <a:r>
              <a:rPr lang="en-GB"/>
              <a:t>Click the icon in the centre to add an image</a:t>
            </a:r>
          </a:p>
        </p:txBody>
      </p:sp>
      <p:sp>
        <p:nvSpPr>
          <p:cNvPr id="10" name="Title 1"/>
          <p:cNvSpPr>
            <a:spLocks noGrp="1"/>
          </p:cNvSpPr>
          <p:nvPr>
            <p:ph type="title" hasCustomPrompt="1"/>
          </p:nvPr>
        </p:nvSpPr>
        <p:spPr>
          <a:xfrm>
            <a:off x="625542" y="1394300"/>
            <a:ext cx="552473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14"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descr="A light line in the dark&#10;&#10;Description automatically generated">
            <a:extLst>
              <a:ext uri="{FF2B5EF4-FFF2-40B4-BE49-F238E27FC236}">
                <a16:creationId xmlns:a16="http://schemas.microsoft.com/office/drawing/2014/main" id="{9B41ADE8-38DA-B066-5CB9-FF8B3766FF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458242" y="2780976"/>
            <a:ext cx="8243248" cy="1398405"/>
          </a:xfrm>
          <a:prstGeom prst="rect">
            <a:avLst/>
          </a:prstGeom>
        </p:spPr>
      </p:pic>
      <p:pic>
        <p:nvPicPr>
          <p:cNvPr id="3" name="Picture 2">
            <a:extLst>
              <a:ext uri="{FF2B5EF4-FFF2-40B4-BE49-F238E27FC236}">
                <a16:creationId xmlns:a16="http://schemas.microsoft.com/office/drawing/2014/main" id="{782C2C40-07F4-A333-9115-5854D9C084A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5" name="TextBox 4">
            <a:extLst>
              <a:ext uri="{FF2B5EF4-FFF2-40B4-BE49-F238E27FC236}">
                <a16:creationId xmlns:a16="http://schemas.microsoft.com/office/drawing/2014/main" id="{641CF3C3-4170-8BC9-338D-16F027915F93}"/>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2888987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py + Images 2">
    <p:bg>
      <p:bgPr>
        <a:solidFill>
          <a:schemeClr val="tx1"/>
        </a:solidFill>
        <a:effectLst/>
      </p:bgPr>
    </p:bg>
    <p:spTree>
      <p:nvGrpSpPr>
        <p:cNvPr id="1" name=""/>
        <p:cNvGrpSpPr/>
        <p:nvPr/>
      </p:nvGrpSpPr>
      <p:grpSpPr>
        <a:xfrm>
          <a:off x="0" y="0"/>
          <a:ext cx="0" cy="0"/>
          <a:chOff x="0" y="0"/>
          <a:chExt cx="0" cy="0"/>
        </a:xfrm>
      </p:grpSpPr>
      <p:sp>
        <p:nvSpPr>
          <p:cNvPr id="12" name="Picture Placeholder 8"/>
          <p:cNvSpPr>
            <a:spLocks noGrp="1"/>
          </p:cNvSpPr>
          <p:nvPr>
            <p:ph type="pic" sz="quarter" idx="16" hasCustomPrompt="1"/>
          </p:nvPr>
        </p:nvSpPr>
        <p:spPr>
          <a:xfrm>
            <a:off x="9380855" y="3412837"/>
            <a:ext cx="2811146" cy="3445164"/>
          </a:xfrm>
          <a:prstGeom prst="rect">
            <a:avLst/>
          </a:prstGeom>
        </p:spPr>
        <p:txBody>
          <a:bodyPr/>
          <a:lstStyle>
            <a:lvl1pPr marL="0" indent="0">
              <a:buNone/>
              <a:defRPr sz="2000">
                <a:solidFill>
                  <a:schemeClr val="bg1"/>
                </a:solidFill>
              </a:defRPr>
            </a:lvl1pPr>
          </a:lstStyle>
          <a:p>
            <a:r>
              <a:rPr lang="en-GB"/>
              <a:t>Click the icon in the centre to add an image</a:t>
            </a:r>
          </a:p>
        </p:txBody>
      </p:sp>
      <p:sp>
        <p:nvSpPr>
          <p:cNvPr id="9" name="Picture Placeholder 8"/>
          <p:cNvSpPr>
            <a:spLocks noGrp="1"/>
          </p:cNvSpPr>
          <p:nvPr>
            <p:ph type="pic" sz="quarter" idx="13" hasCustomPrompt="1"/>
          </p:nvPr>
        </p:nvSpPr>
        <p:spPr>
          <a:xfrm>
            <a:off x="6561273" y="0"/>
            <a:ext cx="2829742" cy="3445164"/>
          </a:xfrm>
          <a:prstGeom prst="rect">
            <a:avLst/>
          </a:prstGeom>
        </p:spPr>
        <p:txBody>
          <a:bodyPr/>
          <a:lstStyle>
            <a:lvl1pPr marL="0" indent="0">
              <a:buNone/>
              <a:defRPr sz="2000">
                <a:solidFill>
                  <a:schemeClr val="bg1"/>
                </a:solidFill>
              </a:defRPr>
            </a:lvl1pPr>
          </a:lstStyle>
          <a:p>
            <a:r>
              <a:rPr lang="en-GB"/>
              <a:t>Click the icon in the centre to add an image</a:t>
            </a:r>
          </a:p>
        </p:txBody>
      </p:sp>
      <p:sp>
        <p:nvSpPr>
          <p:cNvPr id="8" name="Picture Placeholder 8"/>
          <p:cNvSpPr>
            <a:spLocks noGrp="1"/>
          </p:cNvSpPr>
          <p:nvPr>
            <p:ph type="pic" sz="quarter" idx="14" hasCustomPrompt="1"/>
          </p:nvPr>
        </p:nvSpPr>
        <p:spPr>
          <a:xfrm>
            <a:off x="9380855" y="0"/>
            <a:ext cx="2811146" cy="3445164"/>
          </a:xfrm>
          <a:prstGeom prst="rect">
            <a:avLst/>
          </a:prstGeom>
        </p:spPr>
        <p:txBody>
          <a:bodyPr/>
          <a:lstStyle>
            <a:lvl1pPr marL="0" indent="0">
              <a:buNone/>
              <a:defRPr sz="2000">
                <a:solidFill>
                  <a:schemeClr val="bg1"/>
                </a:solidFill>
              </a:defRPr>
            </a:lvl1pPr>
          </a:lstStyle>
          <a:p>
            <a:r>
              <a:rPr lang="en-GB"/>
              <a:t>Click the icon in the centre to add an image</a:t>
            </a:r>
          </a:p>
        </p:txBody>
      </p:sp>
      <p:sp>
        <p:nvSpPr>
          <p:cNvPr id="11" name="Picture Placeholder 8"/>
          <p:cNvSpPr>
            <a:spLocks noGrp="1"/>
          </p:cNvSpPr>
          <p:nvPr>
            <p:ph type="pic" sz="quarter" idx="15" hasCustomPrompt="1"/>
          </p:nvPr>
        </p:nvSpPr>
        <p:spPr>
          <a:xfrm>
            <a:off x="6561273" y="3412837"/>
            <a:ext cx="2829742" cy="3445164"/>
          </a:xfrm>
          <a:prstGeom prst="rect">
            <a:avLst/>
          </a:prstGeom>
        </p:spPr>
        <p:txBody>
          <a:bodyPr/>
          <a:lstStyle>
            <a:lvl1pPr marL="0" indent="0">
              <a:buNone/>
              <a:defRPr sz="2000">
                <a:solidFill>
                  <a:schemeClr val="bg1"/>
                </a:solidFill>
              </a:defRPr>
            </a:lvl1pPr>
          </a:lstStyle>
          <a:p>
            <a:r>
              <a:rPr lang="en-GB"/>
              <a:t>Click the icon in the centre to add an image</a:t>
            </a:r>
          </a:p>
        </p:txBody>
      </p:sp>
      <p:sp>
        <p:nvSpPr>
          <p:cNvPr id="10" name="Title 1"/>
          <p:cNvSpPr>
            <a:spLocks noGrp="1"/>
          </p:cNvSpPr>
          <p:nvPr>
            <p:ph type="title" hasCustomPrompt="1"/>
          </p:nvPr>
        </p:nvSpPr>
        <p:spPr>
          <a:xfrm>
            <a:off x="625542" y="1394300"/>
            <a:ext cx="5524737" cy="803933"/>
          </a:xfrm>
          <a:prstGeom prst="rect">
            <a:avLst/>
          </a:prstGeom>
        </p:spPr>
        <p:txBody>
          <a:bodyPr anchor="b"/>
          <a:lstStyle>
            <a:lvl1pPr>
              <a:defRPr sz="4000" b="1" i="0" baseline="0">
                <a:solidFill>
                  <a:schemeClr val="bg1"/>
                </a:solidFill>
                <a:latin typeface="Arial" panose="020B0604020202020204" pitchFamily="34" charset="0"/>
                <a:cs typeface="Arial" panose="020B0604020202020204" pitchFamily="34" charset="0"/>
              </a:defRPr>
            </a:lvl1pPr>
          </a:lstStyle>
          <a:p>
            <a:r>
              <a:rPr lang="en-US"/>
              <a:t>TITLE GOES HERE</a:t>
            </a:r>
            <a:endParaRPr lang="en-GB"/>
          </a:p>
        </p:txBody>
      </p:sp>
      <p:sp>
        <p:nvSpPr>
          <p:cNvPr id="14"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solidFill>
                  <a:schemeClr val="bg1"/>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descr="A light line in the dark&#10;&#10;Description automatically generated">
            <a:extLst>
              <a:ext uri="{FF2B5EF4-FFF2-40B4-BE49-F238E27FC236}">
                <a16:creationId xmlns:a16="http://schemas.microsoft.com/office/drawing/2014/main" id="{9B41ADE8-38DA-B066-5CB9-FF8B3766FF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458242" y="2780976"/>
            <a:ext cx="8243248" cy="1398405"/>
          </a:xfrm>
          <a:prstGeom prst="rect">
            <a:avLst/>
          </a:prstGeom>
        </p:spPr>
      </p:pic>
      <p:sp>
        <p:nvSpPr>
          <p:cNvPr id="5" name="TextBox 4">
            <a:extLst>
              <a:ext uri="{FF2B5EF4-FFF2-40B4-BE49-F238E27FC236}">
                <a16:creationId xmlns:a16="http://schemas.microsoft.com/office/drawing/2014/main" id="{641CF3C3-4170-8BC9-338D-16F027915F93}"/>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pic>
        <p:nvPicPr>
          <p:cNvPr id="4" name="Picture 3">
            <a:extLst>
              <a:ext uri="{FF2B5EF4-FFF2-40B4-BE49-F238E27FC236}">
                <a16:creationId xmlns:a16="http://schemas.microsoft.com/office/drawing/2014/main" id="{E27D7DB3-06C4-A43B-877B-60D61FD52E4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Tree>
    <p:extLst>
      <p:ext uri="{BB962C8B-B14F-4D97-AF65-F5344CB8AC3E}">
        <p14:creationId xmlns:p14="http://schemas.microsoft.com/office/powerpoint/2010/main" val="4086982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ography Slide">
    <p:spTree>
      <p:nvGrpSpPr>
        <p:cNvPr id="1" name=""/>
        <p:cNvGrpSpPr/>
        <p:nvPr/>
      </p:nvGrpSpPr>
      <p:grpSpPr>
        <a:xfrm>
          <a:off x="0" y="0"/>
          <a:ext cx="0" cy="0"/>
          <a:chOff x="0" y="0"/>
          <a:chExt cx="0" cy="0"/>
        </a:xfrm>
      </p:grpSpPr>
      <p:sp>
        <p:nvSpPr>
          <p:cNvPr id="31" name="Picture Placeholder 30"/>
          <p:cNvSpPr>
            <a:spLocks noGrp="1"/>
          </p:cNvSpPr>
          <p:nvPr>
            <p:ph type="pic" sz="quarter" idx="24"/>
          </p:nvPr>
        </p:nvSpPr>
        <p:spPr>
          <a:xfrm>
            <a:off x="8560519"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lvl1pPr>
          </a:lstStyle>
          <a:p>
            <a:r>
              <a:rPr lang="en-GB"/>
              <a:t>Click icon to add picture</a:t>
            </a:r>
          </a:p>
        </p:txBody>
      </p:sp>
      <p:sp>
        <p:nvSpPr>
          <p:cNvPr id="30" name="Picture Placeholder 29"/>
          <p:cNvSpPr>
            <a:spLocks noGrp="1"/>
          </p:cNvSpPr>
          <p:nvPr>
            <p:ph type="pic" sz="quarter" idx="23"/>
          </p:nvPr>
        </p:nvSpPr>
        <p:spPr>
          <a:xfrm>
            <a:off x="5139457"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lvl1pPr>
          </a:lstStyle>
          <a:p>
            <a:r>
              <a:rPr lang="en-GB"/>
              <a:t>Click icon to add picture</a:t>
            </a:r>
          </a:p>
        </p:txBody>
      </p:sp>
      <p:sp>
        <p:nvSpPr>
          <p:cNvPr id="29" name="Picture Placeholder 28"/>
          <p:cNvSpPr>
            <a:spLocks noGrp="1"/>
          </p:cNvSpPr>
          <p:nvPr>
            <p:ph type="pic" sz="quarter" idx="22"/>
          </p:nvPr>
        </p:nvSpPr>
        <p:spPr>
          <a:xfrm>
            <a:off x="1718397"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solidFill>
                  <a:schemeClr val="tx1"/>
                </a:solidFill>
              </a:defRPr>
            </a:lvl1pPr>
          </a:lstStyle>
          <a:p>
            <a:r>
              <a:rPr lang="en-GB"/>
              <a:t>Click icon to add picture</a:t>
            </a:r>
          </a:p>
        </p:txBody>
      </p:sp>
      <p:sp>
        <p:nvSpPr>
          <p:cNvPr id="10" name="Title 1"/>
          <p:cNvSpPr>
            <a:spLocks noGrp="1"/>
          </p:cNvSpPr>
          <p:nvPr>
            <p:ph type="title" hasCustomPrompt="1"/>
          </p:nvPr>
        </p:nvSpPr>
        <p:spPr>
          <a:xfrm>
            <a:off x="441035" y="914400"/>
            <a:ext cx="11289147" cy="1042620"/>
          </a:xfrm>
          <a:prstGeom prst="rect">
            <a:avLst/>
          </a:prstGeom>
        </p:spPr>
        <p:txBody>
          <a:bodyPr anchor="b"/>
          <a:lstStyle>
            <a:lvl1pPr algn="ct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18" name="Text Placeholder 17"/>
          <p:cNvSpPr>
            <a:spLocks noGrp="1"/>
          </p:cNvSpPr>
          <p:nvPr>
            <p:ph type="body" sz="quarter" idx="16" hasCustomPrompt="1"/>
          </p:nvPr>
        </p:nvSpPr>
        <p:spPr>
          <a:xfrm>
            <a:off x="1417835" y="4385454"/>
            <a:ext cx="2559810" cy="425450"/>
          </a:xfrm>
          <a:prstGeom prst="rect">
            <a:avLst/>
          </a:prstGeom>
        </p:spPr>
        <p:txBody>
          <a:bodyPr/>
          <a:lstStyle>
            <a:lvl1pPr marL="0" indent="0" algn="ctr">
              <a:buNone/>
              <a:defRPr sz="1800" baseline="0">
                <a:latin typeface="Arial" panose="020B0604020202020204" pitchFamily="34" charset="0"/>
                <a:cs typeface="Arial" panose="020B0604020202020204" pitchFamily="34" charset="0"/>
              </a:defRPr>
            </a:lvl1pPr>
          </a:lstStyle>
          <a:p>
            <a:pPr lvl="0"/>
            <a:r>
              <a:rPr lang="en-GB"/>
              <a:t>NAME GOES HERE</a:t>
            </a:r>
          </a:p>
        </p:txBody>
      </p:sp>
      <p:sp>
        <p:nvSpPr>
          <p:cNvPr id="19" name="Text Placeholder 17"/>
          <p:cNvSpPr>
            <a:spLocks noGrp="1"/>
          </p:cNvSpPr>
          <p:nvPr>
            <p:ph type="body" sz="quarter" idx="17" hasCustomPrompt="1"/>
          </p:nvPr>
        </p:nvSpPr>
        <p:spPr>
          <a:xfrm>
            <a:off x="4838896" y="4385454"/>
            <a:ext cx="2559810" cy="425450"/>
          </a:xfrm>
          <a:prstGeom prst="rect">
            <a:avLst/>
          </a:prstGeom>
        </p:spPr>
        <p:txBody>
          <a:bodyPr/>
          <a:lstStyle>
            <a:lvl1pPr marL="0" indent="0" algn="ctr">
              <a:buNone/>
              <a:defRPr sz="1800" baseline="0">
                <a:latin typeface="Arial" panose="020B0604020202020204" pitchFamily="34" charset="0"/>
                <a:cs typeface="Arial" panose="020B0604020202020204" pitchFamily="34" charset="0"/>
              </a:defRPr>
            </a:lvl1pPr>
          </a:lstStyle>
          <a:p>
            <a:pPr lvl="0"/>
            <a:r>
              <a:rPr lang="en-GB"/>
              <a:t>NAME GOES HERE</a:t>
            </a:r>
          </a:p>
        </p:txBody>
      </p:sp>
      <p:sp>
        <p:nvSpPr>
          <p:cNvPr id="20" name="Text Placeholder 17"/>
          <p:cNvSpPr>
            <a:spLocks noGrp="1"/>
          </p:cNvSpPr>
          <p:nvPr>
            <p:ph type="body" sz="quarter" idx="18" hasCustomPrompt="1"/>
          </p:nvPr>
        </p:nvSpPr>
        <p:spPr>
          <a:xfrm>
            <a:off x="8259957" y="4385454"/>
            <a:ext cx="2559810" cy="425450"/>
          </a:xfrm>
          <a:prstGeom prst="rect">
            <a:avLst/>
          </a:prstGeom>
        </p:spPr>
        <p:txBody>
          <a:bodyPr/>
          <a:lstStyle>
            <a:lvl1pPr marL="0" indent="0" algn="ctr">
              <a:buNone/>
              <a:defRPr sz="1800" baseline="0">
                <a:latin typeface="Arial" panose="020B0604020202020204" pitchFamily="34" charset="0"/>
                <a:cs typeface="Arial" panose="020B0604020202020204" pitchFamily="34" charset="0"/>
              </a:defRPr>
            </a:lvl1pPr>
          </a:lstStyle>
          <a:p>
            <a:pPr lvl="0"/>
            <a:r>
              <a:rPr lang="en-GB"/>
              <a:t>NAME GOES HERE</a:t>
            </a:r>
          </a:p>
        </p:txBody>
      </p:sp>
      <p:sp>
        <p:nvSpPr>
          <p:cNvPr id="22" name="Text Placeholder 17"/>
          <p:cNvSpPr>
            <a:spLocks noGrp="1"/>
          </p:cNvSpPr>
          <p:nvPr>
            <p:ph type="body" sz="quarter" idx="19" hasCustomPrompt="1"/>
          </p:nvPr>
        </p:nvSpPr>
        <p:spPr>
          <a:xfrm>
            <a:off x="1546658" y="4858471"/>
            <a:ext cx="2235777" cy="899743"/>
          </a:xfrm>
          <a:prstGeom prst="rect">
            <a:avLst/>
          </a:prstGeom>
        </p:spPr>
        <p:txBody>
          <a:bodyPr/>
          <a:lstStyle>
            <a:lvl1pPr marL="0" indent="0" algn="ctr">
              <a:buNone/>
              <a:defRPr sz="1400" baseline="0">
                <a:latin typeface="Arial" panose="020B0604020202020204" pitchFamily="34" charset="0"/>
                <a:cs typeface="Arial" panose="020B0604020202020204" pitchFamily="34" charset="0"/>
              </a:defRPr>
            </a:lvl1pPr>
          </a:lstStyle>
          <a:p>
            <a:pPr lvl="0"/>
            <a:r>
              <a:rPr lang="en-GB"/>
              <a:t>Copy</a:t>
            </a:r>
          </a:p>
        </p:txBody>
      </p:sp>
      <p:sp>
        <p:nvSpPr>
          <p:cNvPr id="23" name="Text Placeholder 17"/>
          <p:cNvSpPr>
            <a:spLocks noGrp="1"/>
          </p:cNvSpPr>
          <p:nvPr>
            <p:ph type="body" sz="quarter" idx="20" hasCustomPrompt="1"/>
          </p:nvPr>
        </p:nvSpPr>
        <p:spPr>
          <a:xfrm>
            <a:off x="4967719" y="4858471"/>
            <a:ext cx="2235777" cy="899743"/>
          </a:xfrm>
          <a:prstGeom prst="rect">
            <a:avLst/>
          </a:prstGeom>
        </p:spPr>
        <p:txBody>
          <a:bodyPr/>
          <a:lstStyle>
            <a:lvl1pPr marL="0" indent="0" algn="ctr">
              <a:buNone/>
              <a:defRPr sz="1400" baseline="0">
                <a:latin typeface="Arial" panose="020B0604020202020204" pitchFamily="34" charset="0"/>
                <a:cs typeface="Arial" panose="020B0604020202020204" pitchFamily="34" charset="0"/>
              </a:defRPr>
            </a:lvl1pPr>
          </a:lstStyle>
          <a:p>
            <a:pPr lvl="0"/>
            <a:r>
              <a:rPr lang="en-GB"/>
              <a:t>Copy</a:t>
            </a:r>
          </a:p>
        </p:txBody>
      </p:sp>
      <p:sp>
        <p:nvSpPr>
          <p:cNvPr id="24" name="Text Placeholder 17"/>
          <p:cNvSpPr>
            <a:spLocks noGrp="1"/>
          </p:cNvSpPr>
          <p:nvPr>
            <p:ph type="body" sz="quarter" idx="21" hasCustomPrompt="1"/>
          </p:nvPr>
        </p:nvSpPr>
        <p:spPr>
          <a:xfrm>
            <a:off x="8388780" y="4858471"/>
            <a:ext cx="2235777" cy="899743"/>
          </a:xfrm>
          <a:prstGeom prst="rect">
            <a:avLst/>
          </a:prstGeom>
        </p:spPr>
        <p:txBody>
          <a:bodyPr/>
          <a:lstStyle>
            <a:lvl1pPr marL="0" indent="0" algn="ctr">
              <a:buNone/>
              <a:defRPr sz="1400" baseline="0">
                <a:latin typeface="Arial" panose="020B0604020202020204" pitchFamily="34" charset="0"/>
                <a:cs typeface="Arial" panose="020B0604020202020204" pitchFamily="34" charset="0"/>
              </a:defRPr>
            </a:lvl1pPr>
          </a:lstStyle>
          <a:p>
            <a:pPr lvl="0"/>
            <a:r>
              <a:rPr lang="en-GB"/>
              <a:t>Copy</a:t>
            </a:r>
          </a:p>
        </p:txBody>
      </p:sp>
      <p:pic>
        <p:nvPicPr>
          <p:cNvPr id="2" name="Picture 1">
            <a:extLst>
              <a:ext uri="{FF2B5EF4-FFF2-40B4-BE49-F238E27FC236}">
                <a16:creationId xmlns:a16="http://schemas.microsoft.com/office/drawing/2014/main" id="{51DA9220-9236-7CA3-688D-A6A20C4E809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39179669-98F7-A07C-3A98-FC0A3508ACBD}"/>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24811001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ts Slide">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9328727" y="-1"/>
            <a:ext cx="2863274" cy="3422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userDrawn="1"/>
        </p:nvSpPr>
        <p:spPr>
          <a:xfrm>
            <a:off x="6465453" y="-16307"/>
            <a:ext cx="2863274" cy="3449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userDrawn="1"/>
        </p:nvSpPr>
        <p:spPr>
          <a:xfrm>
            <a:off x="9328727" y="3422074"/>
            <a:ext cx="2863274" cy="3445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userDrawn="1"/>
        </p:nvSpPr>
        <p:spPr>
          <a:xfrm>
            <a:off x="6465453" y="3426690"/>
            <a:ext cx="2863274" cy="34359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 Placeholder 17"/>
          <p:cNvSpPr>
            <a:spLocks noGrp="1"/>
          </p:cNvSpPr>
          <p:nvPr>
            <p:ph type="body" sz="quarter" idx="16" hasCustomPrompt="1"/>
          </p:nvPr>
        </p:nvSpPr>
        <p:spPr>
          <a:xfrm>
            <a:off x="9642475" y="792711"/>
            <a:ext cx="2235777" cy="740524"/>
          </a:xfrm>
          <a:prstGeom prst="rect">
            <a:avLst/>
          </a:prstGeom>
        </p:spPr>
        <p:txBody>
          <a:bodyPr anchor="ctr"/>
          <a:lstStyle>
            <a:lvl1pPr marL="0" indent="0" algn="ctr">
              <a:buNone/>
              <a:defRPr sz="4400" baseline="0">
                <a:solidFill>
                  <a:schemeClr val="accent1"/>
                </a:solidFill>
                <a:latin typeface="+mn-lt"/>
              </a:defRPr>
            </a:lvl1pPr>
          </a:lstStyle>
          <a:p>
            <a:pPr lvl="0"/>
            <a:r>
              <a:rPr lang="en-GB"/>
              <a:t>XXX</a:t>
            </a:r>
          </a:p>
        </p:txBody>
      </p:sp>
      <p:sp>
        <p:nvSpPr>
          <p:cNvPr id="22" name="Text Placeholder 17"/>
          <p:cNvSpPr>
            <a:spLocks noGrp="1"/>
          </p:cNvSpPr>
          <p:nvPr>
            <p:ph type="body" sz="quarter" idx="19" hasCustomPrompt="1"/>
          </p:nvPr>
        </p:nvSpPr>
        <p:spPr>
          <a:xfrm>
            <a:off x="9645066" y="1549541"/>
            <a:ext cx="2233186" cy="1052080"/>
          </a:xfrm>
          <a:prstGeom prst="rect">
            <a:avLst/>
          </a:prstGeom>
        </p:spPr>
        <p:txBody>
          <a:bodyPr/>
          <a:lstStyle>
            <a:lvl1pPr marL="0" indent="0" algn="ctr">
              <a:buNone/>
              <a:defRPr sz="1800" baseline="0">
                <a:solidFill>
                  <a:schemeClr val="accent1"/>
                </a:solidFill>
                <a:latin typeface="FSP DEMO - Proxima Nova Light" panose="02000506030000020004" pitchFamily="50" charset="0"/>
              </a:defRPr>
            </a:lvl1pPr>
          </a:lstStyle>
          <a:p>
            <a:pPr lvl="0"/>
            <a:r>
              <a:rPr lang="en-GB"/>
              <a:t>Copy</a:t>
            </a:r>
          </a:p>
        </p:txBody>
      </p:sp>
      <p:sp>
        <p:nvSpPr>
          <p:cNvPr id="30" name="Text Placeholder 17"/>
          <p:cNvSpPr>
            <a:spLocks noGrp="1"/>
          </p:cNvSpPr>
          <p:nvPr>
            <p:ph type="body" sz="quarter" idx="20" hasCustomPrompt="1"/>
          </p:nvPr>
        </p:nvSpPr>
        <p:spPr>
          <a:xfrm>
            <a:off x="6776611" y="4331107"/>
            <a:ext cx="2235777" cy="740524"/>
          </a:xfrm>
          <a:prstGeom prst="rect">
            <a:avLst/>
          </a:prstGeom>
        </p:spPr>
        <p:txBody>
          <a:bodyPr anchor="ctr"/>
          <a:lstStyle>
            <a:lvl1pPr marL="0" indent="0" algn="ctr">
              <a:buNone/>
              <a:defRPr sz="4400" baseline="0">
                <a:solidFill>
                  <a:schemeClr val="accent1"/>
                </a:solidFill>
                <a:latin typeface="+mn-lt"/>
              </a:defRPr>
            </a:lvl1pPr>
          </a:lstStyle>
          <a:p>
            <a:pPr lvl="0"/>
            <a:r>
              <a:rPr lang="en-GB"/>
              <a:t>XXX</a:t>
            </a:r>
          </a:p>
        </p:txBody>
      </p:sp>
      <p:sp>
        <p:nvSpPr>
          <p:cNvPr id="31" name="Text Placeholder 17"/>
          <p:cNvSpPr>
            <a:spLocks noGrp="1"/>
          </p:cNvSpPr>
          <p:nvPr>
            <p:ph type="body" sz="quarter" idx="21" hasCustomPrompt="1"/>
          </p:nvPr>
        </p:nvSpPr>
        <p:spPr>
          <a:xfrm>
            <a:off x="6779202" y="5087937"/>
            <a:ext cx="2233186" cy="1052080"/>
          </a:xfrm>
          <a:prstGeom prst="rect">
            <a:avLst/>
          </a:prstGeom>
        </p:spPr>
        <p:txBody>
          <a:bodyPr/>
          <a:lstStyle>
            <a:lvl1pPr marL="0" indent="0" algn="ctr">
              <a:buNone/>
              <a:defRPr sz="1800" baseline="0">
                <a:solidFill>
                  <a:schemeClr val="accent1"/>
                </a:solidFill>
                <a:latin typeface="FSP DEMO - Proxima Nova Light" panose="02000506030000020004" pitchFamily="50" charset="0"/>
              </a:defRPr>
            </a:lvl1pPr>
          </a:lstStyle>
          <a:p>
            <a:pPr lvl="0"/>
            <a:r>
              <a:rPr lang="en-GB"/>
              <a:t>Copy</a:t>
            </a:r>
          </a:p>
        </p:txBody>
      </p:sp>
      <p:sp>
        <p:nvSpPr>
          <p:cNvPr id="32" name="Text Placeholder 17"/>
          <p:cNvSpPr>
            <a:spLocks noGrp="1"/>
          </p:cNvSpPr>
          <p:nvPr>
            <p:ph type="body" sz="quarter" idx="22" hasCustomPrompt="1"/>
          </p:nvPr>
        </p:nvSpPr>
        <p:spPr>
          <a:xfrm>
            <a:off x="9639885" y="4331107"/>
            <a:ext cx="2235777" cy="740524"/>
          </a:xfrm>
          <a:prstGeom prst="rect">
            <a:avLst/>
          </a:prstGeom>
        </p:spPr>
        <p:txBody>
          <a:bodyPr anchor="ctr"/>
          <a:lstStyle>
            <a:lvl1pPr marL="0" indent="0" algn="ctr">
              <a:buNone/>
              <a:defRPr sz="4400" baseline="0">
                <a:solidFill>
                  <a:schemeClr val="bg2"/>
                </a:solidFill>
                <a:latin typeface="+mn-lt"/>
              </a:defRPr>
            </a:lvl1pPr>
          </a:lstStyle>
          <a:p>
            <a:pPr lvl="0"/>
            <a:r>
              <a:rPr lang="en-GB"/>
              <a:t>XXX</a:t>
            </a:r>
          </a:p>
        </p:txBody>
      </p:sp>
      <p:sp>
        <p:nvSpPr>
          <p:cNvPr id="33" name="Text Placeholder 17"/>
          <p:cNvSpPr>
            <a:spLocks noGrp="1"/>
          </p:cNvSpPr>
          <p:nvPr>
            <p:ph type="body" sz="quarter" idx="23" hasCustomPrompt="1"/>
          </p:nvPr>
        </p:nvSpPr>
        <p:spPr>
          <a:xfrm>
            <a:off x="9642476" y="5087937"/>
            <a:ext cx="2233186" cy="1052080"/>
          </a:xfrm>
          <a:prstGeom prst="rect">
            <a:avLst/>
          </a:prstGeom>
        </p:spPr>
        <p:txBody>
          <a:bodyPr/>
          <a:lstStyle>
            <a:lvl1pPr marL="0" indent="0" algn="ctr">
              <a:buNone/>
              <a:defRPr sz="1800" baseline="0">
                <a:solidFill>
                  <a:schemeClr val="bg2"/>
                </a:solidFill>
                <a:latin typeface="FSP DEMO - Proxima Nova Light" panose="02000506030000020004" pitchFamily="50" charset="0"/>
              </a:defRPr>
            </a:lvl1pPr>
          </a:lstStyle>
          <a:p>
            <a:pPr lvl="0"/>
            <a:r>
              <a:rPr lang="en-GB"/>
              <a:t>Copy</a:t>
            </a:r>
          </a:p>
        </p:txBody>
      </p:sp>
      <p:sp>
        <p:nvSpPr>
          <p:cNvPr id="34" name="Text Placeholder 17"/>
          <p:cNvSpPr>
            <a:spLocks noGrp="1"/>
          </p:cNvSpPr>
          <p:nvPr>
            <p:ph type="body" sz="quarter" idx="24" hasCustomPrompt="1"/>
          </p:nvPr>
        </p:nvSpPr>
        <p:spPr>
          <a:xfrm>
            <a:off x="6785264" y="792711"/>
            <a:ext cx="2235777" cy="740524"/>
          </a:xfrm>
          <a:prstGeom prst="rect">
            <a:avLst/>
          </a:prstGeom>
        </p:spPr>
        <p:txBody>
          <a:bodyPr anchor="ctr"/>
          <a:lstStyle>
            <a:lvl1pPr marL="0" indent="0" algn="ctr">
              <a:buNone/>
              <a:defRPr sz="4400" baseline="0">
                <a:solidFill>
                  <a:schemeClr val="bg2"/>
                </a:solidFill>
                <a:latin typeface="+mn-lt"/>
              </a:defRPr>
            </a:lvl1pPr>
          </a:lstStyle>
          <a:p>
            <a:pPr lvl="0"/>
            <a:r>
              <a:rPr lang="en-GB"/>
              <a:t>XXX</a:t>
            </a:r>
          </a:p>
        </p:txBody>
      </p:sp>
      <p:sp>
        <p:nvSpPr>
          <p:cNvPr id="35" name="Text Placeholder 17"/>
          <p:cNvSpPr>
            <a:spLocks noGrp="1"/>
          </p:cNvSpPr>
          <p:nvPr>
            <p:ph type="body" sz="quarter" idx="25" hasCustomPrompt="1"/>
          </p:nvPr>
        </p:nvSpPr>
        <p:spPr>
          <a:xfrm>
            <a:off x="6787855" y="1549541"/>
            <a:ext cx="2233186" cy="1052080"/>
          </a:xfrm>
          <a:prstGeom prst="rect">
            <a:avLst/>
          </a:prstGeom>
        </p:spPr>
        <p:txBody>
          <a:bodyPr/>
          <a:lstStyle>
            <a:lvl1pPr marL="0" indent="0" algn="ctr">
              <a:buNone/>
              <a:defRPr sz="1800" baseline="0">
                <a:solidFill>
                  <a:schemeClr val="bg2"/>
                </a:solidFill>
                <a:latin typeface="FSP DEMO - Proxima Nova Light" panose="02000506030000020004" pitchFamily="50" charset="0"/>
              </a:defRPr>
            </a:lvl1pPr>
          </a:lstStyle>
          <a:p>
            <a:pPr lvl="0"/>
            <a:r>
              <a:rPr lang="en-GB"/>
              <a:t>Copy</a:t>
            </a:r>
          </a:p>
        </p:txBody>
      </p:sp>
      <p:sp>
        <p:nvSpPr>
          <p:cNvPr id="17" name="Title 1"/>
          <p:cNvSpPr>
            <a:spLocks noGrp="1"/>
          </p:cNvSpPr>
          <p:nvPr>
            <p:ph type="title" hasCustomPrompt="1"/>
          </p:nvPr>
        </p:nvSpPr>
        <p:spPr>
          <a:xfrm>
            <a:off x="625542" y="1394300"/>
            <a:ext cx="533684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STATS TITLE HERE</a:t>
            </a:r>
            <a:endParaRPr lang="en-GB"/>
          </a:p>
        </p:txBody>
      </p:sp>
      <p:sp>
        <p:nvSpPr>
          <p:cNvPr id="19" name="Content Placeholder 2"/>
          <p:cNvSpPr>
            <a:spLocks noGrp="1"/>
          </p:cNvSpPr>
          <p:nvPr>
            <p:ph sz="half" idx="1" hasCustomPrompt="1"/>
          </p:nvPr>
        </p:nvSpPr>
        <p:spPr>
          <a:xfrm>
            <a:off x="625542" y="2250927"/>
            <a:ext cx="533684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4" name="Picture 3">
            <a:extLst>
              <a:ext uri="{FF2B5EF4-FFF2-40B4-BE49-F238E27FC236}">
                <a16:creationId xmlns:a16="http://schemas.microsoft.com/office/drawing/2014/main" id="{6C152AE2-41A2-8AA0-EA50-54065E6048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4502048D-377A-0555-DBE0-0D5B3D7BE4A5}"/>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682813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 Slide">
    <p:spTree>
      <p:nvGrpSpPr>
        <p:cNvPr id="1" name=""/>
        <p:cNvGrpSpPr/>
        <p:nvPr/>
      </p:nvGrpSpPr>
      <p:grpSpPr>
        <a:xfrm>
          <a:off x="0" y="0"/>
          <a:ext cx="0" cy="0"/>
          <a:chOff x="0" y="0"/>
          <a:chExt cx="0" cy="0"/>
        </a:xfrm>
      </p:grpSpPr>
      <p:sp>
        <p:nvSpPr>
          <p:cNvPr id="9" name="Chart Placeholder 8"/>
          <p:cNvSpPr>
            <a:spLocks noGrp="1"/>
          </p:cNvSpPr>
          <p:nvPr>
            <p:ph type="chart" sz="quarter" idx="13" hasCustomPrompt="1"/>
          </p:nvPr>
        </p:nvSpPr>
        <p:spPr>
          <a:xfrm>
            <a:off x="6400800" y="1235166"/>
            <a:ext cx="5180025" cy="4817815"/>
          </a:xfrm>
          <a:prstGeom prst="rect">
            <a:avLst/>
          </a:prstGeom>
        </p:spPr>
        <p:txBody>
          <a:bodyPr/>
          <a:lstStyle>
            <a:lvl1pPr marL="0" indent="0">
              <a:buNone/>
              <a:defRPr sz="1800" baseline="0"/>
            </a:lvl1pPr>
          </a:lstStyle>
          <a:p>
            <a:r>
              <a:rPr lang="en-GB"/>
              <a:t>Click icon in the middle to add a chart</a:t>
            </a:r>
          </a:p>
        </p:txBody>
      </p:sp>
      <p:sp>
        <p:nvSpPr>
          <p:cNvPr id="10" name="Title 1"/>
          <p:cNvSpPr>
            <a:spLocks noGrp="1"/>
          </p:cNvSpPr>
          <p:nvPr>
            <p:ph type="title" hasCustomPrompt="1"/>
          </p:nvPr>
        </p:nvSpPr>
        <p:spPr>
          <a:xfrm>
            <a:off x="625542" y="1394300"/>
            <a:ext cx="533684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STATS TITLE HERE</a:t>
            </a:r>
            <a:endParaRPr lang="en-GB"/>
          </a:p>
        </p:txBody>
      </p:sp>
      <p:sp>
        <p:nvSpPr>
          <p:cNvPr id="11" name="Content Placeholder 2"/>
          <p:cNvSpPr>
            <a:spLocks noGrp="1"/>
          </p:cNvSpPr>
          <p:nvPr>
            <p:ph sz="half" idx="1" hasCustomPrompt="1"/>
          </p:nvPr>
        </p:nvSpPr>
        <p:spPr>
          <a:xfrm>
            <a:off x="625542" y="2250927"/>
            <a:ext cx="533684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a:extLst>
              <a:ext uri="{FF2B5EF4-FFF2-40B4-BE49-F238E27FC236}">
                <a16:creationId xmlns:a16="http://schemas.microsoft.com/office/drawing/2014/main" id="{04DCD05F-E012-F5F1-7BAD-5EA11241A5F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FDE3261C-D46E-D912-E019-5673E5170F31}"/>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103560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ark Graph Slide">
    <p:bg>
      <p:bgPr>
        <a:solidFill>
          <a:schemeClr val="tx1"/>
        </a:solidFill>
        <a:effectLst/>
      </p:bgPr>
    </p:bg>
    <p:spTree>
      <p:nvGrpSpPr>
        <p:cNvPr id="1" name=""/>
        <p:cNvGrpSpPr/>
        <p:nvPr/>
      </p:nvGrpSpPr>
      <p:grpSpPr>
        <a:xfrm>
          <a:off x="0" y="0"/>
          <a:ext cx="0" cy="0"/>
          <a:chOff x="0" y="0"/>
          <a:chExt cx="0" cy="0"/>
        </a:xfrm>
      </p:grpSpPr>
      <p:sp>
        <p:nvSpPr>
          <p:cNvPr id="9" name="Chart Placeholder 8"/>
          <p:cNvSpPr>
            <a:spLocks noGrp="1"/>
          </p:cNvSpPr>
          <p:nvPr>
            <p:ph type="chart" sz="quarter" idx="13" hasCustomPrompt="1"/>
          </p:nvPr>
        </p:nvSpPr>
        <p:spPr>
          <a:xfrm>
            <a:off x="6400800" y="1235166"/>
            <a:ext cx="5180025" cy="4817815"/>
          </a:xfrm>
          <a:prstGeom prst="rect">
            <a:avLst/>
          </a:prstGeom>
        </p:spPr>
        <p:txBody>
          <a:bodyPr/>
          <a:lstStyle>
            <a:lvl1pPr marL="0" indent="0">
              <a:buNone/>
              <a:defRPr sz="1800" baseline="0">
                <a:solidFill>
                  <a:schemeClr val="bg1"/>
                </a:solidFill>
              </a:defRPr>
            </a:lvl1pPr>
          </a:lstStyle>
          <a:p>
            <a:r>
              <a:rPr lang="en-GB"/>
              <a:t>Click icon in the middle to add a chart</a:t>
            </a:r>
          </a:p>
        </p:txBody>
      </p:sp>
      <p:sp>
        <p:nvSpPr>
          <p:cNvPr id="10" name="Title 1"/>
          <p:cNvSpPr>
            <a:spLocks noGrp="1"/>
          </p:cNvSpPr>
          <p:nvPr>
            <p:ph type="title" hasCustomPrompt="1"/>
          </p:nvPr>
        </p:nvSpPr>
        <p:spPr>
          <a:xfrm>
            <a:off x="625542" y="1394300"/>
            <a:ext cx="5336847" cy="803933"/>
          </a:xfrm>
          <a:prstGeom prst="rect">
            <a:avLst/>
          </a:prstGeom>
        </p:spPr>
        <p:txBody>
          <a:bodyPr anchor="b"/>
          <a:lstStyle>
            <a:lvl1pPr>
              <a:defRPr sz="4000" b="1" i="0" baseline="0">
                <a:solidFill>
                  <a:schemeClr val="bg1"/>
                </a:solidFill>
                <a:latin typeface="Arial" panose="020B0604020202020204" pitchFamily="34" charset="0"/>
                <a:cs typeface="Arial" panose="020B0604020202020204" pitchFamily="34" charset="0"/>
              </a:defRPr>
            </a:lvl1pPr>
          </a:lstStyle>
          <a:p>
            <a:r>
              <a:rPr lang="en-US"/>
              <a:t>STATS TITLE HERE</a:t>
            </a:r>
            <a:endParaRPr lang="en-GB"/>
          </a:p>
        </p:txBody>
      </p:sp>
      <p:sp>
        <p:nvSpPr>
          <p:cNvPr id="11" name="Content Placeholder 2"/>
          <p:cNvSpPr>
            <a:spLocks noGrp="1"/>
          </p:cNvSpPr>
          <p:nvPr>
            <p:ph sz="half" idx="1" hasCustomPrompt="1"/>
          </p:nvPr>
        </p:nvSpPr>
        <p:spPr>
          <a:xfrm>
            <a:off x="625542" y="2250927"/>
            <a:ext cx="5336847" cy="3710614"/>
          </a:xfrm>
          <a:prstGeom prst="rect">
            <a:avLst/>
          </a:prstGeom>
        </p:spPr>
        <p:txBody>
          <a:bodyPr/>
          <a:lstStyle>
            <a:lvl1pPr marL="0" indent="0">
              <a:buNone/>
              <a:defRPr sz="1800" baseline="0">
                <a:solidFill>
                  <a:schemeClr val="bg1"/>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3" name="Picture 2">
            <a:extLst>
              <a:ext uri="{FF2B5EF4-FFF2-40B4-BE49-F238E27FC236}">
                <a16:creationId xmlns:a16="http://schemas.microsoft.com/office/drawing/2014/main" id="{5B9F782F-455E-D872-E915-DA0061F35C1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FAC4C84B-6C02-3E39-5B4A-34DBD3B1B2C9}"/>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4034581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12" name="Table Placeholder 11"/>
          <p:cNvSpPr>
            <a:spLocks noGrp="1"/>
          </p:cNvSpPr>
          <p:nvPr>
            <p:ph type="tbl" sz="quarter" idx="13" hasCustomPrompt="1"/>
          </p:nvPr>
        </p:nvSpPr>
        <p:spPr>
          <a:xfrm>
            <a:off x="6400799" y="1235166"/>
            <a:ext cx="5180025" cy="4817816"/>
          </a:xfrm>
          <a:prstGeom prst="rect">
            <a:avLst/>
          </a:prstGeom>
        </p:spPr>
        <p:txBody>
          <a:bodyPr/>
          <a:lstStyle>
            <a:lvl1pPr marL="0" indent="0">
              <a:buNone/>
              <a:defRPr sz="1800" baseline="0"/>
            </a:lvl1pPr>
          </a:lstStyle>
          <a:p>
            <a:r>
              <a:rPr lang="en-GB"/>
              <a:t>Click on the icon in the middle to add a table</a:t>
            </a:r>
          </a:p>
        </p:txBody>
      </p:sp>
      <p:sp>
        <p:nvSpPr>
          <p:cNvPr id="11" name="Title 1"/>
          <p:cNvSpPr>
            <a:spLocks noGrp="1"/>
          </p:cNvSpPr>
          <p:nvPr>
            <p:ph type="title" hasCustomPrompt="1"/>
          </p:nvPr>
        </p:nvSpPr>
        <p:spPr>
          <a:xfrm>
            <a:off x="625542" y="1394300"/>
            <a:ext cx="533684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HERE</a:t>
            </a:r>
            <a:endParaRPr lang="en-GB"/>
          </a:p>
        </p:txBody>
      </p:sp>
      <p:sp>
        <p:nvSpPr>
          <p:cNvPr id="13" name="Content Placeholder 2"/>
          <p:cNvSpPr>
            <a:spLocks noGrp="1"/>
          </p:cNvSpPr>
          <p:nvPr>
            <p:ph sz="half" idx="1" hasCustomPrompt="1"/>
          </p:nvPr>
        </p:nvSpPr>
        <p:spPr>
          <a:xfrm>
            <a:off x="625542" y="2250927"/>
            <a:ext cx="533684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C60F2923-98F3-3665-B0C8-A7587736AA03}"/>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19411637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111738-5C0E-88BE-DB3D-0BA8AD658D9D}"/>
              </a:ext>
            </a:extLst>
          </p:cNvPr>
          <p:cNvSpPr/>
          <p:nvPr userDrawn="1"/>
        </p:nvSpPr>
        <p:spPr>
          <a:xfrm>
            <a:off x="-1" y="0"/>
            <a:ext cx="50343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p:cNvSpPr>
            <a:spLocks noGrp="1"/>
          </p:cNvSpPr>
          <p:nvPr>
            <p:ph type="title" hasCustomPrompt="1"/>
          </p:nvPr>
        </p:nvSpPr>
        <p:spPr>
          <a:xfrm>
            <a:off x="625542" y="1394300"/>
            <a:ext cx="5336847" cy="803933"/>
          </a:xfrm>
          <a:prstGeom prst="rect">
            <a:avLst/>
          </a:prstGeom>
        </p:spPr>
        <p:txBody>
          <a:bodyPr anchor="b"/>
          <a:lstStyle>
            <a:lvl1pPr>
              <a:defRPr sz="4000" b="1" i="0" baseline="0">
                <a:solidFill>
                  <a:srgbClr val="003479"/>
                </a:solidFill>
                <a:latin typeface="Arial" panose="020B0604020202020204" pitchFamily="34" charset="0"/>
                <a:cs typeface="Arial" panose="020B0604020202020204" pitchFamily="34" charset="0"/>
              </a:defRPr>
            </a:lvl1pPr>
          </a:lstStyle>
          <a:p>
            <a:r>
              <a:rPr lang="en-US"/>
              <a:t>TITLE HERE</a:t>
            </a:r>
            <a:endParaRPr lang="en-GB"/>
          </a:p>
        </p:txBody>
      </p:sp>
      <p:sp>
        <p:nvSpPr>
          <p:cNvPr id="13" name="Content Placeholder 2"/>
          <p:cNvSpPr>
            <a:spLocks noGrp="1"/>
          </p:cNvSpPr>
          <p:nvPr>
            <p:ph sz="half" idx="1" hasCustomPrompt="1"/>
          </p:nvPr>
        </p:nvSpPr>
        <p:spPr>
          <a:xfrm>
            <a:off x="625542" y="2250927"/>
            <a:ext cx="5336847" cy="3710614"/>
          </a:xfrm>
          <a:prstGeom prst="rect">
            <a:avLst/>
          </a:prstGeom>
        </p:spPr>
        <p:txBody>
          <a:bodyPr/>
          <a:lstStyle>
            <a:lvl1pPr marL="0" indent="0">
              <a:buNone/>
              <a:defRPr sz="1800" baseline="0">
                <a:solidFill>
                  <a:srgbClr val="003479"/>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ED168296-F521-1E9C-FE22-5CE1FBAA9B8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3312927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ab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111738-5C0E-88BE-DB3D-0BA8AD658D9D}"/>
              </a:ext>
            </a:extLst>
          </p:cNvPr>
          <p:cNvSpPr/>
          <p:nvPr userDrawn="1"/>
        </p:nvSpPr>
        <p:spPr>
          <a:xfrm>
            <a:off x="-1" y="0"/>
            <a:ext cx="50343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p:cNvSpPr>
            <a:spLocks noGrp="1"/>
          </p:cNvSpPr>
          <p:nvPr>
            <p:ph type="title" hasCustomPrompt="1"/>
          </p:nvPr>
        </p:nvSpPr>
        <p:spPr>
          <a:xfrm>
            <a:off x="625542" y="1394300"/>
            <a:ext cx="5336847" cy="803933"/>
          </a:xfrm>
          <a:prstGeom prst="rect">
            <a:avLst/>
          </a:prstGeom>
        </p:spPr>
        <p:txBody>
          <a:bodyPr anchor="b"/>
          <a:lstStyle>
            <a:lvl1pPr>
              <a:defRPr sz="4000" b="1" i="0" baseline="0">
                <a:solidFill>
                  <a:srgbClr val="003479"/>
                </a:solidFill>
                <a:latin typeface="Arial" panose="020B0604020202020204" pitchFamily="34" charset="0"/>
                <a:cs typeface="Arial" panose="020B0604020202020204" pitchFamily="34" charset="0"/>
              </a:defRPr>
            </a:lvl1pPr>
          </a:lstStyle>
          <a:p>
            <a:r>
              <a:rPr lang="en-US"/>
              <a:t>TITLE HERE</a:t>
            </a:r>
            <a:endParaRPr lang="en-GB"/>
          </a:p>
        </p:txBody>
      </p:sp>
      <p:sp>
        <p:nvSpPr>
          <p:cNvPr id="13" name="Content Placeholder 2"/>
          <p:cNvSpPr>
            <a:spLocks noGrp="1"/>
          </p:cNvSpPr>
          <p:nvPr>
            <p:ph sz="half" idx="1" hasCustomPrompt="1"/>
          </p:nvPr>
        </p:nvSpPr>
        <p:spPr>
          <a:xfrm>
            <a:off x="625542" y="2250927"/>
            <a:ext cx="10800482" cy="3710614"/>
          </a:xfrm>
          <a:prstGeom prst="rect">
            <a:avLst/>
          </a:prstGeom>
        </p:spPr>
        <p:txBody>
          <a:bodyPr numCol="3"/>
          <a:lstStyle>
            <a:lvl1pPr marL="0" indent="0">
              <a:buNone/>
              <a:defRPr sz="1200" baseline="0">
                <a:solidFill>
                  <a:srgbClr val="003479"/>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endParaRPr lang="en-GB"/>
          </a:p>
        </p:txBody>
      </p:sp>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ED168296-F521-1E9C-FE22-5CE1FBAA9B8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42113511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 Point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92B2-B7F5-D324-E282-83FD272BBEFC}"/>
              </a:ext>
            </a:extLst>
          </p:cNvPr>
          <p:cNvSpPr>
            <a:spLocks noGrp="1"/>
          </p:cNvSpPr>
          <p:nvPr>
            <p:ph type="title" hasCustomPrompt="1"/>
          </p:nvPr>
        </p:nvSpPr>
        <p:spPr>
          <a:xfrm>
            <a:off x="625542" y="1394300"/>
            <a:ext cx="5336847" cy="803933"/>
          </a:xfrm>
          <a:prstGeom prst="rect">
            <a:avLst/>
          </a:prstGeom>
        </p:spPr>
        <p:txBody>
          <a:bodyPr anchor="b"/>
          <a:lstStyle>
            <a:lvl1pPr>
              <a:defRPr sz="4000" b="1" i="0" baseline="0">
                <a:solidFill>
                  <a:schemeClr val="bg1"/>
                </a:solidFill>
                <a:latin typeface="Arial" panose="020B0604020202020204" pitchFamily="34" charset="0"/>
                <a:cs typeface="Arial" panose="020B0604020202020204" pitchFamily="34" charset="0"/>
              </a:defRPr>
            </a:lvl1pPr>
          </a:lstStyle>
          <a:p>
            <a:r>
              <a:rPr lang="en-US"/>
              <a:t>TITLE HERE</a:t>
            </a:r>
            <a:endParaRPr lang="en-GB"/>
          </a:p>
        </p:txBody>
      </p:sp>
      <p:pic>
        <p:nvPicPr>
          <p:cNvPr id="5" name="Picture 4">
            <a:extLst>
              <a:ext uri="{FF2B5EF4-FFF2-40B4-BE49-F238E27FC236}">
                <a16:creationId xmlns:a16="http://schemas.microsoft.com/office/drawing/2014/main" id="{6D801BE9-03E8-3454-B90B-948ADB3A099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CC149B3E-FA10-2B81-B907-68BE645D1C50}"/>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
        <p:nvSpPr>
          <p:cNvPr id="7" name="Content Placeholder 2">
            <a:extLst>
              <a:ext uri="{FF2B5EF4-FFF2-40B4-BE49-F238E27FC236}">
                <a16:creationId xmlns:a16="http://schemas.microsoft.com/office/drawing/2014/main" id="{2BEE0BEB-E542-F5EE-6F56-5F2973A3F42E}"/>
              </a:ext>
            </a:extLst>
          </p:cNvPr>
          <p:cNvSpPr>
            <a:spLocks noGrp="1"/>
          </p:cNvSpPr>
          <p:nvPr>
            <p:ph sz="half" idx="1" hasCustomPrompt="1"/>
          </p:nvPr>
        </p:nvSpPr>
        <p:spPr>
          <a:xfrm>
            <a:off x="625542" y="2250927"/>
            <a:ext cx="5524737" cy="3710614"/>
          </a:xfrm>
          <a:prstGeom prst="rect">
            <a:avLst/>
          </a:prstGeom>
        </p:spPr>
        <p:txBody>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a:p>
            <a:pPr lvl="0"/>
            <a:r>
              <a:rPr lang="en-GB"/>
              <a:t>Copy goes here</a:t>
            </a:r>
          </a:p>
          <a:p>
            <a:pPr lvl="0"/>
            <a:r>
              <a:rPr lang="en-GB"/>
              <a:t>Copy goes here</a:t>
            </a:r>
          </a:p>
          <a:p>
            <a:pPr lvl="0"/>
            <a:r>
              <a:rPr lang="en-GB"/>
              <a:t>Copy goes here</a:t>
            </a:r>
          </a:p>
          <a:p>
            <a:pPr lvl="0"/>
            <a:endParaRPr lang="en-GB"/>
          </a:p>
          <a:p>
            <a:pPr lvl="0"/>
            <a:endParaRPr lang="en-GB"/>
          </a:p>
          <a:p>
            <a:pPr lvl="0"/>
            <a:endParaRPr lang="en-GB"/>
          </a:p>
        </p:txBody>
      </p:sp>
    </p:spTree>
    <p:extLst>
      <p:ext uri="{BB962C8B-B14F-4D97-AF65-F5344CB8AC3E}">
        <p14:creationId xmlns:p14="http://schemas.microsoft.com/office/powerpoint/2010/main" val="420071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9076" y="3079757"/>
            <a:ext cx="9144000" cy="2614033"/>
          </a:xfrm>
          <a:prstGeom prst="rect">
            <a:avLst/>
          </a:prstGeom>
        </p:spPr>
        <p:txBody>
          <a:bodyPr anchor="t"/>
          <a:lstStyle>
            <a:lvl1pPr algn="l">
              <a:defRPr sz="6000" b="1" i="0" baseline="0">
                <a:solidFill>
                  <a:schemeClr val="tx1"/>
                </a:solidFill>
                <a:latin typeface="Arial" panose="020B0604020202020204" pitchFamily="34" charset="0"/>
                <a:cs typeface="Arial" panose="020B0604020202020204" pitchFamily="34" charset="0"/>
              </a:defRPr>
            </a:lvl1pPr>
          </a:lstStyle>
          <a:p>
            <a:r>
              <a:rPr lang="en-GB"/>
              <a:t>Title goes here. Please don’t exceed </a:t>
            </a:r>
            <a:br>
              <a:rPr lang="en-GB"/>
            </a:br>
            <a:r>
              <a:rPr lang="en-GB"/>
              <a:t>three lines</a:t>
            </a:r>
          </a:p>
        </p:txBody>
      </p:sp>
      <p:sp>
        <p:nvSpPr>
          <p:cNvPr id="3" name="Subtitle 2"/>
          <p:cNvSpPr>
            <a:spLocks noGrp="1"/>
          </p:cNvSpPr>
          <p:nvPr>
            <p:ph type="subTitle" idx="1" hasCustomPrompt="1"/>
          </p:nvPr>
        </p:nvSpPr>
        <p:spPr>
          <a:xfrm>
            <a:off x="619076" y="5785865"/>
            <a:ext cx="9144000" cy="425019"/>
          </a:xfrm>
          <a:prstGeom prst="rect">
            <a:avLst/>
          </a:prstGeom>
        </p:spPr>
        <p:txBody>
          <a:bodyPr/>
          <a:lstStyle>
            <a:lvl1pPr marL="0" indent="0" algn="l">
              <a:buNone/>
              <a:defRPr sz="1800" baseline="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Context of the presentation goes here</a:t>
            </a:r>
            <a:endParaRPr lang="en-GB"/>
          </a:p>
        </p:txBody>
      </p:sp>
      <p:sp>
        <p:nvSpPr>
          <p:cNvPr id="13" name="Text Placeholder 12"/>
          <p:cNvSpPr>
            <a:spLocks noGrp="1"/>
          </p:cNvSpPr>
          <p:nvPr>
            <p:ph type="body" sz="quarter" idx="10" hasCustomPrompt="1"/>
          </p:nvPr>
        </p:nvSpPr>
        <p:spPr>
          <a:xfrm>
            <a:off x="619510" y="2664121"/>
            <a:ext cx="5605462" cy="295131"/>
          </a:xfrm>
          <a:prstGeom prst="rect">
            <a:avLst/>
          </a:prstGeom>
        </p:spPr>
        <p:txBody>
          <a:bodyPr/>
          <a:lstStyle>
            <a:lvl1pPr marL="0" indent="0">
              <a:buNone/>
              <a:defRPr sz="1800" b="1" i="0" baseline="0">
                <a:solidFill>
                  <a:schemeClr val="bg2"/>
                </a:solidFill>
                <a:latin typeface="Arial" panose="020B0604020202020204" pitchFamily="34" charset="0"/>
                <a:cs typeface="Arial" panose="020B0604020202020204" pitchFamily="34" charset="0"/>
              </a:defRPr>
            </a:lvl1pPr>
            <a:lvl2pPr marL="457200" indent="0">
              <a:buNone/>
              <a:defRPr>
                <a:solidFill>
                  <a:schemeClr val="bg2"/>
                </a:solidFill>
              </a:defRPr>
            </a:lvl2pPr>
          </a:lstStyle>
          <a:p>
            <a:pPr lvl="0"/>
            <a:r>
              <a:rPr lang="en-US"/>
              <a:t>September 2023</a:t>
            </a:r>
          </a:p>
        </p:txBody>
      </p:sp>
      <p:pic>
        <p:nvPicPr>
          <p:cNvPr id="8" name="Picture 7">
            <a:extLst>
              <a:ext uri="{FF2B5EF4-FFF2-40B4-BE49-F238E27FC236}">
                <a16:creationId xmlns:a16="http://schemas.microsoft.com/office/drawing/2014/main" id="{67D4CAEC-9B9C-22D2-48EE-7E8980D5B0F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C3A3D968-2DC6-3576-1452-81BF7A51FA4B}"/>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504156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ssets Slide">
    <p:bg>
      <p:bgPr>
        <a:solidFill>
          <a:schemeClr val="tx1"/>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1035" y="1025236"/>
            <a:ext cx="11289147" cy="931784"/>
          </a:xfrm>
          <a:prstGeom prst="rect">
            <a:avLst/>
          </a:prstGeom>
        </p:spPr>
        <p:txBody>
          <a:bodyPr anchor="b"/>
          <a:lstStyle>
            <a:lvl1pPr algn="ctr">
              <a:defRPr sz="4000" b="1" i="0" baseline="0">
                <a:solidFill>
                  <a:schemeClr val="bg1"/>
                </a:solidFill>
                <a:latin typeface="Arial" panose="020B0604020202020204" pitchFamily="34" charset="0"/>
                <a:cs typeface="Arial" panose="020B0604020202020204" pitchFamily="34" charset="0"/>
              </a:defRPr>
            </a:lvl1pPr>
          </a:lstStyle>
          <a:p>
            <a:r>
              <a:rPr lang="en-US"/>
              <a:t>TITLE GOES HERE</a:t>
            </a:r>
            <a:endParaRPr lang="en-GB"/>
          </a:p>
        </p:txBody>
      </p:sp>
      <p:pic>
        <p:nvPicPr>
          <p:cNvPr id="3" name="Picture 2">
            <a:extLst>
              <a:ext uri="{FF2B5EF4-FFF2-40B4-BE49-F238E27FC236}">
                <a16:creationId xmlns:a16="http://schemas.microsoft.com/office/drawing/2014/main" id="{6AE13C26-6450-2789-79BD-0ED9B49167E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47279422-85F4-6EF8-1C19-4C0ED0A66307}"/>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
        <p:nvSpPr>
          <p:cNvPr id="5" name="Picture Placeholder 30">
            <a:extLst>
              <a:ext uri="{FF2B5EF4-FFF2-40B4-BE49-F238E27FC236}">
                <a16:creationId xmlns:a16="http://schemas.microsoft.com/office/drawing/2014/main" id="{5530EFB3-E1CD-E171-862C-9B505DE4C9BA}"/>
              </a:ext>
            </a:extLst>
          </p:cNvPr>
          <p:cNvSpPr>
            <a:spLocks noGrp="1"/>
          </p:cNvSpPr>
          <p:nvPr>
            <p:ph type="pic" sz="quarter" idx="24"/>
          </p:nvPr>
        </p:nvSpPr>
        <p:spPr>
          <a:xfrm>
            <a:off x="8560519"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solidFill>
                  <a:schemeClr val="bg1"/>
                </a:solidFill>
              </a:defRPr>
            </a:lvl1pPr>
          </a:lstStyle>
          <a:p>
            <a:r>
              <a:rPr lang="en-GB"/>
              <a:t>Click icon to add picture</a:t>
            </a:r>
          </a:p>
        </p:txBody>
      </p:sp>
      <p:sp>
        <p:nvSpPr>
          <p:cNvPr id="6" name="Picture Placeholder 29">
            <a:extLst>
              <a:ext uri="{FF2B5EF4-FFF2-40B4-BE49-F238E27FC236}">
                <a16:creationId xmlns:a16="http://schemas.microsoft.com/office/drawing/2014/main" id="{A077CDCF-4CB8-498C-3643-52A3388B3207}"/>
              </a:ext>
            </a:extLst>
          </p:cNvPr>
          <p:cNvSpPr>
            <a:spLocks noGrp="1"/>
          </p:cNvSpPr>
          <p:nvPr>
            <p:ph type="pic" sz="quarter" idx="23"/>
          </p:nvPr>
        </p:nvSpPr>
        <p:spPr>
          <a:xfrm>
            <a:off x="5139457"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solidFill>
                  <a:schemeClr val="bg1"/>
                </a:solidFill>
              </a:defRPr>
            </a:lvl1pPr>
          </a:lstStyle>
          <a:p>
            <a:r>
              <a:rPr lang="en-GB"/>
              <a:t>Click icon to add picture</a:t>
            </a:r>
          </a:p>
        </p:txBody>
      </p:sp>
      <p:sp>
        <p:nvSpPr>
          <p:cNvPr id="7" name="Picture Placeholder 28">
            <a:extLst>
              <a:ext uri="{FF2B5EF4-FFF2-40B4-BE49-F238E27FC236}">
                <a16:creationId xmlns:a16="http://schemas.microsoft.com/office/drawing/2014/main" id="{EFDFC356-958B-21FD-2627-5FA0F13E63A3}"/>
              </a:ext>
            </a:extLst>
          </p:cNvPr>
          <p:cNvSpPr>
            <a:spLocks noGrp="1"/>
          </p:cNvSpPr>
          <p:nvPr>
            <p:ph type="pic" sz="quarter" idx="22"/>
          </p:nvPr>
        </p:nvSpPr>
        <p:spPr>
          <a:xfrm>
            <a:off x="1718397"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solidFill>
                  <a:schemeClr val="bg1"/>
                </a:solidFill>
              </a:defRPr>
            </a:lvl1pPr>
          </a:lstStyle>
          <a:p>
            <a:r>
              <a:rPr lang="en-GB"/>
              <a:t>Click icon to add picture</a:t>
            </a:r>
          </a:p>
        </p:txBody>
      </p:sp>
      <p:sp>
        <p:nvSpPr>
          <p:cNvPr id="8" name="Text Placeholder 17">
            <a:extLst>
              <a:ext uri="{FF2B5EF4-FFF2-40B4-BE49-F238E27FC236}">
                <a16:creationId xmlns:a16="http://schemas.microsoft.com/office/drawing/2014/main" id="{9C10D0DE-95E6-E2F6-D649-A5BA71C5868E}"/>
              </a:ext>
            </a:extLst>
          </p:cNvPr>
          <p:cNvSpPr>
            <a:spLocks noGrp="1"/>
          </p:cNvSpPr>
          <p:nvPr>
            <p:ph type="body" sz="quarter" idx="16" hasCustomPrompt="1"/>
          </p:nvPr>
        </p:nvSpPr>
        <p:spPr>
          <a:xfrm>
            <a:off x="1417835" y="4385454"/>
            <a:ext cx="2559810" cy="425450"/>
          </a:xfrm>
          <a:prstGeom prst="rect">
            <a:avLst/>
          </a:prstGeom>
        </p:spPr>
        <p:txBody>
          <a:bodyPr/>
          <a:lstStyle>
            <a:lvl1pPr marL="0" indent="0" algn="ctr">
              <a:buNone/>
              <a:defRPr sz="1800" baseline="0">
                <a:solidFill>
                  <a:schemeClr val="bg1"/>
                </a:solidFill>
                <a:latin typeface="Arial" panose="020B0604020202020204" pitchFamily="34" charset="0"/>
                <a:cs typeface="Arial" panose="020B0604020202020204" pitchFamily="34" charset="0"/>
              </a:defRPr>
            </a:lvl1pPr>
          </a:lstStyle>
          <a:p>
            <a:pPr lvl="0"/>
            <a:r>
              <a:rPr lang="en-GB"/>
              <a:t>NAME GOES HERE</a:t>
            </a:r>
          </a:p>
        </p:txBody>
      </p:sp>
      <p:sp>
        <p:nvSpPr>
          <p:cNvPr id="9" name="Text Placeholder 17">
            <a:extLst>
              <a:ext uri="{FF2B5EF4-FFF2-40B4-BE49-F238E27FC236}">
                <a16:creationId xmlns:a16="http://schemas.microsoft.com/office/drawing/2014/main" id="{35930EC3-D15D-E334-F422-669648FB76E8}"/>
              </a:ext>
            </a:extLst>
          </p:cNvPr>
          <p:cNvSpPr>
            <a:spLocks noGrp="1"/>
          </p:cNvSpPr>
          <p:nvPr>
            <p:ph type="body" sz="quarter" idx="17" hasCustomPrompt="1"/>
          </p:nvPr>
        </p:nvSpPr>
        <p:spPr>
          <a:xfrm>
            <a:off x="4838896" y="4385454"/>
            <a:ext cx="2559810" cy="425450"/>
          </a:xfrm>
          <a:prstGeom prst="rect">
            <a:avLst/>
          </a:prstGeom>
        </p:spPr>
        <p:txBody>
          <a:bodyPr/>
          <a:lstStyle>
            <a:lvl1pPr marL="0" indent="0" algn="ctr">
              <a:buNone/>
              <a:defRPr sz="1800" baseline="0">
                <a:solidFill>
                  <a:schemeClr val="bg1"/>
                </a:solidFill>
                <a:latin typeface="Arial" panose="020B0604020202020204" pitchFamily="34" charset="0"/>
                <a:cs typeface="Arial" panose="020B0604020202020204" pitchFamily="34" charset="0"/>
              </a:defRPr>
            </a:lvl1pPr>
          </a:lstStyle>
          <a:p>
            <a:pPr lvl="0"/>
            <a:r>
              <a:rPr lang="en-GB"/>
              <a:t>NAME GOES HERE</a:t>
            </a:r>
          </a:p>
        </p:txBody>
      </p:sp>
      <p:sp>
        <p:nvSpPr>
          <p:cNvPr id="11" name="Text Placeholder 17">
            <a:extLst>
              <a:ext uri="{FF2B5EF4-FFF2-40B4-BE49-F238E27FC236}">
                <a16:creationId xmlns:a16="http://schemas.microsoft.com/office/drawing/2014/main" id="{EAAFF068-E12E-CE27-0BDA-DCF7A6A2274B}"/>
              </a:ext>
            </a:extLst>
          </p:cNvPr>
          <p:cNvSpPr>
            <a:spLocks noGrp="1"/>
          </p:cNvSpPr>
          <p:nvPr>
            <p:ph type="body" sz="quarter" idx="18" hasCustomPrompt="1"/>
          </p:nvPr>
        </p:nvSpPr>
        <p:spPr>
          <a:xfrm>
            <a:off x="8259957" y="4385454"/>
            <a:ext cx="2559810" cy="425450"/>
          </a:xfrm>
          <a:prstGeom prst="rect">
            <a:avLst/>
          </a:prstGeom>
        </p:spPr>
        <p:txBody>
          <a:bodyPr/>
          <a:lstStyle>
            <a:lvl1pPr marL="0" indent="0" algn="ctr">
              <a:buNone/>
              <a:defRPr sz="1800" baseline="0">
                <a:solidFill>
                  <a:schemeClr val="bg1"/>
                </a:solidFill>
                <a:latin typeface="Arial" panose="020B0604020202020204" pitchFamily="34" charset="0"/>
                <a:cs typeface="Arial" panose="020B0604020202020204" pitchFamily="34" charset="0"/>
              </a:defRPr>
            </a:lvl1pPr>
          </a:lstStyle>
          <a:p>
            <a:pPr lvl="0"/>
            <a:r>
              <a:rPr lang="en-GB"/>
              <a:t>NAME GOES HERE</a:t>
            </a:r>
          </a:p>
        </p:txBody>
      </p:sp>
      <p:sp>
        <p:nvSpPr>
          <p:cNvPr id="12" name="Text Placeholder 17">
            <a:extLst>
              <a:ext uri="{FF2B5EF4-FFF2-40B4-BE49-F238E27FC236}">
                <a16:creationId xmlns:a16="http://schemas.microsoft.com/office/drawing/2014/main" id="{35B4F6FC-85F1-3D5D-7849-3D9DCF75B9C2}"/>
              </a:ext>
            </a:extLst>
          </p:cNvPr>
          <p:cNvSpPr>
            <a:spLocks noGrp="1"/>
          </p:cNvSpPr>
          <p:nvPr>
            <p:ph type="body" sz="quarter" idx="19" hasCustomPrompt="1"/>
          </p:nvPr>
        </p:nvSpPr>
        <p:spPr>
          <a:xfrm>
            <a:off x="1546658" y="4858471"/>
            <a:ext cx="2235777" cy="899743"/>
          </a:xfrm>
          <a:prstGeom prst="rect">
            <a:avLst/>
          </a:prstGeom>
        </p:spPr>
        <p:txBody>
          <a:bodyPr/>
          <a:lstStyle>
            <a:lvl1pPr marL="0" indent="0" algn="ctr">
              <a:buNone/>
              <a:defRPr sz="1400" baseline="0">
                <a:solidFill>
                  <a:schemeClr val="bg1"/>
                </a:solidFill>
                <a:latin typeface="Arial" panose="020B0604020202020204" pitchFamily="34" charset="0"/>
                <a:cs typeface="Arial" panose="020B0604020202020204" pitchFamily="34" charset="0"/>
              </a:defRPr>
            </a:lvl1pPr>
          </a:lstStyle>
          <a:p>
            <a:pPr lvl="0"/>
            <a:r>
              <a:rPr lang="en-GB"/>
              <a:t>Copy</a:t>
            </a:r>
          </a:p>
        </p:txBody>
      </p:sp>
      <p:sp>
        <p:nvSpPr>
          <p:cNvPr id="13" name="Text Placeholder 17">
            <a:extLst>
              <a:ext uri="{FF2B5EF4-FFF2-40B4-BE49-F238E27FC236}">
                <a16:creationId xmlns:a16="http://schemas.microsoft.com/office/drawing/2014/main" id="{E94BB0E0-E031-7CA3-5E40-D127764E78FC}"/>
              </a:ext>
            </a:extLst>
          </p:cNvPr>
          <p:cNvSpPr>
            <a:spLocks noGrp="1"/>
          </p:cNvSpPr>
          <p:nvPr>
            <p:ph type="body" sz="quarter" idx="20" hasCustomPrompt="1"/>
          </p:nvPr>
        </p:nvSpPr>
        <p:spPr>
          <a:xfrm>
            <a:off x="4967719" y="4858471"/>
            <a:ext cx="2235777" cy="899743"/>
          </a:xfrm>
          <a:prstGeom prst="rect">
            <a:avLst/>
          </a:prstGeom>
        </p:spPr>
        <p:txBody>
          <a:bodyPr/>
          <a:lstStyle>
            <a:lvl1pPr marL="0" indent="0" algn="ctr">
              <a:buNone/>
              <a:defRPr sz="1400" baseline="0">
                <a:solidFill>
                  <a:schemeClr val="bg1"/>
                </a:solidFill>
                <a:latin typeface="Arial" panose="020B0604020202020204" pitchFamily="34" charset="0"/>
                <a:cs typeface="Arial" panose="020B0604020202020204" pitchFamily="34" charset="0"/>
              </a:defRPr>
            </a:lvl1pPr>
          </a:lstStyle>
          <a:p>
            <a:pPr lvl="0"/>
            <a:r>
              <a:rPr lang="en-GB"/>
              <a:t>Copy</a:t>
            </a:r>
          </a:p>
        </p:txBody>
      </p:sp>
      <p:sp>
        <p:nvSpPr>
          <p:cNvPr id="14" name="Text Placeholder 17">
            <a:extLst>
              <a:ext uri="{FF2B5EF4-FFF2-40B4-BE49-F238E27FC236}">
                <a16:creationId xmlns:a16="http://schemas.microsoft.com/office/drawing/2014/main" id="{697CB1BB-EC84-FF92-1C92-9BABC508F43F}"/>
              </a:ext>
            </a:extLst>
          </p:cNvPr>
          <p:cNvSpPr>
            <a:spLocks noGrp="1"/>
          </p:cNvSpPr>
          <p:nvPr>
            <p:ph type="body" sz="quarter" idx="21" hasCustomPrompt="1"/>
          </p:nvPr>
        </p:nvSpPr>
        <p:spPr>
          <a:xfrm>
            <a:off x="8388780" y="4858471"/>
            <a:ext cx="2235777" cy="899743"/>
          </a:xfrm>
          <a:prstGeom prst="rect">
            <a:avLst/>
          </a:prstGeom>
        </p:spPr>
        <p:txBody>
          <a:bodyPr/>
          <a:lstStyle>
            <a:lvl1pPr marL="0" indent="0" algn="ctr">
              <a:buNone/>
              <a:defRPr sz="1400" baseline="0">
                <a:solidFill>
                  <a:schemeClr val="bg1"/>
                </a:solidFill>
                <a:latin typeface="Arial" panose="020B0604020202020204" pitchFamily="34" charset="0"/>
                <a:cs typeface="Arial" panose="020B0604020202020204" pitchFamily="34" charset="0"/>
              </a:defRPr>
            </a:lvl1pPr>
          </a:lstStyle>
          <a:p>
            <a:pPr lvl="0"/>
            <a:r>
              <a:rPr lang="en-GB"/>
              <a:t>Copy</a:t>
            </a:r>
          </a:p>
        </p:txBody>
      </p:sp>
    </p:spTree>
    <p:extLst>
      <p:ext uri="{BB962C8B-B14F-4D97-AF65-F5344CB8AC3E}">
        <p14:creationId xmlns:p14="http://schemas.microsoft.com/office/powerpoint/2010/main" val="4124886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ab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ED168296-F521-1E9C-FE22-5CE1FBAA9B8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
        <p:nvSpPr>
          <p:cNvPr id="3" name="Flowchart: Alternative Process 42">
            <a:extLst>
              <a:ext uri="{FF2B5EF4-FFF2-40B4-BE49-F238E27FC236}">
                <a16:creationId xmlns:a16="http://schemas.microsoft.com/office/drawing/2014/main" id="{65988145-3798-BC3E-900E-F5B316F975C4}"/>
              </a:ext>
            </a:extLst>
          </p:cNvPr>
          <p:cNvSpPr/>
          <p:nvPr userDrawn="1"/>
        </p:nvSpPr>
        <p:spPr>
          <a:xfrm>
            <a:off x="526693" y="1356527"/>
            <a:ext cx="2663288" cy="2294733"/>
          </a:xfrm>
          <a:prstGeom prst="flowChartAlternateProcess">
            <a:avLst/>
          </a:prstGeom>
          <a:solidFill>
            <a:schemeClr val="bg2"/>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20" name="Flowchart: Alternative Process 42">
            <a:extLst>
              <a:ext uri="{FF2B5EF4-FFF2-40B4-BE49-F238E27FC236}">
                <a16:creationId xmlns:a16="http://schemas.microsoft.com/office/drawing/2014/main" id="{7A73A9C1-8AC5-F116-6134-F8DB0F70F80B}"/>
              </a:ext>
            </a:extLst>
          </p:cNvPr>
          <p:cNvSpPr/>
          <p:nvPr userDrawn="1"/>
        </p:nvSpPr>
        <p:spPr>
          <a:xfrm>
            <a:off x="526693" y="3845203"/>
            <a:ext cx="2663288" cy="2294733"/>
          </a:xfrm>
          <a:prstGeom prst="flowChartAlternateProcess">
            <a:avLst/>
          </a:prstGeom>
          <a:solidFill>
            <a:schemeClr val="tx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22" name="Flowchart: Alternative Process 42">
            <a:extLst>
              <a:ext uri="{FF2B5EF4-FFF2-40B4-BE49-F238E27FC236}">
                <a16:creationId xmlns:a16="http://schemas.microsoft.com/office/drawing/2014/main" id="{7A6D99A9-A29A-743E-EF47-F61D952A542E}"/>
              </a:ext>
            </a:extLst>
          </p:cNvPr>
          <p:cNvSpPr/>
          <p:nvPr userDrawn="1"/>
        </p:nvSpPr>
        <p:spPr>
          <a:xfrm>
            <a:off x="3439576" y="1356527"/>
            <a:ext cx="2663288" cy="2294733"/>
          </a:xfrm>
          <a:prstGeom prst="flowChartAlternateProcess">
            <a:avLst/>
          </a:prstGeom>
          <a:solidFill>
            <a:schemeClr val="bg2"/>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24" name="Flowchart: Alternative Process 42">
            <a:extLst>
              <a:ext uri="{FF2B5EF4-FFF2-40B4-BE49-F238E27FC236}">
                <a16:creationId xmlns:a16="http://schemas.microsoft.com/office/drawing/2014/main" id="{422E49BD-17B3-0046-49F0-B4DE8D2909E1}"/>
              </a:ext>
            </a:extLst>
          </p:cNvPr>
          <p:cNvSpPr/>
          <p:nvPr userDrawn="1"/>
        </p:nvSpPr>
        <p:spPr>
          <a:xfrm>
            <a:off x="3439576" y="3845203"/>
            <a:ext cx="2663288" cy="2294733"/>
          </a:xfrm>
          <a:prstGeom prst="flowChartAlternateProcess">
            <a:avLst/>
          </a:prstGeom>
          <a:solidFill>
            <a:schemeClr val="tx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26" name="Flowchart: Alternative Process 42">
            <a:extLst>
              <a:ext uri="{FF2B5EF4-FFF2-40B4-BE49-F238E27FC236}">
                <a16:creationId xmlns:a16="http://schemas.microsoft.com/office/drawing/2014/main" id="{01BC397E-B202-611A-B0F4-632573B90F5C}"/>
              </a:ext>
            </a:extLst>
          </p:cNvPr>
          <p:cNvSpPr/>
          <p:nvPr userDrawn="1"/>
        </p:nvSpPr>
        <p:spPr>
          <a:xfrm>
            <a:off x="6371312" y="1356527"/>
            <a:ext cx="2663288" cy="2294733"/>
          </a:xfrm>
          <a:prstGeom prst="flowChartAlternateProcess">
            <a:avLst/>
          </a:prstGeom>
          <a:solidFill>
            <a:schemeClr val="bg2"/>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28" name="Flowchart: Alternative Process 42">
            <a:extLst>
              <a:ext uri="{FF2B5EF4-FFF2-40B4-BE49-F238E27FC236}">
                <a16:creationId xmlns:a16="http://schemas.microsoft.com/office/drawing/2014/main" id="{BDE524B0-75C9-D49B-D28F-C43415C32189}"/>
              </a:ext>
            </a:extLst>
          </p:cNvPr>
          <p:cNvSpPr/>
          <p:nvPr userDrawn="1"/>
        </p:nvSpPr>
        <p:spPr>
          <a:xfrm>
            <a:off x="6371312" y="3845203"/>
            <a:ext cx="2663288" cy="2294733"/>
          </a:xfrm>
          <a:prstGeom prst="flowChartAlternateProcess">
            <a:avLst/>
          </a:prstGeom>
          <a:solidFill>
            <a:schemeClr val="tx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30" name="Flowchart: Alternative Process 42">
            <a:extLst>
              <a:ext uri="{FF2B5EF4-FFF2-40B4-BE49-F238E27FC236}">
                <a16:creationId xmlns:a16="http://schemas.microsoft.com/office/drawing/2014/main" id="{CB3E726D-B788-6368-0776-D8B9F163473B}"/>
              </a:ext>
            </a:extLst>
          </p:cNvPr>
          <p:cNvSpPr/>
          <p:nvPr userDrawn="1"/>
        </p:nvSpPr>
        <p:spPr>
          <a:xfrm>
            <a:off x="9293622" y="1356527"/>
            <a:ext cx="2663288" cy="2294733"/>
          </a:xfrm>
          <a:prstGeom prst="flowChartAlternateProcess">
            <a:avLst/>
          </a:prstGeom>
          <a:solidFill>
            <a:schemeClr val="bg2"/>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32" name="Flowchart: Alternative Process 42">
            <a:extLst>
              <a:ext uri="{FF2B5EF4-FFF2-40B4-BE49-F238E27FC236}">
                <a16:creationId xmlns:a16="http://schemas.microsoft.com/office/drawing/2014/main" id="{AD64964E-BD8C-1C0A-5E80-35459BB7DB61}"/>
              </a:ext>
            </a:extLst>
          </p:cNvPr>
          <p:cNvSpPr/>
          <p:nvPr userDrawn="1"/>
        </p:nvSpPr>
        <p:spPr>
          <a:xfrm>
            <a:off x="9293622" y="3845203"/>
            <a:ext cx="2663288" cy="2294733"/>
          </a:xfrm>
          <a:prstGeom prst="flowChartAlternateProcess">
            <a:avLst/>
          </a:prstGeom>
          <a:solidFill>
            <a:schemeClr val="tx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411056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ab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ED168296-F521-1E9C-FE22-5CE1FBAA9B8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
        <p:nvSpPr>
          <p:cNvPr id="3" name="Flowchart: Alternative Process 42">
            <a:extLst>
              <a:ext uri="{FF2B5EF4-FFF2-40B4-BE49-F238E27FC236}">
                <a16:creationId xmlns:a16="http://schemas.microsoft.com/office/drawing/2014/main" id="{65988145-3798-BC3E-900E-F5B316F975C4}"/>
              </a:ext>
            </a:extLst>
          </p:cNvPr>
          <p:cNvSpPr/>
          <p:nvPr userDrawn="1"/>
        </p:nvSpPr>
        <p:spPr>
          <a:xfrm>
            <a:off x="4692575" y="1356527"/>
            <a:ext cx="2800969" cy="4478665"/>
          </a:xfrm>
          <a:prstGeom prst="flowChartAlternateProcess">
            <a:avLst/>
          </a:prstGeom>
          <a:solidFill>
            <a:schemeClr val="bg2"/>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8" name="Flowchart: Alternative Process 42">
            <a:extLst>
              <a:ext uri="{FF2B5EF4-FFF2-40B4-BE49-F238E27FC236}">
                <a16:creationId xmlns:a16="http://schemas.microsoft.com/office/drawing/2014/main" id="{AAA65781-F4C0-D919-9B22-2351411DC781}"/>
              </a:ext>
            </a:extLst>
          </p:cNvPr>
          <p:cNvSpPr/>
          <p:nvPr userDrawn="1"/>
        </p:nvSpPr>
        <p:spPr>
          <a:xfrm>
            <a:off x="1185603" y="1356527"/>
            <a:ext cx="2800969" cy="4478665"/>
          </a:xfrm>
          <a:prstGeom prst="flowChartAlternateProcess">
            <a:avLst/>
          </a:prstGeom>
          <a:solidFill>
            <a:schemeClr val="accent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10" name="Flowchart: Alternative Process 42">
            <a:extLst>
              <a:ext uri="{FF2B5EF4-FFF2-40B4-BE49-F238E27FC236}">
                <a16:creationId xmlns:a16="http://schemas.microsoft.com/office/drawing/2014/main" id="{C690FBC4-9B41-D4E7-73CC-5AB44BAFE512}"/>
              </a:ext>
            </a:extLst>
          </p:cNvPr>
          <p:cNvSpPr/>
          <p:nvPr userDrawn="1"/>
        </p:nvSpPr>
        <p:spPr>
          <a:xfrm>
            <a:off x="8199547" y="1356527"/>
            <a:ext cx="2800969" cy="4478665"/>
          </a:xfrm>
          <a:prstGeom prst="flowChartAlternateProcess">
            <a:avLst/>
          </a:prstGeom>
          <a:solidFill>
            <a:schemeClr val="tx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2570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Blank Slide 2">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D57208-2DC4-A27D-50F1-D2351451EFD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F9A70210-AFCE-D31B-9310-84AC7BD177CF}"/>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549946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83BEF9-6F5B-DCE9-4E6E-A86C525A9F09}"/>
              </a:ext>
            </a:extLst>
          </p:cNvPr>
          <p:cNvSpPr/>
          <p:nvPr userDrawn="1"/>
        </p:nvSpPr>
        <p:spPr>
          <a:xfrm>
            <a:off x="0" y="0"/>
            <a:ext cx="4167376" cy="6858000"/>
          </a:xfrm>
          <a:prstGeom prst="rect">
            <a:avLst/>
          </a:prstGeom>
          <a:solidFill>
            <a:srgbClr val="00337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8427AD7C-32FF-629D-811A-06531068451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072F0562-95E0-9441-B61C-312CD2BC7FB0}"/>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cxnSp>
        <p:nvCxnSpPr>
          <p:cNvPr id="8" name="Straight Connector 7">
            <a:extLst>
              <a:ext uri="{FF2B5EF4-FFF2-40B4-BE49-F238E27FC236}">
                <a16:creationId xmlns:a16="http://schemas.microsoft.com/office/drawing/2014/main" id="{4D8174BF-BCE3-05FA-900F-111919A2F745}"/>
              </a:ext>
            </a:extLst>
          </p:cNvPr>
          <p:cNvCxnSpPr>
            <a:cxnSpLocks/>
          </p:cNvCxnSpPr>
          <p:nvPr userDrawn="1"/>
        </p:nvCxnSpPr>
        <p:spPr>
          <a:xfrm flipH="1">
            <a:off x="4671391" y="2198233"/>
            <a:ext cx="68778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8BBA3DB-509F-6892-2370-2470AADBCB59}"/>
              </a:ext>
            </a:extLst>
          </p:cNvPr>
          <p:cNvCxnSpPr>
            <a:cxnSpLocks/>
          </p:cNvCxnSpPr>
          <p:nvPr userDrawn="1"/>
        </p:nvCxnSpPr>
        <p:spPr>
          <a:xfrm flipH="1">
            <a:off x="625542" y="2198233"/>
            <a:ext cx="306187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9D360F4-83C7-B44D-6EB0-7AD0E88D7618}"/>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Tree>
    <p:extLst>
      <p:ext uri="{BB962C8B-B14F-4D97-AF65-F5344CB8AC3E}">
        <p14:creationId xmlns:p14="http://schemas.microsoft.com/office/powerpoint/2010/main" val="516328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ab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ED168296-F521-1E9C-FE22-5CE1FBAA9B8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4595934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2">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D57208-2DC4-A27D-50F1-D2351451EFD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F9A70210-AFCE-D31B-9310-84AC7BD177CF}"/>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13566774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ark Blank Slide">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0C73FF-D0F5-786B-D507-3444FCD18D1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7703BBA6-BB1A-BAD2-50EA-4C76FF9A538B}"/>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27361818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a:gsLst>
              <a:gs pos="0">
                <a:srgbClr val="003479"/>
              </a:gs>
              <a:gs pos="100000">
                <a:srgbClr val="182D4C"/>
              </a:gs>
            </a:gsLst>
            <a:lin ang="10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i="0">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625542" y="1811988"/>
            <a:ext cx="9144000" cy="959358"/>
          </a:xfrm>
          <a:prstGeom prst="rect">
            <a:avLst/>
          </a:prstGeom>
        </p:spPr>
        <p:txBody>
          <a:bodyPr anchor="b"/>
          <a:lstStyle>
            <a:lvl1pPr algn="l">
              <a:defRPr sz="6000" b="1" i="0" baseline="0">
                <a:solidFill>
                  <a:schemeClr val="bg1"/>
                </a:solidFill>
                <a:latin typeface="Arial" panose="020B0604020202020204" pitchFamily="34" charset="0"/>
                <a:cs typeface="Arial" panose="020B0604020202020204" pitchFamily="34" charset="0"/>
              </a:defRPr>
            </a:lvl1pPr>
          </a:lstStyle>
          <a:p>
            <a:r>
              <a:rPr lang="en-GB"/>
              <a:t>Thank you</a:t>
            </a:r>
          </a:p>
        </p:txBody>
      </p:sp>
      <p:pic>
        <p:nvPicPr>
          <p:cNvPr id="4" name="Picture 3">
            <a:extLst>
              <a:ext uri="{FF2B5EF4-FFF2-40B4-BE49-F238E27FC236}">
                <a16:creationId xmlns:a16="http://schemas.microsoft.com/office/drawing/2014/main" id="{0C4FEEB4-4080-AB3C-986E-D3D14917EAB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Tree>
    <p:extLst>
      <p:ext uri="{BB962C8B-B14F-4D97-AF65-F5344CB8AC3E}">
        <p14:creationId xmlns:p14="http://schemas.microsoft.com/office/powerpoint/2010/main" val="372008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bg>
      <p:bgPr>
        <a:gradFill>
          <a:gsLst>
            <a:gs pos="10000">
              <a:schemeClr val="tx1"/>
            </a:gs>
            <a:gs pos="100000">
              <a:schemeClr val="bg2"/>
            </a:gs>
          </a:gsLst>
          <a:lin ang="4800000" scaled="0"/>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625542" y="3079757"/>
            <a:ext cx="9144000" cy="2614033"/>
          </a:xfrm>
          <a:prstGeom prst="rect">
            <a:avLst/>
          </a:prstGeom>
        </p:spPr>
        <p:txBody>
          <a:bodyPr anchor="t"/>
          <a:lstStyle>
            <a:lvl1pPr algn="l">
              <a:defRPr sz="6000" b="1" i="0" baseline="0">
                <a:solidFill>
                  <a:schemeClr val="bg1"/>
                </a:solidFill>
                <a:latin typeface="Arial" panose="020B0604020202020204" pitchFamily="34" charset="0"/>
                <a:cs typeface="Arial" panose="020B0604020202020204" pitchFamily="34" charset="0"/>
              </a:defRPr>
            </a:lvl1pPr>
          </a:lstStyle>
          <a:p>
            <a:r>
              <a:rPr lang="en-GB"/>
              <a:t>Title goes here. Please don’t exceed </a:t>
            </a:r>
            <a:br>
              <a:rPr lang="en-GB"/>
            </a:br>
            <a:r>
              <a:rPr lang="en-GB"/>
              <a:t>three lines</a:t>
            </a:r>
          </a:p>
        </p:txBody>
      </p:sp>
      <p:sp>
        <p:nvSpPr>
          <p:cNvPr id="7" name="Subtitle 2"/>
          <p:cNvSpPr>
            <a:spLocks noGrp="1"/>
          </p:cNvSpPr>
          <p:nvPr>
            <p:ph type="subTitle" idx="1" hasCustomPrompt="1"/>
          </p:nvPr>
        </p:nvSpPr>
        <p:spPr>
          <a:xfrm>
            <a:off x="625542" y="5785865"/>
            <a:ext cx="9144000" cy="425019"/>
          </a:xfrm>
          <a:prstGeom prst="rect">
            <a:avLst/>
          </a:prstGeom>
        </p:spPr>
        <p:txBody>
          <a:bodyPr/>
          <a:lstStyle>
            <a:lvl1pPr marL="0" indent="0" algn="l">
              <a:buNone/>
              <a:defRPr sz="18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Context of the presentation goes here</a:t>
            </a:r>
            <a:endParaRPr lang="en-GB"/>
          </a:p>
        </p:txBody>
      </p:sp>
      <p:sp>
        <p:nvSpPr>
          <p:cNvPr id="8" name="Text Placeholder 12"/>
          <p:cNvSpPr>
            <a:spLocks noGrp="1"/>
          </p:cNvSpPr>
          <p:nvPr>
            <p:ph type="body" sz="quarter" idx="10" hasCustomPrompt="1"/>
          </p:nvPr>
        </p:nvSpPr>
        <p:spPr>
          <a:xfrm>
            <a:off x="625976" y="2664121"/>
            <a:ext cx="5605462" cy="295131"/>
          </a:xfrm>
          <a:prstGeom prst="rect">
            <a:avLst/>
          </a:prstGeom>
        </p:spPr>
        <p:txBody>
          <a:bodyPr/>
          <a:lstStyle>
            <a:lvl1pPr marL="0" indent="0">
              <a:buNone/>
              <a:defRPr sz="1800" b="1" i="0" baseline="0">
                <a:solidFill>
                  <a:schemeClr val="accent2"/>
                </a:solidFill>
                <a:latin typeface="Arial" panose="020B0604020202020204" pitchFamily="34" charset="0"/>
                <a:cs typeface="Arial" panose="020B0604020202020204" pitchFamily="34" charset="0"/>
              </a:defRPr>
            </a:lvl1pPr>
            <a:lvl2pPr marL="457200" indent="0">
              <a:buNone/>
              <a:defRPr>
                <a:solidFill>
                  <a:schemeClr val="bg2"/>
                </a:solidFill>
              </a:defRPr>
            </a:lvl2pPr>
          </a:lstStyle>
          <a:p>
            <a:pPr lvl="0"/>
            <a:r>
              <a:rPr lang="en-US"/>
              <a:t>September 2023</a:t>
            </a:r>
          </a:p>
        </p:txBody>
      </p:sp>
      <p:pic>
        <p:nvPicPr>
          <p:cNvPr id="3" name="Picture 2">
            <a:extLst>
              <a:ext uri="{FF2B5EF4-FFF2-40B4-BE49-F238E27FC236}">
                <a16:creationId xmlns:a16="http://schemas.microsoft.com/office/drawing/2014/main" id="{A915EBEC-BA9B-2F32-A4C4-0206F18FD2C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2" name="TextBox 1">
            <a:extLst>
              <a:ext uri="{FF2B5EF4-FFF2-40B4-BE49-F238E27FC236}">
                <a16:creationId xmlns:a16="http://schemas.microsoft.com/office/drawing/2014/main" id="{CB6F0091-A7ED-1F58-53B4-B1EC6AF77B5D}"/>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248457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tion Heading 1">
    <p:bg>
      <p:bgPr>
        <a:gradFill>
          <a:gsLst>
            <a:gs pos="0">
              <a:schemeClr val="accent1"/>
            </a:gs>
            <a:gs pos="100000">
              <a:schemeClr val="tx1"/>
            </a:gs>
          </a:gsLst>
          <a:lin ang="4200000" scaled="0"/>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5542" y="4171167"/>
            <a:ext cx="10515600" cy="1677584"/>
          </a:xfrm>
          <a:prstGeom prst="rect">
            <a:avLst/>
          </a:prstGeom>
        </p:spPr>
        <p:txBody>
          <a:bodyPr anchor="b"/>
          <a:lstStyle>
            <a:lvl1pPr>
              <a:defRPr sz="5400" b="1" i="0" baseline="0">
                <a:solidFill>
                  <a:schemeClr val="accent5"/>
                </a:solidFill>
                <a:latin typeface="Arial" panose="020B0604020202020204" pitchFamily="34" charset="0"/>
                <a:cs typeface="Arial" panose="020B0604020202020204" pitchFamily="34" charset="0"/>
              </a:defRPr>
            </a:lvl1pPr>
          </a:lstStyle>
          <a:p>
            <a:r>
              <a:rPr lang="en-US"/>
              <a:t>Section heading goes here</a:t>
            </a:r>
            <a:br>
              <a:rPr lang="en-US"/>
            </a:br>
            <a:r>
              <a:rPr lang="en-US"/>
              <a:t>Section heading goes here</a:t>
            </a:r>
            <a:endParaRPr lang="en-GB"/>
          </a:p>
        </p:txBody>
      </p:sp>
      <p:sp>
        <p:nvSpPr>
          <p:cNvPr id="8" name="Subtitle 2"/>
          <p:cNvSpPr>
            <a:spLocks noGrp="1"/>
          </p:cNvSpPr>
          <p:nvPr>
            <p:ph type="subTitle" idx="1" hasCustomPrompt="1"/>
          </p:nvPr>
        </p:nvSpPr>
        <p:spPr>
          <a:xfrm>
            <a:off x="625542" y="5853779"/>
            <a:ext cx="9144000" cy="425019"/>
          </a:xfrm>
          <a:prstGeom prst="rect">
            <a:avLst/>
          </a:prstGeom>
        </p:spPr>
        <p:txBody>
          <a:bodyPr/>
          <a:lstStyle>
            <a:lvl1pPr marL="0" indent="0" algn="l">
              <a:buNone/>
              <a:defRPr sz="18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Subtext goes here</a:t>
            </a:r>
            <a:endParaRPr lang="en-GB"/>
          </a:p>
        </p:txBody>
      </p:sp>
      <p:pic>
        <p:nvPicPr>
          <p:cNvPr id="3" name="Picture 2">
            <a:extLst>
              <a:ext uri="{FF2B5EF4-FFF2-40B4-BE49-F238E27FC236}">
                <a16:creationId xmlns:a16="http://schemas.microsoft.com/office/drawing/2014/main" id="{5A24D8E1-F721-42CE-472D-6002401C643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D90AE436-983D-D8D0-4820-598E6D9B0EB7}"/>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295503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ing 2">
    <p:bg>
      <p:bgPr>
        <a:gradFill>
          <a:gsLst>
            <a:gs pos="0">
              <a:schemeClr val="accent2"/>
            </a:gs>
            <a:gs pos="83000">
              <a:schemeClr val="tx1"/>
            </a:gs>
          </a:gsLst>
          <a:lin ang="19800000" scaled="0"/>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5542" y="4171167"/>
            <a:ext cx="10515600" cy="1677584"/>
          </a:xfrm>
          <a:prstGeom prst="rect">
            <a:avLst/>
          </a:prstGeom>
        </p:spPr>
        <p:txBody>
          <a:bodyPr anchor="b"/>
          <a:lstStyle>
            <a:lvl1pPr>
              <a:defRPr sz="5400" b="1" i="0" baseline="0">
                <a:solidFill>
                  <a:schemeClr val="bg1"/>
                </a:solidFill>
                <a:latin typeface="Arial" panose="020B0604020202020204" pitchFamily="34" charset="0"/>
                <a:cs typeface="Arial" panose="020B0604020202020204" pitchFamily="34" charset="0"/>
              </a:defRPr>
            </a:lvl1pPr>
          </a:lstStyle>
          <a:p>
            <a:r>
              <a:rPr lang="en-US"/>
              <a:t>Section heading goes here</a:t>
            </a:r>
            <a:br>
              <a:rPr lang="en-US"/>
            </a:br>
            <a:r>
              <a:rPr lang="en-US"/>
              <a:t>Section heading goes here</a:t>
            </a:r>
            <a:endParaRPr lang="en-GB"/>
          </a:p>
        </p:txBody>
      </p:sp>
      <p:sp>
        <p:nvSpPr>
          <p:cNvPr id="7" name="Subtitle 2"/>
          <p:cNvSpPr>
            <a:spLocks noGrp="1"/>
          </p:cNvSpPr>
          <p:nvPr>
            <p:ph type="subTitle" idx="1" hasCustomPrompt="1"/>
          </p:nvPr>
        </p:nvSpPr>
        <p:spPr>
          <a:xfrm>
            <a:off x="625542" y="5853779"/>
            <a:ext cx="9144000" cy="425019"/>
          </a:xfrm>
          <a:prstGeom prst="rect">
            <a:avLst/>
          </a:prstGeom>
        </p:spPr>
        <p:txBody>
          <a:bodyPr/>
          <a:lstStyle>
            <a:lvl1pPr marL="0" indent="0" algn="l">
              <a:buNone/>
              <a:defRPr sz="1800" b="0" i="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Subtext goes here</a:t>
            </a:r>
            <a:endParaRPr lang="en-GB"/>
          </a:p>
        </p:txBody>
      </p:sp>
      <p:sp>
        <p:nvSpPr>
          <p:cNvPr id="5" name="TextBox 4">
            <a:extLst>
              <a:ext uri="{FF2B5EF4-FFF2-40B4-BE49-F238E27FC236}">
                <a16:creationId xmlns:a16="http://schemas.microsoft.com/office/drawing/2014/main" id="{435BCE6F-A53B-BD3A-5C31-D478E50A8EA4}"/>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pic>
        <p:nvPicPr>
          <p:cNvPr id="2" name="Picture 1">
            <a:extLst>
              <a:ext uri="{FF2B5EF4-FFF2-40B4-BE49-F238E27FC236}">
                <a16:creationId xmlns:a16="http://schemas.microsoft.com/office/drawing/2014/main" id="{4450B254-186B-D33B-F4D2-413F90D3B39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Tree>
    <p:extLst>
      <p:ext uri="{BB962C8B-B14F-4D97-AF65-F5344CB8AC3E}">
        <p14:creationId xmlns:p14="http://schemas.microsoft.com/office/powerpoint/2010/main" val="113840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ing 2">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5542" y="4171167"/>
            <a:ext cx="10515600" cy="1677584"/>
          </a:xfrm>
          <a:prstGeom prst="rect">
            <a:avLst/>
          </a:prstGeom>
        </p:spPr>
        <p:txBody>
          <a:bodyPr anchor="b"/>
          <a:lstStyle>
            <a:lvl1pPr>
              <a:defRPr sz="5400" b="1" i="0" baseline="0">
                <a:solidFill>
                  <a:schemeClr val="accent1"/>
                </a:solidFill>
                <a:latin typeface="Arial" panose="020B0604020202020204" pitchFamily="34" charset="0"/>
                <a:cs typeface="Arial" panose="020B0604020202020204" pitchFamily="34" charset="0"/>
              </a:defRPr>
            </a:lvl1pPr>
          </a:lstStyle>
          <a:p>
            <a:r>
              <a:rPr lang="en-US"/>
              <a:t>Section heading goes here</a:t>
            </a:r>
            <a:br>
              <a:rPr lang="en-US"/>
            </a:br>
            <a:r>
              <a:rPr lang="en-US"/>
              <a:t>Section heading goes here</a:t>
            </a:r>
            <a:endParaRPr lang="en-GB"/>
          </a:p>
        </p:txBody>
      </p:sp>
      <p:sp>
        <p:nvSpPr>
          <p:cNvPr id="7" name="Subtitle 2"/>
          <p:cNvSpPr>
            <a:spLocks noGrp="1"/>
          </p:cNvSpPr>
          <p:nvPr>
            <p:ph type="subTitle" idx="1" hasCustomPrompt="1"/>
          </p:nvPr>
        </p:nvSpPr>
        <p:spPr>
          <a:xfrm>
            <a:off x="625542" y="5853779"/>
            <a:ext cx="9144000" cy="425019"/>
          </a:xfrm>
          <a:prstGeom prst="rect">
            <a:avLst/>
          </a:prstGeom>
        </p:spPr>
        <p:txBody>
          <a:bodyPr/>
          <a:lstStyle>
            <a:lvl1pPr marL="0" indent="0" algn="l">
              <a:buNone/>
              <a:defRPr sz="1800" baseline="0">
                <a:solidFill>
                  <a:schemeClr val="accent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Subtext goes here</a:t>
            </a:r>
            <a:endParaRPr lang="en-GB"/>
          </a:p>
        </p:txBody>
      </p:sp>
      <p:pic>
        <p:nvPicPr>
          <p:cNvPr id="4" name="Picture 3">
            <a:extLst>
              <a:ext uri="{FF2B5EF4-FFF2-40B4-BE49-F238E27FC236}">
                <a16:creationId xmlns:a16="http://schemas.microsoft.com/office/drawing/2014/main" id="{69330866-556F-EB05-F089-B2C207FF6EB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2" name="TextBox 1">
            <a:extLst>
              <a:ext uri="{FF2B5EF4-FFF2-40B4-BE49-F238E27FC236}">
                <a16:creationId xmlns:a16="http://schemas.microsoft.com/office/drawing/2014/main" id="{C4DC3117-7175-0C96-07C4-E5D4B29B2463}"/>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101746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 Image">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2110570"/>
            <a:ext cx="6372514" cy="2852737"/>
          </a:xfrm>
          <a:prstGeom prst="rect">
            <a:avLst/>
          </a:prstGeom>
        </p:spPr>
        <p:txBody>
          <a:bodyPr anchor="b"/>
          <a:lstStyle>
            <a:lvl1pPr>
              <a:defRPr sz="4800" b="1" i="0" baseline="0">
                <a:solidFill>
                  <a:schemeClr val="bg1"/>
                </a:solidFill>
                <a:latin typeface="Arial" panose="020B0604020202020204" pitchFamily="34" charset="0"/>
                <a:cs typeface="Arial" panose="020B0604020202020204" pitchFamily="34" charset="0"/>
              </a:defRPr>
            </a:lvl1pPr>
          </a:lstStyle>
          <a:p>
            <a:r>
              <a:rPr lang="en-US"/>
              <a:t>“Quote goes here</a:t>
            </a:r>
            <a:br>
              <a:rPr lang="en-US"/>
            </a:br>
            <a:r>
              <a:rPr lang="en-US"/>
              <a:t>quote goes here</a:t>
            </a:r>
            <a:br>
              <a:rPr lang="en-US"/>
            </a:br>
            <a:r>
              <a:rPr lang="en-US"/>
              <a:t>quote goes here</a:t>
            </a:r>
            <a:br>
              <a:rPr lang="en-US"/>
            </a:br>
            <a:r>
              <a:rPr lang="en-US"/>
              <a:t>quote goes here"</a:t>
            </a:r>
            <a:endParaRPr lang="en-GB"/>
          </a:p>
        </p:txBody>
      </p:sp>
      <p:sp>
        <p:nvSpPr>
          <p:cNvPr id="3" name="Text Placeholder 2"/>
          <p:cNvSpPr>
            <a:spLocks noGrp="1"/>
          </p:cNvSpPr>
          <p:nvPr>
            <p:ph type="body" idx="1" hasCustomPrompt="1"/>
          </p:nvPr>
        </p:nvSpPr>
        <p:spPr>
          <a:xfrm>
            <a:off x="625542" y="4990295"/>
            <a:ext cx="4857750" cy="435119"/>
          </a:xfrm>
          <a:prstGeom prst="rect">
            <a:avLst/>
          </a:prstGeom>
        </p:spPr>
        <p:txBody>
          <a:bodyPr/>
          <a:lstStyle>
            <a:lvl1pPr marL="0" indent="0">
              <a:buNone/>
              <a:defRPr sz="1800" b="0" i="1" baseline="0">
                <a:solidFill>
                  <a:schemeClr val="bg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i="1"/>
              <a:t>Name goes here</a:t>
            </a:r>
            <a:endParaRPr lang="en-US"/>
          </a:p>
        </p:txBody>
      </p:sp>
      <p:sp>
        <p:nvSpPr>
          <p:cNvPr id="17" name="Picture Placeholder 16"/>
          <p:cNvSpPr>
            <a:spLocks noGrp="1"/>
          </p:cNvSpPr>
          <p:nvPr>
            <p:ph type="pic" sz="quarter" idx="10"/>
          </p:nvPr>
        </p:nvSpPr>
        <p:spPr>
          <a:xfrm>
            <a:off x="7735146" y="1713653"/>
            <a:ext cx="3467946" cy="3495040"/>
          </a:xfrm>
          <a:custGeom>
            <a:avLst/>
            <a:gdLst>
              <a:gd name="connsiteX0" fmla="*/ 1747043 w 3494086"/>
              <a:gd name="connsiteY0" fmla="*/ 0 h 3494086"/>
              <a:gd name="connsiteX1" fmla="*/ 3494086 w 3494086"/>
              <a:gd name="connsiteY1" fmla="*/ 1747043 h 3494086"/>
              <a:gd name="connsiteX2" fmla="*/ 1747043 w 3494086"/>
              <a:gd name="connsiteY2" fmla="*/ 3494086 h 3494086"/>
              <a:gd name="connsiteX3" fmla="*/ 0 w 3494086"/>
              <a:gd name="connsiteY3" fmla="*/ 1747043 h 3494086"/>
              <a:gd name="connsiteX4" fmla="*/ 1747043 w 3494086"/>
              <a:gd name="connsiteY4" fmla="*/ 0 h 3494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086" h="3494086">
                <a:moveTo>
                  <a:pt x="1747043" y="0"/>
                </a:moveTo>
                <a:cubicBezTo>
                  <a:pt x="2711908" y="0"/>
                  <a:pt x="3494086" y="782178"/>
                  <a:pt x="3494086" y="1747043"/>
                </a:cubicBezTo>
                <a:cubicBezTo>
                  <a:pt x="3494086" y="2711908"/>
                  <a:pt x="2711908" y="3494086"/>
                  <a:pt x="1747043" y="3494086"/>
                </a:cubicBezTo>
                <a:cubicBezTo>
                  <a:pt x="782178" y="3494086"/>
                  <a:pt x="0" y="2711908"/>
                  <a:pt x="0" y="1747043"/>
                </a:cubicBezTo>
                <a:cubicBezTo>
                  <a:pt x="0" y="782178"/>
                  <a:pt x="782178" y="0"/>
                  <a:pt x="1747043" y="0"/>
                </a:cubicBezTo>
                <a:close/>
              </a:path>
            </a:pathLst>
          </a:custGeom>
          <a:solidFill>
            <a:schemeClr val="bg2"/>
          </a:solidFill>
          <a:ln>
            <a:noFill/>
          </a:ln>
        </p:spPr>
        <p:style>
          <a:lnRef idx="2">
            <a:schemeClr val="accent2"/>
          </a:lnRef>
          <a:fillRef idx="1">
            <a:schemeClr val="lt1"/>
          </a:fillRef>
          <a:effectRef idx="0">
            <a:schemeClr val="accent2"/>
          </a:effectRef>
          <a:fontRef idx="none"/>
        </p:style>
        <p:txBody>
          <a:bodyPr wrap="square" anchor="ctr">
            <a:noAutofit/>
          </a:bodyPr>
          <a:lstStyle>
            <a:lvl1pPr algn="ctr">
              <a:defRPr/>
            </a:lvl1pPr>
          </a:lstStyle>
          <a:p>
            <a:r>
              <a:rPr lang="en-GB"/>
              <a:t>Click icon to add picture</a:t>
            </a:r>
          </a:p>
        </p:txBody>
      </p:sp>
      <p:pic>
        <p:nvPicPr>
          <p:cNvPr id="6" name="Picture 5">
            <a:extLst>
              <a:ext uri="{FF2B5EF4-FFF2-40B4-BE49-F238E27FC236}">
                <a16:creationId xmlns:a16="http://schemas.microsoft.com/office/drawing/2014/main" id="{4ED2BEEA-4CC7-A01E-78FD-BEB1773FE16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5" name="TextBox 4">
            <a:extLst>
              <a:ext uri="{FF2B5EF4-FFF2-40B4-BE49-F238E27FC236}">
                <a16:creationId xmlns:a16="http://schemas.microsoft.com/office/drawing/2014/main" id="{323F7461-F92E-B742-77E0-F5A4FE99330D}"/>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pic>
        <p:nvPicPr>
          <p:cNvPr id="9" name="Picture 8">
            <a:extLst>
              <a:ext uri="{FF2B5EF4-FFF2-40B4-BE49-F238E27FC236}">
                <a16:creationId xmlns:a16="http://schemas.microsoft.com/office/drawing/2014/main" id="{5F7844BF-A84F-0FB3-2EC8-A9F9246FE4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132703" y="1051068"/>
            <a:ext cx="4682577" cy="4825750"/>
          </a:xfrm>
          <a:prstGeom prst="rect">
            <a:avLst/>
          </a:prstGeom>
        </p:spPr>
      </p:pic>
    </p:spTree>
    <p:extLst>
      <p:ext uri="{BB962C8B-B14F-4D97-AF65-F5344CB8AC3E}">
        <p14:creationId xmlns:p14="http://schemas.microsoft.com/office/powerpoint/2010/main" val="390876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bg>
      <p:bgPr>
        <a:gradFill flip="none" rotWithShape="1">
          <a:gsLst>
            <a:gs pos="100000">
              <a:schemeClr val="bg1"/>
            </a:gs>
            <a:gs pos="0">
              <a:schemeClr val="tx2"/>
            </a:gs>
          </a:gsLst>
          <a:lin ang="2700000" scaled="1"/>
          <a:tileRect/>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5542" y="2110570"/>
            <a:ext cx="10672935" cy="2852737"/>
          </a:xfrm>
          <a:prstGeom prst="rect">
            <a:avLst/>
          </a:prstGeom>
        </p:spPr>
        <p:txBody>
          <a:bodyPr anchor="b"/>
          <a:lstStyle>
            <a:lvl1pPr>
              <a:defRPr sz="4800" b="1" i="0" baseline="0">
                <a:solidFill>
                  <a:schemeClr val="tx1"/>
                </a:solidFill>
                <a:latin typeface="Arial" panose="020B0604020202020204" pitchFamily="34" charset="0"/>
                <a:cs typeface="Arial" panose="020B0604020202020204" pitchFamily="34" charset="0"/>
              </a:defRPr>
            </a:lvl1pPr>
          </a:lstStyle>
          <a:p>
            <a:r>
              <a:rPr lang="en-US"/>
              <a:t>“Quote goes here quote goes here quote goes here quote goes here quote goes here quote goes here quote goes here quote goes here”</a:t>
            </a:r>
            <a:endParaRPr lang="en-GB"/>
          </a:p>
        </p:txBody>
      </p:sp>
      <p:sp>
        <p:nvSpPr>
          <p:cNvPr id="9" name="Text Placeholder 2"/>
          <p:cNvSpPr>
            <a:spLocks noGrp="1"/>
          </p:cNvSpPr>
          <p:nvPr>
            <p:ph type="body" idx="1" hasCustomPrompt="1"/>
          </p:nvPr>
        </p:nvSpPr>
        <p:spPr>
          <a:xfrm>
            <a:off x="625543" y="4990295"/>
            <a:ext cx="4857750" cy="435119"/>
          </a:xfrm>
          <a:prstGeom prst="rect">
            <a:avLst/>
          </a:prstGeom>
        </p:spPr>
        <p:txBody>
          <a:bodyPr/>
          <a:lstStyle>
            <a:lvl1pPr marL="0" indent="0">
              <a:buNone/>
              <a:defRPr sz="1800" b="0" i="1" baseline="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i="1"/>
              <a:t>Name goes here</a:t>
            </a:r>
            <a:endParaRPr lang="en-US"/>
          </a:p>
        </p:txBody>
      </p:sp>
      <p:pic>
        <p:nvPicPr>
          <p:cNvPr id="3" name="Picture 2">
            <a:extLst>
              <a:ext uri="{FF2B5EF4-FFF2-40B4-BE49-F238E27FC236}">
                <a16:creationId xmlns:a16="http://schemas.microsoft.com/office/drawing/2014/main" id="{67F54737-7315-5AC3-86E0-43843D84292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618220CB-1FA9-1596-EFBA-16155C0D4B4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60443682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64DED6-9A07-9F7E-A81E-8CA66F0A3B82}"/>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GB" sz="1000">
                <a:solidFill>
                  <a:srgbClr val="000000"/>
                </a:solidFill>
                <a:latin typeface="Calibri" panose="020F0502020204030204" pitchFamily="34" charset="0"/>
                <a:cs typeface="Calibri" panose="020F0502020204030204" pitchFamily="34" charset="0"/>
              </a:rPr>
              <a:t>OFFICIAL</a:t>
            </a:r>
          </a:p>
        </p:txBody>
      </p:sp>
      <p:sp>
        <p:nvSpPr>
          <p:cNvPr id="5" name="TextBox 4">
            <a:extLst>
              <a:ext uri="{FF2B5EF4-FFF2-40B4-BE49-F238E27FC236}">
                <a16:creationId xmlns:a16="http://schemas.microsoft.com/office/drawing/2014/main" id="{C763680F-4BCD-0A8E-73B7-15FAE2FE5006}"/>
              </a:ext>
            </a:extLst>
          </p:cNvPr>
          <p:cNvSpPr txBox="1"/>
          <p:nvPr userDrawn="1">
            <p:extLst>
              <p:ext uri="{1162E1C5-73C7-4A58-AE30-91384D911F3F}">
                <p184:classification xmlns:p184="http://schemas.microsoft.com/office/powerpoint/2018/4/main" val="ftr"/>
              </p:ext>
            </p:extLst>
          </p:nvPr>
        </p:nvSpPr>
        <p:spPr>
          <a:xfrm>
            <a:off x="5865813" y="6642100"/>
            <a:ext cx="488950" cy="152400"/>
          </a:xfrm>
          <a:prstGeom prst="rect">
            <a:avLst/>
          </a:prstGeom>
        </p:spPr>
        <p:txBody>
          <a:bodyPr horzOverflow="overflow" lIns="0" tIns="0" rIns="0" bIns="0">
            <a:spAutoFit/>
          </a:bodyPr>
          <a:lstStyle/>
          <a:p>
            <a:pPr algn="l"/>
            <a:r>
              <a:rPr lang="en-GB" sz="1000">
                <a:solidFill>
                  <a:srgbClr val="00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3448255223"/>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8" r:id="rId3"/>
    <p:sldLayoutId id="2147483664" r:id="rId4"/>
    <p:sldLayoutId id="2147483654" r:id="rId5"/>
    <p:sldLayoutId id="2147483665" r:id="rId6"/>
    <p:sldLayoutId id="2147483676" r:id="rId7"/>
    <p:sldLayoutId id="2147483651" r:id="rId8"/>
    <p:sldLayoutId id="2147483650" r:id="rId9"/>
    <p:sldLayoutId id="2147483677" r:id="rId10"/>
    <p:sldLayoutId id="2147483679" r:id="rId11"/>
    <p:sldLayoutId id="2147483681" r:id="rId12"/>
    <p:sldLayoutId id="2147483682" r:id="rId13"/>
    <p:sldLayoutId id="2147483675" r:id="rId14"/>
    <p:sldLayoutId id="2147483686" r:id="rId15"/>
    <p:sldLayoutId id="2147483652" r:id="rId16"/>
    <p:sldLayoutId id="2147483668" r:id="rId17"/>
    <p:sldLayoutId id="2147483680" r:id="rId18"/>
    <p:sldLayoutId id="2147483684" r:id="rId19"/>
    <p:sldLayoutId id="2147483660" r:id="rId20"/>
    <p:sldLayoutId id="2147483685" r:id="rId21"/>
    <p:sldLayoutId id="2147483653" r:id="rId22"/>
    <p:sldLayoutId id="2147483661" r:id="rId23"/>
    <p:sldLayoutId id="2147483655" r:id="rId24"/>
    <p:sldLayoutId id="2147483669" r:id="rId25"/>
    <p:sldLayoutId id="2147483667" r:id="rId26"/>
    <p:sldLayoutId id="2147483683" r:id="rId27"/>
    <p:sldLayoutId id="2147483687" r:id="rId28"/>
    <p:sldLayoutId id="2147483672" r:id="rId29"/>
    <p:sldLayoutId id="2147483671" r:id="rId30"/>
    <p:sldLayoutId id="2147483691" r:id="rId31"/>
    <p:sldLayoutId id="2147483693" r:id="rId32"/>
    <p:sldLayoutId id="2147483692" r:id="rId33"/>
    <p:sldLayoutId id="2147483688" r:id="rId34"/>
    <p:sldLayoutId id="2147483689" r:id="rId35"/>
    <p:sldLayoutId id="2147483673" r:id="rId36"/>
    <p:sldLayoutId id="2147483670" r:id="rId37"/>
    <p:sldLayoutId id="2147483666" r:id="rId3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SP DEMO - Proxima Nova" panose="02000506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SP DEMO - 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SP DEMO - 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SP DEMO - 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SP DEMO - 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7.xml"/><Relationship Id="rId1" Type="http://schemas.openxmlformats.org/officeDocument/2006/relationships/tags" Target="../tags/tag10.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tags" Target="../tags/tag11.xml"/><Relationship Id="rId6" Type="http://schemas.openxmlformats.org/officeDocument/2006/relationships/image" Target="../media/image9.jpe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8.jpeg"/><Relationship Id="rId2" Type="http://schemas.openxmlformats.org/officeDocument/2006/relationships/slideLayout" Target="../slideLayouts/slideLayout27.xml"/><Relationship Id="rId1" Type="http://schemas.openxmlformats.org/officeDocument/2006/relationships/tags" Target="../tags/tag12.xml"/><Relationship Id="rId6" Type="http://schemas.openxmlformats.org/officeDocument/2006/relationships/image" Target="../media/image17.png"/><Relationship Id="rId5" Type="http://schemas.openxmlformats.org/officeDocument/2006/relationships/hyperlink" Target="https://www.anylogic.com/use-of-simulation/agent-based-modeling/" TargetMode="External"/><Relationship Id="rId4" Type="http://schemas.openxmlformats.org/officeDocument/2006/relationships/hyperlink" Target="https://www.bankofengland.co.uk/-/media/boe/files/quarterly-bulletin/2016/agent-based-models-understanding-the-economy-from-the-bottom-up.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gov.uk/government/statistics/criminal-court-statistics-quarterly-october-to-december-2023/criminal-court-statistics-quarterly-october-to-december-2023" TargetMode="External"/><Relationship Id="rId1" Type="http://schemas.openxmlformats.org/officeDocument/2006/relationships/slideLayout" Target="../slideLayouts/slideLayout28.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hyperlink" Target="https://www.instituteforgovernment.org.uk/publication/performance-tracker-2023/criminal-courts" TargetMode="External"/><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hyperlink" Target="https://moj-analytical-services.github.io/criminal_justice_statistics_sankey/" TargetMode="External"/><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hyperlink" Target="https://www.gov.uk/government/statistics/criminal-court-statistics-quarterly-october-to-december-2023/criminal-court-statistics-quarterly-october-to-december-2023"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hyperlink" Target="https://assets.publishing.service.gov.uk/media/65f185a89812278a47f612f4/Sitting_Day_Ad-Hoc_March_2024.xlsx"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90_E3B8D0A3.xml"/><Relationship Id="rId2" Type="http://schemas.openxmlformats.org/officeDocument/2006/relationships/slideLayout" Target="../slideLayouts/slideLayout2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tags" Target="../tags/tag6.xml"/><Relationship Id="rId4" Type="http://schemas.microsoft.com/office/2018/10/relationships/comments" Target="../comments/modernComment_191_559FBA07.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8F_79196075.xml"/><Relationship Id="rId2" Type="http://schemas.openxmlformats.org/officeDocument/2006/relationships/slideLayout" Target="../slideLayouts/slideLayout2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7.xml"/><Relationship Id="rId1" Type="http://schemas.openxmlformats.org/officeDocument/2006/relationships/tags" Target="../tags/tag8.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tags" Target="../tags/tag9.xml"/><Relationship Id="rId6" Type="http://schemas.openxmlformats.org/officeDocument/2006/relationships/hyperlink" Target="https://www.ibm.com/topics/monte-carlo-simulation" TargetMode="External"/><Relationship Id="rId5" Type="http://schemas.openxmlformats.org/officeDocument/2006/relationships/image" Target="../media/image7.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5541" y="3079757"/>
            <a:ext cx="10763717" cy="2614033"/>
          </a:xfrm>
        </p:spPr>
        <p:txBody>
          <a:bodyPr anchor="t"/>
          <a:lstStyle/>
          <a:p>
            <a:r>
              <a:rPr lang="en-GB" noProof="0" dirty="0">
                <a:latin typeface="+mn-lt"/>
              </a:rPr>
              <a:t>Study Group: Simulation</a:t>
            </a:r>
            <a:endParaRPr lang="en-GB" noProof="0" dirty="0"/>
          </a:p>
        </p:txBody>
      </p:sp>
      <p:sp>
        <p:nvSpPr>
          <p:cNvPr id="4" name="Text Placeholder 3"/>
          <p:cNvSpPr>
            <a:spLocks noGrp="1"/>
          </p:cNvSpPr>
          <p:nvPr>
            <p:ph type="body" sz="quarter" idx="10"/>
          </p:nvPr>
        </p:nvSpPr>
        <p:spPr/>
        <p:txBody>
          <a:bodyPr lIns="91440" tIns="45720" rIns="91440" bIns="45720" anchor="t"/>
          <a:lstStyle/>
          <a:p>
            <a:r>
              <a:rPr lang="en-GB" dirty="0">
                <a:latin typeface="Arial"/>
                <a:cs typeface="Arial"/>
              </a:rPr>
              <a:t>GFSA Autumn Quarterly</a:t>
            </a:r>
            <a:endParaRPr lang="en-GB" noProof="0" dirty="0"/>
          </a:p>
        </p:txBody>
      </p:sp>
      <p:sp>
        <p:nvSpPr>
          <p:cNvPr id="6" name="Footer Placeholder 5">
            <a:extLst>
              <a:ext uri="{FF2B5EF4-FFF2-40B4-BE49-F238E27FC236}">
                <a16:creationId xmlns:a16="http://schemas.microsoft.com/office/drawing/2014/main" id="{A131A79E-B87F-7EE0-2DC4-8AF1413B9F49}"/>
              </a:ext>
            </a:extLst>
          </p:cNvPr>
          <p:cNvSpPr txBox="1">
            <a:spLocks/>
          </p:cNvSpPr>
          <p:nvPr/>
        </p:nvSpPr>
        <p:spPr>
          <a:xfrm>
            <a:off x="9549517" y="333254"/>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solidFill>
                  <a:schemeClr val="bg1"/>
                </a:solidFill>
              </a:rPr>
              <a:t>OFFICIAL : SENSITIVE</a:t>
            </a:r>
          </a:p>
        </p:txBody>
      </p:sp>
    </p:spTree>
    <p:custDataLst>
      <p:tags r:id="rId1"/>
    </p:custDataLst>
    <p:extLst>
      <p:ext uri="{BB962C8B-B14F-4D97-AF65-F5344CB8AC3E}">
        <p14:creationId xmlns:p14="http://schemas.microsoft.com/office/powerpoint/2010/main" val="523236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664AD-2FDB-5405-8E6E-83ACEB69D7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58E9A-FF6F-EC51-81B9-642CE45EA2BA}"/>
              </a:ext>
            </a:extLst>
          </p:cNvPr>
          <p:cNvSpPr>
            <a:spLocks noGrp="1"/>
          </p:cNvSpPr>
          <p:nvPr>
            <p:ph type="title"/>
          </p:nvPr>
        </p:nvSpPr>
        <p:spPr>
          <a:xfrm>
            <a:off x="1974948" y="374490"/>
            <a:ext cx="6815967" cy="803933"/>
          </a:xfrm>
        </p:spPr>
        <p:txBody>
          <a:bodyPr/>
          <a:lstStyle/>
          <a:p>
            <a:r>
              <a:rPr lang="en-GB" sz="2800" dirty="0"/>
              <a:t>System Dynamics: stocks and flows</a:t>
            </a:r>
            <a:endParaRPr lang="en-GB" sz="2800" noProof="0" dirty="0"/>
          </a:p>
        </p:txBody>
      </p:sp>
      <p:sp>
        <p:nvSpPr>
          <p:cNvPr id="4" name="Footer Placeholder 5">
            <a:extLst>
              <a:ext uri="{FF2B5EF4-FFF2-40B4-BE49-F238E27FC236}">
                <a16:creationId xmlns:a16="http://schemas.microsoft.com/office/drawing/2014/main" id="{CB454FBE-37A0-E7EC-AABA-83F2519D57C7}"/>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5" name="TextBox 4">
            <a:extLst>
              <a:ext uri="{FF2B5EF4-FFF2-40B4-BE49-F238E27FC236}">
                <a16:creationId xmlns:a16="http://schemas.microsoft.com/office/drawing/2014/main" id="{4D543621-8113-0C20-B615-40BF2BB3B6D3}"/>
              </a:ext>
            </a:extLst>
          </p:cNvPr>
          <p:cNvSpPr txBox="1"/>
          <p:nvPr/>
        </p:nvSpPr>
        <p:spPr>
          <a:xfrm>
            <a:off x="854473" y="1541842"/>
            <a:ext cx="6719776" cy="4888518"/>
          </a:xfrm>
          <a:prstGeom prst="rect">
            <a:avLst/>
          </a:prstGeom>
        </p:spPr>
        <p:txBody>
          <a:bodyPr wrap="square" rtlCol="0" anchor="t">
            <a:spAutoFit/>
          </a:bodyPr>
          <a:lstStyle/>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Approach to understanding the nonlinear behaviour of complex systems </a:t>
            </a:r>
            <a:r>
              <a:rPr lang="en-GB" sz="2000" b="1" dirty="0">
                <a:solidFill>
                  <a:srgbClr val="003379"/>
                </a:solidFill>
                <a:latin typeface="Arial" panose="020B0604020202020204"/>
                <a:cs typeface="Arial" panose="020B0604020202020204" pitchFamily="34" charset="0"/>
              </a:rPr>
              <a:t>over time using stocks, flows, internal feedback loops, table functions and time delays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Causal loops often a starting point for understanding the system to be modelled, by visualising their behaviour and structure</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Stock and flow diagrams then used to analyse the system and as a basis for design of the model</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Differential equations utilised to calculate the flow of stocks within the simulation</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Simple application: </a:t>
            </a:r>
            <a:r>
              <a:rPr lang="en-GB" sz="2000" b="1" dirty="0">
                <a:solidFill>
                  <a:srgbClr val="003379"/>
                </a:solidFill>
                <a:latin typeface="Arial" panose="020B0604020202020204"/>
                <a:cs typeface="Arial" panose="020B0604020202020204" pitchFamily="34" charset="0"/>
              </a:rPr>
              <a:t>Growth/decline of a population</a:t>
            </a:r>
            <a:r>
              <a:rPr lang="en-GB" sz="2000" dirty="0">
                <a:solidFill>
                  <a:srgbClr val="003379"/>
                </a:solidFill>
                <a:latin typeface="Arial" panose="020B0604020202020204"/>
                <a:cs typeface="Arial" panose="020B0604020202020204" pitchFamily="34" charset="0"/>
              </a:rPr>
              <a:t>, as the sizes of different ‘pockets’ of the population change over time.</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endParaRPr kumimoji="0" lang="en-GB" sz="20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pic>
        <p:nvPicPr>
          <p:cNvPr id="2050" name="Picture 2" descr="WRKSHP.tools | Causal Loop Diagram">
            <a:extLst>
              <a:ext uri="{FF2B5EF4-FFF2-40B4-BE49-F238E27FC236}">
                <a16:creationId xmlns:a16="http://schemas.microsoft.com/office/drawing/2014/main" id="{D8E65D9B-740B-D87F-4E31-A7F899C1BC3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2630" y="680274"/>
            <a:ext cx="3401085" cy="24033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 Population Day July 11th - 2024 - Journee Mondiale">
            <a:extLst>
              <a:ext uri="{FF2B5EF4-FFF2-40B4-BE49-F238E27FC236}">
                <a16:creationId xmlns:a16="http://schemas.microsoft.com/office/drawing/2014/main" id="{FE4C109D-A387-B998-3EC5-57299DD900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69262" y="4976036"/>
            <a:ext cx="2868664" cy="16161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ock and flow diagram - Simulace.info">
            <a:extLst>
              <a:ext uri="{FF2B5EF4-FFF2-40B4-BE49-F238E27FC236}">
                <a16:creationId xmlns:a16="http://schemas.microsoft.com/office/drawing/2014/main" id="{2A950C18-6861-4F5E-3259-ECA1656736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4249" y="3228578"/>
            <a:ext cx="3527573" cy="151504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5740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80526-E685-3D51-F746-B37CA6099D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5DDEB-1269-72F9-9E4C-4D9848869027}"/>
              </a:ext>
            </a:extLst>
          </p:cNvPr>
          <p:cNvSpPr>
            <a:spLocks noGrp="1"/>
          </p:cNvSpPr>
          <p:nvPr>
            <p:ph type="title"/>
          </p:nvPr>
        </p:nvSpPr>
        <p:spPr>
          <a:xfrm>
            <a:off x="1974948" y="374490"/>
            <a:ext cx="6815967" cy="803933"/>
          </a:xfrm>
        </p:spPr>
        <p:txBody>
          <a:bodyPr/>
          <a:lstStyle/>
          <a:p>
            <a:r>
              <a:rPr lang="en-GB" sz="2800" dirty="0"/>
              <a:t>Discrete Event simulation</a:t>
            </a:r>
            <a:endParaRPr lang="en-GB" sz="2800" noProof="0" dirty="0"/>
          </a:p>
        </p:txBody>
      </p:sp>
      <p:sp>
        <p:nvSpPr>
          <p:cNvPr id="4" name="Footer Placeholder 5">
            <a:extLst>
              <a:ext uri="{FF2B5EF4-FFF2-40B4-BE49-F238E27FC236}">
                <a16:creationId xmlns:a16="http://schemas.microsoft.com/office/drawing/2014/main" id="{3901A442-3640-423C-66D6-D4174E9B1B2B}"/>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8" name="TextBox 7">
            <a:extLst>
              <a:ext uri="{FF2B5EF4-FFF2-40B4-BE49-F238E27FC236}">
                <a16:creationId xmlns:a16="http://schemas.microsoft.com/office/drawing/2014/main" id="{4658044F-0D8D-49C4-671D-2BF40B1DDA50}"/>
              </a:ext>
            </a:extLst>
          </p:cNvPr>
          <p:cNvSpPr txBox="1"/>
          <p:nvPr/>
        </p:nvSpPr>
        <p:spPr>
          <a:xfrm>
            <a:off x="739388" y="1446027"/>
            <a:ext cx="6411432" cy="5165517"/>
          </a:xfrm>
          <a:prstGeom prst="rect">
            <a:avLst/>
          </a:prstGeom>
        </p:spPr>
        <p:txBody>
          <a:bodyPr wrap="square" rtlCol="0" anchor="t">
            <a:spAutoFit/>
          </a:bodyPr>
          <a:lstStyle/>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Models the behaviour of a system as a </a:t>
            </a:r>
            <a:r>
              <a:rPr lang="en-GB" sz="2000" b="1" dirty="0">
                <a:solidFill>
                  <a:srgbClr val="003379"/>
                </a:solidFill>
                <a:latin typeface="Arial" panose="020B0604020202020204"/>
                <a:cs typeface="Arial" panose="020B0604020202020204" pitchFamily="34" charset="0"/>
              </a:rPr>
              <a:t>discrete sequence of events in time</a:t>
            </a:r>
            <a:r>
              <a:rPr lang="en-GB" sz="2000" dirty="0">
                <a:solidFill>
                  <a:srgbClr val="003379"/>
                </a:solidFill>
                <a:latin typeface="Arial" panose="020B0604020202020204"/>
                <a:cs typeface="Arial" panose="020B0604020202020204" pitchFamily="34" charset="0"/>
              </a:rPr>
              <a:t>, each of which changes the state of the system in some way</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Characterised by a series of activities, queues and resources, where the flow of items through the simulation can then be studied</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Parameters for the length of time taken by activities and the number of resources available often given by random variables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Components of a DES: state; clock; events list; random number generators; ending condition</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Simple application: </a:t>
            </a:r>
            <a:r>
              <a:rPr lang="en-GB" sz="2000" b="1" dirty="0">
                <a:solidFill>
                  <a:srgbClr val="003379"/>
                </a:solidFill>
                <a:latin typeface="Arial" panose="020B0604020202020204"/>
                <a:cs typeface="Arial" panose="020B0604020202020204" pitchFamily="34" charset="0"/>
              </a:rPr>
              <a:t>a queuing system</a:t>
            </a:r>
            <a:r>
              <a:rPr lang="en-GB" sz="2000" dirty="0">
                <a:solidFill>
                  <a:srgbClr val="003379"/>
                </a:solidFill>
                <a:latin typeface="Arial" panose="020B0604020202020204"/>
                <a:cs typeface="Arial" panose="020B0604020202020204" pitchFamily="34" charset="0"/>
              </a:rPr>
              <a:t>, such as customers arriving at a bank teller, where each customer is served in a time according to a given distribution</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endParaRPr kumimoji="0" lang="en-GB" sz="20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pic>
        <p:nvPicPr>
          <p:cNvPr id="2050" name="Picture 2" descr="Introduction to Discrete Event Simulation with Python | by Vito Stamatti |  Medium">
            <a:extLst>
              <a:ext uri="{FF2B5EF4-FFF2-40B4-BE49-F238E27FC236}">
                <a16:creationId xmlns:a16="http://schemas.microsoft.com/office/drawing/2014/main" id="{21100195-5FC4-1E72-3AE2-8D6066A809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3875" y="957953"/>
            <a:ext cx="3355208" cy="17422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AD40D56-B5BD-A8DC-DB35-1A3A916FD3EB}"/>
              </a:ext>
            </a:extLst>
          </p:cNvPr>
          <p:cNvPicPr>
            <a:picLocks noChangeAspect="1"/>
          </p:cNvPicPr>
          <p:nvPr/>
        </p:nvPicPr>
        <p:blipFill>
          <a:blip r:embed="rId5"/>
          <a:stretch>
            <a:fillRect/>
          </a:stretch>
        </p:blipFill>
        <p:spPr>
          <a:xfrm>
            <a:off x="7304567" y="3129222"/>
            <a:ext cx="4707852" cy="1176964"/>
          </a:xfrm>
          <a:prstGeom prst="rect">
            <a:avLst/>
          </a:prstGeom>
        </p:spPr>
      </p:pic>
      <p:pic>
        <p:nvPicPr>
          <p:cNvPr id="2052" name="Picture 4" descr="7,075 Bank Queue Royalty-Free Images, Stock Photos &amp; Pictures | Shutterstock">
            <a:extLst>
              <a:ext uri="{FF2B5EF4-FFF2-40B4-BE49-F238E27FC236}">
                <a16:creationId xmlns:a16="http://schemas.microsoft.com/office/drawing/2014/main" id="{3638C43F-B283-DEAB-5934-D0CA961B2E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27353" y="4627278"/>
            <a:ext cx="3685066" cy="198426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7204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2854E-1931-8067-5C63-788CA64C53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0547F4-FCFE-51D2-B7A7-6BFB7AF38C71}"/>
              </a:ext>
            </a:extLst>
          </p:cNvPr>
          <p:cNvSpPr>
            <a:spLocks noGrp="1"/>
          </p:cNvSpPr>
          <p:nvPr>
            <p:ph type="title"/>
          </p:nvPr>
        </p:nvSpPr>
        <p:spPr>
          <a:xfrm>
            <a:off x="1974948" y="374490"/>
            <a:ext cx="6815967" cy="803933"/>
          </a:xfrm>
        </p:spPr>
        <p:txBody>
          <a:bodyPr/>
          <a:lstStyle/>
          <a:p>
            <a:r>
              <a:rPr lang="en-GB" sz="2800" dirty="0"/>
              <a:t>Agent-based modelling</a:t>
            </a:r>
            <a:endParaRPr lang="en-GB" sz="2800" noProof="0" dirty="0"/>
          </a:p>
        </p:txBody>
      </p:sp>
      <p:sp>
        <p:nvSpPr>
          <p:cNvPr id="4" name="Footer Placeholder 5">
            <a:extLst>
              <a:ext uri="{FF2B5EF4-FFF2-40B4-BE49-F238E27FC236}">
                <a16:creationId xmlns:a16="http://schemas.microsoft.com/office/drawing/2014/main" id="{F19A9632-C9E0-E30A-35BF-9CB74360D5F5}"/>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5" name="TextBox 4">
            <a:extLst>
              <a:ext uri="{FF2B5EF4-FFF2-40B4-BE49-F238E27FC236}">
                <a16:creationId xmlns:a16="http://schemas.microsoft.com/office/drawing/2014/main" id="{A5E64A86-C7F5-42A1-DFDA-8A60B809EC4F}"/>
              </a:ext>
            </a:extLst>
          </p:cNvPr>
          <p:cNvSpPr txBox="1"/>
          <p:nvPr/>
        </p:nvSpPr>
        <p:spPr>
          <a:xfrm>
            <a:off x="627603" y="1597674"/>
            <a:ext cx="7145078" cy="4611519"/>
          </a:xfrm>
          <a:prstGeom prst="rect">
            <a:avLst/>
          </a:prstGeom>
        </p:spPr>
        <p:txBody>
          <a:bodyPr wrap="square" rtlCol="0" anchor="t">
            <a:spAutoFit/>
          </a:bodyPr>
          <a:lstStyle/>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Explains the behaviour of a system by simulating the </a:t>
            </a:r>
            <a:r>
              <a:rPr lang="en-GB" sz="2000" b="1" dirty="0">
                <a:solidFill>
                  <a:srgbClr val="003379"/>
                </a:solidFill>
                <a:latin typeface="Arial" panose="020B0604020202020204"/>
                <a:cs typeface="Arial" panose="020B0604020202020204" pitchFamily="34" charset="0"/>
              </a:rPr>
              <a:t>behaviour of each individual ‘agent’</a:t>
            </a:r>
            <a:r>
              <a:rPr lang="en-GB" sz="2000" dirty="0">
                <a:solidFill>
                  <a:srgbClr val="003379"/>
                </a:solidFill>
                <a:latin typeface="Arial" panose="020B0604020202020204"/>
                <a:cs typeface="Arial" panose="020B0604020202020204" pitchFamily="34" charset="0"/>
              </a:rPr>
              <a:t> within it</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Often utilised in ecology &amp; economics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Focuses directly on individual objects / agents, their behaviour, and their interaction – rather than on the population split into pockets (as in system dynamics) or on the set of processes within a system (discrete event)</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Agent-based models nowadays often utilise real, personalised data on the properties and behaviours of individuals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Simple application: modelling how the behaviour of each individual fish creates the seemingly organised and unpredictable movements of the shoal</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endParaRPr kumimoji="0" lang="en-GB" sz="20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7" name="TextBox 6">
            <a:extLst>
              <a:ext uri="{FF2B5EF4-FFF2-40B4-BE49-F238E27FC236}">
                <a16:creationId xmlns:a16="http://schemas.microsoft.com/office/drawing/2014/main" id="{0E7D7876-9759-1037-8E52-1FCD6ACF555B}"/>
              </a:ext>
            </a:extLst>
          </p:cNvPr>
          <p:cNvSpPr txBox="1"/>
          <p:nvPr/>
        </p:nvSpPr>
        <p:spPr>
          <a:xfrm>
            <a:off x="6096000" y="6178091"/>
            <a:ext cx="6248400" cy="1015663"/>
          </a:xfrm>
          <a:prstGeom prst="rect">
            <a:avLst/>
          </a:prstGeom>
          <a:noFill/>
        </p:spPr>
        <p:txBody>
          <a:bodyPr wrap="square">
            <a:spAutoFit/>
          </a:bodyPr>
          <a:lstStyle/>
          <a:p>
            <a:r>
              <a:rPr lang="en-GB" sz="1200" dirty="0">
                <a:hlinkClick r:id="rId4"/>
              </a:rPr>
              <a:t>https://www.bankofengland.co.uk/-/media/boe/files/quarterly-bulletin/2016/agent-based-models-understanding-the-economy-from-the-bottom-up.pdf</a:t>
            </a:r>
            <a:endParaRPr lang="en-GB" sz="1200" dirty="0"/>
          </a:p>
          <a:p>
            <a:r>
              <a:rPr lang="en-GB" sz="1200" dirty="0">
                <a:hlinkClick r:id="rId5"/>
              </a:rPr>
              <a:t>https://www.anylogic.com/use-of-simulation/agent-based-modeling/</a:t>
            </a:r>
            <a:endParaRPr lang="en-GB" sz="1200" dirty="0"/>
          </a:p>
          <a:p>
            <a:endParaRPr lang="en-GB" sz="1200" dirty="0"/>
          </a:p>
          <a:p>
            <a:endParaRPr lang="en-GB" sz="1200" dirty="0"/>
          </a:p>
        </p:txBody>
      </p:sp>
      <p:pic>
        <p:nvPicPr>
          <p:cNvPr id="1026" name="Picture 2" descr="Agent-based models: understanding the economy from the bottom up | Bank of  England">
            <a:extLst>
              <a:ext uri="{FF2B5EF4-FFF2-40B4-BE49-F238E27FC236}">
                <a16:creationId xmlns:a16="http://schemas.microsoft.com/office/drawing/2014/main" id="{53D8D0FF-89D4-DFF0-A276-18723AE231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1859" y="904103"/>
            <a:ext cx="2661964" cy="25448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Do Fish Schools Work? - JSTOR Daily">
            <a:extLst>
              <a:ext uri="{FF2B5EF4-FFF2-40B4-BE49-F238E27FC236}">
                <a16:creationId xmlns:a16="http://schemas.microsoft.com/office/drawing/2014/main" id="{8B52401F-9FD0-A2B9-C826-AC028554EED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33855" y="3903434"/>
            <a:ext cx="3115398" cy="20769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08955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AA4C-3821-7D02-A127-28676B01B0CD}"/>
              </a:ext>
            </a:extLst>
          </p:cNvPr>
          <p:cNvSpPr>
            <a:spLocks noGrp="1"/>
          </p:cNvSpPr>
          <p:nvPr>
            <p:ph type="title"/>
          </p:nvPr>
        </p:nvSpPr>
        <p:spPr>
          <a:xfrm>
            <a:off x="1909397" y="636919"/>
            <a:ext cx="6717367" cy="471445"/>
          </a:xfrm>
        </p:spPr>
        <p:txBody>
          <a:bodyPr/>
          <a:lstStyle/>
          <a:p>
            <a:r>
              <a:rPr lang="en-GB" sz="3000" dirty="0"/>
              <a:t>Case study: Crown Court Backlog</a:t>
            </a:r>
          </a:p>
        </p:txBody>
      </p:sp>
      <p:sp>
        <p:nvSpPr>
          <p:cNvPr id="6" name="TextBox 5">
            <a:extLst>
              <a:ext uri="{FF2B5EF4-FFF2-40B4-BE49-F238E27FC236}">
                <a16:creationId xmlns:a16="http://schemas.microsoft.com/office/drawing/2014/main" id="{901BAF32-4A43-D863-7419-DC675F423B28}"/>
              </a:ext>
            </a:extLst>
          </p:cNvPr>
          <p:cNvSpPr txBox="1"/>
          <p:nvPr/>
        </p:nvSpPr>
        <p:spPr>
          <a:xfrm>
            <a:off x="7740071" y="6627168"/>
            <a:ext cx="4812145" cy="230832"/>
          </a:xfrm>
          <a:prstGeom prst="rect">
            <a:avLst/>
          </a:prstGeom>
        </p:spPr>
        <p:txBody>
          <a:bodyPr wrap="square" rtlCol="0" anchor="t">
            <a:spAutoFit/>
          </a:bodyPr>
          <a:lstStyle/>
          <a:p>
            <a:pPr algn="ctr">
              <a:lnSpc>
                <a:spcPct val="90000"/>
              </a:lnSpc>
              <a:spcBef>
                <a:spcPts val="1000"/>
              </a:spcBef>
            </a:pPr>
            <a:r>
              <a:rPr lang="en-GB" sz="1000" u="sng" dirty="0">
                <a:solidFill>
                  <a:schemeClr val="accent4"/>
                </a:solidFill>
                <a:latin typeface="GDS Transport"/>
                <a:hlinkClick r:id="rId2">
                  <a:extLst>
                    <a:ext uri="{A12FA001-AC4F-418D-AE19-62706E023703}">
                      <ahyp:hlinkClr xmlns:ahyp="http://schemas.microsoft.com/office/drawing/2018/hyperlinkcolor" val="tx"/>
                    </a:ext>
                  </a:extLst>
                </a:hlinkClick>
              </a:rPr>
              <a:t>Source: </a:t>
            </a:r>
            <a:r>
              <a:rPr lang="en-GB" sz="1000" b="1" dirty="0">
                <a:solidFill>
                  <a:srgbClr val="3278C5"/>
                </a:solidFill>
                <a:latin typeface="GDS Transport"/>
                <a:hlinkClick r:id="rId2">
                  <a:extLst>
                    <a:ext uri="{A12FA001-AC4F-418D-AE19-62706E023703}">
                      <ahyp:hlinkClr xmlns:ahyp="http://schemas.microsoft.com/office/drawing/2018/hyperlinkcolor" val="tx"/>
                    </a:ext>
                  </a:extLst>
                </a:hlinkClick>
              </a:rPr>
              <a:t>Criminal court statistics quarterly: October to December 2023</a:t>
            </a:r>
            <a:endParaRPr lang="en-GB" sz="1000" b="1" i="0" dirty="0">
              <a:solidFill>
                <a:schemeClr val="accent4"/>
              </a:solidFill>
              <a:effectLst/>
              <a:latin typeface="GDS Transport"/>
            </a:endParaRPr>
          </a:p>
        </p:txBody>
      </p:sp>
      <p:pic>
        <p:nvPicPr>
          <p:cNvPr id="4" name="Picture 3">
            <a:extLst>
              <a:ext uri="{FF2B5EF4-FFF2-40B4-BE49-F238E27FC236}">
                <a16:creationId xmlns:a16="http://schemas.microsoft.com/office/drawing/2014/main" id="{F4C0628C-BC42-6A33-408E-A54D6107862A}"/>
              </a:ext>
            </a:extLst>
          </p:cNvPr>
          <p:cNvPicPr>
            <a:picLocks noChangeAspect="1"/>
          </p:cNvPicPr>
          <p:nvPr/>
        </p:nvPicPr>
        <p:blipFill>
          <a:blip r:embed="rId3"/>
          <a:stretch>
            <a:fillRect/>
          </a:stretch>
        </p:blipFill>
        <p:spPr>
          <a:xfrm>
            <a:off x="6446982" y="1675139"/>
            <a:ext cx="5524486" cy="4252552"/>
          </a:xfrm>
          <a:prstGeom prst="rect">
            <a:avLst/>
          </a:prstGeom>
        </p:spPr>
      </p:pic>
      <p:pic>
        <p:nvPicPr>
          <p:cNvPr id="10" name="Picture 9">
            <a:extLst>
              <a:ext uri="{FF2B5EF4-FFF2-40B4-BE49-F238E27FC236}">
                <a16:creationId xmlns:a16="http://schemas.microsoft.com/office/drawing/2014/main" id="{71EE7407-3D3A-E98E-99BE-53AE62AB211D}"/>
              </a:ext>
            </a:extLst>
          </p:cNvPr>
          <p:cNvPicPr>
            <a:picLocks noChangeAspect="1"/>
          </p:cNvPicPr>
          <p:nvPr/>
        </p:nvPicPr>
        <p:blipFill>
          <a:blip r:embed="rId4"/>
          <a:stretch>
            <a:fillRect/>
          </a:stretch>
        </p:blipFill>
        <p:spPr>
          <a:xfrm>
            <a:off x="685343" y="1675139"/>
            <a:ext cx="5530730" cy="4252552"/>
          </a:xfrm>
          <a:prstGeom prst="rect">
            <a:avLst/>
          </a:prstGeom>
        </p:spPr>
      </p:pic>
    </p:spTree>
    <p:extLst>
      <p:ext uri="{BB962C8B-B14F-4D97-AF65-F5344CB8AC3E}">
        <p14:creationId xmlns:p14="http://schemas.microsoft.com/office/powerpoint/2010/main" val="2618164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659C6-279D-126D-F064-704D26660F99}"/>
              </a:ext>
            </a:extLst>
          </p:cNvPr>
          <p:cNvSpPr>
            <a:spLocks noGrp="1"/>
          </p:cNvSpPr>
          <p:nvPr>
            <p:ph sz="half" idx="1"/>
          </p:nvPr>
        </p:nvSpPr>
        <p:spPr>
          <a:xfrm>
            <a:off x="759153" y="1679482"/>
            <a:ext cx="5336847" cy="5140158"/>
          </a:xfrm>
        </p:spPr>
        <p:txBody>
          <a:bodyPr/>
          <a:lstStyle/>
          <a:p>
            <a:pPr marL="285750" indent="-285750">
              <a:buFont typeface="Arial" panose="020B0604020202020204" pitchFamily="34" charset="0"/>
              <a:buChar char="•"/>
            </a:pPr>
            <a:r>
              <a:rPr lang="en-GB" dirty="0"/>
              <a:t>Simulation allows us to forecast what might happen:</a:t>
            </a:r>
          </a:p>
          <a:p>
            <a:pPr marL="971550" lvl="1" indent="-285750"/>
            <a:r>
              <a:rPr lang="en-GB" dirty="0"/>
              <a:t>Under the status quo – with the current backlog and trends of the court system</a:t>
            </a:r>
          </a:p>
          <a:p>
            <a:pPr marL="971550" lvl="1" indent="-285750"/>
            <a:r>
              <a:rPr lang="en-GB" dirty="0"/>
              <a:t>If changes are made to the system, in scenario analysis</a:t>
            </a:r>
          </a:p>
          <a:p>
            <a:pPr lvl="1" indent="0">
              <a:buNone/>
            </a:pPr>
            <a:endParaRPr lang="en-GB" dirty="0"/>
          </a:p>
          <a:p>
            <a:pPr marL="285750" indent="-285750">
              <a:buFont typeface="Arial" panose="020B0604020202020204" pitchFamily="34" charset="0"/>
              <a:buChar char="•"/>
            </a:pPr>
            <a:r>
              <a:rPr lang="en-GB" dirty="0"/>
              <a:t>We can then answer distributional questions</a:t>
            </a:r>
          </a:p>
          <a:p>
            <a:pPr marL="971550" lvl="1" indent="-285750"/>
            <a:r>
              <a:rPr lang="en-GB" dirty="0"/>
              <a:t>“What % of cases will have a wait time &gt;6 months?”</a:t>
            </a:r>
          </a:p>
          <a:p>
            <a:pPr marL="971550" lvl="1" indent="-285750"/>
            <a:r>
              <a:rPr lang="en-GB" dirty="0"/>
              <a:t>“How would adding X extra Crown Court rooms impact the backlog?”</a:t>
            </a:r>
          </a:p>
          <a:p>
            <a:pPr marL="285750" indent="-285750">
              <a:buFont typeface="Arial" panose="020B0604020202020204" pitchFamily="34" charset="0"/>
              <a:buChar char="•"/>
            </a:pPr>
            <a:r>
              <a:rPr lang="en-GB" dirty="0"/>
              <a:t>Representing the process visually allows a detailed understanding of its different stages and where backlogs develop from</a:t>
            </a:r>
          </a:p>
          <a:p>
            <a:endParaRPr lang="en-GB" dirty="0"/>
          </a:p>
        </p:txBody>
      </p:sp>
      <p:sp>
        <p:nvSpPr>
          <p:cNvPr id="4" name="Title 2">
            <a:extLst>
              <a:ext uri="{FF2B5EF4-FFF2-40B4-BE49-F238E27FC236}">
                <a16:creationId xmlns:a16="http://schemas.microsoft.com/office/drawing/2014/main" id="{634D5CAC-C9C6-58B3-27AD-3CDE7EFE170E}"/>
              </a:ext>
            </a:extLst>
          </p:cNvPr>
          <p:cNvSpPr>
            <a:spLocks noGrp="1"/>
          </p:cNvSpPr>
          <p:nvPr>
            <p:ph type="title"/>
          </p:nvPr>
        </p:nvSpPr>
        <p:spPr>
          <a:xfrm>
            <a:off x="2057111" y="387061"/>
            <a:ext cx="5337175" cy="804863"/>
          </a:xfrm>
        </p:spPr>
        <p:txBody>
          <a:bodyPr/>
          <a:lstStyle/>
          <a:p>
            <a:r>
              <a:rPr lang="en-GB" dirty="0"/>
              <a:t>Why simulation?</a:t>
            </a:r>
          </a:p>
        </p:txBody>
      </p:sp>
      <p:pic>
        <p:nvPicPr>
          <p:cNvPr id="5" name="Picture 4" descr="A screenshot of a graph&#10;&#10;Description automatically generated">
            <a:extLst>
              <a:ext uri="{FF2B5EF4-FFF2-40B4-BE49-F238E27FC236}">
                <a16:creationId xmlns:a16="http://schemas.microsoft.com/office/drawing/2014/main" id="{3A8FEB2B-2D7F-5BDD-E10E-66A4D5A43B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2030248"/>
            <a:ext cx="5939028" cy="3429000"/>
          </a:xfrm>
          <a:prstGeom prst="rect">
            <a:avLst/>
          </a:prstGeom>
        </p:spPr>
      </p:pic>
      <p:sp>
        <p:nvSpPr>
          <p:cNvPr id="2" name="TextBox 1">
            <a:extLst>
              <a:ext uri="{FF2B5EF4-FFF2-40B4-BE49-F238E27FC236}">
                <a16:creationId xmlns:a16="http://schemas.microsoft.com/office/drawing/2014/main" id="{71B62662-4A32-BDDC-A937-AF48C4BF512B}"/>
              </a:ext>
            </a:extLst>
          </p:cNvPr>
          <p:cNvSpPr txBox="1"/>
          <p:nvPr/>
        </p:nvSpPr>
        <p:spPr>
          <a:xfrm>
            <a:off x="6229613" y="5582850"/>
            <a:ext cx="6631709" cy="497572"/>
          </a:xfrm>
          <a:prstGeom prst="rect">
            <a:avLst/>
          </a:prstGeom>
        </p:spPr>
        <p:txBody>
          <a:bodyPr wrap="square" rtlCol="0" anchor="t">
            <a:spAutoFit/>
          </a:bodyPr>
          <a:lstStyle/>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000" dirty="0">
                <a:solidFill>
                  <a:srgbClr val="003379"/>
                </a:solidFill>
                <a:latin typeface="Arial" panose="020B0604020202020204"/>
                <a:cs typeface="Arial" panose="020B0604020202020204" pitchFamily="34" charset="0"/>
              </a:rPr>
              <a:t>Source: </a:t>
            </a:r>
            <a:r>
              <a:rPr lang="en-GB" sz="1000" dirty="0">
                <a:solidFill>
                  <a:srgbClr val="003379"/>
                </a:solidFill>
                <a:latin typeface="Arial" panose="020B0604020202020204"/>
                <a:cs typeface="Arial" panose="020B0604020202020204" pitchFamily="34" charset="0"/>
                <a:hlinkClick r:id="rId3"/>
              </a:rPr>
              <a:t>https://www.instituteforgovernment.org.uk/publication/performance-tracker-2023/criminal-courts</a:t>
            </a:r>
            <a:endParaRPr lang="en-GB" sz="1000" dirty="0">
              <a:solidFill>
                <a:srgbClr val="003379"/>
              </a:solidFill>
              <a:latin typeface="Arial" panose="020B0604020202020204"/>
              <a:cs typeface="Arial" panose="020B0604020202020204" pitchFamily="34" charset="0"/>
            </a:endParaRPr>
          </a:p>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endParaRPr kumimoji="0" lang="en-GB" sz="10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Tree>
    <p:extLst>
      <p:ext uri="{BB962C8B-B14F-4D97-AF65-F5344CB8AC3E}">
        <p14:creationId xmlns:p14="http://schemas.microsoft.com/office/powerpoint/2010/main" val="458645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a:xfrm>
            <a:off x="2077590" y="303214"/>
            <a:ext cx="5336847" cy="803933"/>
          </a:xfrm>
        </p:spPr>
        <p:txBody>
          <a:bodyPr/>
          <a:lstStyle/>
          <a:p>
            <a:r>
              <a:rPr lang="en-GB" dirty="0"/>
              <a:t>Case study steps</a:t>
            </a:r>
          </a:p>
        </p:txBody>
      </p:sp>
      <p:sp>
        <p:nvSpPr>
          <p:cNvPr id="5" name="Rectangle 4">
            <a:extLst>
              <a:ext uri="{FF2B5EF4-FFF2-40B4-BE49-F238E27FC236}">
                <a16:creationId xmlns:a16="http://schemas.microsoft.com/office/drawing/2014/main" id="{A0938FCD-4A73-941D-81CE-29718D25D830}"/>
              </a:ext>
            </a:extLst>
          </p:cNvPr>
          <p:cNvSpPr/>
          <p:nvPr/>
        </p:nvSpPr>
        <p:spPr>
          <a:xfrm>
            <a:off x="1056000" y="1531307"/>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1. Simulation Design</a:t>
            </a:r>
          </a:p>
        </p:txBody>
      </p:sp>
      <p:sp>
        <p:nvSpPr>
          <p:cNvPr id="6" name="Rectangle 5">
            <a:extLst>
              <a:ext uri="{FF2B5EF4-FFF2-40B4-BE49-F238E27FC236}">
                <a16:creationId xmlns:a16="http://schemas.microsoft.com/office/drawing/2014/main" id="{C374F1FE-CB9A-5C75-D272-B79E75436CB5}"/>
              </a:ext>
            </a:extLst>
          </p:cNvPr>
          <p:cNvSpPr/>
          <p:nvPr/>
        </p:nvSpPr>
        <p:spPr>
          <a:xfrm>
            <a:off x="1056000" y="2549583"/>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2. Data Collection &amp; Parametrization</a:t>
            </a:r>
          </a:p>
        </p:txBody>
      </p:sp>
      <p:sp>
        <p:nvSpPr>
          <p:cNvPr id="7" name="Rectangle 6">
            <a:extLst>
              <a:ext uri="{FF2B5EF4-FFF2-40B4-BE49-F238E27FC236}">
                <a16:creationId xmlns:a16="http://schemas.microsoft.com/office/drawing/2014/main" id="{DFF2D217-3ABD-A449-0AAB-6F377DB072D6}"/>
              </a:ext>
            </a:extLst>
          </p:cNvPr>
          <p:cNvSpPr/>
          <p:nvPr/>
        </p:nvSpPr>
        <p:spPr>
          <a:xfrm>
            <a:off x="1056000" y="3567859"/>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3. Output Analysis &amp; Validation</a:t>
            </a:r>
          </a:p>
        </p:txBody>
      </p:sp>
      <p:sp>
        <p:nvSpPr>
          <p:cNvPr id="8" name="Rectangle 7">
            <a:extLst>
              <a:ext uri="{FF2B5EF4-FFF2-40B4-BE49-F238E27FC236}">
                <a16:creationId xmlns:a16="http://schemas.microsoft.com/office/drawing/2014/main" id="{F3EC349D-C8FF-20A7-69F3-9F9EF53A1FC4}"/>
              </a:ext>
            </a:extLst>
          </p:cNvPr>
          <p:cNvSpPr/>
          <p:nvPr/>
        </p:nvSpPr>
        <p:spPr>
          <a:xfrm>
            <a:off x="1056000" y="4586135"/>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4. Experimentation</a:t>
            </a:r>
          </a:p>
        </p:txBody>
      </p:sp>
      <p:sp>
        <p:nvSpPr>
          <p:cNvPr id="9" name="Rectangle 8">
            <a:extLst>
              <a:ext uri="{FF2B5EF4-FFF2-40B4-BE49-F238E27FC236}">
                <a16:creationId xmlns:a16="http://schemas.microsoft.com/office/drawing/2014/main" id="{17E47CD6-ABE1-1309-2B78-248330EE3DC0}"/>
              </a:ext>
            </a:extLst>
          </p:cNvPr>
          <p:cNvSpPr/>
          <p:nvPr/>
        </p:nvSpPr>
        <p:spPr>
          <a:xfrm>
            <a:off x="1056000" y="5604410"/>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5. Sensitivity Analysis</a:t>
            </a:r>
          </a:p>
        </p:txBody>
      </p:sp>
      <p:sp>
        <p:nvSpPr>
          <p:cNvPr id="10" name="Rectangle 9">
            <a:extLst>
              <a:ext uri="{FF2B5EF4-FFF2-40B4-BE49-F238E27FC236}">
                <a16:creationId xmlns:a16="http://schemas.microsoft.com/office/drawing/2014/main" id="{24F060DA-D0E3-BFBD-9978-9933029C257F}"/>
              </a:ext>
            </a:extLst>
          </p:cNvPr>
          <p:cNvSpPr/>
          <p:nvPr/>
        </p:nvSpPr>
        <p:spPr>
          <a:xfrm>
            <a:off x="6210833" y="1531307"/>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What type of simulation do we need for</a:t>
            </a:r>
          </a:p>
          <a:p>
            <a:pPr algn="ctr"/>
            <a:r>
              <a:rPr lang="en-GB" sz="1600" dirty="0"/>
              <a:t>our system?</a:t>
            </a:r>
          </a:p>
        </p:txBody>
      </p:sp>
      <p:sp>
        <p:nvSpPr>
          <p:cNvPr id="11" name="Rectangle 10">
            <a:extLst>
              <a:ext uri="{FF2B5EF4-FFF2-40B4-BE49-F238E27FC236}">
                <a16:creationId xmlns:a16="http://schemas.microsoft.com/office/drawing/2014/main" id="{3CF4EC6C-8A6B-72F4-4E6D-A7070E982932}"/>
              </a:ext>
            </a:extLst>
          </p:cNvPr>
          <p:cNvSpPr/>
          <p:nvPr/>
        </p:nvSpPr>
        <p:spPr>
          <a:xfrm>
            <a:off x="6210833" y="2549583"/>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Which parameters should our model have?</a:t>
            </a:r>
          </a:p>
        </p:txBody>
      </p:sp>
      <p:sp>
        <p:nvSpPr>
          <p:cNvPr id="12" name="Rectangle 11">
            <a:extLst>
              <a:ext uri="{FF2B5EF4-FFF2-40B4-BE49-F238E27FC236}">
                <a16:creationId xmlns:a16="http://schemas.microsoft.com/office/drawing/2014/main" id="{1ECC8486-355E-4AF1-F02D-5C84C0EACF93}"/>
              </a:ext>
            </a:extLst>
          </p:cNvPr>
          <p:cNvSpPr/>
          <p:nvPr/>
        </p:nvSpPr>
        <p:spPr>
          <a:xfrm>
            <a:off x="6210833" y="3567859"/>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Does the model accurately reflect the system?</a:t>
            </a:r>
          </a:p>
        </p:txBody>
      </p:sp>
      <p:sp>
        <p:nvSpPr>
          <p:cNvPr id="13" name="Rectangle 12">
            <a:extLst>
              <a:ext uri="{FF2B5EF4-FFF2-40B4-BE49-F238E27FC236}">
                <a16:creationId xmlns:a16="http://schemas.microsoft.com/office/drawing/2014/main" id="{C7D3271C-6FA8-3EBC-A0BC-13F12FDD1DB6}"/>
              </a:ext>
            </a:extLst>
          </p:cNvPr>
          <p:cNvSpPr/>
          <p:nvPr/>
        </p:nvSpPr>
        <p:spPr>
          <a:xfrm>
            <a:off x="6210833" y="4586135"/>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How does the model perform under different scenarios?</a:t>
            </a:r>
          </a:p>
        </p:txBody>
      </p:sp>
      <p:sp>
        <p:nvSpPr>
          <p:cNvPr id="14" name="Rectangle 13">
            <a:extLst>
              <a:ext uri="{FF2B5EF4-FFF2-40B4-BE49-F238E27FC236}">
                <a16:creationId xmlns:a16="http://schemas.microsoft.com/office/drawing/2014/main" id="{CDED79BD-700E-4E44-8088-F44ED0CDECAE}"/>
              </a:ext>
            </a:extLst>
          </p:cNvPr>
          <p:cNvSpPr/>
          <p:nvPr/>
        </p:nvSpPr>
        <p:spPr>
          <a:xfrm>
            <a:off x="6210833" y="5604410"/>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What effect does the changing of parameters</a:t>
            </a:r>
          </a:p>
          <a:p>
            <a:pPr algn="ctr"/>
            <a:r>
              <a:rPr lang="en-GB" sz="1600" dirty="0"/>
              <a:t>have on our outputs?</a:t>
            </a:r>
          </a:p>
        </p:txBody>
      </p:sp>
      <p:sp>
        <p:nvSpPr>
          <p:cNvPr id="15" name="Arrow: Down 14">
            <a:extLst>
              <a:ext uri="{FF2B5EF4-FFF2-40B4-BE49-F238E27FC236}">
                <a16:creationId xmlns:a16="http://schemas.microsoft.com/office/drawing/2014/main" id="{F31B1CAC-3766-A99F-31D8-67FC73CC423E}"/>
              </a:ext>
            </a:extLst>
          </p:cNvPr>
          <p:cNvSpPr/>
          <p:nvPr/>
        </p:nvSpPr>
        <p:spPr>
          <a:xfrm>
            <a:off x="3468000" y="2112445"/>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262842E3-7392-D556-9924-DA44D597AC02}"/>
              </a:ext>
            </a:extLst>
          </p:cNvPr>
          <p:cNvSpPr/>
          <p:nvPr/>
        </p:nvSpPr>
        <p:spPr>
          <a:xfrm>
            <a:off x="3468000" y="3130721"/>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7661D3E1-64C8-5CF8-2BCF-B18239E414CE}"/>
              </a:ext>
            </a:extLst>
          </p:cNvPr>
          <p:cNvSpPr/>
          <p:nvPr/>
        </p:nvSpPr>
        <p:spPr>
          <a:xfrm>
            <a:off x="3468000" y="4148997"/>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556A68E2-56C1-4C44-E0F0-D8A910B3F520}"/>
              </a:ext>
            </a:extLst>
          </p:cNvPr>
          <p:cNvSpPr/>
          <p:nvPr/>
        </p:nvSpPr>
        <p:spPr>
          <a:xfrm>
            <a:off x="3468000" y="5167273"/>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D0DB097B-AFA8-7588-8B0C-5F015A2AA125}"/>
              </a:ext>
            </a:extLst>
          </p:cNvPr>
          <p:cNvSpPr/>
          <p:nvPr/>
        </p:nvSpPr>
        <p:spPr>
          <a:xfrm>
            <a:off x="5958833" y="1747307"/>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81C2131C-DCDC-F608-3F5F-18762B4D7D68}"/>
              </a:ext>
            </a:extLst>
          </p:cNvPr>
          <p:cNvSpPr/>
          <p:nvPr/>
        </p:nvSpPr>
        <p:spPr>
          <a:xfrm>
            <a:off x="5958833" y="2765583"/>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Arrow: Right 20">
            <a:extLst>
              <a:ext uri="{FF2B5EF4-FFF2-40B4-BE49-F238E27FC236}">
                <a16:creationId xmlns:a16="http://schemas.microsoft.com/office/drawing/2014/main" id="{8C283D56-67FB-0B5E-5245-C1B7884A1910}"/>
              </a:ext>
            </a:extLst>
          </p:cNvPr>
          <p:cNvSpPr/>
          <p:nvPr/>
        </p:nvSpPr>
        <p:spPr>
          <a:xfrm>
            <a:off x="5958833" y="3783859"/>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Arrow: Right 21">
            <a:extLst>
              <a:ext uri="{FF2B5EF4-FFF2-40B4-BE49-F238E27FC236}">
                <a16:creationId xmlns:a16="http://schemas.microsoft.com/office/drawing/2014/main" id="{F9BEF461-2410-7FA7-E91D-4379353A286A}"/>
              </a:ext>
            </a:extLst>
          </p:cNvPr>
          <p:cNvSpPr/>
          <p:nvPr/>
        </p:nvSpPr>
        <p:spPr>
          <a:xfrm>
            <a:off x="5958833" y="4802135"/>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Arrow: Right 22">
            <a:extLst>
              <a:ext uri="{FF2B5EF4-FFF2-40B4-BE49-F238E27FC236}">
                <a16:creationId xmlns:a16="http://schemas.microsoft.com/office/drawing/2014/main" id="{B5A599F2-59A7-FB68-B374-C38053B878B7}"/>
              </a:ext>
            </a:extLst>
          </p:cNvPr>
          <p:cNvSpPr/>
          <p:nvPr/>
        </p:nvSpPr>
        <p:spPr>
          <a:xfrm>
            <a:off x="5958833" y="5820410"/>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2248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a:xfrm>
            <a:off x="1816199" y="327720"/>
            <a:ext cx="8559601" cy="803933"/>
          </a:xfrm>
        </p:spPr>
        <p:txBody>
          <a:bodyPr/>
          <a:lstStyle/>
          <a:p>
            <a:r>
              <a:rPr lang="en-GB" sz="3600" dirty="0"/>
              <a:t>Understand underlying system</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860355" y="18607"/>
            <a:ext cx="2331645" cy="1939636"/>
          </a:xfrm>
        </p:spPr>
        <p:txBody>
          <a:bodyPr/>
          <a:lstStyle/>
          <a:p>
            <a:pPr marL="342900" indent="-342900">
              <a:buFont typeface="Arial" panose="020B0604020202020204" pitchFamily="34" charset="0"/>
              <a:buAutoNum type="arabicPeriod"/>
            </a:pPr>
            <a:r>
              <a:rPr lang="en-GB" sz="800" dirty="0"/>
              <a:t>Simulation Design</a:t>
            </a:r>
            <a:endParaRPr lang="en-GB" sz="800" dirty="0">
              <a:solidFill>
                <a:schemeClr val="tx1">
                  <a:lumMod val="20000"/>
                  <a:lumOff val="80000"/>
                </a:schemeClr>
              </a:solidFill>
            </a:endParaRP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lumMod val="20000"/>
                    <a:lumOff val="80000"/>
                  </a:schemeClr>
                </a:solidFill>
              </a:rPr>
              <a:t>Sensitivity analysis</a:t>
            </a:r>
          </a:p>
        </p:txBody>
      </p:sp>
      <p:pic>
        <p:nvPicPr>
          <p:cNvPr id="5" name="Picture 4">
            <a:extLst>
              <a:ext uri="{FF2B5EF4-FFF2-40B4-BE49-F238E27FC236}">
                <a16:creationId xmlns:a16="http://schemas.microsoft.com/office/drawing/2014/main" id="{B74EC776-082F-2B58-C674-0D6B94F34BEE}"/>
              </a:ext>
            </a:extLst>
          </p:cNvPr>
          <p:cNvPicPr>
            <a:picLocks noChangeAspect="1"/>
          </p:cNvPicPr>
          <p:nvPr/>
        </p:nvPicPr>
        <p:blipFill>
          <a:blip r:embed="rId2"/>
          <a:stretch>
            <a:fillRect/>
          </a:stretch>
        </p:blipFill>
        <p:spPr>
          <a:xfrm>
            <a:off x="1552353" y="1455047"/>
            <a:ext cx="8823447" cy="4414528"/>
          </a:xfrm>
          <a:prstGeom prst="rect">
            <a:avLst/>
          </a:prstGeom>
        </p:spPr>
      </p:pic>
      <p:sp>
        <p:nvSpPr>
          <p:cNvPr id="4" name="TextBox 3">
            <a:extLst>
              <a:ext uri="{FF2B5EF4-FFF2-40B4-BE49-F238E27FC236}">
                <a16:creationId xmlns:a16="http://schemas.microsoft.com/office/drawing/2014/main" id="{0658F375-733C-16B8-19A8-7B2B58F6ABDE}"/>
              </a:ext>
            </a:extLst>
          </p:cNvPr>
          <p:cNvSpPr txBox="1"/>
          <p:nvPr/>
        </p:nvSpPr>
        <p:spPr>
          <a:xfrm>
            <a:off x="4008475" y="6217474"/>
            <a:ext cx="8718698" cy="66377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600" dirty="0">
                <a:solidFill>
                  <a:srgbClr val="003379"/>
                </a:solidFill>
                <a:latin typeface="Arial" panose="020B0604020202020204"/>
                <a:cs typeface="Arial" panose="020B0604020202020204" pitchFamily="34" charset="0"/>
              </a:rPr>
              <a:t>Source: </a:t>
            </a:r>
            <a:r>
              <a:rPr lang="en-GB" sz="1600" dirty="0">
                <a:solidFill>
                  <a:srgbClr val="003379"/>
                </a:solidFill>
                <a:latin typeface="Arial" panose="020B0604020202020204"/>
                <a:cs typeface="Arial" panose="020B0604020202020204" pitchFamily="34" charset="0"/>
                <a:hlinkClick r:id="rId3"/>
              </a:rPr>
              <a:t>https://moj-analytical-services.github.io/criminal_justice_statistics_sankey/</a:t>
            </a:r>
            <a:endParaRPr lang="en-GB" sz="1600" dirty="0">
              <a:solidFill>
                <a:srgbClr val="003379"/>
              </a:solidFill>
              <a:latin typeface="Arial" panose="020B0604020202020204"/>
              <a:cs typeface="Arial" panose="020B0604020202020204" pitchFamily="34" charset="0"/>
            </a:endParaRPr>
          </a:p>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endParaRPr kumimoji="0" lang="en-GB" sz="16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Tree>
    <p:extLst>
      <p:ext uri="{BB962C8B-B14F-4D97-AF65-F5344CB8AC3E}">
        <p14:creationId xmlns:p14="http://schemas.microsoft.com/office/powerpoint/2010/main" val="978833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a:xfrm>
            <a:off x="1919898" y="409613"/>
            <a:ext cx="8352203" cy="803933"/>
          </a:xfrm>
        </p:spPr>
        <p:txBody>
          <a:bodyPr/>
          <a:lstStyle/>
          <a:p>
            <a:r>
              <a:rPr lang="en-GB" dirty="0"/>
              <a:t>Decide on appropriate approach</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984507" y="1"/>
            <a:ext cx="2207492" cy="1939636"/>
          </a:xfrm>
        </p:spPr>
        <p:txBody>
          <a:bodyPr/>
          <a:lstStyle/>
          <a:p>
            <a:pPr marL="342900" indent="-342900">
              <a:buAutoNum type="arabicPeriod"/>
            </a:pPr>
            <a:r>
              <a:rPr lang="en-GB" sz="800" dirty="0">
                <a:solidFill>
                  <a:schemeClr val="tx1"/>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lumMod val="20000"/>
                    <a:lumOff val="80000"/>
                  </a:schemeClr>
                </a:solidFill>
              </a:rPr>
              <a:t>Sensitivity analysis</a:t>
            </a:r>
          </a:p>
        </p:txBody>
      </p:sp>
      <p:sp>
        <p:nvSpPr>
          <p:cNvPr id="6" name="Content Placeholder 2">
            <a:extLst>
              <a:ext uri="{FF2B5EF4-FFF2-40B4-BE49-F238E27FC236}">
                <a16:creationId xmlns:a16="http://schemas.microsoft.com/office/drawing/2014/main" id="{6FA5D200-B193-A1FC-11BA-2639B977066F}"/>
              </a:ext>
            </a:extLst>
          </p:cNvPr>
          <p:cNvSpPr txBox="1">
            <a:spLocks/>
          </p:cNvSpPr>
          <p:nvPr/>
        </p:nvSpPr>
        <p:spPr>
          <a:xfrm>
            <a:off x="8279026" y="2152536"/>
            <a:ext cx="3921959" cy="37106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baseline="0">
                <a:solidFill>
                  <a:srgbClr val="003479"/>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are interested in understanding:</a:t>
            </a:r>
          </a:p>
          <a:p>
            <a:pPr marL="285750" indent="-285750">
              <a:buFont typeface="Arial" panose="020B0604020202020204" pitchFamily="34" charset="0"/>
              <a:buChar char="•"/>
            </a:pPr>
            <a:r>
              <a:rPr lang="en-GB" dirty="0"/>
              <a:t>Behaviour under a range of scenarios, with uncertainty</a:t>
            </a:r>
          </a:p>
          <a:p>
            <a:r>
              <a:rPr lang="en-GB" dirty="0"/>
              <a:t>    =&gt; </a:t>
            </a:r>
            <a:r>
              <a:rPr lang="en-GB" b="1" dirty="0"/>
              <a:t>Probabilistic simulation</a:t>
            </a:r>
          </a:p>
          <a:p>
            <a:pPr marL="285750" indent="-285750">
              <a:buFont typeface="Arial" panose="020B0604020202020204" pitchFamily="34" charset="0"/>
              <a:buChar char="•"/>
            </a:pPr>
            <a:r>
              <a:rPr lang="en-GB" dirty="0"/>
              <a:t>Trajectory of the system over time </a:t>
            </a:r>
          </a:p>
          <a:p>
            <a:r>
              <a:rPr lang="en-GB" dirty="0"/>
              <a:t>    =&gt; </a:t>
            </a:r>
            <a:r>
              <a:rPr lang="en-GB" b="1" dirty="0"/>
              <a:t>Dynamic simulation</a:t>
            </a:r>
          </a:p>
          <a:p>
            <a:pPr marL="285750" indent="-285750">
              <a:buFont typeface="Arial" panose="020B0604020202020204" pitchFamily="34" charset="0"/>
              <a:buChar char="•"/>
            </a:pPr>
            <a:r>
              <a:rPr lang="en-GB" dirty="0"/>
              <a:t>Movement of individuals between different stages of the system can be viewed as discrete events</a:t>
            </a:r>
          </a:p>
          <a:p>
            <a:r>
              <a:rPr lang="en-GB" dirty="0"/>
              <a:t>     =&gt; </a:t>
            </a:r>
            <a:r>
              <a:rPr lang="en-GB" b="1" dirty="0"/>
              <a:t>Discrete event simulation</a:t>
            </a:r>
          </a:p>
          <a:p>
            <a:endParaRPr lang="en-GB" dirty="0"/>
          </a:p>
        </p:txBody>
      </p:sp>
      <p:grpSp>
        <p:nvGrpSpPr>
          <p:cNvPr id="5" name="Group 4">
            <a:extLst>
              <a:ext uri="{FF2B5EF4-FFF2-40B4-BE49-F238E27FC236}">
                <a16:creationId xmlns:a16="http://schemas.microsoft.com/office/drawing/2014/main" id="{F086DC10-C444-40D0-9BB4-02A1E3184EEA}"/>
              </a:ext>
            </a:extLst>
          </p:cNvPr>
          <p:cNvGrpSpPr>
            <a:grpSpLocks/>
          </p:cNvGrpSpPr>
          <p:nvPr/>
        </p:nvGrpSpPr>
        <p:grpSpPr>
          <a:xfrm>
            <a:off x="447017" y="1841163"/>
            <a:ext cx="7580564" cy="3829764"/>
            <a:chOff x="39705" y="1429108"/>
            <a:chExt cx="12074010" cy="4944023"/>
          </a:xfrm>
        </p:grpSpPr>
        <p:sp>
          <p:nvSpPr>
            <p:cNvPr id="7" name="Rectangle 6">
              <a:extLst>
                <a:ext uri="{FF2B5EF4-FFF2-40B4-BE49-F238E27FC236}">
                  <a16:creationId xmlns:a16="http://schemas.microsoft.com/office/drawing/2014/main" id="{AA6A3B71-E656-2061-8689-7216F449D980}"/>
                </a:ext>
              </a:extLst>
            </p:cNvPr>
            <p:cNvSpPr>
              <a:spLocks/>
            </p:cNvSpPr>
            <p:nvPr/>
          </p:nvSpPr>
          <p:spPr>
            <a:xfrm>
              <a:off x="4833957" y="1429108"/>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System model</a:t>
              </a:r>
            </a:p>
          </p:txBody>
        </p:sp>
        <p:sp>
          <p:nvSpPr>
            <p:cNvPr id="8" name="Rectangle 7">
              <a:extLst>
                <a:ext uri="{FF2B5EF4-FFF2-40B4-BE49-F238E27FC236}">
                  <a16:creationId xmlns:a16="http://schemas.microsoft.com/office/drawing/2014/main" id="{E5CD8692-C0B8-5CFE-36F4-7088C1793CD9}"/>
                </a:ext>
              </a:extLst>
            </p:cNvPr>
            <p:cNvSpPr>
              <a:spLocks/>
            </p:cNvSpPr>
            <p:nvPr/>
          </p:nvSpPr>
          <p:spPr>
            <a:xfrm>
              <a:off x="2294548" y="265245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Deterministic</a:t>
              </a:r>
            </a:p>
          </p:txBody>
        </p:sp>
        <p:sp>
          <p:nvSpPr>
            <p:cNvPr id="9" name="Rectangle 8">
              <a:extLst>
                <a:ext uri="{FF2B5EF4-FFF2-40B4-BE49-F238E27FC236}">
                  <a16:creationId xmlns:a16="http://schemas.microsoft.com/office/drawing/2014/main" id="{3F2BE14D-7BD2-75DE-4C02-F12B742475BE}"/>
                </a:ext>
              </a:extLst>
            </p:cNvPr>
            <p:cNvSpPr>
              <a:spLocks/>
            </p:cNvSpPr>
            <p:nvPr/>
          </p:nvSpPr>
          <p:spPr>
            <a:xfrm>
              <a:off x="7529310" y="265245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Probabilistic</a:t>
              </a:r>
            </a:p>
          </p:txBody>
        </p:sp>
        <p:sp>
          <p:nvSpPr>
            <p:cNvPr id="10" name="Rectangle 9">
              <a:extLst>
                <a:ext uri="{FF2B5EF4-FFF2-40B4-BE49-F238E27FC236}">
                  <a16:creationId xmlns:a16="http://schemas.microsoft.com/office/drawing/2014/main" id="{D52CD34D-E9A0-9599-2BCB-4442820BA0AD}"/>
                </a:ext>
              </a:extLst>
            </p:cNvPr>
            <p:cNvSpPr>
              <a:spLocks/>
            </p:cNvSpPr>
            <p:nvPr/>
          </p:nvSpPr>
          <p:spPr>
            <a:xfrm>
              <a:off x="751054" y="4059493"/>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Static</a:t>
              </a:r>
            </a:p>
          </p:txBody>
        </p:sp>
        <p:sp>
          <p:nvSpPr>
            <p:cNvPr id="11" name="Rectangle 10">
              <a:extLst>
                <a:ext uri="{FF2B5EF4-FFF2-40B4-BE49-F238E27FC236}">
                  <a16:creationId xmlns:a16="http://schemas.microsoft.com/office/drawing/2014/main" id="{8E8AF670-D01A-83C6-64E9-7811F6013C80}"/>
                </a:ext>
              </a:extLst>
            </p:cNvPr>
            <p:cNvSpPr>
              <a:spLocks/>
            </p:cNvSpPr>
            <p:nvPr/>
          </p:nvSpPr>
          <p:spPr>
            <a:xfrm>
              <a:off x="3373752" y="405949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Dynamic</a:t>
              </a:r>
            </a:p>
          </p:txBody>
        </p:sp>
        <p:sp>
          <p:nvSpPr>
            <p:cNvPr id="12" name="Rectangle 11">
              <a:extLst>
                <a:ext uri="{FF2B5EF4-FFF2-40B4-BE49-F238E27FC236}">
                  <a16:creationId xmlns:a16="http://schemas.microsoft.com/office/drawing/2014/main" id="{BBC21E63-241F-00E3-81BB-B272BC040EBB}"/>
                </a:ext>
              </a:extLst>
            </p:cNvPr>
            <p:cNvSpPr>
              <a:spLocks/>
            </p:cNvSpPr>
            <p:nvPr/>
          </p:nvSpPr>
          <p:spPr>
            <a:xfrm>
              <a:off x="2115566" y="5396843"/>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Discrete</a:t>
              </a:r>
            </a:p>
          </p:txBody>
        </p:sp>
        <p:sp>
          <p:nvSpPr>
            <p:cNvPr id="13" name="Rectangle 12">
              <a:extLst>
                <a:ext uri="{FF2B5EF4-FFF2-40B4-BE49-F238E27FC236}">
                  <a16:creationId xmlns:a16="http://schemas.microsoft.com/office/drawing/2014/main" id="{D83E46CC-7CFC-B3E7-B27E-1CA6CF24B212}"/>
                </a:ext>
              </a:extLst>
            </p:cNvPr>
            <p:cNvSpPr>
              <a:spLocks/>
            </p:cNvSpPr>
            <p:nvPr/>
          </p:nvSpPr>
          <p:spPr>
            <a:xfrm>
              <a:off x="4738264" y="539684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Continuous</a:t>
              </a:r>
            </a:p>
          </p:txBody>
        </p:sp>
        <p:sp>
          <p:nvSpPr>
            <p:cNvPr id="14" name="Rectangle 13">
              <a:extLst>
                <a:ext uri="{FF2B5EF4-FFF2-40B4-BE49-F238E27FC236}">
                  <a16:creationId xmlns:a16="http://schemas.microsoft.com/office/drawing/2014/main" id="{37C35AC7-EF98-5649-9EB4-A3CE489B084B}"/>
                </a:ext>
              </a:extLst>
            </p:cNvPr>
            <p:cNvSpPr>
              <a:spLocks/>
            </p:cNvSpPr>
            <p:nvPr/>
          </p:nvSpPr>
          <p:spPr>
            <a:xfrm>
              <a:off x="6450106" y="4059491"/>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Static</a:t>
              </a:r>
            </a:p>
            <a:p>
              <a:pPr algn="ctr"/>
              <a:r>
                <a:rPr lang="en-GB" sz="1400" dirty="0"/>
                <a:t>(Monte Carlo)</a:t>
              </a:r>
            </a:p>
          </p:txBody>
        </p:sp>
        <p:sp>
          <p:nvSpPr>
            <p:cNvPr id="15" name="Rectangle 14">
              <a:extLst>
                <a:ext uri="{FF2B5EF4-FFF2-40B4-BE49-F238E27FC236}">
                  <a16:creationId xmlns:a16="http://schemas.microsoft.com/office/drawing/2014/main" id="{7312BC46-5548-97BC-2FFD-8D4859C49AC6}"/>
                </a:ext>
              </a:extLst>
            </p:cNvPr>
            <p:cNvSpPr>
              <a:spLocks/>
            </p:cNvSpPr>
            <p:nvPr/>
          </p:nvSpPr>
          <p:spPr>
            <a:xfrm>
              <a:off x="9072804" y="4059490"/>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Dynamic</a:t>
              </a:r>
            </a:p>
          </p:txBody>
        </p:sp>
        <p:sp>
          <p:nvSpPr>
            <p:cNvPr id="16" name="Rectangle 15">
              <a:extLst>
                <a:ext uri="{FF2B5EF4-FFF2-40B4-BE49-F238E27FC236}">
                  <a16:creationId xmlns:a16="http://schemas.microsoft.com/office/drawing/2014/main" id="{FE9668D0-3B06-F3EC-87B5-293A89A3761F}"/>
                </a:ext>
              </a:extLst>
            </p:cNvPr>
            <p:cNvSpPr>
              <a:spLocks/>
            </p:cNvSpPr>
            <p:nvPr/>
          </p:nvSpPr>
          <p:spPr>
            <a:xfrm>
              <a:off x="7279445" y="539684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Discrete</a:t>
              </a:r>
            </a:p>
            <a:p>
              <a:pPr algn="ctr"/>
              <a:r>
                <a:rPr lang="en-GB" sz="1400" dirty="0"/>
                <a:t>(Discrete event)</a:t>
              </a:r>
            </a:p>
          </p:txBody>
        </p:sp>
        <p:sp>
          <p:nvSpPr>
            <p:cNvPr id="17" name="Rectangle 16">
              <a:extLst>
                <a:ext uri="{FF2B5EF4-FFF2-40B4-BE49-F238E27FC236}">
                  <a16:creationId xmlns:a16="http://schemas.microsoft.com/office/drawing/2014/main" id="{31E9A8CA-FEFF-13B3-4BC8-9E088A09C985}"/>
                </a:ext>
              </a:extLst>
            </p:cNvPr>
            <p:cNvSpPr>
              <a:spLocks/>
            </p:cNvSpPr>
            <p:nvPr/>
          </p:nvSpPr>
          <p:spPr>
            <a:xfrm>
              <a:off x="9902143" y="5396841"/>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Stochastic</a:t>
              </a:r>
            </a:p>
          </p:txBody>
        </p:sp>
        <p:grpSp>
          <p:nvGrpSpPr>
            <p:cNvPr id="18" name="Group 17">
              <a:extLst>
                <a:ext uri="{FF2B5EF4-FFF2-40B4-BE49-F238E27FC236}">
                  <a16:creationId xmlns:a16="http://schemas.microsoft.com/office/drawing/2014/main" id="{54FDBCB7-D8FA-72A7-1524-9A0CD34660A0}"/>
                </a:ext>
              </a:extLst>
            </p:cNvPr>
            <p:cNvGrpSpPr>
              <a:grpSpLocks/>
            </p:cNvGrpSpPr>
            <p:nvPr/>
          </p:nvGrpSpPr>
          <p:grpSpPr>
            <a:xfrm>
              <a:off x="3501343" y="2233041"/>
              <a:ext cx="5032744" cy="732168"/>
              <a:chOff x="3579628" y="2233041"/>
              <a:chExt cx="5032744" cy="732168"/>
            </a:xfrm>
          </p:grpSpPr>
          <p:cxnSp>
            <p:nvCxnSpPr>
              <p:cNvPr id="38" name="Straight Connector 37">
                <a:extLst>
                  <a:ext uri="{FF2B5EF4-FFF2-40B4-BE49-F238E27FC236}">
                    <a16:creationId xmlns:a16="http://schemas.microsoft.com/office/drawing/2014/main" id="{7731CD90-9C07-6E0A-DBB3-E6EF9606BF4F}"/>
                  </a:ext>
                </a:extLst>
              </p:cNvPr>
              <p:cNvCxnSpPr>
                <a:cxnSpLocks/>
                <a:stCxn id="7" idx="2"/>
              </p:cNvCxnSpPr>
              <p:nvPr/>
            </p:nvCxnSpPr>
            <p:spPr>
              <a:xfrm flipH="1">
                <a:off x="6011252" y="2233041"/>
                <a:ext cx="6776" cy="499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8CC092-5CEE-B367-C289-387D9F9D0594}"/>
                  </a:ext>
                </a:extLst>
              </p:cNvPr>
              <p:cNvCxnSpPr>
                <a:cxnSpLocks/>
              </p:cNvCxnSpPr>
              <p:nvPr/>
            </p:nvCxnSpPr>
            <p:spPr>
              <a:xfrm flipH="1">
                <a:off x="3579628" y="2732567"/>
                <a:ext cx="50327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35168FF-AE1F-19E8-2D44-5611555FA212}"/>
                  </a:ext>
                </a:extLst>
              </p:cNvPr>
              <p:cNvCxnSpPr>
                <a:cxnSpLocks/>
              </p:cNvCxnSpPr>
              <p:nvPr/>
            </p:nvCxnSpPr>
            <p:spPr>
              <a:xfrm>
                <a:off x="3579628" y="2732567"/>
                <a:ext cx="0" cy="202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ACF7E1F-F121-1D9F-B7FF-1CDF1FCCA307}"/>
                  </a:ext>
                </a:extLst>
              </p:cNvPr>
              <p:cNvCxnSpPr>
                <a:cxnSpLocks/>
              </p:cNvCxnSpPr>
              <p:nvPr/>
            </p:nvCxnSpPr>
            <p:spPr>
              <a:xfrm>
                <a:off x="8612372" y="2741866"/>
                <a:ext cx="0" cy="223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9" name="Straight Connector 18">
              <a:extLst>
                <a:ext uri="{FF2B5EF4-FFF2-40B4-BE49-F238E27FC236}">
                  <a16:creationId xmlns:a16="http://schemas.microsoft.com/office/drawing/2014/main" id="{F3E5C888-01E1-0594-1288-6F7A47B358EE}"/>
                </a:ext>
              </a:extLst>
            </p:cNvPr>
            <p:cNvCxnSpPr>
              <a:cxnSpLocks/>
              <a:stCxn id="8" idx="2"/>
            </p:cNvCxnSpPr>
            <p:nvPr/>
          </p:nvCxnSpPr>
          <p:spPr>
            <a:xfrm>
              <a:off x="3400334" y="3456385"/>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BF31F96-774E-FA47-33D0-9AC5563083CE}"/>
                </a:ext>
              </a:extLst>
            </p:cNvPr>
            <p:cNvCxnSpPr>
              <a:cxnSpLocks/>
            </p:cNvCxnSpPr>
            <p:nvPr/>
          </p:nvCxnSpPr>
          <p:spPr>
            <a:xfrm flipH="1">
              <a:off x="1910003" y="3787968"/>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6045D06-77A4-0EDB-880A-67B668020BC4}"/>
                </a:ext>
              </a:extLst>
            </p:cNvPr>
            <p:cNvCxnSpPr>
              <a:cxnSpLocks/>
            </p:cNvCxnSpPr>
            <p:nvPr/>
          </p:nvCxnSpPr>
          <p:spPr>
            <a:xfrm>
              <a:off x="1910003" y="3787968"/>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2134A13-D87E-FFE6-C41F-5F755C95C67F}"/>
                </a:ext>
              </a:extLst>
            </p:cNvPr>
            <p:cNvCxnSpPr>
              <a:cxnSpLocks/>
            </p:cNvCxnSpPr>
            <p:nvPr/>
          </p:nvCxnSpPr>
          <p:spPr>
            <a:xfrm>
              <a:off x="4532701" y="3787968"/>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A15D-3C0D-5CA6-587D-20DC239DA0C4}"/>
                </a:ext>
              </a:extLst>
            </p:cNvPr>
            <p:cNvCxnSpPr>
              <a:cxnSpLocks/>
            </p:cNvCxnSpPr>
            <p:nvPr/>
          </p:nvCxnSpPr>
          <p:spPr>
            <a:xfrm>
              <a:off x="8769776" y="3446927"/>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6191F0D-4FE0-646B-3E59-B40897C8BDA4}"/>
                </a:ext>
              </a:extLst>
            </p:cNvPr>
            <p:cNvCxnSpPr>
              <a:cxnSpLocks/>
            </p:cNvCxnSpPr>
            <p:nvPr/>
          </p:nvCxnSpPr>
          <p:spPr>
            <a:xfrm flipH="1">
              <a:off x="7279445" y="3778510"/>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62FB5A9-BB53-5556-5F73-AC9597CACD85}"/>
                </a:ext>
              </a:extLst>
            </p:cNvPr>
            <p:cNvCxnSpPr>
              <a:cxnSpLocks/>
            </p:cNvCxnSpPr>
            <p:nvPr/>
          </p:nvCxnSpPr>
          <p:spPr>
            <a:xfrm>
              <a:off x="7279445" y="3778510"/>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01E0D0-C86C-A697-645B-268B39F8FB82}"/>
                </a:ext>
              </a:extLst>
            </p:cNvPr>
            <p:cNvCxnSpPr>
              <a:cxnSpLocks/>
            </p:cNvCxnSpPr>
            <p:nvPr/>
          </p:nvCxnSpPr>
          <p:spPr>
            <a:xfrm>
              <a:off x="9902143" y="3778510"/>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6A1317-3C23-C6BF-F341-ED1ACE80797A}"/>
                </a:ext>
              </a:extLst>
            </p:cNvPr>
            <p:cNvCxnSpPr>
              <a:cxnSpLocks/>
            </p:cNvCxnSpPr>
            <p:nvPr/>
          </p:nvCxnSpPr>
          <p:spPr>
            <a:xfrm>
              <a:off x="4452957" y="4788999"/>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31E3230-64CA-C3DF-6360-67EA22024653}"/>
                </a:ext>
              </a:extLst>
            </p:cNvPr>
            <p:cNvCxnSpPr>
              <a:cxnSpLocks/>
            </p:cNvCxnSpPr>
            <p:nvPr/>
          </p:nvCxnSpPr>
          <p:spPr>
            <a:xfrm flipH="1">
              <a:off x="2962626" y="5120582"/>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F0C63C9-6E67-6CA5-E33E-BEC93D1D12C7}"/>
                </a:ext>
              </a:extLst>
            </p:cNvPr>
            <p:cNvCxnSpPr>
              <a:cxnSpLocks/>
            </p:cNvCxnSpPr>
            <p:nvPr/>
          </p:nvCxnSpPr>
          <p:spPr>
            <a:xfrm>
              <a:off x="2962626" y="5120582"/>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E5C0622-9170-0EE9-4963-301A68DBFEC9}"/>
                </a:ext>
              </a:extLst>
            </p:cNvPr>
            <p:cNvCxnSpPr>
              <a:cxnSpLocks/>
            </p:cNvCxnSpPr>
            <p:nvPr/>
          </p:nvCxnSpPr>
          <p:spPr>
            <a:xfrm>
              <a:off x="5585324" y="5120582"/>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08CAC1E-DAE6-F4D6-D2A7-378462E35218}"/>
                </a:ext>
              </a:extLst>
            </p:cNvPr>
            <p:cNvCxnSpPr>
              <a:cxnSpLocks/>
            </p:cNvCxnSpPr>
            <p:nvPr/>
          </p:nvCxnSpPr>
          <p:spPr>
            <a:xfrm>
              <a:off x="10081125" y="4780343"/>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7ECCC46-929C-E0D0-F59A-5F59C7AFA3BA}"/>
                </a:ext>
              </a:extLst>
            </p:cNvPr>
            <p:cNvCxnSpPr>
              <a:cxnSpLocks/>
            </p:cNvCxnSpPr>
            <p:nvPr/>
          </p:nvCxnSpPr>
          <p:spPr>
            <a:xfrm flipH="1">
              <a:off x="8590794" y="5111926"/>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4A964FA-D7DB-CE6A-4DB2-B947DB67EB32}"/>
                </a:ext>
              </a:extLst>
            </p:cNvPr>
            <p:cNvCxnSpPr>
              <a:cxnSpLocks/>
            </p:cNvCxnSpPr>
            <p:nvPr/>
          </p:nvCxnSpPr>
          <p:spPr>
            <a:xfrm>
              <a:off x="8590794" y="5111926"/>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AFD8831-0B4B-CA0A-FBAE-95A6D8738891}"/>
                </a:ext>
              </a:extLst>
            </p:cNvPr>
            <p:cNvCxnSpPr>
              <a:cxnSpLocks/>
            </p:cNvCxnSpPr>
            <p:nvPr/>
          </p:nvCxnSpPr>
          <p:spPr>
            <a:xfrm>
              <a:off x="11213492" y="5111926"/>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B32769C-4AD2-DB24-5B2D-2F99C142B60E}"/>
                </a:ext>
              </a:extLst>
            </p:cNvPr>
            <p:cNvSpPr txBox="1">
              <a:spLocks/>
            </p:cNvSpPr>
            <p:nvPr/>
          </p:nvSpPr>
          <p:spPr>
            <a:xfrm>
              <a:off x="599677" y="2504400"/>
              <a:ext cx="1644504" cy="76286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Parameters known or variable?</a:t>
              </a:r>
            </a:p>
          </p:txBody>
        </p:sp>
        <p:sp>
          <p:nvSpPr>
            <p:cNvPr id="36" name="TextBox 35">
              <a:extLst>
                <a:ext uri="{FF2B5EF4-FFF2-40B4-BE49-F238E27FC236}">
                  <a16:creationId xmlns:a16="http://schemas.microsoft.com/office/drawing/2014/main" id="{115C07C7-671F-F7FA-3733-DA43B5936FBE}"/>
                </a:ext>
              </a:extLst>
            </p:cNvPr>
            <p:cNvSpPr txBox="1">
              <a:spLocks/>
            </p:cNvSpPr>
            <p:nvPr/>
          </p:nvSpPr>
          <p:spPr>
            <a:xfrm>
              <a:off x="39705" y="3700651"/>
              <a:ext cx="1833965" cy="33375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200" b="1" dirty="0">
                  <a:solidFill>
                    <a:srgbClr val="003379"/>
                  </a:solidFill>
                  <a:latin typeface="Arial" panose="020B0604020202020204"/>
                  <a:cs typeface="Arial" panose="020B0604020202020204" pitchFamily="34" charset="0"/>
                </a:rPr>
                <a:t>Time frame</a:t>
              </a: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a:t>
              </a:r>
            </a:p>
          </p:txBody>
        </p:sp>
        <p:sp>
          <p:nvSpPr>
            <p:cNvPr id="37" name="TextBox 36">
              <a:extLst>
                <a:ext uri="{FF2B5EF4-FFF2-40B4-BE49-F238E27FC236}">
                  <a16:creationId xmlns:a16="http://schemas.microsoft.com/office/drawing/2014/main" id="{FCE855CC-BB74-E6B4-52E6-A2AB5880728C}"/>
                </a:ext>
              </a:extLst>
            </p:cNvPr>
            <p:cNvSpPr txBox="1">
              <a:spLocks/>
            </p:cNvSpPr>
            <p:nvPr/>
          </p:nvSpPr>
          <p:spPr>
            <a:xfrm>
              <a:off x="263728" y="5395716"/>
              <a:ext cx="1833965" cy="977415"/>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200" b="1" dirty="0">
                  <a:solidFill>
                    <a:srgbClr val="003379"/>
                  </a:solidFill>
                  <a:latin typeface="Arial" panose="020B0604020202020204"/>
                  <a:cs typeface="Arial" panose="020B0604020202020204" pitchFamily="34" charset="0"/>
                </a:rPr>
                <a:t>When can the state of the system change?</a:t>
              </a:r>
              <a:endPar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grpSp>
      <p:sp>
        <p:nvSpPr>
          <p:cNvPr id="42" name="Oval 41">
            <a:extLst>
              <a:ext uri="{FF2B5EF4-FFF2-40B4-BE49-F238E27FC236}">
                <a16:creationId xmlns:a16="http://schemas.microsoft.com/office/drawing/2014/main" id="{536905DB-6691-3B03-15EB-6E5A801B1F78}"/>
              </a:ext>
            </a:extLst>
          </p:cNvPr>
          <p:cNvSpPr>
            <a:spLocks noGrp="1" noRot="1" noMove="1" noResize="1" noEditPoints="1" noAdjustHandles="1" noChangeArrowheads="1" noChangeShapeType="1"/>
          </p:cNvSpPr>
          <p:nvPr/>
        </p:nvSpPr>
        <p:spPr>
          <a:xfrm>
            <a:off x="5200354" y="2631581"/>
            <a:ext cx="1230782" cy="902653"/>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DE57C815-98FF-D231-B4DD-20FECA5B3E0A}"/>
              </a:ext>
            </a:extLst>
          </p:cNvPr>
          <p:cNvSpPr>
            <a:spLocks noGrp="1" noRot="1" noMove="1" noResize="1" noEditPoints="1" noAdjustHandles="1" noChangeArrowheads="1" noChangeShapeType="1"/>
          </p:cNvSpPr>
          <p:nvPr/>
        </p:nvSpPr>
        <p:spPr>
          <a:xfrm>
            <a:off x="6176047" y="3664062"/>
            <a:ext cx="1230782" cy="902653"/>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BAB36032-D77E-C96B-8E07-8BCDE405FC6B}"/>
              </a:ext>
            </a:extLst>
          </p:cNvPr>
          <p:cNvSpPr>
            <a:spLocks noGrp="1" noRot="1" noMove="1" noResize="1" noEditPoints="1" noAdjustHandles="1" noChangeArrowheads="1" noChangeShapeType="1"/>
          </p:cNvSpPr>
          <p:nvPr/>
        </p:nvSpPr>
        <p:spPr>
          <a:xfrm>
            <a:off x="4944407" y="4665757"/>
            <a:ext cx="1460085" cy="1065918"/>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2121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2DB6B-D471-4EF3-191F-73CFE38DF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DB75A6-4664-922D-3E46-74C4B17B1602}"/>
              </a:ext>
            </a:extLst>
          </p:cNvPr>
          <p:cNvSpPr>
            <a:spLocks noGrp="1"/>
          </p:cNvSpPr>
          <p:nvPr>
            <p:ph type="title"/>
          </p:nvPr>
        </p:nvSpPr>
        <p:spPr>
          <a:xfrm>
            <a:off x="1898961" y="306928"/>
            <a:ext cx="5336847" cy="803933"/>
          </a:xfrm>
        </p:spPr>
        <p:txBody>
          <a:bodyPr/>
          <a:lstStyle/>
          <a:p>
            <a:r>
              <a:rPr lang="en-GB" dirty="0"/>
              <a:t>Design simulation</a:t>
            </a:r>
          </a:p>
        </p:txBody>
      </p:sp>
      <p:sp>
        <p:nvSpPr>
          <p:cNvPr id="3" name="Content Placeholder 2">
            <a:extLst>
              <a:ext uri="{FF2B5EF4-FFF2-40B4-BE49-F238E27FC236}">
                <a16:creationId xmlns:a16="http://schemas.microsoft.com/office/drawing/2014/main" id="{C0688D86-1570-C245-5CBA-C81DF22B1B33}"/>
              </a:ext>
            </a:extLst>
          </p:cNvPr>
          <p:cNvSpPr>
            <a:spLocks noGrp="1"/>
          </p:cNvSpPr>
          <p:nvPr>
            <p:ph sz="half" idx="1"/>
          </p:nvPr>
        </p:nvSpPr>
        <p:spPr>
          <a:xfrm>
            <a:off x="9984508" y="0"/>
            <a:ext cx="2207492" cy="1939636"/>
          </a:xfrm>
        </p:spPr>
        <p:txBody>
          <a:bodyPr/>
          <a:lstStyle/>
          <a:p>
            <a:pPr marL="342900" indent="-342900">
              <a:buAutoNum type="arabicPeriod"/>
            </a:pPr>
            <a:r>
              <a:rPr lang="en-GB" sz="800" dirty="0">
                <a:solidFill>
                  <a:schemeClr val="tx1"/>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lumMod val="20000"/>
                    <a:lumOff val="80000"/>
                  </a:schemeClr>
                </a:solidFill>
              </a:rPr>
              <a:t>Sensitivity analysis</a:t>
            </a:r>
          </a:p>
        </p:txBody>
      </p:sp>
      <p:sp>
        <p:nvSpPr>
          <p:cNvPr id="4" name="TextBox 3">
            <a:extLst>
              <a:ext uri="{FF2B5EF4-FFF2-40B4-BE49-F238E27FC236}">
                <a16:creationId xmlns:a16="http://schemas.microsoft.com/office/drawing/2014/main" id="{3CA788F8-7340-5B9A-3174-277C26962051}"/>
              </a:ext>
            </a:extLst>
          </p:cNvPr>
          <p:cNvSpPr txBox="1"/>
          <p:nvPr/>
        </p:nvSpPr>
        <p:spPr>
          <a:xfrm>
            <a:off x="1460382" y="1291674"/>
            <a:ext cx="2115127" cy="341632"/>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b="1" dirty="0">
                <a:solidFill>
                  <a:srgbClr val="003379"/>
                </a:solidFill>
                <a:latin typeface="Arial" panose="020B0604020202020204"/>
                <a:cs typeface="Arial" panose="020B0604020202020204" pitchFamily="34" charset="0"/>
              </a:rPr>
              <a:t>Resources:</a:t>
            </a:r>
            <a:endPar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5" name="Rectangle 4">
            <a:extLst>
              <a:ext uri="{FF2B5EF4-FFF2-40B4-BE49-F238E27FC236}">
                <a16:creationId xmlns:a16="http://schemas.microsoft.com/office/drawing/2014/main" id="{2B3446DA-A5AF-013E-C61B-DB72E8546445}"/>
              </a:ext>
            </a:extLst>
          </p:cNvPr>
          <p:cNvSpPr/>
          <p:nvPr/>
        </p:nvSpPr>
        <p:spPr>
          <a:xfrm>
            <a:off x="801891" y="1651844"/>
            <a:ext cx="1063393" cy="38987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200" b="1" dirty="0">
                <a:solidFill>
                  <a:schemeClr val="tx1"/>
                </a:solidFill>
              </a:rPr>
              <a:t>Crown Court (CC)</a:t>
            </a:r>
          </a:p>
        </p:txBody>
      </p:sp>
      <p:sp>
        <p:nvSpPr>
          <p:cNvPr id="8" name="Rectangle 7">
            <a:extLst>
              <a:ext uri="{FF2B5EF4-FFF2-40B4-BE49-F238E27FC236}">
                <a16:creationId xmlns:a16="http://schemas.microsoft.com/office/drawing/2014/main" id="{E6459CCD-C485-7107-03FB-E86F28CED4A0}"/>
              </a:ext>
            </a:extLst>
          </p:cNvPr>
          <p:cNvSpPr/>
          <p:nvPr/>
        </p:nvSpPr>
        <p:spPr>
          <a:xfrm>
            <a:off x="1930361" y="1651843"/>
            <a:ext cx="1195502" cy="39112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200" b="1" dirty="0">
                <a:solidFill>
                  <a:schemeClr val="tx1"/>
                </a:solidFill>
              </a:rPr>
              <a:t>Magistrate’s Court (MC)</a:t>
            </a:r>
          </a:p>
        </p:txBody>
      </p:sp>
      <p:sp>
        <p:nvSpPr>
          <p:cNvPr id="9" name="Rectangle 8">
            <a:extLst>
              <a:ext uri="{FF2B5EF4-FFF2-40B4-BE49-F238E27FC236}">
                <a16:creationId xmlns:a16="http://schemas.microsoft.com/office/drawing/2014/main" id="{AF068A20-3CC2-E39D-76BE-B10687572013}"/>
              </a:ext>
            </a:extLst>
          </p:cNvPr>
          <p:cNvSpPr/>
          <p:nvPr/>
        </p:nvSpPr>
        <p:spPr>
          <a:xfrm>
            <a:off x="3190940" y="1650588"/>
            <a:ext cx="759199" cy="39112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200" b="1" dirty="0">
                <a:solidFill>
                  <a:schemeClr val="tx1"/>
                </a:solidFill>
              </a:rPr>
              <a:t>Prison</a:t>
            </a:r>
          </a:p>
        </p:txBody>
      </p:sp>
      <p:sp>
        <p:nvSpPr>
          <p:cNvPr id="10" name="TextBox 9">
            <a:extLst>
              <a:ext uri="{FF2B5EF4-FFF2-40B4-BE49-F238E27FC236}">
                <a16:creationId xmlns:a16="http://schemas.microsoft.com/office/drawing/2014/main" id="{8131B936-F313-8FF2-212F-EF4CBE5AC475}"/>
              </a:ext>
            </a:extLst>
          </p:cNvPr>
          <p:cNvSpPr txBox="1"/>
          <p:nvPr/>
        </p:nvSpPr>
        <p:spPr>
          <a:xfrm>
            <a:off x="7142099" y="1206187"/>
            <a:ext cx="2115127" cy="341632"/>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b="1" dirty="0">
                <a:solidFill>
                  <a:srgbClr val="003379"/>
                </a:solidFill>
                <a:latin typeface="Arial" panose="020B0604020202020204"/>
                <a:cs typeface="Arial" panose="020B0604020202020204" pitchFamily="34" charset="0"/>
              </a:rPr>
              <a:t>Inputs:</a:t>
            </a:r>
            <a:endPar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17" name="Rectangle 16">
            <a:extLst>
              <a:ext uri="{FF2B5EF4-FFF2-40B4-BE49-F238E27FC236}">
                <a16:creationId xmlns:a16="http://schemas.microsoft.com/office/drawing/2014/main" id="{64A028F5-9867-AF3B-75C8-87C5FBEF5711}"/>
              </a:ext>
            </a:extLst>
          </p:cNvPr>
          <p:cNvSpPr/>
          <p:nvPr/>
        </p:nvSpPr>
        <p:spPr>
          <a:xfrm>
            <a:off x="753809" y="3991355"/>
            <a:ext cx="1063392"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t>Arrival of individual</a:t>
            </a:r>
          </a:p>
        </p:txBody>
      </p:sp>
      <p:sp>
        <p:nvSpPr>
          <p:cNvPr id="19" name="Rectangle 18">
            <a:extLst>
              <a:ext uri="{FF2B5EF4-FFF2-40B4-BE49-F238E27FC236}">
                <a16:creationId xmlns:a16="http://schemas.microsoft.com/office/drawing/2014/main" id="{829E216D-B29E-4381-8DAB-DF31D53C38CD}"/>
              </a:ext>
            </a:extLst>
          </p:cNvPr>
          <p:cNvSpPr/>
          <p:nvPr/>
        </p:nvSpPr>
        <p:spPr>
          <a:xfrm>
            <a:off x="2625535" y="3176032"/>
            <a:ext cx="1020622" cy="743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t>Plea entered in CC</a:t>
            </a:r>
          </a:p>
        </p:txBody>
      </p:sp>
      <p:sp>
        <p:nvSpPr>
          <p:cNvPr id="20" name="Rectangle 19">
            <a:extLst>
              <a:ext uri="{FF2B5EF4-FFF2-40B4-BE49-F238E27FC236}">
                <a16:creationId xmlns:a16="http://schemas.microsoft.com/office/drawing/2014/main" id="{3F21E815-706E-F1D0-41B3-84D69467705E}"/>
              </a:ext>
            </a:extLst>
          </p:cNvPr>
          <p:cNvSpPr/>
          <p:nvPr/>
        </p:nvSpPr>
        <p:spPr>
          <a:xfrm>
            <a:off x="7738375" y="2519544"/>
            <a:ext cx="980539" cy="465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t>Released</a:t>
            </a:r>
          </a:p>
        </p:txBody>
      </p:sp>
      <p:sp>
        <p:nvSpPr>
          <p:cNvPr id="21" name="Rectangle 20">
            <a:extLst>
              <a:ext uri="{FF2B5EF4-FFF2-40B4-BE49-F238E27FC236}">
                <a16:creationId xmlns:a16="http://schemas.microsoft.com/office/drawing/2014/main" id="{FB7D4DCB-1A3A-A7D3-C756-7BE7F837C628}"/>
              </a:ext>
            </a:extLst>
          </p:cNvPr>
          <p:cNvSpPr/>
          <p:nvPr/>
        </p:nvSpPr>
        <p:spPr>
          <a:xfrm>
            <a:off x="4984215" y="2764413"/>
            <a:ext cx="980538" cy="63744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400" b="1" dirty="0">
                <a:solidFill>
                  <a:schemeClr val="tx1"/>
                </a:solidFill>
              </a:rPr>
              <a:t>CC trial</a:t>
            </a:r>
          </a:p>
          <a:p>
            <a:pPr algn="ctr"/>
            <a:r>
              <a:rPr lang="en-GB" sz="1400" b="1" dirty="0">
                <a:solidFill>
                  <a:schemeClr val="tx1"/>
                </a:solidFill>
              </a:rPr>
              <a:t>(CC +1)</a:t>
            </a:r>
          </a:p>
        </p:txBody>
      </p:sp>
      <p:sp>
        <p:nvSpPr>
          <p:cNvPr id="22" name="TextBox 21">
            <a:extLst>
              <a:ext uri="{FF2B5EF4-FFF2-40B4-BE49-F238E27FC236}">
                <a16:creationId xmlns:a16="http://schemas.microsoft.com/office/drawing/2014/main" id="{AF4F0AB7-B250-9630-F498-67860299796A}"/>
              </a:ext>
            </a:extLst>
          </p:cNvPr>
          <p:cNvSpPr txBox="1"/>
          <p:nvPr/>
        </p:nvSpPr>
        <p:spPr>
          <a:xfrm>
            <a:off x="4451519" y="1522986"/>
            <a:ext cx="1127314" cy="646331"/>
          </a:xfrm>
          <a:prstGeom prst="rect">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wrap="square" rtlCol="0" anchor="t">
            <a:spAutoFit/>
          </a:bodyPr>
          <a:lstStyle/>
          <a:p>
            <a:pPr algn="ctr"/>
            <a:r>
              <a:rPr lang="en-GB" sz="1200" dirty="0">
                <a:solidFill>
                  <a:srgbClr val="00B050"/>
                </a:solidFill>
              </a:rPr>
              <a:t>Probability of case going to CC over MC</a:t>
            </a:r>
          </a:p>
        </p:txBody>
      </p:sp>
      <p:sp>
        <p:nvSpPr>
          <p:cNvPr id="23" name="TextBox 22">
            <a:extLst>
              <a:ext uri="{FF2B5EF4-FFF2-40B4-BE49-F238E27FC236}">
                <a16:creationId xmlns:a16="http://schemas.microsoft.com/office/drawing/2014/main" id="{19C34D6F-A76A-D6AE-B646-EFE10AE231EB}"/>
              </a:ext>
            </a:extLst>
          </p:cNvPr>
          <p:cNvSpPr txBox="1"/>
          <p:nvPr/>
        </p:nvSpPr>
        <p:spPr>
          <a:xfrm>
            <a:off x="5613366" y="1515117"/>
            <a:ext cx="1127313" cy="646331"/>
          </a:xfrm>
          <a:prstGeom prst="rect">
            <a:avLst/>
          </a:prstGeom>
          <a:ln>
            <a:solidFill>
              <a:schemeClr val="accent4"/>
            </a:solidFill>
          </a:ln>
        </p:spPr>
        <p:style>
          <a:lnRef idx="2">
            <a:schemeClr val="accent5">
              <a:shade val="15000"/>
            </a:schemeClr>
          </a:lnRef>
          <a:fillRef idx="1">
            <a:schemeClr val="accent5"/>
          </a:fillRef>
          <a:effectRef idx="0">
            <a:schemeClr val="accent5"/>
          </a:effectRef>
          <a:fontRef idx="minor">
            <a:schemeClr val="lt1"/>
          </a:fontRef>
        </p:style>
        <p:txBody>
          <a:bodyPr wrap="square" rtlCol="0" anchor="t">
            <a:spAutoFit/>
          </a:bodyPr>
          <a:lstStyle/>
          <a:p>
            <a:pPr algn="ctr"/>
            <a:r>
              <a:rPr lang="en-GB" sz="1200" dirty="0">
                <a:solidFill>
                  <a:schemeClr val="tx2"/>
                </a:solidFill>
              </a:rPr>
              <a:t>Probability of guilty / not guilty plea</a:t>
            </a:r>
          </a:p>
        </p:txBody>
      </p:sp>
      <p:sp>
        <p:nvSpPr>
          <p:cNvPr id="24" name="TextBox 23">
            <a:extLst>
              <a:ext uri="{FF2B5EF4-FFF2-40B4-BE49-F238E27FC236}">
                <a16:creationId xmlns:a16="http://schemas.microsoft.com/office/drawing/2014/main" id="{C9D464C0-29BC-3D1F-C23D-6C02DE934C8F}"/>
              </a:ext>
            </a:extLst>
          </p:cNvPr>
          <p:cNvSpPr txBox="1"/>
          <p:nvPr/>
        </p:nvSpPr>
        <p:spPr>
          <a:xfrm>
            <a:off x="6798508" y="1526367"/>
            <a:ext cx="1127313" cy="646331"/>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wrap="square" rtlCol="0" anchor="t">
            <a:spAutoFit/>
          </a:bodyPr>
          <a:lstStyle/>
          <a:p>
            <a:pPr algn="ctr"/>
            <a:r>
              <a:rPr lang="en-GB" sz="1200" dirty="0">
                <a:solidFill>
                  <a:srgbClr val="FF0000"/>
                </a:solidFill>
              </a:rPr>
              <a:t>Probability of guilty / not guilty plea</a:t>
            </a:r>
          </a:p>
        </p:txBody>
      </p:sp>
      <p:sp>
        <p:nvSpPr>
          <p:cNvPr id="25" name="TextBox 24">
            <a:extLst>
              <a:ext uri="{FF2B5EF4-FFF2-40B4-BE49-F238E27FC236}">
                <a16:creationId xmlns:a16="http://schemas.microsoft.com/office/drawing/2014/main" id="{F6E010B3-6CB0-DED8-33AD-CA5FE7C5DE04}"/>
              </a:ext>
            </a:extLst>
          </p:cNvPr>
          <p:cNvSpPr txBox="1"/>
          <p:nvPr/>
        </p:nvSpPr>
        <p:spPr>
          <a:xfrm>
            <a:off x="7990489" y="1518538"/>
            <a:ext cx="85100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lstStyle/>
          <a:p>
            <a:pPr algn="ctr"/>
            <a:r>
              <a:rPr lang="en-GB" sz="1200" dirty="0"/>
              <a:t>Average time for trial</a:t>
            </a:r>
          </a:p>
        </p:txBody>
      </p:sp>
      <p:sp>
        <p:nvSpPr>
          <p:cNvPr id="26" name="TextBox 25">
            <a:extLst>
              <a:ext uri="{FF2B5EF4-FFF2-40B4-BE49-F238E27FC236}">
                <a16:creationId xmlns:a16="http://schemas.microsoft.com/office/drawing/2014/main" id="{48EECFCA-FF7C-675B-53BA-72E434CF0A1E}"/>
              </a:ext>
            </a:extLst>
          </p:cNvPr>
          <p:cNvSpPr txBox="1"/>
          <p:nvPr/>
        </p:nvSpPr>
        <p:spPr>
          <a:xfrm>
            <a:off x="8909402" y="1518538"/>
            <a:ext cx="119726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lstStyle/>
          <a:p>
            <a:pPr algn="ctr"/>
            <a:r>
              <a:rPr lang="en-GB" sz="1200" dirty="0"/>
              <a:t>Average time for sentencing hearing</a:t>
            </a:r>
          </a:p>
        </p:txBody>
      </p:sp>
      <p:sp>
        <p:nvSpPr>
          <p:cNvPr id="27" name="TextBox 26">
            <a:extLst>
              <a:ext uri="{FF2B5EF4-FFF2-40B4-BE49-F238E27FC236}">
                <a16:creationId xmlns:a16="http://schemas.microsoft.com/office/drawing/2014/main" id="{30684156-A58E-13A9-08C0-8BEC1016F79C}"/>
              </a:ext>
            </a:extLst>
          </p:cNvPr>
          <p:cNvSpPr txBox="1"/>
          <p:nvPr/>
        </p:nvSpPr>
        <p:spPr>
          <a:xfrm>
            <a:off x="10152319" y="1516639"/>
            <a:ext cx="93369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lstStyle/>
          <a:p>
            <a:pPr algn="ctr"/>
            <a:r>
              <a:rPr lang="en-GB" sz="1200" dirty="0"/>
              <a:t>Prison sentences distribution</a:t>
            </a:r>
          </a:p>
        </p:txBody>
      </p:sp>
      <p:sp>
        <p:nvSpPr>
          <p:cNvPr id="28" name="Rectangle 27">
            <a:extLst>
              <a:ext uri="{FF2B5EF4-FFF2-40B4-BE49-F238E27FC236}">
                <a16:creationId xmlns:a16="http://schemas.microsoft.com/office/drawing/2014/main" id="{E7679B73-CA31-F5FD-6A48-BB64432D9671}"/>
              </a:ext>
            </a:extLst>
          </p:cNvPr>
          <p:cNvSpPr/>
          <p:nvPr/>
        </p:nvSpPr>
        <p:spPr>
          <a:xfrm>
            <a:off x="7714784" y="5823533"/>
            <a:ext cx="1020623" cy="4696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t>Released</a:t>
            </a:r>
          </a:p>
        </p:txBody>
      </p:sp>
      <p:sp>
        <p:nvSpPr>
          <p:cNvPr id="30" name="Rectangle 29">
            <a:extLst>
              <a:ext uri="{FF2B5EF4-FFF2-40B4-BE49-F238E27FC236}">
                <a16:creationId xmlns:a16="http://schemas.microsoft.com/office/drawing/2014/main" id="{4E9D5759-948C-5B58-99DE-9EC5DAC3EFD8}"/>
              </a:ext>
            </a:extLst>
          </p:cNvPr>
          <p:cNvSpPr/>
          <p:nvPr/>
        </p:nvSpPr>
        <p:spPr>
          <a:xfrm>
            <a:off x="7439159" y="3857909"/>
            <a:ext cx="1538891" cy="79699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400" b="1" dirty="0">
                <a:solidFill>
                  <a:schemeClr val="tx1"/>
                </a:solidFill>
              </a:rPr>
              <a:t>CC sentencing hearing </a:t>
            </a:r>
          </a:p>
          <a:p>
            <a:pPr algn="ctr"/>
            <a:r>
              <a:rPr lang="en-GB" sz="1400" b="1" dirty="0">
                <a:solidFill>
                  <a:schemeClr val="tx1"/>
                </a:solidFill>
              </a:rPr>
              <a:t>(CC +1)</a:t>
            </a:r>
          </a:p>
        </p:txBody>
      </p:sp>
      <p:sp>
        <p:nvSpPr>
          <p:cNvPr id="32" name="Rectangle 31">
            <a:extLst>
              <a:ext uri="{FF2B5EF4-FFF2-40B4-BE49-F238E27FC236}">
                <a16:creationId xmlns:a16="http://schemas.microsoft.com/office/drawing/2014/main" id="{49572021-52D1-AB79-A5B8-5CF88F6DFE3C}"/>
              </a:ext>
            </a:extLst>
          </p:cNvPr>
          <p:cNvSpPr/>
          <p:nvPr/>
        </p:nvSpPr>
        <p:spPr>
          <a:xfrm>
            <a:off x="9428471" y="3919959"/>
            <a:ext cx="1118784" cy="639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t>Prison sentence assigned</a:t>
            </a:r>
          </a:p>
        </p:txBody>
      </p:sp>
      <p:sp>
        <p:nvSpPr>
          <p:cNvPr id="33" name="Rectangle 32">
            <a:extLst>
              <a:ext uri="{FF2B5EF4-FFF2-40B4-BE49-F238E27FC236}">
                <a16:creationId xmlns:a16="http://schemas.microsoft.com/office/drawing/2014/main" id="{4FAEC96D-53E2-3D2B-E5C6-902DCCD27BC5}"/>
              </a:ext>
            </a:extLst>
          </p:cNvPr>
          <p:cNvSpPr/>
          <p:nvPr/>
        </p:nvSpPr>
        <p:spPr>
          <a:xfrm>
            <a:off x="10997677" y="3919959"/>
            <a:ext cx="1118784" cy="63926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400" b="1" dirty="0">
                <a:solidFill>
                  <a:schemeClr val="tx1"/>
                </a:solidFill>
              </a:rPr>
              <a:t>Prison population +1</a:t>
            </a:r>
          </a:p>
        </p:txBody>
      </p:sp>
      <p:cxnSp>
        <p:nvCxnSpPr>
          <p:cNvPr id="35" name="Straight Arrow Connector 34">
            <a:extLst>
              <a:ext uri="{FF2B5EF4-FFF2-40B4-BE49-F238E27FC236}">
                <a16:creationId xmlns:a16="http://schemas.microsoft.com/office/drawing/2014/main" id="{4CB4AEC5-D457-46A1-5DFA-19AEF00EF518}"/>
              </a:ext>
            </a:extLst>
          </p:cNvPr>
          <p:cNvCxnSpPr>
            <a:cxnSpLocks/>
            <a:stCxn id="17" idx="3"/>
            <a:endCxn id="19" idx="1"/>
          </p:cNvCxnSpPr>
          <p:nvPr/>
        </p:nvCxnSpPr>
        <p:spPr>
          <a:xfrm flipV="1">
            <a:off x="1817201" y="3547996"/>
            <a:ext cx="808334" cy="74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9254744-F929-3E25-0106-5BDF79150EB3}"/>
              </a:ext>
            </a:extLst>
          </p:cNvPr>
          <p:cNvCxnSpPr>
            <a:cxnSpLocks/>
            <a:stCxn id="17" idx="3"/>
            <a:endCxn id="213" idx="1"/>
          </p:cNvCxnSpPr>
          <p:nvPr/>
        </p:nvCxnSpPr>
        <p:spPr>
          <a:xfrm>
            <a:off x="1817201" y="4296155"/>
            <a:ext cx="808334" cy="82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2955594-A770-C177-7E67-BFB2510D7D48}"/>
              </a:ext>
            </a:extLst>
          </p:cNvPr>
          <p:cNvSpPr txBox="1"/>
          <p:nvPr/>
        </p:nvSpPr>
        <p:spPr>
          <a:xfrm>
            <a:off x="1159776" y="3619392"/>
            <a:ext cx="1127313" cy="25391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t">
            <a:spAutoFit/>
          </a:bodyPr>
          <a:lstStyle/>
          <a:p>
            <a:pPr algn="ctr"/>
            <a:r>
              <a:rPr lang="en-GB" sz="1050" dirty="0">
                <a:solidFill>
                  <a:srgbClr val="00B050"/>
                </a:solidFill>
              </a:rPr>
              <a:t>Assigned to CC</a:t>
            </a:r>
          </a:p>
        </p:txBody>
      </p:sp>
      <p:sp>
        <p:nvSpPr>
          <p:cNvPr id="42" name="TextBox 41">
            <a:extLst>
              <a:ext uri="{FF2B5EF4-FFF2-40B4-BE49-F238E27FC236}">
                <a16:creationId xmlns:a16="http://schemas.microsoft.com/office/drawing/2014/main" id="{CF6561CC-57BD-67FA-EE01-4E4AEECFCEAB}"/>
              </a:ext>
            </a:extLst>
          </p:cNvPr>
          <p:cNvSpPr txBox="1"/>
          <p:nvPr/>
        </p:nvSpPr>
        <p:spPr>
          <a:xfrm>
            <a:off x="1195428" y="4794367"/>
            <a:ext cx="1127313" cy="25391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t">
            <a:spAutoFit/>
          </a:bodyPr>
          <a:lstStyle/>
          <a:p>
            <a:pPr algn="ctr"/>
            <a:r>
              <a:rPr lang="en-GB" sz="1050" dirty="0">
                <a:solidFill>
                  <a:srgbClr val="00B050"/>
                </a:solidFill>
              </a:rPr>
              <a:t>Assigned to MC</a:t>
            </a:r>
          </a:p>
        </p:txBody>
      </p:sp>
      <p:cxnSp>
        <p:nvCxnSpPr>
          <p:cNvPr id="43" name="Straight Arrow Connector 42">
            <a:extLst>
              <a:ext uri="{FF2B5EF4-FFF2-40B4-BE49-F238E27FC236}">
                <a16:creationId xmlns:a16="http://schemas.microsoft.com/office/drawing/2014/main" id="{3CC977A0-3788-2837-A27D-3672E62A9104}"/>
              </a:ext>
            </a:extLst>
          </p:cNvPr>
          <p:cNvCxnSpPr>
            <a:cxnSpLocks/>
            <a:stCxn id="19" idx="3"/>
            <a:endCxn id="21" idx="1"/>
          </p:cNvCxnSpPr>
          <p:nvPr/>
        </p:nvCxnSpPr>
        <p:spPr>
          <a:xfrm flipV="1">
            <a:off x="3646157" y="3083134"/>
            <a:ext cx="1338058" cy="46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661AF56-1AC9-0B83-31A1-7352452577B2}"/>
              </a:ext>
            </a:extLst>
          </p:cNvPr>
          <p:cNvSpPr txBox="1"/>
          <p:nvPr/>
        </p:nvSpPr>
        <p:spPr>
          <a:xfrm>
            <a:off x="3707376" y="2834545"/>
            <a:ext cx="877454" cy="415498"/>
          </a:xfrm>
          <a:prstGeom prst="rect">
            <a:avLst/>
          </a:prstGeom>
          <a:ln>
            <a:noFill/>
          </a:ln>
        </p:spPr>
        <p:txBody>
          <a:bodyPr wrap="square" rtlCol="0" anchor="t">
            <a:spAutoFit/>
          </a:bodyPr>
          <a:lstStyle/>
          <a:p>
            <a:pPr algn="ctr"/>
            <a:r>
              <a:rPr lang="en-GB" sz="1050" dirty="0">
                <a:solidFill>
                  <a:schemeClr val="tx2"/>
                </a:solidFill>
              </a:rPr>
              <a:t>Not guilty plea</a:t>
            </a:r>
          </a:p>
        </p:txBody>
      </p:sp>
      <p:sp>
        <p:nvSpPr>
          <p:cNvPr id="47" name="TextBox 46">
            <a:extLst>
              <a:ext uri="{FF2B5EF4-FFF2-40B4-BE49-F238E27FC236}">
                <a16:creationId xmlns:a16="http://schemas.microsoft.com/office/drawing/2014/main" id="{542FCB10-2C2A-7152-6FC4-2317BD82FFD9}"/>
              </a:ext>
            </a:extLst>
          </p:cNvPr>
          <p:cNvSpPr txBox="1"/>
          <p:nvPr/>
        </p:nvSpPr>
        <p:spPr>
          <a:xfrm>
            <a:off x="3788778" y="3693987"/>
            <a:ext cx="1020623" cy="253916"/>
          </a:xfrm>
          <a:prstGeom prst="rect">
            <a:avLst/>
          </a:prstGeom>
          <a:ln>
            <a:noFill/>
          </a:ln>
        </p:spPr>
        <p:txBody>
          <a:bodyPr wrap="square" rtlCol="0" anchor="t">
            <a:spAutoFit/>
          </a:bodyPr>
          <a:lstStyle/>
          <a:p>
            <a:pPr algn="ctr"/>
            <a:r>
              <a:rPr lang="en-GB" sz="1050" dirty="0">
                <a:solidFill>
                  <a:schemeClr val="tx2"/>
                </a:solidFill>
              </a:rPr>
              <a:t>Guilty plea</a:t>
            </a:r>
          </a:p>
        </p:txBody>
      </p:sp>
      <p:cxnSp>
        <p:nvCxnSpPr>
          <p:cNvPr id="48" name="Straight Arrow Connector 47">
            <a:extLst>
              <a:ext uri="{FF2B5EF4-FFF2-40B4-BE49-F238E27FC236}">
                <a16:creationId xmlns:a16="http://schemas.microsoft.com/office/drawing/2014/main" id="{2BD91C1A-4E6D-0CCB-E539-2BA9940C9D6B}"/>
              </a:ext>
            </a:extLst>
          </p:cNvPr>
          <p:cNvCxnSpPr>
            <a:cxnSpLocks/>
            <a:stCxn id="19" idx="3"/>
            <a:endCxn id="30" idx="1"/>
          </p:cNvCxnSpPr>
          <p:nvPr/>
        </p:nvCxnSpPr>
        <p:spPr>
          <a:xfrm>
            <a:off x="3646157" y="3547996"/>
            <a:ext cx="3793002" cy="70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5035203-395E-1100-0991-D27A869DE837}"/>
              </a:ext>
            </a:extLst>
          </p:cNvPr>
          <p:cNvCxnSpPr>
            <a:cxnSpLocks/>
            <a:stCxn id="213" idx="3"/>
            <a:endCxn id="30" idx="1"/>
          </p:cNvCxnSpPr>
          <p:nvPr/>
        </p:nvCxnSpPr>
        <p:spPr>
          <a:xfrm flipV="1">
            <a:off x="3646157" y="4256405"/>
            <a:ext cx="3793002" cy="862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C74AF0E-72C4-BE5B-87DD-4D1A1977F895}"/>
              </a:ext>
            </a:extLst>
          </p:cNvPr>
          <p:cNvCxnSpPr>
            <a:cxnSpLocks/>
            <a:stCxn id="213" idx="3"/>
            <a:endCxn id="208" idx="1"/>
          </p:cNvCxnSpPr>
          <p:nvPr/>
        </p:nvCxnSpPr>
        <p:spPr>
          <a:xfrm>
            <a:off x="3646157" y="5118803"/>
            <a:ext cx="1338058" cy="643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E10A3E-28FB-FF5A-0C60-860D869E0A59}"/>
              </a:ext>
            </a:extLst>
          </p:cNvPr>
          <p:cNvSpPr txBox="1"/>
          <p:nvPr/>
        </p:nvSpPr>
        <p:spPr>
          <a:xfrm>
            <a:off x="3662014" y="4618195"/>
            <a:ext cx="922816" cy="253916"/>
          </a:xfrm>
          <a:prstGeom prst="rect">
            <a:avLst/>
          </a:prstGeom>
          <a:ln>
            <a:noFill/>
          </a:ln>
        </p:spPr>
        <p:txBody>
          <a:bodyPr wrap="square" rtlCol="0" anchor="t">
            <a:spAutoFit/>
          </a:bodyPr>
          <a:lstStyle/>
          <a:p>
            <a:pPr algn="ctr"/>
            <a:r>
              <a:rPr lang="en-GB" sz="1050" dirty="0">
                <a:solidFill>
                  <a:schemeClr val="tx2"/>
                </a:solidFill>
              </a:rPr>
              <a:t>Guilty plea</a:t>
            </a:r>
          </a:p>
        </p:txBody>
      </p:sp>
      <p:sp>
        <p:nvSpPr>
          <p:cNvPr id="60" name="TextBox 59">
            <a:extLst>
              <a:ext uri="{FF2B5EF4-FFF2-40B4-BE49-F238E27FC236}">
                <a16:creationId xmlns:a16="http://schemas.microsoft.com/office/drawing/2014/main" id="{6C7BAC25-BA5F-99DA-5807-8CD926ED99B0}"/>
              </a:ext>
            </a:extLst>
          </p:cNvPr>
          <p:cNvSpPr txBox="1"/>
          <p:nvPr/>
        </p:nvSpPr>
        <p:spPr>
          <a:xfrm>
            <a:off x="3707375" y="5547548"/>
            <a:ext cx="877455" cy="415498"/>
          </a:xfrm>
          <a:prstGeom prst="rect">
            <a:avLst/>
          </a:prstGeom>
          <a:ln>
            <a:noFill/>
          </a:ln>
        </p:spPr>
        <p:txBody>
          <a:bodyPr wrap="square" rtlCol="0" anchor="t">
            <a:spAutoFit/>
          </a:bodyPr>
          <a:lstStyle/>
          <a:p>
            <a:pPr algn="ctr"/>
            <a:r>
              <a:rPr lang="en-GB" sz="1050" dirty="0">
                <a:solidFill>
                  <a:schemeClr val="tx2"/>
                </a:solidFill>
              </a:rPr>
              <a:t>Not guilty plea</a:t>
            </a:r>
          </a:p>
        </p:txBody>
      </p:sp>
      <p:cxnSp>
        <p:nvCxnSpPr>
          <p:cNvPr id="61" name="Straight Arrow Connector 60">
            <a:extLst>
              <a:ext uri="{FF2B5EF4-FFF2-40B4-BE49-F238E27FC236}">
                <a16:creationId xmlns:a16="http://schemas.microsoft.com/office/drawing/2014/main" id="{33E880A1-69B1-0578-1DCC-FE5BE7258856}"/>
              </a:ext>
            </a:extLst>
          </p:cNvPr>
          <p:cNvCxnSpPr>
            <a:cxnSpLocks/>
            <a:stCxn id="21" idx="3"/>
            <a:endCxn id="20" idx="1"/>
          </p:cNvCxnSpPr>
          <p:nvPr/>
        </p:nvCxnSpPr>
        <p:spPr>
          <a:xfrm flipV="1">
            <a:off x="5964753" y="2752196"/>
            <a:ext cx="1773622" cy="330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F87CD0D-3A47-F630-3A80-68825FBBC732}"/>
              </a:ext>
            </a:extLst>
          </p:cNvPr>
          <p:cNvCxnSpPr>
            <a:cxnSpLocks/>
            <a:stCxn id="21" idx="3"/>
            <a:endCxn id="30" idx="1"/>
          </p:cNvCxnSpPr>
          <p:nvPr/>
        </p:nvCxnSpPr>
        <p:spPr>
          <a:xfrm>
            <a:off x="5964753" y="3083134"/>
            <a:ext cx="1474406" cy="1173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AC2025F-1F6D-02BE-43C1-7DF35956FAEB}"/>
              </a:ext>
            </a:extLst>
          </p:cNvPr>
          <p:cNvCxnSpPr>
            <a:cxnSpLocks/>
            <a:stCxn id="208" idx="3"/>
            <a:endCxn id="30" idx="1"/>
          </p:cNvCxnSpPr>
          <p:nvPr/>
        </p:nvCxnSpPr>
        <p:spPr>
          <a:xfrm flipV="1">
            <a:off x="5964753" y="4256405"/>
            <a:ext cx="1474406" cy="1506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2079BDE-8B53-DDA1-5048-B5C397650989}"/>
              </a:ext>
            </a:extLst>
          </p:cNvPr>
          <p:cNvCxnSpPr>
            <a:cxnSpLocks/>
            <a:stCxn id="208" idx="3"/>
            <a:endCxn id="28" idx="1"/>
          </p:cNvCxnSpPr>
          <p:nvPr/>
        </p:nvCxnSpPr>
        <p:spPr>
          <a:xfrm>
            <a:off x="5964753" y="5762412"/>
            <a:ext cx="1750031" cy="295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B3BDB6A-02DB-FA54-8B1C-854AEAB2BAC4}"/>
              </a:ext>
            </a:extLst>
          </p:cNvPr>
          <p:cNvCxnSpPr>
            <a:cxnSpLocks/>
            <a:stCxn id="30" idx="3"/>
            <a:endCxn id="32" idx="1"/>
          </p:cNvCxnSpPr>
          <p:nvPr/>
        </p:nvCxnSpPr>
        <p:spPr>
          <a:xfrm flipV="1">
            <a:off x="8978050" y="4239592"/>
            <a:ext cx="450421" cy="1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DE298A1-180F-FD28-3D57-DB5B12495C3D}"/>
              </a:ext>
            </a:extLst>
          </p:cNvPr>
          <p:cNvCxnSpPr>
            <a:cxnSpLocks/>
            <a:stCxn id="32" idx="3"/>
            <a:endCxn id="33" idx="1"/>
          </p:cNvCxnSpPr>
          <p:nvPr/>
        </p:nvCxnSpPr>
        <p:spPr>
          <a:xfrm>
            <a:off x="10547255" y="4239592"/>
            <a:ext cx="450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30E28D09-CD9C-9460-BB20-54D87518D93B}"/>
              </a:ext>
            </a:extLst>
          </p:cNvPr>
          <p:cNvSpPr txBox="1"/>
          <p:nvPr/>
        </p:nvSpPr>
        <p:spPr>
          <a:xfrm>
            <a:off x="6120225" y="2483253"/>
            <a:ext cx="787082" cy="415498"/>
          </a:xfrm>
          <a:prstGeom prst="rect">
            <a:avLst/>
          </a:prstGeom>
          <a:ln>
            <a:noFill/>
          </a:ln>
        </p:spPr>
        <p:txBody>
          <a:bodyPr wrap="square" rtlCol="0" anchor="t">
            <a:spAutoFit/>
          </a:bodyPr>
          <a:lstStyle/>
          <a:p>
            <a:pPr algn="ctr"/>
            <a:r>
              <a:rPr lang="en-GB" sz="1050" dirty="0">
                <a:solidFill>
                  <a:srgbClr val="FF0000"/>
                </a:solidFill>
              </a:rPr>
              <a:t>Found not guilty</a:t>
            </a:r>
          </a:p>
        </p:txBody>
      </p:sp>
      <p:sp>
        <p:nvSpPr>
          <p:cNvPr id="99" name="TextBox 98">
            <a:extLst>
              <a:ext uri="{FF2B5EF4-FFF2-40B4-BE49-F238E27FC236}">
                <a16:creationId xmlns:a16="http://schemas.microsoft.com/office/drawing/2014/main" id="{11BE3F09-6B69-4361-BDDE-123B7D0B38C6}"/>
              </a:ext>
            </a:extLst>
          </p:cNvPr>
          <p:cNvSpPr txBox="1"/>
          <p:nvPr/>
        </p:nvSpPr>
        <p:spPr>
          <a:xfrm>
            <a:off x="6219217" y="5964155"/>
            <a:ext cx="1020623" cy="415498"/>
          </a:xfrm>
          <a:prstGeom prst="rect">
            <a:avLst/>
          </a:prstGeom>
          <a:ln>
            <a:noFill/>
          </a:ln>
        </p:spPr>
        <p:txBody>
          <a:bodyPr wrap="square" rtlCol="0" anchor="t">
            <a:spAutoFit/>
          </a:bodyPr>
          <a:lstStyle/>
          <a:p>
            <a:pPr algn="ctr"/>
            <a:r>
              <a:rPr lang="en-GB" sz="1050" dirty="0">
                <a:solidFill>
                  <a:srgbClr val="FF0000"/>
                </a:solidFill>
              </a:rPr>
              <a:t>Found not guilty</a:t>
            </a:r>
          </a:p>
        </p:txBody>
      </p:sp>
      <p:sp>
        <p:nvSpPr>
          <p:cNvPr id="102" name="TextBox 101">
            <a:extLst>
              <a:ext uri="{FF2B5EF4-FFF2-40B4-BE49-F238E27FC236}">
                <a16:creationId xmlns:a16="http://schemas.microsoft.com/office/drawing/2014/main" id="{9A013A03-AE04-6981-4CFC-CA2B4E9D0742}"/>
              </a:ext>
            </a:extLst>
          </p:cNvPr>
          <p:cNvSpPr txBox="1"/>
          <p:nvPr/>
        </p:nvSpPr>
        <p:spPr>
          <a:xfrm>
            <a:off x="5825210" y="4960369"/>
            <a:ext cx="788014" cy="415498"/>
          </a:xfrm>
          <a:prstGeom prst="rect">
            <a:avLst/>
          </a:prstGeom>
          <a:ln>
            <a:noFill/>
          </a:ln>
        </p:spPr>
        <p:txBody>
          <a:bodyPr wrap="square" rtlCol="0" anchor="t">
            <a:spAutoFit/>
          </a:bodyPr>
          <a:lstStyle/>
          <a:p>
            <a:pPr algn="ctr"/>
            <a:r>
              <a:rPr lang="en-GB" sz="1050" dirty="0">
                <a:solidFill>
                  <a:srgbClr val="FF0000"/>
                </a:solidFill>
              </a:rPr>
              <a:t>Found guilty</a:t>
            </a:r>
          </a:p>
        </p:txBody>
      </p:sp>
      <p:sp>
        <p:nvSpPr>
          <p:cNvPr id="103" name="TextBox 102">
            <a:extLst>
              <a:ext uri="{FF2B5EF4-FFF2-40B4-BE49-F238E27FC236}">
                <a16:creationId xmlns:a16="http://schemas.microsoft.com/office/drawing/2014/main" id="{B23D1ABE-199C-DDC0-3A40-82A106F4D97B}"/>
              </a:ext>
            </a:extLst>
          </p:cNvPr>
          <p:cNvSpPr txBox="1"/>
          <p:nvPr/>
        </p:nvSpPr>
        <p:spPr>
          <a:xfrm>
            <a:off x="6078512" y="3603847"/>
            <a:ext cx="616758" cy="415498"/>
          </a:xfrm>
          <a:prstGeom prst="rect">
            <a:avLst/>
          </a:prstGeom>
          <a:ln>
            <a:noFill/>
          </a:ln>
        </p:spPr>
        <p:txBody>
          <a:bodyPr wrap="square" rtlCol="0" anchor="t">
            <a:spAutoFit/>
          </a:bodyPr>
          <a:lstStyle/>
          <a:p>
            <a:pPr algn="ctr"/>
            <a:r>
              <a:rPr lang="en-GB" sz="1050" dirty="0">
                <a:solidFill>
                  <a:srgbClr val="FF0000"/>
                </a:solidFill>
              </a:rPr>
              <a:t>Found guilty</a:t>
            </a:r>
          </a:p>
        </p:txBody>
      </p:sp>
      <p:sp>
        <p:nvSpPr>
          <p:cNvPr id="184" name="TextBox 183">
            <a:extLst>
              <a:ext uri="{FF2B5EF4-FFF2-40B4-BE49-F238E27FC236}">
                <a16:creationId xmlns:a16="http://schemas.microsoft.com/office/drawing/2014/main" id="{21B9F786-A968-C74D-1AF6-BDEF1A187B80}"/>
              </a:ext>
            </a:extLst>
          </p:cNvPr>
          <p:cNvSpPr txBox="1"/>
          <p:nvPr/>
        </p:nvSpPr>
        <p:spPr>
          <a:xfrm>
            <a:off x="4808600" y="3412256"/>
            <a:ext cx="1265778" cy="383182"/>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050" dirty="0">
                <a:solidFill>
                  <a:srgbClr val="003379"/>
                </a:solidFill>
                <a:latin typeface="Arial" panose="020B0604020202020204"/>
                <a:cs typeface="Arial" panose="020B0604020202020204" pitchFamily="34" charset="0"/>
              </a:rPr>
              <a:t>Random time taken generated</a:t>
            </a:r>
            <a:endParaRPr kumimoji="0" lang="en-GB" sz="105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185" name="TextBox 184">
            <a:extLst>
              <a:ext uri="{FF2B5EF4-FFF2-40B4-BE49-F238E27FC236}">
                <a16:creationId xmlns:a16="http://schemas.microsoft.com/office/drawing/2014/main" id="{988B6A26-9340-998D-65B2-B4265567BFBF}"/>
              </a:ext>
            </a:extLst>
          </p:cNvPr>
          <p:cNvSpPr txBox="1"/>
          <p:nvPr/>
        </p:nvSpPr>
        <p:spPr>
          <a:xfrm>
            <a:off x="4880005" y="6101626"/>
            <a:ext cx="1265778" cy="383182"/>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050" dirty="0">
                <a:solidFill>
                  <a:srgbClr val="003379"/>
                </a:solidFill>
                <a:latin typeface="Arial" panose="020B0604020202020204"/>
                <a:cs typeface="Arial" panose="020B0604020202020204" pitchFamily="34" charset="0"/>
              </a:rPr>
              <a:t>Random time taken generated</a:t>
            </a:r>
            <a:endParaRPr kumimoji="0" lang="en-GB" sz="105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186" name="TextBox 185">
            <a:extLst>
              <a:ext uri="{FF2B5EF4-FFF2-40B4-BE49-F238E27FC236}">
                <a16:creationId xmlns:a16="http://schemas.microsoft.com/office/drawing/2014/main" id="{3CF0204E-E9D2-4F10-2F64-DAE5E8CBCA78}"/>
              </a:ext>
            </a:extLst>
          </p:cNvPr>
          <p:cNvSpPr txBox="1"/>
          <p:nvPr/>
        </p:nvSpPr>
        <p:spPr>
          <a:xfrm>
            <a:off x="7575715" y="4680520"/>
            <a:ext cx="1265778" cy="383182"/>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050" dirty="0">
                <a:solidFill>
                  <a:srgbClr val="003379"/>
                </a:solidFill>
                <a:latin typeface="Arial" panose="020B0604020202020204"/>
                <a:cs typeface="Arial" panose="020B0604020202020204" pitchFamily="34" charset="0"/>
              </a:rPr>
              <a:t>Random time taken generated</a:t>
            </a:r>
            <a:endParaRPr kumimoji="0" lang="en-GB" sz="105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187" name="TextBox 186">
            <a:extLst>
              <a:ext uri="{FF2B5EF4-FFF2-40B4-BE49-F238E27FC236}">
                <a16:creationId xmlns:a16="http://schemas.microsoft.com/office/drawing/2014/main" id="{F26D30EB-DCD9-6D14-F39D-C1B1FEF5C3D8}"/>
              </a:ext>
            </a:extLst>
          </p:cNvPr>
          <p:cNvSpPr txBox="1"/>
          <p:nvPr/>
        </p:nvSpPr>
        <p:spPr>
          <a:xfrm>
            <a:off x="9326231" y="4624258"/>
            <a:ext cx="1381146" cy="383182"/>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050" dirty="0">
                <a:solidFill>
                  <a:srgbClr val="003379"/>
                </a:solidFill>
                <a:latin typeface="Arial" panose="020B0604020202020204"/>
                <a:cs typeface="Arial" panose="020B0604020202020204" pitchFamily="34" charset="0"/>
              </a:rPr>
              <a:t>Random sentence generated</a:t>
            </a:r>
            <a:endParaRPr kumimoji="0" lang="en-GB" sz="105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208" name="Rectangle 207">
            <a:extLst>
              <a:ext uri="{FF2B5EF4-FFF2-40B4-BE49-F238E27FC236}">
                <a16:creationId xmlns:a16="http://schemas.microsoft.com/office/drawing/2014/main" id="{122F0FD9-EDB9-66E6-9253-20478CE20DE6}"/>
              </a:ext>
            </a:extLst>
          </p:cNvPr>
          <p:cNvSpPr/>
          <p:nvPr/>
        </p:nvSpPr>
        <p:spPr>
          <a:xfrm>
            <a:off x="4984215" y="5443691"/>
            <a:ext cx="980538" cy="63744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400" b="1" dirty="0">
                <a:solidFill>
                  <a:schemeClr val="tx1"/>
                </a:solidFill>
              </a:rPr>
              <a:t>MC trial</a:t>
            </a:r>
          </a:p>
          <a:p>
            <a:pPr algn="ctr"/>
            <a:r>
              <a:rPr lang="en-GB" sz="1400" b="1" dirty="0">
                <a:solidFill>
                  <a:schemeClr val="tx1"/>
                </a:solidFill>
              </a:rPr>
              <a:t>(CC +1)</a:t>
            </a:r>
          </a:p>
        </p:txBody>
      </p:sp>
      <p:sp>
        <p:nvSpPr>
          <p:cNvPr id="213" name="Rectangle 212">
            <a:extLst>
              <a:ext uri="{FF2B5EF4-FFF2-40B4-BE49-F238E27FC236}">
                <a16:creationId xmlns:a16="http://schemas.microsoft.com/office/drawing/2014/main" id="{1DBD55D5-A301-A208-23FB-3AB436C96B34}"/>
              </a:ext>
            </a:extLst>
          </p:cNvPr>
          <p:cNvSpPr/>
          <p:nvPr/>
        </p:nvSpPr>
        <p:spPr>
          <a:xfrm>
            <a:off x="2625535" y="4746839"/>
            <a:ext cx="1020622" cy="743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t>Plea entered in CC</a:t>
            </a:r>
          </a:p>
        </p:txBody>
      </p:sp>
      <p:sp>
        <p:nvSpPr>
          <p:cNvPr id="6" name="TextBox 5">
            <a:extLst>
              <a:ext uri="{FF2B5EF4-FFF2-40B4-BE49-F238E27FC236}">
                <a16:creationId xmlns:a16="http://schemas.microsoft.com/office/drawing/2014/main" id="{948B9F6B-2217-77FF-005B-6EBB00F21F76}"/>
              </a:ext>
            </a:extLst>
          </p:cNvPr>
          <p:cNvSpPr txBox="1"/>
          <p:nvPr/>
        </p:nvSpPr>
        <p:spPr>
          <a:xfrm>
            <a:off x="11161461" y="1508598"/>
            <a:ext cx="93369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lstStyle/>
          <a:p>
            <a:pPr algn="ctr"/>
            <a:r>
              <a:rPr lang="en-GB" sz="1200" dirty="0"/>
              <a:t>Court &amp; prison capacities</a:t>
            </a:r>
          </a:p>
        </p:txBody>
      </p:sp>
    </p:spTree>
    <p:extLst>
      <p:ext uri="{BB962C8B-B14F-4D97-AF65-F5344CB8AC3E}">
        <p14:creationId xmlns:p14="http://schemas.microsoft.com/office/powerpoint/2010/main" val="136836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a:xfrm>
            <a:off x="1986509" y="362942"/>
            <a:ext cx="5336847" cy="803933"/>
          </a:xfrm>
        </p:spPr>
        <p:txBody>
          <a:bodyPr/>
          <a:lstStyle/>
          <a:p>
            <a:r>
              <a:rPr lang="en-GB" dirty="0"/>
              <a:t>Data collection</a:t>
            </a:r>
          </a:p>
        </p:txBody>
      </p:sp>
      <p:sp>
        <p:nvSpPr>
          <p:cNvPr id="8" name="Content Placeholder 2">
            <a:extLst>
              <a:ext uri="{FF2B5EF4-FFF2-40B4-BE49-F238E27FC236}">
                <a16:creationId xmlns:a16="http://schemas.microsoft.com/office/drawing/2014/main" id="{1C7C7CFE-B40A-2676-29AE-0A62D185D852}"/>
              </a:ext>
            </a:extLst>
          </p:cNvPr>
          <p:cNvSpPr txBox="1">
            <a:spLocks/>
          </p:cNvSpPr>
          <p:nvPr/>
        </p:nvSpPr>
        <p:spPr>
          <a:xfrm>
            <a:off x="9984507" y="1"/>
            <a:ext cx="2207492" cy="193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baseline="0">
                <a:solidFill>
                  <a:srgbClr val="003479"/>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GB" sz="800" dirty="0">
                <a:solidFill>
                  <a:schemeClr val="tx1">
                    <a:lumMod val="20000"/>
                    <a:lumOff val="80000"/>
                  </a:schemeClr>
                </a:solidFill>
              </a:rPr>
              <a:t>Simulation design</a:t>
            </a:r>
          </a:p>
          <a:p>
            <a:pPr marL="342900" indent="-342900">
              <a:buFont typeface="Arial" panose="020B0604020202020204" pitchFamily="34" charset="0"/>
              <a:buAutoNum type="arabicPeriod"/>
            </a:pPr>
            <a:r>
              <a:rPr lang="en-GB" sz="800" dirty="0">
                <a:solidFill>
                  <a:schemeClr val="tx1"/>
                </a:solidFill>
              </a:rPr>
              <a:t>Data collection and parameterisation</a:t>
            </a:r>
          </a:p>
          <a:p>
            <a:pPr marL="342900" indent="-342900">
              <a:buFont typeface="Arial" panose="020B0604020202020204" pitchFamily="34" charset="0"/>
              <a:buAutoNum type="arabicPeriod"/>
            </a:pPr>
            <a:r>
              <a:rPr lang="en-GB" sz="800" dirty="0">
                <a:solidFill>
                  <a:schemeClr val="tx1">
                    <a:lumMod val="20000"/>
                    <a:lumOff val="80000"/>
                  </a:schemeClr>
                </a:solidFill>
              </a:rPr>
              <a:t>Output analysis and validation</a:t>
            </a:r>
          </a:p>
          <a:p>
            <a:pPr marL="342900" indent="-342900">
              <a:buFont typeface="Arial" panose="020B0604020202020204" pitchFamily="34" charset="0"/>
              <a:buAutoNum type="arabicPeriod"/>
            </a:pPr>
            <a:r>
              <a:rPr lang="en-GB" sz="800" dirty="0">
                <a:solidFill>
                  <a:schemeClr val="tx1">
                    <a:lumMod val="20000"/>
                    <a:lumOff val="80000"/>
                  </a:schemeClr>
                </a:solidFill>
              </a:rPr>
              <a:t>Experimentation</a:t>
            </a:r>
          </a:p>
          <a:p>
            <a:pPr marL="342900" indent="-342900">
              <a:buFont typeface="Arial" panose="020B0604020202020204" pitchFamily="34" charset="0"/>
              <a:buAutoNum type="arabicPeriod"/>
            </a:pPr>
            <a:r>
              <a:rPr lang="en-GB" sz="800" dirty="0">
                <a:solidFill>
                  <a:schemeClr val="tx1">
                    <a:lumMod val="20000"/>
                    <a:lumOff val="80000"/>
                  </a:schemeClr>
                </a:solidFill>
              </a:rPr>
              <a:t>Sensitivity analysis</a:t>
            </a:r>
          </a:p>
        </p:txBody>
      </p:sp>
      <p:graphicFrame>
        <p:nvGraphicFramePr>
          <p:cNvPr id="4" name="Table 3">
            <a:extLst>
              <a:ext uri="{FF2B5EF4-FFF2-40B4-BE49-F238E27FC236}">
                <a16:creationId xmlns:a16="http://schemas.microsoft.com/office/drawing/2014/main" id="{F5A6341A-2D2A-CFC1-18EC-C414D5B7BB52}"/>
              </a:ext>
            </a:extLst>
          </p:cNvPr>
          <p:cNvGraphicFramePr>
            <a:graphicFrameLocks noGrp="1"/>
          </p:cNvGraphicFramePr>
          <p:nvPr>
            <p:extLst>
              <p:ext uri="{D42A27DB-BD31-4B8C-83A1-F6EECF244321}">
                <p14:modId xmlns:p14="http://schemas.microsoft.com/office/powerpoint/2010/main" val="4041084766"/>
              </p:ext>
            </p:extLst>
          </p:nvPr>
        </p:nvGraphicFramePr>
        <p:xfrm>
          <a:off x="1616712" y="2273060"/>
          <a:ext cx="9621902" cy="2714305"/>
        </p:xfrm>
        <a:graphic>
          <a:graphicData uri="http://schemas.openxmlformats.org/drawingml/2006/table">
            <a:tbl>
              <a:tblPr firstRow="1" bandRow="1">
                <a:tableStyleId>{5C22544A-7EE6-4342-B048-85BDC9FD1C3A}</a:tableStyleId>
              </a:tblPr>
              <a:tblGrid>
                <a:gridCol w="3511559">
                  <a:extLst>
                    <a:ext uri="{9D8B030D-6E8A-4147-A177-3AD203B41FA5}">
                      <a16:colId xmlns:a16="http://schemas.microsoft.com/office/drawing/2014/main" val="3919434850"/>
                    </a:ext>
                  </a:extLst>
                </a:gridCol>
                <a:gridCol w="6110343">
                  <a:extLst>
                    <a:ext uri="{9D8B030D-6E8A-4147-A177-3AD203B41FA5}">
                      <a16:colId xmlns:a16="http://schemas.microsoft.com/office/drawing/2014/main" val="2561700784"/>
                    </a:ext>
                  </a:extLst>
                </a:gridCol>
              </a:tblGrid>
              <a:tr h="396407">
                <a:tc>
                  <a:txBody>
                    <a:bodyPr/>
                    <a:lstStyle/>
                    <a:p>
                      <a:r>
                        <a:rPr lang="en-US" dirty="0"/>
                        <a:t>Data source</a:t>
                      </a:r>
                    </a:p>
                  </a:txBody>
                  <a:tcPr/>
                </a:tc>
                <a:tc>
                  <a:txBody>
                    <a:bodyPr/>
                    <a:lstStyle/>
                    <a:p>
                      <a:r>
                        <a:rPr lang="en-US" dirty="0"/>
                        <a:t>Used for</a:t>
                      </a:r>
                    </a:p>
                  </a:txBody>
                  <a:tcPr/>
                </a:tc>
                <a:extLst>
                  <a:ext uri="{0D108BD9-81ED-4DB2-BD59-A6C34878D82A}">
                    <a16:rowId xmlns:a16="http://schemas.microsoft.com/office/drawing/2014/main" val="1024338169"/>
                  </a:ext>
                </a:extLst>
              </a:tr>
              <a:tr h="1158949">
                <a:tc>
                  <a:txBody>
                    <a:bodyPr/>
                    <a:lstStyle/>
                    <a:p>
                      <a:r>
                        <a:rPr lang="en-US" dirty="0">
                          <a:hlinkClick r:id="rId3"/>
                        </a:rPr>
                        <a:t>Criminal court statistics quarterly – Ministry of Justice</a:t>
                      </a:r>
                      <a:endParaRPr lang="en-US" dirty="0"/>
                    </a:p>
                  </a:txBody>
                  <a:tcPr/>
                </a:tc>
                <a:tc>
                  <a:txBody>
                    <a:bodyPr/>
                    <a:lstStyle/>
                    <a:p>
                      <a:pPr marL="285750" indent="-285750">
                        <a:buFont typeface="Arial" panose="020B0604020202020204" pitchFamily="34" charset="0"/>
                        <a:buChar char="•"/>
                      </a:pPr>
                      <a:r>
                        <a:rPr lang="en-US" dirty="0"/>
                        <a:t>Median time for Crown Court trials, sentencing, stratified by plea</a:t>
                      </a:r>
                    </a:p>
                    <a:p>
                      <a:pPr marL="285750" indent="-285750">
                        <a:buFont typeface="Arial" panose="020B0604020202020204" pitchFamily="34" charset="0"/>
                        <a:buChar char="•"/>
                      </a:pPr>
                      <a:r>
                        <a:rPr lang="en-US" dirty="0"/>
                        <a:t>Probability of pleading guilty, being found guilty</a:t>
                      </a:r>
                    </a:p>
                  </a:txBody>
                  <a:tcPr/>
                </a:tc>
                <a:extLst>
                  <a:ext uri="{0D108BD9-81ED-4DB2-BD59-A6C34878D82A}">
                    <a16:rowId xmlns:a16="http://schemas.microsoft.com/office/drawing/2014/main" val="3102631006"/>
                  </a:ext>
                </a:extLst>
              </a:tr>
              <a:tr h="1158949">
                <a:tc>
                  <a:txBody>
                    <a:bodyPr/>
                    <a:lstStyle/>
                    <a:p>
                      <a:r>
                        <a:rPr lang="en-US" dirty="0">
                          <a:hlinkClick r:id="rId4"/>
                        </a:rPr>
                        <a:t>Crown Court sitting days</a:t>
                      </a:r>
                      <a:endParaRPr lang="en-US" dirty="0"/>
                    </a:p>
                  </a:txBody>
                  <a:tcPr/>
                </a:tc>
                <a:tc>
                  <a:txBody>
                    <a:bodyPr/>
                    <a:lstStyle/>
                    <a:p>
                      <a:pPr marL="285750" indent="-285750">
                        <a:buFont typeface="Arial" panose="020B0604020202020204" pitchFamily="34" charset="0"/>
                        <a:buChar char="•"/>
                      </a:pPr>
                      <a:r>
                        <a:rPr lang="en-US" dirty="0"/>
                        <a:t>Crown Court capacity (number of sitting days per year)</a:t>
                      </a:r>
                    </a:p>
                  </a:txBody>
                  <a:tcPr/>
                </a:tc>
                <a:extLst>
                  <a:ext uri="{0D108BD9-81ED-4DB2-BD59-A6C34878D82A}">
                    <a16:rowId xmlns:a16="http://schemas.microsoft.com/office/drawing/2014/main" val="3999315505"/>
                  </a:ext>
                </a:extLst>
              </a:tr>
            </a:tbl>
          </a:graphicData>
        </a:graphic>
      </p:graphicFrame>
    </p:spTree>
    <p:extLst>
      <p:ext uri="{BB962C8B-B14F-4D97-AF65-F5344CB8AC3E}">
        <p14:creationId xmlns:p14="http://schemas.microsoft.com/office/powerpoint/2010/main" val="352928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7E8A-8B61-4B73-33DD-8B19E9141503}"/>
              </a:ext>
            </a:extLst>
          </p:cNvPr>
          <p:cNvSpPr>
            <a:spLocks noGrp="1"/>
          </p:cNvSpPr>
          <p:nvPr>
            <p:ph type="title"/>
          </p:nvPr>
        </p:nvSpPr>
        <p:spPr>
          <a:xfrm>
            <a:off x="1974948" y="374490"/>
            <a:ext cx="6815967" cy="803933"/>
          </a:xfrm>
        </p:spPr>
        <p:txBody>
          <a:bodyPr/>
          <a:lstStyle/>
          <a:p>
            <a:r>
              <a:rPr lang="en-GB" sz="2800" noProof="0" dirty="0"/>
              <a:t>Agenda</a:t>
            </a:r>
          </a:p>
        </p:txBody>
      </p:sp>
      <p:sp>
        <p:nvSpPr>
          <p:cNvPr id="4" name="Footer Placeholder 5">
            <a:extLst>
              <a:ext uri="{FF2B5EF4-FFF2-40B4-BE49-F238E27FC236}">
                <a16:creationId xmlns:a16="http://schemas.microsoft.com/office/drawing/2014/main" id="{1AA40CF7-6629-FC33-37B8-E32EB2B44AF6}"/>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5" name="TextBox 4">
            <a:extLst>
              <a:ext uri="{FF2B5EF4-FFF2-40B4-BE49-F238E27FC236}">
                <a16:creationId xmlns:a16="http://schemas.microsoft.com/office/drawing/2014/main" id="{10038603-BA5B-EE8E-D9EA-B4C927257AC9}"/>
              </a:ext>
            </a:extLst>
          </p:cNvPr>
          <p:cNvSpPr txBox="1"/>
          <p:nvPr/>
        </p:nvSpPr>
        <p:spPr>
          <a:xfrm>
            <a:off x="969495" y="1623377"/>
            <a:ext cx="5126505" cy="4016484"/>
          </a:xfrm>
          <a:prstGeom prst="rect">
            <a:avLst/>
          </a:prstGeom>
        </p:spPr>
        <p:txBody>
          <a:bodyPr wrap="square" rtlCol="0" anchor="t">
            <a:spAutoFit/>
          </a:bodyPr>
          <a:lstStyle/>
          <a:p>
            <a:pPr marL="457200" marR="0" indent="-457200"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pPr>
            <a:r>
              <a:rPr kumimoji="0" lang="en-GB" sz="20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Simulation overview</a:t>
            </a:r>
          </a:p>
          <a:p>
            <a:pPr marL="914400" lvl="1" indent="-457200">
              <a:lnSpc>
                <a:spcPct val="90000"/>
              </a:lnSpc>
              <a:spcBef>
                <a:spcPts val="1000"/>
              </a:spcBef>
              <a:buFont typeface="Arial" panose="020B0604020202020204" pitchFamily="34" charset="0"/>
              <a:buAutoNum type="arabicPeriod"/>
            </a:pPr>
            <a:r>
              <a:rPr kumimoji="0" lang="en-GB" sz="20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What is a Simulation?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Why use Simulation?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How do we build a Simulation?</a:t>
            </a:r>
          </a:p>
          <a:p>
            <a:pPr lvl="1">
              <a:lnSpc>
                <a:spcPct val="90000"/>
              </a:lnSpc>
              <a:spcBef>
                <a:spcPts val="1000"/>
              </a:spcBef>
            </a:pPr>
            <a:endParaRPr lang="en-GB" sz="2000" dirty="0">
              <a:solidFill>
                <a:srgbClr val="003379"/>
              </a:solidFill>
              <a:latin typeface="Arial" panose="020B0604020202020204"/>
              <a:cs typeface="Arial" panose="020B0604020202020204" pitchFamily="34" charset="0"/>
            </a:endParaRPr>
          </a:p>
          <a:p>
            <a:pPr marL="457200" indent="-457200">
              <a:lnSpc>
                <a:spcPct val="90000"/>
              </a:lnSpc>
              <a:spcBef>
                <a:spcPts val="1000"/>
              </a:spcBef>
              <a:buFont typeface="Arial" panose="020B0604020202020204" pitchFamily="34" charset="0"/>
              <a:buAutoNum type="arabicPeriod"/>
            </a:pPr>
            <a:r>
              <a:rPr lang="en-GB" sz="2000" b="1" dirty="0">
                <a:solidFill>
                  <a:srgbClr val="003379"/>
                </a:solidFill>
                <a:latin typeface="Arial" panose="020B0604020202020204"/>
                <a:cs typeface="Arial" panose="020B0604020202020204" pitchFamily="34" charset="0"/>
              </a:rPr>
              <a:t>Key Simulation techniques</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Monte Carlo simulation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System dynamics</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Discrete event simulation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Agent-based modelling</a:t>
            </a:r>
          </a:p>
        </p:txBody>
      </p:sp>
      <p:sp>
        <p:nvSpPr>
          <p:cNvPr id="7" name="TextBox 6">
            <a:extLst>
              <a:ext uri="{FF2B5EF4-FFF2-40B4-BE49-F238E27FC236}">
                <a16:creationId xmlns:a16="http://schemas.microsoft.com/office/drawing/2014/main" id="{B39B2ED2-CB09-701F-8D3A-5E933A5095A5}"/>
              </a:ext>
            </a:extLst>
          </p:cNvPr>
          <p:cNvSpPr txBox="1"/>
          <p:nvPr/>
        </p:nvSpPr>
        <p:spPr>
          <a:xfrm>
            <a:off x="6793570" y="1623377"/>
            <a:ext cx="5320145" cy="4799263"/>
          </a:xfrm>
          <a:prstGeom prst="rect">
            <a:avLst/>
          </a:prstGeom>
        </p:spPr>
        <p:txBody>
          <a:bodyPr wrap="square" rtlCol="0" anchor="t">
            <a:spAutoFit/>
          </a:bodyPr>
          <a:lstStyle/>
          <a:p>
            <a:pPr>
              <a:lnSpc>
                <a:spcPct val="90000"/>
              </a:lnSpc>
              <a:spcBef>
                <a:spcPts val="1000"/>
              </a:spcBef>
            </a:pPr>
            <a:r>
              <a:rPr lang="en-GB" sz="2000" b="1" dirty="0">
                <a:solidFill>
                  <a:srgbClr val="003379"/>
                </a:solidFill>
                <a:latin typeface="Arial" panose="020B0604020202020204"/>
                <a:cs typeface="Arial" panose="020B0604020202020204" pitchFamily="34" charset="0"/>
              </a:rPr>
              <a:t>3. Case Study: Crown Court Backlog</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Why simulation?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Understanding the system</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Which type of simulation?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Simulation design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Data collection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Analysis of outputs</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Experimentation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Sensitivity analysis</a:t>
            </a:r>
          </a:p>
          <a:p>
            <a:pPr lvl="1">
              <a:lnSpc>
                <a:spcPct val="90000"/>
              </a:lnSpc>
              <a:spcBef>
                <a:spcPts val="1000"/>
              </a:spcBef>
            </a:pPr>
            <a:endParaRPr lang="en-GB" sz="2000" dirty="0">
              <a:solidFill>
                <a:srgbClr val="003379"/>
              </a:solidFill>
              <a:latin typeface="Arial" panose="020B0604020202020204"/>
              <a:cs typeface="Arial" panose="020B0604020202020204" pitchFamily="34" charset="0"/>
            </a:endParaRPr>
          </a:p>
          <a:p>
            <a:pPr>
              <a:lnSpc>
                <a:spcPct val="90000"/>
              </a:lnSpc>
              <a:spcBef>
                <a:spcPts val="1000"/>
              </a:spcBef>
            </a:pPr>
            <a:r>
              <a:rPr lang="en-GB" sz="2000" b="1" dirty="0">
                <a:solidFill>
                  <a:srgbClr val="003379"/>
                </a:solidFill>
                <a:latin typeface="Arial" panose="020B0604020202020204"/>
                <a:cs typeface="Arial" panose="020B0604020202020204" pitchFamily="34" charset="0"/>
              </a:rPr>
              <a:t>4. Lessons learned</a:t>
            </a:r>
          </a:p>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endPar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2704148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p:txBody>
          <a:bodyPr/>
          <a:lstStyle/>
          <a:p>
            <a:r>
              <a:rPr lang="en-GB" dirty="0"/>
              <a:t>Analyse outputs</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984507" y="1"/>
            <a:ext cx="2207492" cy="1939636"/>
          </a:xfrm>
        </p:spPr>
        <p:txBody>
          <a:bodyPr/>
          <a:lstStyle/>
          <a:p>
            <a:pPr marL="342900" indent="-342900">
              <a:buAutoNum type="arabicPeriod"/>
            </a:pPr>
            <a:r>
              <a:rPr lang="en-GB" sz="800" dirty="0">
                <a:solidFill>
                  <a:schemeClr val="tx1">
                    <a:lumMod val="20000"/>
                    <a:lumOff val="80000"/>
                  </a:schemeClr>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lumMod val="20000"/>
                    <a:lumOff val="80000"/>
                  </a:schemeClr>
                </a:solidFill>
              </a:rPr>
              <a:t>Sensitivity analysis</a:t>
            </a:r>
          </a:p>
        </p:txBody>
      </p:sp>
      <p:pic>
        <p:nvPicPr>
          <p:cNvPr id="4" name="Picture 3">
            <a:extLst>
              <a:ext uri="{FF2B5EF4-FFF2-40B4-BE49-F238E27FC236}">
                <a16:creationId xmlns:a16="http://schemas.microsoft.com/office/drawing/2014/main" id="{AF58B5F7-FBA4-0AF7-2BB6-EF9C7430A95F}"/>
              </a:ext>
            </a:extLst>
          </p:cNvPr>
          <p:cNvPicPr>
            <a:picLocks noChangeAspect="1"/>
          </p:cNvPicPr>
          <p:nvPr/>
        </p:nvPicPr>
        <p:blipFill>
          <a:blip r:embed="rId2"/>
          <a:stretch>
            <a:fillRect/>
          </a:stretch>
        </p:blipFill>
        <p:spPr>
          <a:xfrm>
            <a:off x="7929694" y="2095597"/>
            <a:ext cx="3762900" cy="3848637"/>
          </a:xfrm>
          <a:prstGeom prst="rect">
            <a:avLst/>
          </a:prstGeom>
        </p:spPr>
      </p:pic>
      <p:sp>
        <p:nvSpPr>
          <p:cNvPr id="5" name="Rectangle 1">
            <a:extLst>
              <a:ext uri="{FF2B5EF4-FFF2-40B4-BE49-F238E27FC236}">
                <a16:creationId xmlns:a16="http://schemas.microsoft.com/office/drawing/2014/main" id="{490E0C46-7844-F0BA-A07C-FA4F2527EA81}"/>
              </a:ext>
            </a:extLst>
          </p:cNvPr>
          <p:cNvSpPr>
            <a:spLocks noChangeArrowheads="1"/>
          </p:cNvSpPr>
          <p:nvPr/>
        </p:nvSpPr>
        <p:spPr bwMode="auto">
          <a:xfrm>
            <a:off x="844679" y="2745690"/>
            <a:ext cx="6787762" cy="83099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EDEDE"/>
                </a:solidFill>
                <a:effectLst/>
                <a:latin typeface="Lucida Console" panose="020B0609040504020204" pitchFamily="49" charset="0"/>
              </a:rPr>
              <a:t>simmer environment: </a:t>
            </a:r>
            <a:r>
              <a:rPr kumimoji="0" lang="en-US" altLang="en-US" sz="900" b="0" i="0" u="none" strike="noStrike" cap="none" normalizeH="0" baseline="0" dirty="0" err="1">
                <a:ln>
                  <a:noFill/>
                </a:ln>
                <a:solidFill>
                  <a:srgbClr val="DEDEDE"/>
                </a:solidFill>
                <a:effectLst/>
                <a:latin typeface="Lucida Console" panose="020B0609040504020204" pitchFamily="49" charset="0"/>
              </a:rPr>
              <a:t>CrownCourtsSim</a:t>
            </a:r>
            <a:r>
              <a:rPr kumimoji="0" lang="en-US" altLang="en-US" sz="900" b="0" i="0" u="none" strike="noStrike" cap="none" normalizeH="0" baseline="0" dirty="0">
                <a:ln>
                  <a:noFill/>
                </a:ln>
                <a:solidFill>
                  <a:srgbClr val="DEDEDE"/>
                </a:solidFill>
                <a:effectLst/>
                <a:latin typeface="Lucida Console" panose="020B0609040504020204" pitchFamily="49" charset="0"/>
              </a:rPr>
              <a:t> | now: 100 | next: 100.000312880018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EDEDE"/>
                </a:solidFill>
                <a:effectLst/>
                <a:latin typeface="Lucida Console" panose="020B0609040504020204" pitchFamily="49" charset="0"/>
              </a:rPr>
              <a:t>{ Monitor: in memory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EDEDE"/>
                </a:solidFill>
                <a:effectLst/>
                <a:latin typeface="Lucida Console" panose="020B0609040504020204" pitchFamily="49" charset="0"/>
              </a:rPr>
              <a:t>{ Resource: </a:t>
            </a:r>
            <a:r>
              <a:rPr kumimoji="0" lang="en-US" altLang="en-US" sz="900" b="0" i="0" u="none" strike="noStrike" cap="none" normalizeH="0" baseline="0" dirty="0" err="1">
                <a:ln>
                  <a:noFill/>
                </a:ln>
                <a:solidFill>
                  <a:srgbClr val="DEDEDE"/>
                </a:solidFill>
                <a:effectLst/>
                <a:latin typeface="Lucida Console" panose="020B0609040504020204" pitchFamily="49" charset="0"/>
              </a:rPr>
              <a:t>crown_court</a:t>
            </a:r>
            <a:r>
              <a:rPr kumimoji="0" lang="en-US" altLang="en-US" sz="900" b="0" i="0" u="none" strike="noStrike" cap="none" normalizeH="0" baseline="0" dirty="0">
                <a:ln>
                  <a:noFill/>
                </a:ln>
                <a:solidFill>
                  <a:srgbClr val="DEDEDE"/>
                </a:solidFill>
                <a:effectLst/>
                <a:latin typeface="Lucida Console" panose="020B0609040504020204" pitchFamily="49" charset="0"/>
              </a:rPr>
              <a:t> | monitored: TRUE | server status: 90(281) | queue status: 0(Inf)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EDEDE"/>
                </a:solidFill>
                <a:effectLst/>
                <a:latin typeface="Lucida Console" panose="020B0609040504020204" pitchFamily="49" charset="0"/>
              </a:rPr>
              <a:t>{ Resource: </a:t>
            </a:r>
            <a:r>
              <a:rPr kumimoji="0" lang="en-US" altLang="en-US" sz="900" b="0" i="0" u="none" strike="noStrike" cap="none" normalizeH="0" baseline="0" dirty="0" err="1">
                <a:ln>
                  <a:noFill/>
                </a:ln>
                <a:solidFill>
                  <a:srgbClr val="DEDEDE"/>
                </a:solidFill>
                <a:effectLst/>
                <a:latin typeface="Lucida Console" panose="020B0609040504020204" pitchFamily="49" charset="0"/>
              </a:rPr>
              <a:t>magistrate_court</a:t>
            </a:r>
            <a:r>
              <a:rPr kumimoji="0" lang="en-US" altLang="en-US" sz="900" b="0" i="0" u="none" strike="noStrike" cap="none" normalizeH="0" baseline="0" dirty="0">
                <a:ln>
                  <a:noFill/>
                </a:ln>
                <a:solidFill>
                  <a:srgbClr val="DEDEDE"/>
                </a:solidFill>
                <a:effectLst/>
                <a:latin typeface="Lucida Console" panose="020B0609040504020204" pitchFamily="49" charset="0"/>
              </a:rPr>
              <a:t> | monitored: TRUE | server status: 947(2810) | queue status: 0(Inf)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EDEDE"/>
                </a:solidFill>
                <a:effectLst/>
                <a:latin typeface="Lucida Console" panose="020B0609040504020204" pitchFamily="49" charset="0"/>
              </a:rPr>
              <a:t>{ Resource: prison | monitored: TRUE | server status: 61(50000) | queue status: 0(Inf)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EDEDE"/>
                </a:solidFill>
                <a:effectLst/>
                <a:latin typeface="Lucida Console" panose="020B0609040504020204" pitchFamily="49" charset="0"/>
              </a:rPr>
              <a:t>{ Source: cases | monitored: 1 | </a:t>
            </a:r>
            <a:r>
              <a:rPr kumimoji="0" lang="en-US" altLang="en-US" sz="900" b="0" i="0" u="none" strike="noStrike" cap="none" normalizeH="0" baseline="0" dirty="0" err="1">
                <a:ln>
                  <a:noFill/>
                </a:ln>
                <a:solidFill>
                  <a:srgbClr val="DEDEDE"/>
                </a:solidFill>
                <a:effectLst/>
                <a:latin typeface="Lucida Console" panose="020B0609040504020204" pitchFamily="49" charset="0"/>
              </a:rPr>
              <a:t>n_generated</a:t>
            </a:r>
            <a:r>
              <a:rPr kumimoji="0" lang="en-US" altLang="en-US" sz="900" b="0" i="0" u="none" strike="noStrike" cap="none" normalizeH="0" baseline="0" dirty="0">
                <a:ln>
                  <a:noFill/>
                </a:ln>
                <a:solidFill>
                  <a:srgbClr val="DEDEDE"/>
                </a:solidFill>
                <a:effectLst/>
                <a:latin typeface="Lucida Console" panose="020B0609040504020204" pitchFamily="49" charset="0"/>
              </a:rPr>
              <a:t>: 24476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C8FD358-C95A-AC80-179E-6CD1AFDE0310}"/>
              </a:ext>
            </a:extLst>
          </p:cNvPr>
          <p:cNvSpPr txBox="1"/>
          <p:nvPr/>
        </p:nvSpPr>
        <p:spPr>
          <a:xfrm>
            <a:off x="1040410" y="3755156"/>
            <a:ext cx="6193310" cy="1844608"/>
          </a:xfrm>
          <a:prstGeom prst="rect">
            <a:avLst/>
          </a:prstGeom>
        </p:spPr>
        <p:txBody>
          <a:bodyPr wrap="square" rtlCol="0" anchor="t">
            <a:spAutoFit/>
          </a:bodyPr>
          <a:lstStyle/>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We have a couple of conclusions:</a:t>
            </a:r>
          </a:p>
          <a:p>
            <a:pPr marL="342900" marR="0" indent="-342900" defTabSz="914400" rtl="0" eaLnBrk="1" fontAlgn="auto" latinLnBrk="0" hangingPunct="1">
              <a:lnSpc>
                <a:spcPct val="90000"/>
              </a:lnSpc>
              <a:spcBef>
                <a:spcPts val="1000"/>
              </a:spcBef>
              <a:spcAft>
                <a:spcPts val="0"/>
              </a:spcAft>
              <a:buClrTx/>
              <a:buSzTx/>
              <a:buFont typeface="+mj-lt"/>
              <a:buAutoNum type="arabicPeriod"/>
              <a:tabLst/>
            </a:pPr>
            <a:r>
              <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With our initial conditions/assumptions, blockages in our simulation come from the courts, in particular the magistrates’ court</a:t>
            </a:r>
          </a:p>
          <a:p>
            <a:pPr marL="342900" marR="0" indent="-342900" defTabSz="914400" rtl="0" eaLnBrk="1" fontAlgn="auto" latinLnBrk="0" hangingPunct="1">
              <a:lnSpc>
                <a:spcPct val="90000"/>
              </a:lnSpc>
              <a:spcBef>
                <a:spcPts val="1000"/>
              </a:spcBef>
              <a:spcAft>
                <a:spcPts val="0"/>
              </a:spcAft>
              <a:buClrTx/>
              <a:buSzTx/>
              <a:buFont typeface="+mj-lt"/>
              <a:buAutoNum type="arabicPeriod"/>
              <a:tabLst/>
            </a:pPr>
            <a:r>
              <a:rPr lang="en-GB" b="1" dirty="0">
                <a:solidFill>
                  <a:srgbClr val="003379"/>
                </a:solidFill>
                <a:latin typeface="Arial" panose="020B0604020202020204"/>
                <a:cs typeface="Arial" panose="020B0604020202020204" pitchFamily="34" charset="0"/>
              </a:rPr>
              <a:t>This simulation shows there is capacity across the full system</a:t>
            </a:r>
            <a:endPar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Tree>
    <p:extLst>
      <p:ext uri="{BB962C8B-B14F-4D97-AF65-F5344CB8AC3E}">
        <p14:creationId xmlns:p14="http://schemas.microsoft.com/office/powerpoint/2010/main" val="377726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p:txBody>
          <a:bodyPr/>
          <a:lstStyle/>
          <a:p>
            <a:r>
              <a:rPr lang="en-GB" dirty="0"/>
              <a:t>Experimentation</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984507" y="1"/>
            <a:ext cx="2207492" cy="1939636"/>
          </a:xfrm>
        </p:spPr>
        <p:txBody>
          <a:bodyPr/>
          <a:lstStyle/>
          <a:p>
            <a:pPr marL="342900" indent="-342900">
              <a:buAutoNum type="arabicPeriod"/>
            </a:pPr>
            <a:r>
              <a:rPr lang="en-GB" sz="800" dirty="0">
                <a:solidFill>
                  <a:schemeClr val="tx1">
                    <a:lumMod val="20000"/>
                    <a:lumOff val="80000"/>
                  </a:schemeClr>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solidFill>
              </a:rPr>
              <a:t>Experimentation</a:t>
            </a:r>
          </a:p>
          <a:p>
            <a:pPr marL="342900" indent="-342900">
              <a:buAutoNum type="arabicPeriod"/>
            </a:pPr>
            <a:r>
              <a:rPr lang="en-GB" sz="800" dirty="0">
                <a:solidFill>
                  <a:schemeClr val="tx1">
                    <a:lumMod val="20000"/>
                    <a:lumOff val="80000"/>
                  </a:schemeClr>
                </a:solidFill>
              </a:rPr>
              <a:t>Sensitivity analysis</a:t>
            </a:r>
          </a:p>
        </p:txBody>
      </p:sp>
      <p:sp>
        <p:nvSpPr>
          <p:cNvPr id="4" name="TextBox 3">
            <a:extLst>
              <a:ext uri="{FF2B5EF4-FFF2-40B4-BE49-F238E27FC236}">
                <a16:creationId xmlns:a16="http://schemas.microsoft.com/office/drawing/2014/main" id="{B3837B95-A487-7F08-7206-6D82D5B7464A}"/>
              </a:ext>
            </a:extLst>
          </p:cNvPr>
          <p:cNvSpPr txBox="1"/>
          <p:nvPr/>
        </p:nvSpPr>
        <p:spPr>
          <a:xfrm>
            <a:off x="1690577" y="2668772"/>
            <a:ext cx="7262037" cy="1096710"/>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b="1" dirty="0">
                <a:solidFill>
                  <a:srgbClr val="003379"/>
                </a:solidFill>
                <a:latin typeface="Arial" panose="020B0604020202020204"/>
                <a:cs typeface="Arial" panose="020B0604020202020204" pitchFamily="34" charset="0"/>
              </a:rPr>
              <a:t>Can we alter parameters so that the backlog decreases?</a:t>
            </a:r>
          </a:p>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endPar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What change would this represent w</a:t>
            </a:r>
            <a:r>
              <a:rPr lang="en-GB" b="1" dirty="0" err="1">
                <a:solidFill>
                  <a:srgbClr val="003379"/>
                </a:solidFill>
                <a:latin typeface="Arial" panose="020B0604020202020204"/>
                <a:cs typeface="Arial" panose="020B0604020202020204" pitchFamily="34" charset="0"/>
              </a:rPr>
              <a:t>ithin</a:t>
            </a:r>
            <a:r>
              <a:rPr lang="en-GB" b="1" dirty="0">
                <a:solidFill>
                  <a:srgbClr val="003379"/>
                </a:solidFill>
                <a:latin typeface="Arial" panose="020B0604020202020204"/>
                <a:cs typeface="Arial" panose="020B0604020202020204" pitchFamily="34" charset="0"/>
              </a:rPr>
              <a:t> the system?</a:t>
            </a:r>
            <a:endPar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Tree>
    <p:extLst>
      <p:ext uri="{BB962C8B-B14F-4D97-AF65-F5344CB8AC3E}">
        <p14:creationId xmlns:p14="http://schemas.microsoft.com/office/powerpoint/2010/main" val="1298276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a:xfrm>
            <a:off x="2048990" y="355564"/>
            <a:ext cx="5336847" cy="803933"/>
          </a:xfrm>
        </p:spPr>
        <p:txBody>
          <a:bodyPr/>
          <a:lstStyle/>
          <a:p>
            <a:r>
              <a:rPr lang="en-GB" dirty="0"/>
              <a:t>Sensitivity analysis</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984507" y="1"/>
            <a:ext cx="2207492" cy="1159496"/>
          </a:xfrm>
        </p:spPr>
        <p:txBody>
          <a:bodyPr/>
          <a:lstStyle/>
          <a:p>
            <a:pPr marL="342900" indent="-342900">
              <a:buAutoNum type="arabicPeriod"/>
            </a:pPr>
            <a:r>
              <a:rPr lang="en-GB" sz="800" dirty="0">
                <a:solidFill>
                  <a:schemeClr val="tx1">
                    <a:lumMod val="20000"/>
                    <a:lumOff val="80000"/>
                  </a:schemeClr>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solidFill>
              </a:rPr>
              <a:t>Sensitivity analysis</a:t>
            </a:r>
          </a:p>
        </p:txBody>
      </p:sp>
      <p:sp>
        <p:nvSpPr>
          <p:cNvPr id="4" name="TextBox 3">
            <a:extLst>
              <a:ext uri="{FF2B5EF4-FFF2-40B4-BE49-F238E27FC236}">
                <a16:creationId xmlns:a16="http://schemas.microsoft.com/office/drawing/2014/main" id="{A88E9FF7-D853-BAB3-69B2-6A9F4B1F061E}"/>
              </a:ext>
            </a:extLst>
          </p:cNvPr>
          <p:cNvSpPr txBox="1"/>
          <p:nvPr/>
        </p:nvSpPr>
        <p:spPr>
          <a:xfrm>
            <a:off x="977756" y="1614394"/>
            <a:ext cx="10211860" cy="4117024"/>
          </a:xfrm>
          <a:prstGeom prst="rect">
            <a:avLst/>
          </a:prstGeom>
        </p:spPr>
        <p:txBody>
          <a:bodyPr wrap="square" rtlCol="0" anchor="t">
            <a:spAutoFit/>
          </a:bodyPr>
          <a:lstStyle/>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b="1" dirty="0">
                <a:solidFill>
                  <a:srgbClr val="003379"/>
                </a:solidFill>
                <a:latin typeface="Arial" panose="020B0604020202020204"/>
                <a:cs typeface="Arial" panose="020B0604020202020204" pitchFamily="34" charset="0"/>
              </a:rPr>
              <a:t>Questions which sensitivity analysis can answer:</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kumimoji="0" lang="en-GB" sz="18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When parameters are changed, what happens to the outputs?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dirty="0">
                <a:solidFill>
                  <a:srgbClr val="003379"/>
                </a:solidFill>
                <a:latin typeface="Arial" panose="020B0604020202020204"/>
                <a:cs typeface="Arial" panose="020B0604020202020204" pitchFamily="34" charset="0"/>
              </a:rPr>
              <a:t>Which parameters have the most significant impact on outputs?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dirty="0">
                <a:solidFill>
                  <a:srgbClr val="003379"/>
                </a:solidFill>
                <a:latin typeface="Arial" panose="020B0604020202020204"/>
                <a:cs typeface="Arial" panose="020B0604020202020204" pitchFamily="34" charset="0"/>
              </a:rPr>
              <a:t>How does the distribution of parameters affect the distribution of outputs?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endParaRPr lang="en-GB" dirty="0">
              <a:solidFill>
                <a:srgbClr val="003379"/>
              </a:solidFill>
              <a:latin typeface="Arial" panose="020B0604020202020204"/>
              <a:cs typeface="Arial" panose="020B0604020202020204" pitchFamily="34" charset="0"/>
            </a:endParaRP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endParaRPr lang="en-GB" dirty="0">
              <a:solidFill>
                <a:srgbClr val="003379"/>
              </a:solidFill>
              <a:latin typeface="Arial" panose="020B0604020202020204"/>
              <a:cs typeface="Arial" panose="020B0604020202020204" pitchFamily="34" charset="0"/>
            </a:endParaRPr>
          </a:p>
          <a:p>
            <a:pPr marR="0" defTabSz="914400" rtl="0" eaLnBrk="1" fontAlgn="auto" latinLnBrk="0" hangingPunct="1">
              <a:lnSpc>
                <a:spcPct val="90000"/>
              </a:lnSpc>
              <a:spcBef>
                <a:spcPts val="1000"/>
              </a:spcBef>
              <a:spcAft>
                <a:spcPts val="0"/>
              </a:spcAft>
              <a:buClrTx/>
              <a:buSzTx/>
              <a:tabLst/>
            </a:pPr>
            <a:r>
              <a:rPr lang="en-GB" b="1" dirty="0">
                <a:solidFill>
                  <a:srgbClr val="003379"/>
                </a:solidFill>
                <a:latin typeface="Arial" panose="020B0604020202020204"/>
                <a:cs typeface="Arial" panose="020B0604020202020204" pitchFamily="34" charset="0"/>
              </a:rPr>
              <a:t>Recommendable sensitivities for our case study:</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dirty="0">
                <a:solidFill>
                  <a:srgbClr val="003379"/>
                </a:solidFill>
                <a:latin typeface="Arial" panose="020B0604020202020204"/>
                <a:cs typeface="Arial" panose="020B0604020202020204" pitchFamily="34" charset="0"/>
              </a:rPr>
              <a:t>Rate of arrivals to the system</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dirty="0">
                <a:solidFill>
                  <a:srgbClr val="003379"/>
                </a:solidFill>
                <a:latin typeface="Arial" panose="020B0604020202020204"/>
                <a:cs typeface="Arial" panose="020B0604020202020204" pitchFamily="34" charset="0"/>
              </a:rPr>
              <a:t>Resource capacity of Crown Court, Magistrate’s Court and Prisons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dirty="0">
                <a:solidFill>
                  <a:srgbClr val="003379"/>
                </a:solidFill>
                <a:latin typeface="Arial" panose="020B0604020202020204"/>
                <a:cs typeface="Arial" panose="020B0604020202020204" pitchFamily="34" charset="0"/>
              </a:rPr>
              <a:t>Different distributions for time taken for trials and sentencing hearings</a:t>
            </a:r>
          </a:p>
          <a:p>
            <a:pPr marR="0" defTabSz="914400" rtl="0" eaLnBrk="1" fontAlgn="auto" latinLnBrk="0" hangingPunct="1">
              <a:lnSpc>
                <a:spcPct val="90000"/>
              </a:lnSpc>
              <a:spcBef>
                <a:spcPts val="1000"/>
              </a:spcBef>
              <a:spcAft>
                <a:spcPts val="0"/>
              </a:spcAft>
              <a:buClrTx/>
              <a:buSzTx/>
              <a:tabLst/>
            </a:pPr>
            <a:endParaRPr lang="en-GB" dirty="0">
              <a:solidFill>
                <a:srgbClr val="003379"/>
              </a:solidFill>
              <a:latin typeface="Arial" panose="020B0604020202020204"/>
              <a:cs typeface="Arial" panose="020B0604020202020204" pitchFamily="34" charset="0"/>
            </a:endParaRPr>
          </a:p>
        </p:txBody>
      </p:sp>
    </p:spTree>
    <p:extLst>
      <p:ext uri="{BB962C8B-B14F-4D97-AF65-F5344CB8AC3E}">
        <p14:creationId xmlns:p14="http://schemas.microsoft.com/office/powerpoint/2010/main" val="2331771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a:xfrm>
            <a:off x="1857183" y="395924"/>
            <a:ext cx="5336847" cy="803933"/>
          </a:xfrm>
        </p:spPr>
        <p:txBody>
          <a:bodyPr/>
          <a:lstStyle/>
          <a:p>
            <a:r>
              <a:rPr lang="en-GB" dirty="0"/>
              <a:t>Lessons learned</a:t>
            </a:r>
          </a:p>
        </p:txBody>
      </p:sp>
      <p:sp>
        <p:nvSpPr>
          <p:cNvPr id="5" name="Content Placeholder 4">
            <a:extLst>
              <a:ext uri="{FF2B5EF4-FFF2-40B4-BE49-F238E27FC236}">
                <a16:creationId xmlns:a16="http://schemas.microsoft.com/office/drawing/2014/main" id="{9C60A665-1505-50F9-CD3B-75A06235AA0D}"/>
              </a:ext>
            </a:extLst>
          </p:cNvPr>
          <p:cNvSpPr>
            <a:spLocks noGrp="1"/>
          </p:cNvSpPr>
          <p:nvPr>
            <p:ph sz="half" idx="1"/>
          </p:nvPr>
        </p:nvSpPr>
        <p:spPr>
          <a:xfrm>
            <a:off x="942784" y="1199857"/>
            <a:ext cx="10599184" cy="5061869"/>
          </a:xfrm>
        </p:spPr>
        <p:txBody>
          <a:bodyPr/>
          <a:lstStyle/>
          <a:p>
            <a:pPr marL="285750" indent="-285750">
              <a:buFont typeface="Arial" panose="020B0604020202020204" pitchFamily="34" charset="0"/>
              <a:buChar char="•"/>
            </a:pPr>
            <a:r>
              <a:rPr lang="en-GB" sz="1400" dirty="0"/>
              <a:t>Obstacles to Simulation:</a:t>
            </a:r>
          </a:p>
          <a:p>
            <a:pPr marL="971550" lvl="1" indent="-285750"/>
            <a:r>
              <a:rPr lang="en-GB" sz="1400" b="1" dirty="0"/>
              <a:t>Reliant on input data</a:t>
            </a:r>
            <a:r>
              <a:rPr lang="en-GB" sz="1400" dirty="0"/>
              <a:t> – completely reliant on quality of data input to the model, which can often be difficult due to availability, reliability or consistency issues. Using recent historical data, e.g. based on post-pandemic times, might make system behave differently to how one would expect.</a:t>
            </a:r>
          </a:p>
          <a:p>
            <a:pPr marL="971550" lvl="1" indent="-285750"/>
            <a:r>
              <a:rPr lang="en-GB" sz="1400" b="1" dirty="0"/>
              <a:t>Time consuming </a:t>
            </a:r>
            <a:r>
              <a:rPr lang="en-GB" sz="1400" dirty="0"/>
              <a:t>– simulation is quite an involved technique, requiring significant time contributions and therefore is not appropriate where analysis is needed quickly.</a:t>
            </a:r>
            <a:endParaRPr lang="en-GB" sz="1400" b="1" dirty="0"/>
          </a:p>
          <a:p>
            <a:pPr marL="971550" lvl="1" indent="-285750"/>
            <a:r>
              <a:rPr lang="en-GB" sz="1400" b="1" dirty="0"/>
              <a:t>Difficult to sense check inputs </a:t>
            </a:r>
            <a:r>
              <a:rPr lang="en-GB" sz="1400" dirty="0"/>
              <a:t>– it is hard to tell how reasonable input data is until initial results are obtained, and if these results appear strange, the cause of this is not always obvious – sensitivity analysis can be useful here.</a:t>
            </a:r>
          </a:p>
          <a:p>
            <a:pPr marL="971550" lvl="1" indent="-285750"/>
            <a:r>
              <a:rPr lang="en-GB" sz="1400" b="1" dirty="0"/>
              <a:t>Complicated output analysis required </a:t>
            </a:r>
            <a:r>
              <a:rPr lang="en-GB" sz="1400" dirty="0"/>
              <a:t>– due to the randomness involved in certain types of simulation, analysis</a:t>
            </a:r>
            <a:r>
              <a:rPr lang="en-GB" sz="1400" b="1" dirty="0"/>
              <a:t> </a:t>
            </a:r>
            <a:r>
              <a:rPr lang="en-GB" sz="1400" dirty="0"/>
              <a:t>to produce academically / statistically significant conclusions (e.g. confidence intervals) is often complex. Therefore, simulation may be most useful for “indicative” results.</a:t>
            </a:r>
          </a:p>
          <a:p>
            <a:pPr marL="971550" lvl="1" indent="-285750"/>
            <a:endParaRPr lang="en-GB" sz="1400" dirty="0"/>
          </a:p>
          <a:p>
            <a:pPr marL="285750" indent="-285750">
              <a:buFont typeface="Arial" panose="020B0604020202020204" pitchFamily="34" charset="0"/>
              <a:buChar char="•"/>
            </a:pPr>
            <a:r>
              <a:rPr lang="en-GB" sz="1400" dirty="0"/>
              <a:t>Recommendations:</a:t>
            </a:r>
          </a:p>
          <a:p>
            <a:pPr marL="971550" lvl="1" indent="-285750"/>
            <a:r>
              <a:rPr lang="en-GB" sz="1400" b="1" dirty="0"/>
              <a:t>Carefully consider which technique is most suitable </a:t>
            </a:r>
            <a:r>
              <a:rPr lang="en-GB" sz="1400" dirty="0"/>
              <a:t>– in hindsight, using Monte Carlo would have been more straightforward than discrete event simulation, although it would have allowed fewer manipulations of the system.</a:t>
            </a:r>
          </a:p>
          <a:p>
            <a:pPr marL="971550" lvl="1" indent="-285750"/>
            <a:r>
              <a:rPr lang="en-GB" sz="1400" b="1" dirty="0"/>
              <a:t>Weigh up options for software </a:t>
            </a:r>
            <a:r>
              <a:rPr lang="en-GB" sz="1400" dirty="0"/>
              <a:t>– we used Simmer in R, but </a:t>
            </a:r>
            <a:r>
              <a:rPr lang="en-GB" sz="1400" dirty="0" err="1"/>
              <a:t>PySim</a:t>
            </a:r>
            <a:r>
              <a:rPr lang="en-GB" sz="1400" dirty="0"/>
              <a:t> and Simul8 are other options for simulation. It’s important to consider a) your own skills and b) the suitability of the programme.</a:t>
            </a:r>
          </a:p>
          <a:p>
            <a:pPr marL="971550" lvl="1" indent="-285750"/>
            <a:r>
              <a:rPr lang="en-GB" sz="1400" b="1" dirty="0"/>
              <a:t>Allow more time for sense checking &amp; sensitivity analysis than you might expect!</a:t>
            </a:r>
          </a:p>
          <a:p>
            <a:pPr marL="971550" lvl="1" indent="-285750"/>
            <a:endParaRPr lang="en-GB" sz="1400" b="1" dirty="0"/>
          </a:p>
          <a:p>
            <a:pPr marL="285750" indent="-285750">
              <a:buFont typeface="Arial" panose="020B0604020202020204" pitchFamily="34" charset="0"/>
              <a:buChar char="•"/>
            </a:pPr>
            <a:r>
              <a:rPr lang="en-GB" sz="1400" dirty="0"/>
              <a:t>Thoughts on Simmer package:</a:t>
            </a:r>
          </a:p>
          <a:p>
            <a:pPr marL="971550" lvl="1" indent="-285750"/>
            <a:r>
              <a:rPr lang="en-GB" sz="1200" dirty="0"/>
              <a:t>XXX</a:t>
            </a:r>
          </a:p>
        </p:txBody>
      </p:sp>
    </p:spTree>
    <p:extLst>
      <p:ext uri="{BB962C8B-B14F-4D97-AF65-F5344CB8AC3E}">
        <p14:creationId xmlns:p14="http://schemas.microsoft.com/office/powerpoint/2010/main" val="4046101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a:xfrm>
            <a:off x="2092835" y="567852"/>
            <a:ext cx="5336847" cy="803933"/>
          </a:xfrm>
        </p:spPr>
        <p:txBody>
          <a:bodyPr/>
          <a:lstStyle/>
          <a:p>
            <a:r>
              <a:rPr lang="en-GB" dirty="0"/>
              <a:t>Design simulation</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984508" y="0"/>
            <a:ext cx="2207492" cy="1939636"/>
          </a:xfrm>
        </p:spPr>
        <p:txBody>
          <a:bodyPr/>
          <a:lstStyle/>
          <a:p>
            <a:pPr marL="342900" indent="-342900">
              <a:buAutoNum type="arabicPeriod"/>
            </a:pPr>
            <a:r>
              <a:rPr lang="en-GB" sz="800" dirty="0">
                <a:solidFill>
                  <a:schemeClr val="tx1"/>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lumMod val="20000"/>
                    <a:lumOff val="80000"/>
                  </a:schemeClr>
                </a:solidFill>
              </a:rPr>
              <a:t>Sensitivity analysis</a:t>
            </a:r>
          </a:p>
        </p:txBody>
      </p:sp>
      <p:pic>
        <p:nvPicPr>
          <p:cNvPr id="6" name="Picture 5">
            <a:extLst>
              <a:ext uri="{FF2B5EF4-FFF2-40B4-BE49-F238E27FC236}">
                <a16:creationId xmlns:a16="http://schemas.microsoft.com/office/drawing/2014/main" id="{E7A8C299-BD12-6453-712A-14C893C059C6}"/>
              </a:ext>
            </a:extLst>
          </p:cNvPr>
          <p:cNvPicPr>
            <a:picLocks noChangeAspect="1"/>
          </p:cNvPicPr>
          <p:nvPr/>
        </p:nvPicPr>
        <p:blipFill>
          <a:blip r:embed="rId2"/>
          <a:stretch>
            <a:fillRect/>
          </a:stretch>
        </p:blipFill>
        <p:spPr>
          <a:xfrm>
            <a:off x="1344449" y="2152650"/>
            <a:ext cx="9503101" cy="4705350"/>
          </a:xfrm>
          <a:prstGeom prst="rect">
            <a:avLst/>
          </a:prstGeom>
        </p:spPr>
      </p:pic>
      <p:sp>
        <p:nvSpPr>
          <p:cNvPr id="7" name="Freeform: Shape 6">
            <a:extLst>
              <a:ext uri="{FF2B5EF4-FFF2-40B4-BE49-F238E27FC236}">
                <a16:creationId xmlns:a16="http://schemas.microsoft.com/office/drawing/2014/main" id="{1DD1DA5C-9FD0-4B32-6D02-C1887636BBDF}"/>
              </a:ext>
            </a:extLst>
          </p:cNvPr>
          <p:cNvSpPr/>
          <p:nvPr/>
        </p:nvSpPr>
        <p:spPr>
          <a:xfrm>
            <a:off x="3771837" y="2152650"/>
            <a:ext cx="6973469" cy="3019716"/>
          </a:xfrm>
          <a:custGeom>
            <a:avLst/>
            <a:gdLst>
              <a:gd name="connsiteX0" fmla="*/ 661852 w 8857999"/>
              <a:gd name="connsiteY0" fmla="*/ 1376894 h 3562745"/>
              <a:gd name="connsiteX1" fmla="*/ 365760 w 8857999"/>
              <a:gd name="connsiteY1" fmla="*/ 1463979 h 3562745"/>
              <a:gd name="connsiteX2" fmla="*/ 226423 w 8857999"/>
              <a:gd name="connsiteY2" fmla="*/ 1559774 h 3562745"/>
              <a:gd name="connsiteX3" fmla="*/ 121920 w 8857999"/>
              <a:gd name="connsiteY3" fmla="*/ 1638151 h 3562745"/>
              <a:gd name="connsiteX4" fmla="*/ 87086 w 8857999"/>
              <a:gd name="connsiteY4" fmla="*/ 1690402 h 3562745"/>
              <a:gd name="connsiteX5" fmla="*/ 17417 w 8857999"/>
              <a:gd name="connsiteY5" fmla="*/ 1847156 h 3562745"/>
              <a:gd name="connsiteX6" fmla="*/ 0 w 8857999"/>
              <a:gd name="connsiteY6" fmla="*/ 1925534 h 3562745"/>
              <a:gd name="connsiteX7" fmla="*/ 17417 w 8857999"/>
              <a:gd name="connsiteY7" fmla="*/ 2151956 h 3562745"/>
              <a:gd name="connsiteX8" fmla="*/ 26126 w 8857999"/>
              <a:gd name="connsiteY8" fmla="*/ 2230334 h 3562745"/>
              <a:gd name="connsiteX9" fmla="*/ 60960 w 8857999"/>
              <a:gd name="connsiteY9" fmla="*/ 2300002 h 3562745"/>
              <a:gd name="connsiteX10" fmla="*/ 78377 w 8857999"/>
              <a:gd name="connsiteY10" fmla="*/ 2360962 h 3562745"/>
              <a:gd name="connsiteX11" fmla="*/ 209006 w 8857999"/>
              <a:gd name="connsiteY11" fmla="*/ 2569968 h 3562745"/>
              <a:gd name="connsiteX12" fmla="*/ 261257 w 8857999"/>
              <a:gd name="connsiteY12" fmla="*/ 2639636 h 3562745"/>
              <a:gd name="connsiteX13" fmla="*/ 478972 w 8857999"/>
              <a:gd name="connsiteY13" fmla="*/ 2787682 h 3562745"/>
              <a:gd name="connsiteX14" fmla="*/ 522515 w 8857999"/>
              <a:gd name="connsiteY14" fmla="*/ 2805099 h 3562745"/>
              <a:gd name="connsiteX15" fmla="*/ 896983 w 8857999"/>
              <a:gd name="connsiteY15" fmla="*/ 2900894 h 3562745"/>
              <a:gd name="connsiteX16" fmla="*/ 1010195 w 8857999"/>
              <a:gd name="connsiteY16" fmla="*/ 2927019 h 3562745"/>
              <a:gd name="connsiteX17" fmla="*/ 1184366 w 8857999"/>
              <a:gd name="connsiteY17" fmla="*/ 2953145 h 3562745"/>
              <a:gd name="connsiteX18" fmla="*/ 2751909 w 8857999"/>
              <a:gd name="connsiteY18" fmla="*/ 2935728 h 3562745"/>
              <a:gd name="connsiteX19" fmla="*/ 2934789 w 8857999"/>
              <a:gd name="connsiteY19" fmla="*/ 2909602 h 3562745"/>
              <a:gd name="connsiteX20" fmla="*/ 3013166 w 8857999"/>
              <a:gd name="connsiteY20" fmla="*/ 2900894 h 3562745"/>
              <a:gd name="connsiteX21" fmla="*/ 3161212 w 8857999"/>
              <a:gd name="connsiteY21" fmla="*/ 2857351 h 3562745"/>
              <a:gd name="connsiteX22" fmla="*/ 3431177 w 8857999"/>
              <a:gd name="connsiteY22" fmla="*/ 2831225 h 3562745"/>
              <a:gd name="connsiteX23" fmla="*/ 3901440 w 8857999"/>
              <a:gd name="connsiteY23" fmla="*/ 2848642 h 3562745"/>
              <a:gd name="connsiteX24" fmla="*/ 4005943 w 8857999"/>
              <a:gd name="connsiteY24" fmla="*/ 2874768 h 3562745"/>
              <a:gd name="connsiteX25" fmla="*/ 4275909 w 8857999"/>
              <a:gd name="connsiteY25" fmla="*/ 2961854 h 3562745"/>
              <a:gd name="connsiteX26" fmla="*/ 4589417 w 8857999"/>
              <a:gd name="connsiteY26" fmla="*/ 3057648 h 3562745"/>
              <a:gd name="connsiteX27" fmla="*/ 4859383 w 8857999"/>
              <a:gd name="connsiteY27" fmla="*/ 3136025 h 3562745"/>
              <a:gd name="connsiteX28" fmla="*/ 5268686 w 8857999"/>
              <a:gd name="connsiteY28" fmla="*/ 3284071 h 3562745"/>
              <a:gd name="connsiteX29" fmla="*/ 5442857 w 8857999"/>
              <a:gd name="connsiteY29" fmla="*/ 3327614 h 3562745"/>
              <a:gd name="connsiteX30" fmla="*/ 5791200 w 8857999"/>
              <a:gd name="connsiteY30" fmla="*/ 3432116 h 3562745"/>
              <a:gd name="connsiteX31" fmla="*/ 6331132 w 8857999"/>
              <a:gd name="connsiteY31" fmla="*/ 3527911 h 3562745"/>
              <a:gd name="connsiteX32" fmla="*/ 6783977 w 8857999"/>
              <a:gd name="connsiteY32" fmla="*/ 3562745 h 3562745"/>
              <a:gd name="connsiteX33" fmla="*/ 7149737 w 8857999"/>
              <a:gd name="connsiteY33" fmla="*/ 3554036 h 3562745"/>
              <a:gd name="connsiteX34" fmla="*/ 7393577 w 8857999"/>
              <a:gd name="connsiteY34" fmla="*/ 3510494 h 3562745"/>
              <a:gd name="connsiteX35" fmla="*/ 7768046 w 8857999"/>
              <a:gd name="connsiteY35" fmla="*/ 3423408 h 3562745"/>
              <a:gd name="connsiteX36" fmla="*/ 8281852 w 8857999"/>
              <a:gd name="connsiteY36" fmla="*/ 3179568 h 3562745"/>
              <a:gd name="connsiteX37" fmla="*/ 8421189 w 8857999"/>
              <a:gd name="connsiteY37" fmla="*/ 3048939 h 3562745"/>
              <a:gd name="connsiteX38" fmla="*/ 8647612 w 8857999"/>
              <a:gd name="connsiteY38" fmla="*/ 2639636 h 3562745"/>
              <a:gd name="connsiteX39" fmla="*/ 8795657 w 8857999"/>
              <a:gd name="connsiteY39" fmla="*/ 2160665 h 3562745"/>
              <a:gd name="connsiteX40" fmla="*/ 8839200 w 8857999"/>
              <a:gd name="connsiteY40" fmla="*/ 1881991 h 3562745"/>
              <a:gd name="connsiteX41" fmla="*/ 8830492 w 8857999"/>
              <a:gd name="connsiteY41" fmla="*/ 1220139 h 3562745"/>
              <a:gd name="connsiteX42" fmla="*/ 8795657 w 8857999"/>
              <a:gd name="connsiteY42" fmla="*/ 1133054 h 3562745"/>
              <a:gd name="connsiteX43" fmla="*/ 8612777 w 8857999"/>
              <a:gd name="connsiteY43" fmla="*/ 906631 h 3562745"/>
              <a:gd name="connsiteX44" fmla="*/ 8447315 w 8857999"/>
              <a:gd name="connsiteY44" fmla="*/ 793419 h 3562745"/>
              <a:gd name="connsiteX45" fmla="*/ 8038012 w 8857999"/>
              <a:gd name="connsiteY45" fmla="*/ 593122 h 3562745"/>
              <a:gd name="connsiteX46" fmla="*/ 7889966 w 8857999"/>
              <a:gd name="connsiteY46" fmla="*/ 514745 h 3562745"/>
              <a:gd name="connsiteX47" fmla="*/ 7750629 w 8857999"/>
              <a:gd name="connsiteY47" fmla="*/ 471202 h 3562745"/>
              <a:gd name="connsiteX48" fmla="*/ 7315200 w 8857999"/>
              <a:gd name="connsiteY48" fmla="*/ 340574 h 3562745"/>
              <a:gd name="connsiteX49" fmla="*/ 6897189 w 8857999"/>
              <a:gd name="connsiteY49" fmla="*/ 270905 h 3562745"/>
              <a:gd name="connsiteX50" fmla="*/ 6635932 w 8857999"/>
              <a:gd name="connsiteY50" fmla="*/ 218654 h 3562745"/>
              <a:gd name="connsiteX51" fmla="*/ 6148252 w 8857999"/>
              <a:gd name="connsiteY51" fmla="*/ 157694 h 3562745"/>
              <a:gd name="connsiteX52" fmla="*/ 5904412 w 8857999"/>
              <a:gd name="connsiteY52" fmla="*/ 114151 h 3562745"/>
              <a:gd name="connsiteX53" fmla="*/ 5468983 w 8857999"/>
              <a:gd name="connsiteY53" fmla="*/ 79316 h 3562745"/>
              <a:gd name="connsiteX54" fmla="*/ 5294812 w 8857999"/>
              <a:gd name="connsiteY54" fmla="*/ 61899 h 3562745"/>
              <a:gd name="connsiteX55" fmla="*/ 5199017 w 8857999"/>
              <a:gd name="connsiteY55" fmla="*/ 44482 h 3562745"/>
              <a:gd name="connsiteX56" fmla="*/ 4963886 w 8857999"/>
              <a:gd name="connsiteY56" fmla="*/ 35774 h 3562745"/>
              <a:gd name="connsiteX57" fmla="*/ 2838995 w 8857999"/>
              <a:gd name="connsiteY57" fmla="*/ 88025 h 3562745"/>
              <a:gd name="connsiteX58" fmla="*/ 2603863 w 8857999"/>
              <a:gd name="connsiteY58" fmla="*/ 157694 h 3562745"/>
              <a:gd name="connsiteX59" fmla="*/ 2316480 w 8857999"/>
              <a:gd name="connsiteY59" fmla="*/ 192528 h 3562745"/>
              <a:gd name="connsiteX60" fmla="*/ 1793966 w 8857999"/>
              <a:gd name="connsiteY60" fmla="*/ 331865 h 3562745"/>
              <a:gd name="connsiteX61" fmla="*/ 1637212 w 8857999"/>
              <a:gd name="connsiteY61" fmla="*/ 392825 h 3562745"/>
              <a:gd name="connsiteX62" fmla="*/ 1323703 w 8857999"/>
              <a:gd name="connsiteY62" fmla="*/ 601831 h 3562745"/>
              <a:gd name="connsiteX63" fmla="*/ 1175657 w 8857999"/>
              <a:gd name="connsiteY63" fmla="*/ 706334 h 3562745"/>
              <a:gd name="connsiteX64" fmla="*/ 1062446 w 8857999"/>
              <a:gd name="connsiteY64" fmla="*/ 836962 h 3562745"/>
              <a:gd name="connsiteX65" fmla="*/ 931817 w 8857999"/>
              <a:gd name="connsiteY65" fmla="*/ 967591 h 3562745"/>
              <a:gd name="connsiteX66" fmla="*/ 740229 w 8857999"/>
              <a:gd name="connsiteY66" fmla="*/ 1254974 h 3562745"/>
              <a:gd name="connsiteX67" fmla="*/ 696686 w 8857999"/>
              <a:gd name="connsiteY67" fmla="*/ 1324642 h 3562745"/>
              <a:gd name="connsiteX68" fmla="*/ 627017 w 8857999"/>
              <a:gd name="connsiteY68" fmla="*/ 1403019 h 3562745"/>
              <a:gd name="connsiteX69" fmla="*/ 600892 w 8857999"/>
              <a:gd name="connsiteY69" fmla="*/ 1437854 h 3562745"/>
              <a:gd name="connsiteX70" fmla="*/ 583475 w 8857999"/>
              <a:gd name="connsiteY70" fmla="*/ 1463979 h 3562745"/>
              <a:gd name="connsiteX71" fmla="*/ 566057 w 8857999"/>
              <a:gd name="connsiteY71" fmla="*/ 1472688 h 356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857999" h="3562745">
                <a:moveTo>
                  <a:pt x="661852" y="1376894"/>
                </a:moveTo>
                <a:cubicBezTo>
                  <a:pt x="517081" y="1401022"/>
                  <a:pt x="494301" y="1391674"/>
                  <a:pt x="365760" y="1463979"/>
                </a:cubicBezTo>
                <a:cubicBezTo>
                  <a:pt x="316635" y="1491612"/>
                  <a:pt x="275360" y="1531810"/>
                  <a:pt x="226423" y="1559774"/>
                </a:cubicBezTo>
                <a:cubicBezTo>
                  <a:pt x="171036" y="1591423"/>
                  <a:pt x="161493" y="1589784"/>
                  <a:pt x="121920" y="1638151"/>
                </a:cubicBezTo>
                <a:cubicBezTo>
                  <a:pt x="108665" y="1654352"/>
                  <a:pt x="98057" y="1672575"/>
                  <a:pt x="87086" y="1690402"/>
                </a:cubicBezTo>
                <a:cubicBezTo>
                  <a:pt x="49253" y="1751882"/>
                  <a:pt x="40131" y="1771442"/>
                  <a:pt x="17417" y="1847156"/>
                </a:cubicBezTo>
                <a:cubicBezTo>
                  <a:pt x="9727" y="1872791"/>
                  <a:pt x="5806" y="1899408"/>
                  <a:pt x="0" y="1925534"/>
                </a:cubicBezTo>
                <a:cubicBezTo>
                  <a:pt x="5806" y="2001008"/>
                  <a:pt x="10952" y="2076536"/>
                  <a:pt x="17417" y="2151956"/>
                </a:cubicBezTo>
                <a:cubicBezTo>
                  <a:pt x="19662" y="2178147"/>
                  <a:pt x="18709" y="2205115"/>
                  <a:pt x="26126" y="2230334"/>
                </a:cubicBezTo>
                <a:cubicBezTo>
                  <a:pt x="33452" y="2255243"/>
                  <a:pt x="51317" y="2275895"/>
                  <a:pt x="60960" y="2300002"/>
                </a:cubicBezTo>
                <a:cubicBezTo>
                  <a:pt x="68809" y="2319624"/>
                  <a:pt x="69232" y="2341910"/>
                  <a:pt x="78377" y="2360962"/>
                </a:cubicBezTo>
                <a:cubicBezTo>
                  <a:pt x="161535" y="2534206"/>
                  <a:pt x="132864" y="2473059"/>
                  <a:pt x="209006" y="2569968"/>
                </a:cubicBezTo>
                <a:cubicBezTo>
                  <a:pt x="226940" y="2592794"/>
                  <a:pt x="239411" y="2620521"/>
                  <a:pt x="261257" y="2639636"/>
                </a:cubicBezTo>
                <a:cubicBezTo>
                  <a:pt x="304059" y="2677088"/>
                  <a:pt x="410316" y="2753354"/>
                  <a:pt x="478972" y="2787682"/>
                </a:cubicBezTo>
                <a:cubicBezTo>
                  <a:pt x="492954" y="2794673"/>
                  <a:pt x="507594" y="2800436"/>
                  <a:pt x="522515" y="2805099"/>
                </a:cubicBezTo>
                <a:cubicBezTo>
                  <a:pt x="829710" y="2901098"/>
                  <a:pt x="661834" y="2852243"/>
                  <a:pt x="896983" y="2900894"/>
                </a:cubicBezTo>
                <a:cubicBezTo>
                  <a:pt x="934909" y="2908741"/>
                  <a:pt x="972218" y="2919424"/>
                  <a:pt x="1010195" y="2927019"/>
                </a:cubicBezTo>
                <a:cubicBezTo>
                  <a:pt x="1081076" y="2941195"/>
                  <a:pt x="1117236" y="2944753"/>
                  <a:pt x="1184366" y="2953145"/>
                </a:cubicBezTo>
                <a:lnTo>
                  <a:pt x="2751909" y="2935728"/>
                </a:lnTo>
                <a:cubicBezTo>
                  <a:pt x="2848939" y="2934204"/>
                  <a:pt x="2842342" y="2924198"/>
                  <a:pt x="2934789" y="2909602"/>
                </a:cubicBezTo>
                <a:cubicBezTo>
                  <a:pt x="2960754" y="2905502"/>
                  <a:pt x="2987040" y="2903797"/>
                  <a:pt x="3013166" y="2900894"/>
                </a:cubicBezTo>
                <a:cubicBezTo>
                  <a:pt x="3064357" y="2883830"/>
                  <a:pt x="3108197" y="2866990"/>
                  <a:pt x="3161212" y="2857351"/>
                </a:cubicBezTo>
                <a:cubicBezTo>
                  <a:pt x="3277945" y="2836127"/>
                  <a:pt x="3307323" y="2838511"/>
                  <a:pt x="3431177" y="2831225"/>
                </a:cubicBezTo>
                <a:cubicBezTo>
                  <a:pt x="3587931" y="2837031"/>
                  <a:pt x="3745026" y="2836792"/>
                  <a:pt x="3901440" y="2848642"/>
                </a:cubicBezTo>
                <a:cubicBezTo>
                  <a:pt x="3937244" y="2851354"/>
                  <a:pt x="3971573" y="2864377"/>
                  <a:pt x="4005943" y="2874768"/>
                </a:cubicBezTo>
                <a:cubicBezTo>
                  <a:pt x="4096452" y="2902131"/>
                  <a:pt x="4183606" y="2941342"/>
                  <a:pt x="4275909" y="2961854"/>
                </a:cubicBezTo>
                <a:cubicBezTo>
                  <a:pt x="4586038" y="3030771"/>
                  <a:pt x="4279453" y="2954327"/>
                  <a:pt x="4589417" y="3057648"/>
                </a:cubicBezTo>
                <a:cubicBezTo>
                  <a:pt x="5122642" y="3235389"/>
                  <a:pt x="4293079" y="2938268"/>
                  <a:pt x="4859383" y="3136025"/>
                </a:cubicBezTo>
                <a:cubicBezTo>
                  <a:pt x="4996356" y="3183857"/>
                  <a:pt x="5127933" y="3248883"/>
                  <a:pt x="5268686" y="3284071"/>
                </a:cubicBezTo>
                <a:cubicBezTo>
                  <a:pt x="5326743" y="3298585"/>
                  <a:pt x="5385280" y="3311300"/>
                  <a:pt x="5442857" y="3327614"/>
                </a:cubicBezTo>
                <a:cubicBezTo>
                  <a:pt x="5559493" y="3360661"/>
                  <a:pt x="5671837" y="3410939"/>
                  <a:pt x="5791200" y="3432116"/>
                </a:cubicBezTo>
                <a:cubicBezTo>
                  <a:pt x="5971177" y="3464048"/>
                  <a:pt x="6148679" y="3516853"/>
                  <a:pt x="6331132" y="3527911"/>
                </a:cubicBezTo>
                <a:cubicBezTo>
                  <a:pt x="6673872" y="3548683"/>
                  <a:pt x="6523072" y="3535281"/>
                  <a:pt x="6783977" y="3562745"/>
                </a:cubicBezTo>
                <a:cubicBezTo>
                  <a:pt x="6905897" y="3559842"/>
                  <a:pt x="7028228" y="3564451"/>
                  <a:pt x="7149737" y="3554036"/>
                </a:cubicBezTo>
                <a:cubicBezTo>
                  <a:pt x="7232001" y="3546985"/>
                  <a:pt x="7312485" y="3526022"/>
                  <a:pt x="7393577" y="3510494"/>
                </a:cubicBezTo>
                <a:cubicBezTo>
                  <a:pt x="7471096" y="3495650"/>
                  <a:pt x="7705944" y="3445009"/>
                  <a:pt x="7768046" y="3423408"/>
                </a:cubicBezTo>
                <a:cubicBezTo>
                  <a:pt x="7995910" y="3344151"/>
                  <a:pt x="8120132" y="3314335"/>
                  <a:pt x="8281852" y="3179568"/>
                </a:cubicBezTo>
                <a:cubicBezTo>
                  <a:pt x="8330760" y="3138811"/>
                  <a:pt x="8380717" y="3098084"/>
                  <a:pt x="8421189" y="3048939"/>
                </a:cubicBezTo>
                <a:cubicBezTo>
                  <a:pt x="8490845" y="2964356"/>
                  <a:pt x="8612661" y="2722121"/>
                  <a:pt x="8647612" y="2639636"/>
                </a:cubicBezTo>
                <a:cubicBezTo>
                  <a:pt x="8707267" y="2498850"/>
                  <a:pt x="8765488" y="2314254"/>
                  <a:pt x="8795657" y="2160665"/>
                </a:cubicBezTo>
                <a:cubicBezTo>
                  <a:pt x="8813779" y="2068410"/>
                  <a:pt x="8824686" y="1974882"/>
                  <a:pt x="8839200" y="1881991"/>
                </a:cubicBezTo>
                <a:cubicBezTo>
                  <a:pt x="8858904" y="1586433"/>
                  <a:pt x="8872438" y="1555708"/>
                  <a:pt x="8830492" y="1220139"/>
                </a:cubicBezTo>
                <a:cubicBezTo>
                  <a:pt x="8826614" y="1189116"/>
                  <a:pt x="8813490" y="1158734"/>
                  <a:pt x="8795657" y="1133054"/>
                </a:cubicBezTo>
                <a:cubicBezTo>
                  <a:pt x="8740318" y="1053366"/>
                  <a:pt x="8692846" y="961416"/>
                  <a:pt x="8612777" y="906631"/>
                </a:cubicBezTo>
                <a:cubicBezTo>
                  <a:pt x="8557623" y="868894"/>
                  <a:pt x="8504740" y="827601"/>
                  <a:pt x="8447315" y="793419"/>
                </a:cubicBezTo>
                <a:cubicBezTo>
                  <a:pt x="8287801" y="698470"/>
                  <a:pt x="8204825" y="674494"/>
                  <a:pt x="8038012" y="593122"/>
                </a:cubicBezTo>
                <a:cubicBezTo>
                  <a:pt x="7987827" y="568641"/>
                  <a:pt x="7941369" y="536552"/>
                  <a:pt x="7889966" y="514745"/>
                </a:cubicBezTo>
                <a:cubicBezTo>
                  <a:pt x="7845170" y="495741"/>
                  <a:pt x="7796793" y="486590"/>
                  <a:pt x="7750629" y="471202"/>
                </a:cubicBezTo>
                <a:cubicBezTo>
                  <a:pt x="7502038" y="388338"/>
                  <a:pt x="7560604" y="395108"/>
                  <a:pt x="7315200" y="340574"/>
                </a:cubicBezTo>
                <a:cubicBezTo>
                  <a:pt x="7095909" y="291843"/>
                  <a:pt x="7140819" y="313647"/>
                  <a:pt x="6897189" y="270905"/>
                </a:cubicBezTo>
                <a:cubicBezTo>
                  <a:pt x="6809715" y="255559"/>
                  <a:pt x="6723451" y="233744"/>
                  <a:pt x="6635932" y="218654"/>
                </a:cubicBezTo>
                <a:cubicBezTo>
                  <a:pt x="6240873" y="150540"/>
                  <a:pt x="6543717" y="214189"/>
                  <a:pt x="6148252" y="157694"/>
                </a:cubicBezTo>
                <a:cubicBezTo>
                  <a:pt x="6066516" y="146018"/>
                  <a:pt x="5986434" y="123615"/>
                  <a:pt x="5904412" y="114151"/>
                </a:cubicBezTo>
                <a:cubicBezTo>
                  <a:pt x="5759765" y="97461"/>
                  <a:pt x="5614058" y="91751"/>
                  <a:pt x="5468983" y="79316"/>
                </a:cubicBezTo>
                <a:cubicBezTo>
                  <a:pt x="5410850" y="74333"/>
                  <a:pt x="5352679" y="69366"/>
                  <a:pt x="5294812" y="61899"/>
                </a:cubicBezTo>
                <a:cubicBezTo>
                  <a:pt x="5262624" y="57746"/>
                  <a:pt x="5231371" y="47036"/>
                  <a:pt x="5199017" y="44482"/>
                </a:cubicBezTo>
                <a:cubicBezTo>
                  <a:pt x="5120830" y="38309"/>
                  <a:pt x="5042263" y="38677"/>
                  <a:pt x="4963886" y="35774"/>
                </a:cubicBezTo>
                <a:cubicBezTo>
                  <a:pt x="4955831" y="35846"/>
                  <a:pt x="3468534" y="-72709"/>
                  <a:pt x="2838995" y="88025"/>
                </a:cubicBezTo>
                <a:cubicBezTo>
                  <a:pt x="2759790" y="108247"/>
                  <a:pt x="2684021" y="141662"/>
                  <a:pt x="2603863" y="157694"/>
                </a:cubicBezTo>
                <a:cubicBezTo>
                  <a:pt x="2509241" y="176618"/>
                  <a:pt x="2411753" y="177216"/>
                  <a:pt x="2316480" y="192528"/>
                </a:cubicBezTo>
                <a:cubicBezTo>
                  <a:pt x="2154655" y="218536"/>
                  <a:pt x="1939014" y="284395"/>
                  <a:pt x="1793966" y="331865"/>
                </a:cubicBezTo>
                <a:cubicBezTo>
                  <a:pt x="1740684" y="349303"/>
                  <a:pt x="1685833" y="364913"/>
                  <a:pt x="1637212" y="392825"/>
                </a:cubicBezTo>
                <a:cubicBezTo>
                  <a:pt x="1528288" y="455356"/>
                  <a:pt x="1427599" y="531260"/>
                  <a:pt x="1323703" y="601831"/>
                </a:cubicBezTo>
                <a:cubicBezTo>
                  <a:pt x="1273735" y="635771"/>
                  <a:pt x="1215218" y="660687"/>
                  <a:pt x="1175657" y="706334"/>
                </a:cubicBezTo>
                <a:cubicBezTo>
                  <a:pt x="1137920" y="749877"/>
                  <a:pt x="1101761" y="794839"/>
                  <a:pt x="1062446" y="836962"/>
                </a:cubicBezTo>
                <a:cubicBezTo>
                  <a:pt x="1020429" y="881980"/>
                  <a:pt x="972024" y="920950"/>
                  <a:pt x="931817" y="967591"/>
                </a:cubicBezTo>
                <a:cubicBezTo>
                  <a:pt x="878024" y="1029991"/>
                  <a:pt x="778391" y="1194364"/>
                  <a:pt x="740229" y="1254974"/>
                </a:cubicBezTo>
                <a:cubicBezTo>
                  <a:pt x="725638" y="1278148"/>
                  <a:pt x="714880" y="1304174"/>
                  <a:pt x="696686" y="1324642"/>
                </a:cubicBezTo>
                <a:cubicBezTo>
                  <a:pt x="673463" y="1350768"/>
                  <a:pt x="649596" y="1376335"/>
                  <a:pt x="627017" y="1403019"/>
                </a:cubicBezTo>
                <a:cubicBezTo>
                  <a:pt x="617642" y="1414099"/>
                  <a:pt x="609328" y="1426043"/>
                  <a:pt x="600892" y="1437854"/>
                </a:cubicBezTo>
                <a:cubicBezTo>
                  <a:pt x="594809" y="1446371"/>
                  <a:pt x="590876" y="1456578"/>
                  <a:pt x="583475" y="1463979"/>
                </a:cubicBezTo>
                <a:cubicBezTo>
                  <a:pt x="578885" y="1468569"/>
                  <a:pt x="571863" y="1469785"/>
                  <a:pt x="566057" y="1472688"/>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05643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44B8E-3B33-CAF3-C4C8-94FB87F0A0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01A548-6AF9-21C5-CF2A-B0A26E7CF682}"/>
              </a:ext>
            </a:extLst>
          </p:cNvPr>
          <p:cNvSpPr>
            <a:spLocks noGrp="1"/>
          </p:cNvSpPr>
          <p:nvPr>
            <p:ph type="title"/>
          </p:nvPr>
        </p:nvSpPr>
        <p:spPr>
          <a:xfrm>
            <a:off x="1953683" y="186037"/>
            <a:ext cx="6815967" cy="803933"/>
          </a:xfrm>
        </p:spPr>
        <p:txBody>
          <a:bodyPr/>
          <a:lstStyle/>
          <a:p>
            <a:r>
              <a:rPr lang="en-GB" sz="2800" noProof="0" dirty="0"/>
              <a:t>What is Simulation?</a:t>
            </a:r>
          </a:p>
        </p:txBody>
      </p:sp>
      <p:sp>
        <p:nvSpPr>
          <p:cNvPr id="4" name="Footer Placeholder 5">
            <a:extLst>
              <a:ext uri="{FF2B5EF4-FFF2-40B4-BE49-F238E27FC236}">
                <a16:creationId xmlns:a16="http://schemas.microsoft.com/office/drawing/2014/main" id="{2FBF1374-819A-62E6-0D82-6E781E8A6F20}"/>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5" name="Content Placeholder 4">
            <a:extLst>
              <a:ext uri="{FF2B5EF4-FFF2-40B4-BE49-F238E27FC236}">
                <a16:creationId xmlns:a16="http://schemas.microsoft.com/office/drawing/2014/main" id="{A97C8205-FBD9-8CAF-4B16-FD49E5C7F98C}"/>
              </a:ext>
            </a:extLst>
          </p:cNvPr>
          <p:cNvSpPr>
            <a:spLocks noGrp="1"/>
          </p:cNvSpPr>
          <p:nvPr>
            <p:ph sz="half" idx="1"/>
          </p:nvPr>
        </p:nvSpPr>
        <p:spPr>
          <a:xfrm>
            <a:off x="1847358" y="2300360"/>
            <a:ext cx="8665534" cy="2048356"/>
          </a:xfrm>
        </p:spPr>
        <p:txBody>
          <a:bodyPr/>
          <a:lstStyle/>
          <a:p>
            <a:pPr algn="ctr"/>
            <a:r>
              <a:rPr lang="en-GB" sz="3200" dirty="0">
                <a:latin typeface="+mn-lt"/>
              </a:rPr>
              <a:t>“</a:t>
            </a:r>
            <a:r>
              <a:rPr lang="en-GB" sz="3200" dirty="0">
                <a:solidFill>
                  <a:schemeClr val="tx1"/>
                </a:solidFill>
                <a:highlight>
                  <a:srgbClr val="FFFFFF"/>
                </a:highlight>
                <a:latin typeface="+mn-lt"/>
              </a:rPr>
              <a:t>T</a:t>
            </a:r>
            <a:r>
              <a:rPr lang="en-GB" sz="3200" b="0" i="0" dirty="0">
                <a:solidFill>
                  <a:schemeClr val="tx1"/>
                </a:solidFill>
                <a:effectLst/>
                <a:highlight>
                  <a:srgbClr val="FFFFFF"/>
                </a:highlight>
                <a:latin typeface="+mn-lt"/>
              </a:rPr>
              <a:t>he process of mathematical </a:t>
            </a:r>
            <a:r>
              <a:rPr lang="en-GB" sz="3200" b="1" i="0" dirty="0">
                <a:solidFill>
                  <a:schemeClr val="tx1"/>
                </a:solidFill>
                <a:effectLst/>
                <a:highlight>
                  <a:srgbClr val="FFFFFF"/>
                </a:highlight>
                <a:latin typeface="+mn-lt"/>
              </a:rPr>
              <a:t>modelling</a:t>
            </a:r>
            <a:r>
              <a:rPr lang="en-GB" sz="3200" b="0" i="0" dirty="0">
                <a:solidFill>
                  <a:schemeClr val="tx1"/>
                </a:solidFill>
                <a:effectLst/>
                <a:highlight>
                  <a:srgbClr val="FFFFFF"/>
                </a:highlight>
                <a:latin typeface="+mn-lt"/>
              </a:rPr>
              <a:t>, performed on a computer, which is designed to </a:t>
            </a:r>
            <a:r>
              <a:rPr lang="en-GB" sz="3200" b="1" i="0" dirty="0">
                <a:solidFill>
                  <a:schemeClr val="tx1"/>
                </a:solidFill>
                <a:effectLst/>
                <a:highlight>
                  <a:srgbClr val="FFFFFF"/>
                </a:highlight>
                <a:latin typeface="+mn-lt"/>
              </a:rPr>
              <a:t>predict</a:t>
            </a:r>
            <a:r>
              <a:rPr lang="en-GB" sz="3200" b="0" i="0" dirty="0">
                <a:solidFill>
                  <a:schemeClr val="tx1"/>
                </a:solidFill>
                <a:effectLst/>
                <a:highlight>
                  <a:srgbClr val="FFFFFF"/>
                </a:highlight>
                <a:latin typeface="+mn-lt"/>
              </a:rPr>
              <a:t> the behaviour of, or the outcome of, a real-world or physical </a:t>
            </a:r>
            <a:r>
              <a:rPr lang="en-GB" sz="3200" b="1" i="0" dirty="0">
                <a:solidFill>
                  <a:schemeClr val="tx1"/>
                </a:solidFill>
                <a:effectLst/>
                <a:highlight>
                  <a:srgbClr val="FFFFFF"/>
                </a:highlight>
                <a:latin typeface="+mn-lt"/>
              </a:rPr>
              <a:t>system</a:t>
            </a:r>
            <a:r>
              <a:rPr lang="en-GB" sz="3200" b="0" i="0" dirty="0">
                <a:solidFill>
                  <a:schemeClr val="tx1"/>
                </a:solidFill>
                <a:effectLst/>
                <a:highlight>
                  <a:srgbClr val="FFFFFF"/>
                </a:highlight>
                <a:latin typeface="+mn-lt"/>
              </a:rPr>
              <a:t>”</a:t>
            </a:r>
          </a:p>
          <a:p>
            <a:pPr algn="ctr"/>
            <a:endParaRPr lang="en-GB" sz="3200" dirty="0"/>
          </a:p>
        </p:txBody>
      </p:sp>
      <p:sp>
        <p:nvSpPr>
          <p:cNvPr id="8" name="TextBox 7">
            <a:extLst>
              <a:ext uri="{FF2B5EF4-FFF2-40B4-BE49-F238E27FC236}">
                <a16:creationId xmlns:a16="http://schemas.microsoft.com/office/drawing/2014/main" id="{E2D2F62A-48FE-7B38-5A11-ABB73FBBC0CD}"/>
              </a:ext>
            </a:extLst>
          </p:cNvPr>
          <p:cNvSpPr txBox="1"/>
          <p:nvPr/>
        </p:nvSpPr>
        <p:spPr>
          <a:xfrm>
            <a:off x="8016949" y="1198894"/>
            <a:ext cx="3774558" cy="5909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dirty="0">
                <a:solidFill>
                  <a:srgbClr val="003379"/>
                </a:solidFill>
                <a:latin typeface="Arial" panose="020B0604020202020204"/>
                <a:cs typeface="Arial" panose="020B0604020202020204" pitchFamily="34" charset="0"/>
              </a:rPr>
              <a:t>The representation of the system via objects and activities</a:t>
            </a:r>
            <a:endParaRPr kumimoji="0" lang="en-GB" sz="18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10" name="TextBox 9">
            <a:extLst>
              <a:ext uri="{FF2B5EF4-FFF2-40B4-BE49-F238E27FC236}">
                <a16:creationId xmlns:a16="http://schemas.microsoft.com/office/drawing/2014/main" id="{378A5E93-F9FC-4ACD-CECB-1374CD2E58E0}"/>
              </a:ext>
            </a:extLst>
          </p:cNvPr>
          <p:cNvSpPr txBox="1"/>
          <p:nvPr/>
        </p:nvSpPr>
        <p:spPr>
          <a:xfrm>
            <a:off x="8141632" y="5068175"/>
            <a:ext cx="3774558" cy="5909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dirty="0">
                <a:solidFill>
                  <a:srgbClr val="003379"/>
                </a:solidFill>
                <a:latin typeface="Arial" panose="020B0604020202020204"/>
                <a:cs typeface="Arial" panose="020B0604020202020204" pitchFamily="34" charset="0"/>
              </a:rPr>
              <a:t>The underlying process which the modeller is looking to replicate</a:t>
            </a:r>
            <a:endParaRPr kumimoji="0" lang="en-GB" sz="18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cxnSp>
        <p:nvCxnSpPr>
          <p:cNvPr id="12" name="Straight Arrow Connector 11">
            <a:extLst>
              <a:ext uri="{FF2B5EF4-FFF2-40B4-BE49-F238E27FC236}">
                <a16:creationId xmlns:a16="http://schemas.microsoft.com/office/drawing/2014/main" id="{532F40A9-6C6A-F427-1BCF-460845D18DB6}"/>
              </a:ext>
            </a:extLst>
          </p:cNvPr>
          <p:cNvCxnSpPr>
            <a:stCxn id="10" idx="0"/>
          </p:cNvCxnSpPr>
          <p:nvPr/>
        </p:nvCxnSpPr>
        <p:spPr>
          <a:xfrm flipH="1" flipV="1">
            <a:off x="8846288" y="4178595"/>
            <a:ext cx="1182623" cy="889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0B9FF4-5222-FE5C-A380-C822BDDA23F1}"/>
              </a:ext>
            </a:extLst>
          </p:cNvPr>
          <p:cNvCxnSpPr>
            <a:cxnSpLocks/>
            <a:stCxn id="8" idx="2"/>
          </p:cNvCxnSpPr>
          <p:nvPr/>
        </p:nvCxnSpPr>
        <p:spPr>
          <a:xfrm flipH="1">
            <a:off x="8769650" y="1789825"/>
            <a:ext cx="1134578" cy="510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A565C44-DE29-70CA-B0F0-D592A9C8AFE6}"/>
              </a:ext>
            </a:extLst>
          </p:cNvPr>
          <p:cNvCxnSpPr>
            <a:cxnSpLocks/>
          </p:cNvCxnSpPr>
          <p:nvPr/>
        </p:nvCxnSpPr>
        <p:spPr>
          <a:xfrm flipV="1">
            <a:off x="2498651" y="3742574"/>
            <a:ext cx="471445" cy="123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17E55DD-2285-E73C-C085-92A03B9CB7FC}"/>
              </a:ext>
            </a:extLst>
          </p:cNvPr>
          <p:cNvSpPr txBox="1"/>
          <p:nvPr/>
        </p:nvSpPr>
        <p:spPr>
          <a:xfrm>
            <a:off x="840608" y="5068174"/>
            <a:ext cx="3774558" cy="840230"/>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dirty="0">
                <a:solidFill>
                  <a:srgbClr val="003379"/>
                </a:solidFill>
                <a:latin typeface="Arial" panose="020B0604020202020204"/>
                <a:cs typeface="Arial" panose="020B0604020202020204" pitchFamily="34" charset="0"/>
              </a:rPr>
              <a:t>Allows us to answer “what if” questions about the system under different scenarios</a:t>
            </a:r>
            <a:endParaRPr kumimoji="0" lang="en-GB" sz="18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339680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44B8E-3B33-CAF3-C4C8-94FB87F0A0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01A548-6AF9-21C5-CF2A-B0A26E7CF682}"/>
              </a:ext>
            </a:extLst>
          </p:cNvPr>
          <p:cNvSpPr>
            <a:spLocks noGrp="1"/>
          </p:cNvSpPr>
          <p:nvPr>
            <p:ph type="title"/>
          </p:nvPr>
        </p:nvSpPr>
        <p:spPr>
          <a:xfrm>
            <a:off x="1953683" y="186037"/>
            <a:ext cx="7207250" cy="803933"/>
          </a:xfrm>
        </p:spPr>
        <p:txBody>
          <a:bodyPr/>
          <a:lstStyle/>
          <a:p>
            <a:r>
              <a:rPr lang="en-GB" sz="2800" noProof="0" dirty="0"/>
              <a:t>Examples of simulation in government</a:t>
            </a:r>
          </a:p>
        </p:txBody>
      </p:sp>
      <p:sp>
        <p:nvSpPr>
          <p:cNvPr id="4" name="Footer Placeholder 5">
            <a:extLst>
              <a:ext uri="{FF2B5EF4-FFF2-40B4-BE49-F238E27FC236}">
                <a16:creationId xmlns:a16="http://schemas.microsoft.com/office/drawing/2014/main" id="{2FBF1374-819A-62E6-0D82-6E781E8A6F20}"/>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6" name="Content Placeholder 5">
            <a:extLst>
              <a:ext uri="{FF2B5EF4-FFF2-40B4-BE49-F238E27FC236}">
                <a16:creationId xmlns:a16="http://schemas.microsoft.com/office/drawing/2014/main" id="{708C612C-20CA-FD48-A13E-1931D897FCED}"/>
              </a:ext>
            </a:extLst>
          </p:cNvPr>
          <p:cNvSpPr>
            <a:spLocks noGrp="1"/>
          </p:cNvSpPr>
          <p:nvPr>
            <p:ph sz="half" idx="1"/>
          </p:nvPr>
        </p:nvSpPr>
        <p:spPr>
          <a:xfrm>
            <a:off x="1284760" y="1665767"/>
            <a:ext cx="5336847" cy="4285141"/>
          </a:xfrm>
        </p:spPr>
        <p:txBody>
          <a:bodyPr/>
          <a:lstStyle/>
          <a:p>
            <a:r>
              <a:rPr lang="en-GB" dirty="0"/>
              <a:t>Many OR projects that look at large, complex systems can be modelled (with relative ease) by using simulation.</a:t>
            </a:r>
          </a:p>
          <a:p>
            <a:r>
              <a:rPr lang="en-GB" dirty="0"/>
              <a:t>For example, these could be used in government for modelling:</a:t>
            </a:r>
          </a:p>
          <a:p>
            <a:pPr marL="285750" indent="-285750">
              <a:buFont typeface="Arial" panose="020B0604020202020204" pitchFamily="34" charset="0"/>
              <a:buChar char="•"/>
            </a:pPr>
            <a:r>
              <a:rPr lang="en-GB" dirty="0"/>
              <a:t>Waiting lists (NHS waiting times, backlog in courts, asylum applications)</a:t>
            </a:r>
          </a:p>
          <a:p>
            <a:pPr marL="285750" indent="-285750">
              <a:buFont typeface="Arial" panose="020B0604020202020204" pitchFamily="34" charset="0"/>
              <a:buChar char="•"/>
            </a:pPr>
            <a:r>
              <a:rPr lang="en-GB" dirty="0"/>
              <a:t>Processes (NHS treatment pathways, navigating the courts, applying for visas)</a:t>
            </a:r>
          </a:p>
          <a:p>
            <a:pPr marL="285750" indent="-285750">
              <a:buFont typeface="Arial" panose="020B0604020202020204" pitchFamily="34" charset="0"/>
              <a:buChar char="•"/>
            </a:pPr>
            <a:r>
              <a:rPr lang="en-GB" dirty="0"/>
              <a:t>Costs</a:t>
            </a:r>
          </a:p>
          <a:p>
            <a:r>
              <a:rPr lang="en-GB" dirty="0"/>
              <a:t>These can usually be displayed through flow charts, or at least visually!</a:t>
            </a:r>
          </a:p>
          <a:p>
            <a:r>
              <a:rPr lang="en-GB" dirty="0"/>
              <a:t>The example on the right is taken from the GORS project catalogue on court case progression.</a:t>
            </a:r>
          </a:p>
        </p:txBody>
      </p:sp>
      <p:pic>
        <p:nvPicPr>
          <p:cNvPr id="9" name="Picture 8">
            <a:extLst>
              <a:ext uri="{FF2B5EF4-FFF2-40B4-BE49-F238E27FC236}">
                <a16:creationId xmlns:a16="http://schemas.microsoft.com/office/drawing/2014/main" id="{63CA308D-6043-3AD6-D18C-D45D14F29E71}"/>
              </a:ext>
            </a:extLst>
          </p:cNvPr>
          <p:cNvPicPr>
            <a:picLocks noChangeAspect="1"/>
          </p:cNvPicPr>
          <p:nvPr/>
        </p:nvPicPr>
        <p:blipFill>
          <a:blip r:embed="rId3"/>
          <a:stretch>
            <a:fillRect/>
          </a:stretch>
        </p:blipFill>
        <p:spPr>
          <a:xfrm>
            <a:off x="7468656" y="1109531"/>
            <a:ext cx="4000301" cy="5672667"/>
          </a:xfrm>
          <a:prstGeom prst="rect">
            <a:avLst/>
          </a:prstGeom>
        </p:spPr>
      </p:pic>
    </p:spTree>
    <p:custDataLst>
      <p:tags r:id="rId1"/>
    </p:custDataLst>
    <p:extLst>
      <p:ext uri="{BB962C8B-B14F-4D97-AF65-F5344CB8AC3E}">
        <p14:creationId xmlns:p14="http://schemas.microsoft.com/office/powerpoint/2010/main" val="351262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5E6F2-8A3D-242D-548D-612D7A8150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E19D48-CF5D-EC83-3078-17AEDDF2EB8A}"/>
              </a:ext>
            </a:extLst>
          </p:cNvPr>
          <p:cNvSpPr>
            <a:spLocks noGrp="1"/>
          </p:cNvSpPr>
          <p:nvPr>
            <p:ph type="title"/>
          </p:nvPr>
        </p:nvSpPr>
        <p:spPr>
          <a:xfrm>
            <a:off x="2070640" y="340274"/>
            <a:ext cx="7594354" cy="803933"/>
          </a:xfrm>
        </p:spPr>
        <p:txBody>
          <a:bodyPr/>
          <a:lstStyle/>
          <a:p>
            <a:r>
              <a:rPr lang="en-GB" sz="2800" dirty="0"/>
              <a:t>How do we go about building a simulation?</a:t>
            </a:r>
            <a:endParaRPr lang="en-GB" sz="2800" noProof="0" dirty="0"/>
          </a:p>
        </p:txBody>
      </p:sp>
      <p:sp>
        <p:nvSpPr>
          <p:cNvPr id="4" name="Footer Placeholder 5">
            <a:extLst>
              <a:ext uri="{FF2B5EF4-FFF2-40B4-BE49-F238E27FC236}">
                <a16:creationId xmlns:a16="http://schemas.microsoft.com/office/drawing/2014/main" id="{B3BDA0E3-44D6-2027-8F3C-D462DAA016DA}"/>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5" name="Rectangle 4">
            <a:extLst>
              <a:ext uri="{FF2B5EF4-FFF2-40B4-BE49-F238E27FC236}">
                <a16:creationId xmlns:a16="http://schemas.microsoft.com/office/drawing/2014/main" id="{92ED425D-7E23-1413-C25A-CBA58DD5FCC1}"/>
              </a:ext>
            </a:extLst>
          </p:cNvPr>
          <p:cNvSpPr/>
          <p:nvPr/>
        </p:nvSpPr>
        <p:spPr>
          <a:xfrm>
            <a:off x="833167" y="1345141"/>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1. Simulation Design</a:t>
            </a:r>
          </a:p>
        </p:txBody>
      </p:sp>
      <p:sp>
        <p:nvSpPr>
          <p:cNvPr id="6" name="Rectangle 5">
            <a:extLst>
              <a:ext uri="{FF2B5EF4-FFF2-40B4-BE49-F238E27FC236}">
                <a16:creationId xmlns:a16="http://schemas.microsoft.com/office/drawing/2014/main" id="{CE1AA53F-B15B-0A87-52BF-B0AB0161CA9C}"/>
              </a:ext>
            </a:extLst>
          </p:cNvPr>
          <p:cNvSpPr/>
          <p:nvPr/>
        </p:nvSpPr>
        <p:spPr>
          <a:xfrm>
            <a:off x="833167" y="2363417"/>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2. Data Collection &amp; Parametrization</a:t>
            </a:r>
          </a:p>
        </p:txBody>
      </p:sp>
      <p:sp>
        <p:nvSpPr>
          <p:cNvPr id="9" name="Rectangle 8">
            <a:extLst>
              <a:ext uri="{FF2B5EF4-FFF2-40B4-BE49-F238E27FC236}">
                <a16:creationId xmlns:a16="http://schemas.microsoft.com/office/drawing/2014/main" id="{5EEA1647-4698-0CA1-3D11-2A2BC2F8907B}"/>
              </a:ext>
            </a:extLst>
          </p:cNvPr>
          <p:cNvSpPr/>
          <p:nvPr/>
        </p:nvSpPr>
        <p:spPr>
          <a:xfrm>
            <a:off x="833167" y="3381693"/>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3. Output Analysis &amp; Validation</a:t>
            </a:r>
          </a:p>
        </p:txBody>
      </p:sp>
      <p:sp>
        <p:nvSpPr>
          <p:cNvPr id="10" name="Rectangle 9">
            <a:extLst>
              <a:ext uri="{FF2B5EF4-FFF2-40B4-BE49-F238E27FC236}">
                <a16:creationId xmlns:a16="http://schemas.microsoft.com/office/drawing/2014/main" id="{4AF485CB-C628-34C0-AFA4-D870763EDE93}"/>
              </a:ext>
            </a:extLst>
          </p:cNvPr>
          <p:cNvSpPr/>
          <p:nvPr/>
        </p:nvSpPr>
        <p:spPr>
          <a:xfrm>
            <a:off x="833167" y="4399969"/>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4. Experimentation</a:t>
            </a:r>
          </a:p>
        </p:txBody>
      </p:sp>
      <p:sp>
        <p:nvSpPr>
          <p:cNvPr id="14" name="Rectangle 13">
            <a:extLst>
              <a:ext uri="{FF2B5EF4-FFF2-40B4-BE49-F238E27FC236}">
                <a16:creationId xmlns:a16="http://schemas.microsoft.com/office/drawing/2014/main" id="{33F8B5D5-BC54-A9BD-47A0-F9644CEED315}"/>
              </a:ext>
            </a:extLst>
          </p:cNvPr>
          <p:cNvSpPr/>
          <p:nvPr/>
        </p:nvSpPr>
        <p:spPr>
          <a:xfrm>
            <a:off x="833167" y="5418244"/>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5. Sensitivity Analysis</a:t>
            </a:r>
          </a:p>
        </p:txBody>
      </p:sp>
      <p:sp>
        <p:nvSpPr>
          <p:cNvPr id="15" name="Rectangle 14">
            <a:extLst>
              <a:ext uri="{FF2B5EF4-FFF2-40B4-BE49-F238E27FC236}">
                <a16:creationId xmlns:a16="http://schemas.microsoft.com/office/drawing/2014/main" id="{FF7EDA66-F334-D78A-3B89-9B319672B041}"/>
              </a:ext>
            </a:extLst>
          </p:cNvPr>
          <p:cNvSpPr/>
          <p:nvPr/>
        </p:nvSpPr>
        <p:spPr>
          <a:xfrm>
            <a:off x="5988000" y="1345141"/>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What type of simulation do we need for</a:t>
            </a:r>
          </a:p>
          <a:p>
            <a:pPr algn="ctr"/>
            <a:r>
              <a:rPr lang="en-GB" sz="1600" dirty="0"/>
              <a:t>our system?</a:t>
            </a:r>
          </a:p>
        </p:txBody>
      </p:sp>
      <p:sp>
        <p:nvSpPr>
          <p:cNvPr id="16" name="Rectangle 15">
            <a:extLst>
              <a:ext uri="{FF2B5EF4-FFF2-40B4-BE49-F238E27FC236}">
                <a16:creationId xmlns:a16="http://schemas.microsoft.com/office/drawing/2014/main" id="{E8ED9863-8927-0D8D-FA35-75230DBBEF1A}"/>
              </a:ext>
            </a:extLst>
          </p:cNvPr>
          <p:cNvSpPr/>
          <p:nvPr/>
        </p:nvSpPr>
        <p:spPr>
          <a:xfrm>
            <a:off x="5988000" y="2363417"/>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Which parameters should our model have?</a:t>
            </a:r>
          </a:p>
        </p:txBody>
      </p:sp>
      <p:sp>
        <p:nvSpPr>
          <p:cNvPr id="17" name="Rectangle 16">
            <a:extLst>
              <a:ext uri="{FF2B5EF4-FFF2-40B4-BE49-F238E27FC236}">
                <a16:creationId xmlns:a16="http://schemas.microsoft.com/office/drawing/2014/main" id="{3E47F9B9-1856-66A8-90B2-F9AFCA274F7E}"/>
              </a:ext>
            </a:extLst>
          </p:cNvPr>
          <p:cNvSpPr/>
          <p:nvPr/>
        </p:nvSpPr>
        <p:spPr>
          <a:xfrm>
            <a:off x="5988000" y="3381693"/>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Does the model accurately reflect the system?</a:t>
            </a:r>
          </a:p>
        </p:txBody>
      </p:sp>
      <p:sp>
        <p:nvSpPr>
          <p:cNvPr id="18" name="Rectangle 17">
            <a:extLst>
              <a:ext uri="{FF2B5EF4-FFF2-40B4-BE49-F238E27FC236}">
                <a16:creationId xmlns:a16="http://schemas.microsoft.com/office/drawing/2014/main" id="{B9B855CD-807E-01F6-BC6F-0110466B4489}"/>
              </a:ext>
            </a:extLst>
          </p:cNvPr>
          <p:cNvSpPr/>
          <p:nvPr/>
        </p:nvSpPr>
        <p:spPr>
          <a:xfrm>
            <a:off x="5988000" y="4399969"/>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How does the model perform under different scenarios?</a:t>
            </a:r>
          </a:p>
        </p:txBody>
      </p:sp>
      <p:sp>
        <p:nvSpPr>
          <p:cNvPr id="19" name="Rectangle 18">
            <a:extLst>
              <a:ext uri="{FF2B5EF4-FFF2-40B4-BE49-F238E27FC236}">
                <a16:creationId xmlns:a16="http://schemas.microsoft.com/office/drawing/2014/main" id="{77E44A41-E4F1-3584-74AF-659875023844}"/>
              </a:ext>
            </a:extLst>
          </p:cNvPr>
          <p:cNvSpPr/>
          <p:nvPr/>
        </p:nvSpPr>
        <p:spPr>
          <a:xfrm>
            <a:off x="5988000" y="5418244"/>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What effect does the changing of parameters</a:t>
            </a:r>
          </a:p>
          <a:p>
            <a:pPr algn="ctr"/>
            <a:r>
              <a:rPr lang="en-GB" sz="1600" dirty="0"/>
              <a:t>have on our outputs?</a:t>
            </a:r>
          </a:p>
        </p:txBody>
      </p:sp>
      <p:sp>
        <p:nvSpPr>
          <p:cNvPr id="20" name="Arrow: Down 19">
            <a:extLst>
              <a:ext uri="{FF2B5EF4-FFF2-40B4-BE49-F238E27FC236}">
                <a16:creationId xmlns:a16="http://schemas.microsoft.com/office/drawing/2014/main" id="{82DADECC-81F6-CBB0-BC75-14D45F8C8A15}"/>
              </a:ext>
            </a:extLst>
          </p:cNvPr>
          <p:cNvSpPr/>
          <p:nvPr/>
        </p:nvSpPr>
        <p:spPr>
          <a:xfrm>
            <a:off x="3245167" y="1926279"/>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Down 20">
            <a:extLst>
              <a:ext uri="{FF2B5EF4-FFF2-40B4-BE49-F238E27FC236}">
                <a16:creationId xmlns:a16="http://schemas.microsoft.com/office/drawing/2014/main" id="{ED6FA995-6675-653A-F8EC-A27E7C14B685}"/>
              </a:ext>
            </a:extLst>
          </p:cNvPr>
          <p:cNvSpPr/>
          <p:nvPr/>
        </p:nvSpPr>
        <p:spPr>
          <a:xfrm>
            <a:off x="3245167" y="2944555"/>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Down 21">
            <a:extLst>
              <a:ext uri="{FF2B5EF4-FFF2-40B4-BE49-F238E27FC236}">
                <a16:creationId xmlns:a16="http://schemas.microsoft.com/office/drawing/2014/main" id="{2B434DF4-7441-FD7D-C68D-BF9DD972E112}"/>
              </a:ext>
            </a:extLst>
          </p:cNvPr>
          <p:cNvSpPr/>
          <p:nvPr/>
        </p:nvSpPr>
        <p:spPr>
          <a:xfrm>
            <a:off x="3245167" y="3962831"/>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Down 22">
            <a:extLst>
              <a:ext uri="{FF2B5EF4-FFF2-40B4-BE49-F238E27FC236}">
                <a16:creationId xmlns:a16="http://schemas.microsoft.com/office/drawing/2014/main" id="{283F072C-A309-4D3C-B459-A93195C267E5}"/>
              </a:ext>
            </a:extLst>
          </p:cNvPr>
          <p:cNvSpPr/>
          <p:nvPr/>
        </p:nvSpPr>
        <p:spPr>
          <a:xfrm>
            <a:off x="3245167" y="4981107"/>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216A1EEA-E2BA-BE19-6E77-BF6C31FA4DBC}"/>
              </a:ext>
            </a:extLst>
          </p:cNvPr>
          <p:cNvSpPr/>
          <p:nvPr/>
        </p:nvSpPr>
        <p:spPr>
          <a:xfrm>
            <a:off x="5736000" y="1561141"/>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58EA9C70-605C-16AC-C096-EBDF82343C34}"/>
              </a:ext>
            </a:extLst>
          </p:cNvPr>
          <p:cNvSpPr/>
          <p:nvPr/>
        </p:nvSpPr>
        <p:spPr>
          <a:xfrm>
            <a:off x="5736000" y="2579417"/>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8E604711-3A2C-1C1A-5291-3426612A95A8}"/>
              </a:ext>
            </a:extLst>
          </p:cNvPr>
          <p:cNvSpPr/>
          <p:nvPr/>
        </p:nvSpPr>
        <p:spPr>
          <a:xfrm>
            <a:off x="5736000" y="3597693"/>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747CF9CE-2675-1F21-758E-5CF74FBE0D40}"/>
              </a:ext>
            </a:extLst>
          </p:cNvPr>
          <p:cNvSpPr/>
          <p:nvPr/>
        </p:nvSpPr>
        <p:spPr>
          <a:xfrm>
            <a:off x="5736000" y="4615969"/>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9" name="Arrow: Right 28">
            <a:extLst>
              <a:ext uri="{FF2B5EF4-FFF2-40B4-BE49-F238E27FC236}">
                <a16:creationId xmlns:a16="http://schemas.microsoft.com/office/drawing/2014/main" id="{E1C32944-38FD-DEB2-E09C-ABCD44739AEE}"/>
              </a:ext>
            </a:extLst>
          </p:cNvPr>
          <p:cNvSpPr/>
          <p:nvPr/>
        </p:nvSpPr>
        <p:spPr>
          <a:xfrm>
            <a:off x="5736000" y="5634244"/>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3820540067"/>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5633E-3620-B682-C050-BDECDED01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BEDC9D-76D3-BA3F-2D22-8F5C3D73CF96}"/>
              </a:ext>
            </a:extLst>
          </p:cNvPr>
          <p:cNvSpPr>
            <a:spLocks noGrp="1"/>
          </p:cNvSpPr>
          <p:nvPr>
            <p:ph type="title"/>
          </p:nvPr>
        </p:nvSpPr>
        <p:spPr>
          <a:xfrm>
            <a:off x="1953683" y="186037"/>
            <a:ext cx="6815967" cy="803933"/>
          </a:xfrm>
        </p:spPr>
        <p:txBody>
          <a:bodyPr/>
          <a:lstStyle/>
          <a:p>
            <a:r>
              <a:rPr lang="en-GB" sz="2800" noProof="0" dirty="0"/>
              <a:t>Why use Simulation?</a:t>
            </a:r>
          </a:p>
        </p:txBody>
      </p:sp>
      <p:sp>
        <p:nvSpPr>
          <p:cNvPr id="4" name="Footer Placeholder 5">
            <a:extLst>
              <a:ext uri="{FF2B5EF4-FFF2-40B4-BE49-F238E27FC236}">
                <a16:creationId xmlns:a16="http://schemas.microsoft.com/office/drawing/2014/main" id="{E122F406-D499-76BB-57B3-8174361EC17B}"/>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9" name="TextBox 8">
            <a:extLst>
              <a:ext uri="{FF2B5EF4-FFF2-40B4-BE49-F238E27FC236}">
                <a16:creationId xmlns:a16="http://schemas.microsoft.com/office/drawing/2014/main" id="{D51BA281-5F19-E75C-7CFA-0F232B76776E}"/>
              </a:ext>
            </a:extLst>
          </p:cNvPr>
          <p:cNvSpPr txBox="1"/>
          <p:nvPr/>
        </p:nvSpPr>
        <p:spPr>
          <a:xfrm>
            <a:off x="1084521" y="1604932"/>
            <a:ext cx="5358809" cy="4154984"/>
          </a:xfrm>
          <a:prstGeom prst="rect">
            <a:avLst/>
          </a:prstGeom>
        </p:spPr>
        <p:txBody>
          <a:bodyPr wrap="square" rtlCol="0" anchor="t">
            <a:spAutoFit/>
          </a:bodyPr>
          <a:lstStyle/>
          <a:p>
            <a:pPr marL="0" marR="0" indent="0" defTabSz="914400" rtl="0" eaLnBrk="1" fontAlgn="auto" latinLnBrk="0" hangingPunct="1">
              <a:lnSpc>
                <a:spcPct val="90000"/>
              </a:lnSpc>
              <a:spcAft>
                <a:spcPts val="600"/>
              </a:spcAft>
              <a:buClrTx/>
              <a:buSzTx/>
              <a:buFont typeface="Arial" panose="020B0604020202020204" pitchFamily="34" charset="0"/>
              <a:buNone/>
              <a:tabLst/>
            </a:pPr>
            <a:r>
              <a:rPr lang="en-GB" sz="2000" b="1" u="sng" dirty="0">
                <a:solidFill>
                  <a:srgbClr val="003379"/>
                </a:solidFill>
                <a:cs typeface="Arial" panose="020B0604020202020204" pitchFamily="34" charset="0"/>
              </a:rPr>
              <a:t>Advantages</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lang="en-GB" sz="2000" b="1" dirty="0">
                <a:solidFill>
                  <a:srgbClr val="003379"/>
                </a:solidFill>
                <a:cs typeface="Arial" panose="020B0604020202020204" pitchFamily="34" charset="0"/>
              </a:rPr>
              <a:t>Simplicity of concept </a:t>
            </a:r>
            <a:r>
              <a:rPr lang="en-GB" sz="2000" dirty="0">
                <a:solidFill>
                  <a:srgbClr val="003379"/>
                </a:solidFill>
                <a:cs typeface="Arial" panose="020B0604020202020204" pitchFamily="34" charset="0"/>
              </a:rPr>
              <a:t>– analysis can be easily explained to stakeholders or customers</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Use</a:t>
            </a:r>
            <a:r>
              <a:rPr lang="en-GB" sz="2000" dirty="0" err="1">
                <a:solidFill>
                  <a:srgbClr val="003379"/>
                </a:solidFill>
                <a:cs typeface="Arial" panose="020B0604020202020204" pitchFamily="34" charset="0"/>
              </a:rPr>
              <a:t>ful</a:t>
            </a:r>
            <a:r>
              <a:rPr lang="en-GB" sz="2000" dirty="0">
                <a:solidFill>
                  <a:srgbClr val="003379"/>
                </a:solidFill>
                <a:cs typeface="Arial" panose="020B0604020202020204" pitchFamily="34" charset="0"/>
              </a:rPr>
              <a:t> for </a:t>
            </a:r>
            <a:r>
              <a:rPr lang="en-GB" sz="2000" b="1" dirty="0">
                <a:solidFill>
                  <a:srgbClr val="003379"/>
                </a:solidFill>
                <a:cs typeface="Arial" panose="020B0604020202020204" pitchFamily="34" charset="0"/>
              </a:rPr>
              <a:t>detecting bottlenecks </a:t>
            </a:r>
            <a:r>
              <a:rPr lang="en-GB" sz="2000" dirty="0">
                <a:solidFill>
                  <a:srgbClr val="003379"/>
                </a:solidFill>
                <a:cs typeface="Arial" panose="020B0604020202020204" pitchFamily="34" charset="0"/>
              </a:rPr>
              <a:t>and testing methods to </a:t>
            </a:r>
            <a:r>
              <a:rPr lang="en-GB" sz="2000" b="1" dirty="0">
                <a:solidFill>
                  <a:srgbClr val="003379"/>
                </a:solidFill>
                <a:cs typeface="Arial" panose="020B0604020202020204" pitchFamily="34" charset="0"/>
              </a:rPr>
              <a:t>increase system flow</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kumimoji="0" lang="en-GB" sz="2000" b="1" i="0" u="none" strike="noStrike" kern="1200" cap="none" spc="0" normalizeH="0" baseline="0" noProof="0" dirty="0">
                <a:ln>
                  <a:noFill/>
                </a:ln>
                <a:solidFill>
                  <a:srgbClr val="003379"/>
                </a:solidFill>
                <a:effectLst/>
                <a:uLnTx/>
                <a:uFillTx/>
                <a:ea typeface="+mn-ea"/>
                <a:cs typeface="Arial" panose="020B0604020202020204" pitchFamily="34" charset="0"/>
              </a:rPr>
              <a:t>Time horizon</a:t>
            </a:r>
            <a:r>
              <a:rPr lang="en-GB" sz="2000" b="1" dirty="0">
                <a:solidFill>
                  <a:srgbClr val="003379"/>
                </a:solidFill>
                <a:cs typeface="Arial" panose="020B0604020202020204" pitchFamily="34" charset="0"/>
              </a:rPr>
              <a:t> </a:t>
            </a:r>
            <a:r>
              <a:rPr lang="en-GB" sz="2000" dirty="0">
                <a:solidFill>
                  <a:srgbClr val="003379"/>
                </a:solidFill>
                <a:cs typeface="Arial" panose="020B0604020202020204" pitchFamily="34" charset="0"/>
              </a:rPr>
              <a:t>can be adapted with ease</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lang="en-GB" sz="2000" dirty="0">
                <a:solidFill>
                  <a:srgbClr val="003379"/>
                </a:solidFill>
                <a:cs typeface="Arial" panose="020B0604020202020204" pitchFamily="34" charset="0"/>
              </a:rPr>
              <a:t>Easy to produce </a:t>
            </a:r>
            <a:r>
              <a:rPr lang="en-GB" sz="2000" b="1" dirty="0">
                <a:solidFill>
                  <a:srgbClr val="003379"/>
                </a:solidFill>
                <a:cs typeface="Arial" panose="020B0604020202020204" pitchFamily="34" charset="0"/>
              </a:rPr>
              <a:t>confidence intervals</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We can </a:t>
            </a:r>
            <a:r>
              <a:rPr kumimoji="0" lang="en-GB" sz="2000" b="1" i="0" u="none" strike="noStrike" kern="1200" cap="none" spc="0" normalizeH="0" baseline="0" noProof="0" dirty="0">
                <a:ln>
                  <a:noFill/>
                </a:ln>
                <a:solidFill>
                  <a:srgbClr val="003379"/>
                </a:solidFill>
                <a:effectLst/>
                <a:uLnTx/>
                <a:uFillTx/>
                <a:ea typeface="+mn-ea"/>
                <a:cs typeface="Arial" panose="020B0604020202020204" pitchFamily="34" charset="0"/>
              </a:rPr>
              <a:t>set and test arbitrary assumptions </a:t>
            </a: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easily (“what if” questions)</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We can use </a:t>
            </a:r>
            <a:r>
              <a:rPr kumimoji="0" lang="en-GB" sz="2000" b="1" i="0" u="none" strike="noStrike" kern="1200" cap="none" spc="0" normalizeH="0" baseline="0" noProof="0" dirty="0">
                <a:ln>
                  <a:noFill/>
                </a:ln>
                <a:solidFill>
                  <a:srgbClr val="003379"/>
                </a:solidFill>
                <a:effectLst/>
                <a:uLnTx/>
                <a:uFillTx/>
                <a:ea typeface="+mn-ea"/>
                <a:cs typeface="Arial" panose="020B0604020202020204" pitchFamily="34" charset="0"/>
              </a:rPr>
              <a:t>real-world observations </a:t>
            </a: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to </a:t>
            </a:r>
            <a:r>
              <a:rPr lang="en-GB" sz="2000" dirty="0">
                <a:solidFill>
                  <a:srgbClr val="003379"/>
                </a:solidFill>
                <a:cs typeface="Arial" panose="020B0604020202020204" pitchFamily="34" charset="0"/>
              </a:rPr>
              <a:t>influence our models using different </a:t>
            </a:r>
            <a:r>
              <a:rPr lang="en-GB" sz="2000" b="1" dirty="0">
                <a:solidFill>
                  <a:srgbClr val="003379"/>
                </a:solidFill>
                <a:cs typeface="Arial" panose="020B0604020202020204" pitchFamily="34" charset="0"/>
              </a:rPr>
              <a:t>statistical distributions</a:t>
            </a:r>
            <a:endParaRPr kumimoji="0" lang="en-GB" sz="2000" b="1" i="0" u="none" strike="noStrike" kern="1200" cap="none" spc="0" normalizeH="0" baseline="0" noProof="0" dirty="0">
              <a:ln>
                <a:noFill/>
              </a:ln>
              <a:solidFill>
                <a:srgbClr val="003379"/>
              </a:solidFill>
              <a:effectLst/>
              <a:uLnTx/>
              <a:uFillTx/>
              <a:ea typeface="+mn-ea"/>
              <a:cs typeface="Arial" panose="020B0604020202020204" pitchFamily="34" charset="0"/>
            </a:endParaRPr>
          </a:p>
        </p:txBody>
      </p:sp>
      <p:sp>
        <p:nvSpPr>
          <p:cNvPr id="11" name="TextBox 10">
            <a:extLst>
              <a:ext uri="{FF2B5EF4-FFF2-40B4-BE49-F238E27FC236}">
                <a16:creationId xmlns:a16="http://schemas.microsoft.com/office/drawing/2014/main" id="{F4C64DAA-D877-70D7-45B4-0AF05635CC6C}"/>
              </a:ext>
            </a:extLst>
          </p:cNvPr>
          <p:cNvSpPr txBox="1"/>
          <p:nvPr/>
        </p:nvSpPr>
        <p:spPr>
          <a:xfrm>
            <a:off x="6949710" y="1604932"/>
            <a:ext cx="4851991" cy="3416320"/>
          </a:xfrm>
          <a:prstGeom prst="rect">
            <a:avLst/>
          </a:prstGeom>
        </p:spPr>
        <p:txBody>
          <a:bodyPr wrap="square" rtlCol="0" anchor="t">
            <a:spAutoFit/>
          </a:bodyPr>
          <a:lstStyle/>
          <a:p>
            <a:pPr marL="0" marR="0" indent="0" defTabSz="914400" rtl="0" eaLnBrk="1" fontAlgn="auto" latinLnBrk="0" hangingPunct="1">
              <a:lnSpc>
                <a:spcPct val="90000"/>
              </a:lnSpc>
              <a:spcAft>
                <a:spcPts val="600"/>
              </a:spcAft>
              <a:buClrTx/>
              <a:buSzTx/>
              <a:buFont typeface="Arial" panose="020B0604020202020204" pitchFamily="34" charset="0"/>
              <a:buNone/>
              <a:tabLst/>
            </a:pPr>
            <a:r>
              <a:rPr kumimoji="0" lang="en-GB" sz="2000" b="1" i="0" u="sng" strike="noStrike" kern="1200" cap="none" spc="0" normalizeH="0" baseline="0" noProof="0" dirty="0">
                <a:ln>
                  <a:noFill/>
                </a:ln>
                <a:solidFill>
                  <a:srgbClr val="003379"/>
                </a:solidFill>
                <a:effectLst/>
                <a:uLnTx/>
                <a:uFillTx/>
                <a:ea typeface="+mn-ea"/>
                <a:cs typeface="Arial" panose="020B0604020202020204" pitchFamily="34" charset="0"/>
              </a:rPr>
              <a:t>To be aware of</a:t>
            </a:r>
          </a:p>
          <a:p>
            <a:pPr marL="514350" indent="-285750">
              <a:spcAft>
                <a:spcPts val="600"/>
              </a:spcAft>
              <a:buFont typeface="Arial" panose="020B0604020202020204" pitchFamily="34" charset="0"/>
              <a:buChar char="•"/>
            </a:pPr>
            <a:r>
              <a:rPr lang="en-GB" sz="2000" dirty="0"/>
              <a:t>Randomness involved means that </a:t>
            </a:r>
            <a:r>
              <a:rPr lang="en-GB" sz="2000" b="1" dirty="0"/>
              <a:t>sophisticated output analysis </a:t>
            </a:r>
            <a:r>
              <a:rPr lang="en-GB" sz="2000" dirty="0"/>
              <a:t>is required to draw meaningful conclusions</a:t>
            </a:r>
          </a:p>
          <a:p>
            <a:pPr marL="514350" indent="-285750">
              <a:spcAft>
                <a:spcPts val="600"/>
              </a:spcAft>
              <a:buFont typeface="Arial" panose="020B0604020202020204" pitchFamily="34" charset="0"/>
              <a:buChar char="•"/>
            </a:pPr>
            <a:r>
              <a:rPr lang="en-GB" sz="2000" dirty="0"/>
              <a:t>A mathematically </a:t>
            </a:r>
            <a:r>
              <a:rPr lang="en-GB" sz="2000" b="1" dirty="0"/>
              <a:t>optimal solution is never found</a:t>
            </a:r>
          </a:p>
          <a:p>
            <a:pPr marL="514350" indent="-285750">
              <a:spcAft>
                <a:spcPts val="600"/>
              </a:spcAft>
              <a:buFont typeface="Arial" panose="020B0604020202020204" pitchFamily="34" charset="0"/>
              <a:buChar char="•"/>
            </a:pPr>
            <a:r>
              <a:rPr lang="en-GB" sz="2000" dirty="0"/>
              <a:t>Quality of the simulation dictated by </a:t>
            </a:r>
            <a:r>
              <a:rPr lang="en-GB" sz="2000" b="1" dirty="0"/>
              <a:t>quality of the input data</a:t>
            </a:r>
            <a:endParaRPr lang="en-GB" sz="2000" b="1" u="sng" dirty="0">
              <a:solidFill>
                <a:srgbClr val="003379"/>
              </a:solidFill>
              <a:cs typeface="Arial" panose="020B0604020202020204" pitchFamily="34" charset="0"/>
            </a:endParaRPr>
          </a:p>
          <a:p>
            <a:pPr marL="0" marR="0" indent="0" defTabSz="914400" rtl="0" eaLnBrk="1" fontAlgn="auto" latinLnBrk="0" hangingPunct="1">
              <a:lnSpc>
                <a:spcPct val="90000"/>
              </a:lnSpc>
              <a:spcAft>
                <a:spcPts val="600"/>
              </a:spcAft>
              <a:buClrTx/>
              <a:buSzTx/>
              <a:buFont typeface="Arial" panose="020B0604020202020204" pitchFamily="34" charset="0"/>
              <a:buNone/>
              <a:tabLst/>
            </a:pPr>
            <a:endParaRPr kumimoji="0" lang="en-GB" sz="2000" b="1" i="0" u="sng" strike="noStrike" kern="1200" cap="none" spc="0" normalizeH="0" baseline="0" noProof="0" dirty="0">
              <a:ln>
                <a:noFill/>
              </a:ln>
              <a:solidFill>
                <a:srgbClr val="003379"/>
              </a:solidFill>
              <a:effectLst/>
              <a:uLnTx/>
              <a:uFillTx/>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1436531207"/>
      </p:ext>
    </p:extLst>
  </p:cSld>
  <p:clrMapOvr>
    <a:masterClrMapping/>
  </p:clrMapOvr>
  <p:extLst>
    <p:ext uri="{6950BFC3-D8DA-4A85-94F7-54DA5524770B}">
      <p188:commentRel xmlns:p188="http://schemas.microsoft.com/office/powerpoint/2018/8/main" r:id="rId4"/>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D2647-A802-01B2-117C-0502320F6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47B9FC-609A-30BA-FD29-F065FF0AD704}"/>
              </a:ext>
            </a:extLst>
          </p:cNvPr>
          <p:cNvSpPr>
            <a:spLocks noGrp="1"/>
          </p:cNvSpPr>
          <p:nvPr>
            <p:ph type="title"/>
          </p:nvPr>
        </p:nvSpPr>
        <p:spPr>
          <a:xfrm>
            <a:off x="1974948" y="374490"/>
            <a:ext cx="10358819" cy="803933"/>
          </a:xfrm>
        </p:spPr>
        <p:txBody>
          <a:bodyPr/>
          <a:lstStyle/>
          <a:p>
            <a:r>
              <a:rPr lang="en-GB" sz="2800" dirty="0"/>
              <a:t>Which type of Simulation do I need?</a:t>
            </a:r>
            <a:endParaRPr lang="en-GB" sz="2800" noProof="0" dirty="0"/>
          </a:p>
        </p:txBody>
      </p:sp>
      <p:sp>
        <p:nvSpPr>
          <p:cNvPr id="4" name="Footer Placeholder 5">
            <a:extLst>
              <a:ext uri="{FF2B5EF4-FFF2-40B4-BE49-F238E27FC236}">
                <a16:creationId xmlns:a16="http://schemas.microsoft.com/office/drawing/2014/main" id="{17C2C41C-6CA3-75FF-A379-AF9F14519BA4}"/>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8" name="AutoShape 4" descr="Types of simulation models – choosing the right approach for a simulation  project | Software Solutions Studio">
            <a:extLst>
              <a:ext uri="{FF2B5EF4-FFF2-40B4-BE49-F238E27FC236}">
                <a16:creationId xmlns:a16="http://schemas.microsoft.com/office/drawing/2014/main" id="{6B86597E-1468-41EF-7478-69140720C46F}"/>
              </a:ext>
            </a:extLst>
          </p:cNvPr>
          <p:cNvSpPr>
            <a:spLocks noChangeAspect="1" noChangeArrowheads="1"/>
          </p:cNvSpPr>
          <p:nvPr/>
        </p:nvSpPr>
        <p:spPr bwMode="auto">
          <a:xfrm>
            <a:off x="1040218" y="3403705"/>
            <a:ext cx="4451498" cy="44514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22" name="Group 21">
            <a:extLst>
              <a:ext uri="{FF2B5EF4-FFF2-40B4-BE49-F238E27FC236}">
                <a16:creationId xmlns:a16="http://schemas.microsoft.com/office/drawing/2014/main" id="{5DD43526-E5CE-03BE-CE85-7FBCAD5895E9}"/>
              </a:ext>
            </a:extLst>
          </p:cNvPr>
          <p:cNvGrpSpPr/>
          <p:nvPr/>
        </p:nvGrpSpPr>
        <p:grpSpPr>
          <a:xfrm>
            <a:off x="308030" y="1429108"/>
            <a:ext cx="11805685" cy="4899259"/>
            <a:chOff x="308030" y="1429108"/>
            <a:chExt cx="11805685" cy="4899259"/>
          </a:xfrm>
        </p:grpSpPr>
        <p:sp>
          <p:nvSpPr>
            <p:cNvPr id="5" name="Rectangle 4">
              <a:extLst>
                <a:ext uri="{FF2B5EF4-FFF2-40B4-BE49-F238E27FC236}">
                  <a16:creationId xmlns:a16="http://schemas.microsoft.com/office/drawing/2014/main" id="{270E7A14-334D-5C38-1498-988CCB077A3C}"/>
                </a:ext>
              </a:extLst>
            </p:cNvPr>
            <p:cNvSpPr/>
            <p:nvPr/>
          </p:nvSpPr>
          <p:spPr>
            <a:xfrm>
              <a:off x="4833957" y="1429108"/>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System model</a:t>
              </a:r>
            </a:p>
          </p:txBody>
        </p:sp>
        <p:sp>
          <p:nvSpPr>
            <p:cNvPr id="6" name="Rectangle 5">
              <a:extLst>
                <a:ext uri="{FF2B5EF4-FFF2-40B4-BE49-F238E27FC236}">
                  <a16:creationId xmlns:a16="http://schemas.microsoft.com/office/drawing/2014/main" id="{B26845C8-6196-4E83-3EC1-AC9547569549}"/>
                </a:ext>
              </a:extLst>
            </p:cNvPr>
            <p:cNvSpPr/>
            <p:nvPr/>
          </p:nvSpPr>
          <p:spPr>
            <a:xfrm>
              <a:off x="2294548" y="265245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Deterministic</a:t>
              </a:r>
            </a:p>
          </p:txBody>
        </p:sp>
        <p:sp>
          <p:nvSpPr>
            <p:cNvPr id="9" name="Rectangle 8">
              <a:extLst>
                <a:ext uri="{FF2B5EF4-FFF2-40B4-BE49-F238E27FC236}">
                  <a16:creationId xmlns:a16="http://schemas.microsoft.com/office/drawing/2014/main" id="{49DA6C53-E316-FD84-90B9-014C97126B3C}"/>
                </a:ext>
              </a:extLst>
            </p:cNvPr>
            <p:cNvSpPr/>
            <p:nvPr/>
          </p:nvSpPr>
          <p:spPr>
            <a:xfrm>
              <a:off x="7529310" y="265245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Probabilistic</a:t>
              </a:r>
            </a:p>
          </p:txBody>
        </p:sp>
        <p:sp>
          <p:nvSpPr>
            <p:cNvPr id="10" name="Rectangle 9">
              <a:extLst>
                <a:ext uri="{FF2B5EF4-FFF2-40B4-BE49-F238E27FC236}">
                  <a16:creationId xmlns:a16="http://schemas.microsoft.com/office/drawing/2014/main" id="{62046177-84F0-216A-A994-6ECF4EAE992C}"/>
                </a:ext>
              </a:extLst>
            </p:cNvPr>
            <p:cNvSpPr/>
            <p:nvPr/>
          </p:nvSpPr>
          <p:spPr>
            <a:xfrm>
              <a:off x="751054" y="4059493"/>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Static</a:t>
              </a:r>
            </a:p>
          </p:txBody>
        </p:sp>
        <p:sp>
          <p:nvSpPr>
            <p:cNvPr id="14" name="Rectangle 13">
              <a:extLst>
                <a:ext uri="{FF2B5EF4-FFF2-40B4-BE49-F238E27FC236}">
                  <a16:creationId xmlns:a16="http://schemas.microsoft.com/office/drawing/2014/main" id="{8816FE6A-1629-626E-F5F8-2183B4029001}"/>
                </a:ext>
              </a:extLst>
            </p:cNvPr>
            <p:cNvSpPr/>
            <p:nvPr/>
          </p:nvSpPr>
          <p:spPr>
            <a:xfrm>
              <a:off x="3373752" y="405949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Dynamic</a:t>
              </a:r>
            </a:p>
          </p:txBody>
        </p:sp>
        <p:sp>
          <p:nvSpPr>
            <p:cNvPr id="15" name="Rectangle 14">
              <a:extLst>
                <a:ext uri="{FF2B5EF4-FFF2-40B4-BE49-F238E27FC236}">
                  <a16:creationId xmlns:a16="http://schemas.microsoft.com/office/drawing/2014/main" id="{624962C5-7E8A-A2EA-7242-9787A2F13D47}"/>
                </a:ext>
              </a:extLst>
            </p:cNvPr>
            <p:cNvSpPr/>
            <p:nvPr/>
          </p:nvSpPr>
          <p:spPr>
            <a:xfrm>
              <a:off x="2115566" y="5396843"/>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Discrete</a:t>
              </a:r>
            </a:p>
          </p:txBody>
        </p:sp>
        <p:sp>
          <p:nvSpPr>
            <p:cNvPr id="16" name="Rectangle 15">
              <a:extLst>
                <a:ext uri="{FF2B5EF4-FFF2-40B4-BE49-F238E27FC236}">
                  <a16:creationId xmlns:a16="http://schemas.microsoft.com/office/drawing/2014/main" id="{D9145984-2DB8-FCDB-45ED-4DB7DB8E7183}"/>
                </a:ext>
              </a:extLst>
            </p:cNvPr>
            <p:cNvSpPr/>
            <p:nvPr/>
          </p:nvSpPr>
          <p:spPr>
            <a:xfrm>
              <a:off x="4738264" y="539684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Continuous</a:t>
              </a:r>
            </a:p>
          </p:txBody>
        </p:sp>
        <p:sp>
          <p:nvSpPr>
            <p:cNvPr id="17" name="Rectangle 16">
              <a:extLst>
                <a:ext uri="{FF2B5EF4-FFF2-40B4-BE49-F238E27FC236}">
                  <a16:creationId xmlns:a16="http://schemas.microsoft.com/office/drawing/2014/main" id="{1EEA3A81-82A0-9633-F10F-049C7567339E}"/>
                </a:ext>
              </a:extLst>
            </p:cNvPr>
            <p:cNvSpPr/>
            <p:nvPr/>
          </p:nvSpPr>
          <p:spPr>
            <a:xfrm>
              <a:off x="6450106" y="4059491"/>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Static</a:t>
              </a:r>
            </a:p>
            <a:p>
              <a:pPr algn="ctr"/>
              <a:r>
                <a:rPr lang="en-GB" dirty="0"/>
                <a:t>(Monte Carlo)</a:t>
              </a:r>
            </a:p>
          </p:txBody>
        </p:sp>
        <p:sp>
          <p:nvSpPr>
            <p:cNvPr id="18" name="Rectangle 17">
              <a:extLst>
                <a:ext uri="{FF2B5EF4-FFF2-40B4-BE49-F238E27FC236}">
                  <a16:creationId xmlns:a16="http://schemas.microsoft.com/office/drawing/2014/main" id="{58B13F50-FBF7-6D0C-5B2A-A34AC5DE6A70}"/>
                </a:ext>
              </a:extLst>
            </p:cNvPr>
            <p:cNvSpPr/>
            <p:nvPr/>
          </p:nvSpPr>
          <p:spPr>
            <a:xfrm>
              <a:off x="9072804" y="4059490"/>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Dynamic</a:t>
              </a:r>
            </a:p>
          </p:txBody>
        </p:sp>
        <p:sp>
          <p:nvSpPr>
            <p:cNvPr id="19" name="Rectangle 18">
              <a:extLst>
                <a:ext uri="{FF2B5EF4-FFF2-40B4-BE49-F238E27FC236}">
                  <a16:creationId xmlns:a16="http://schemas.microsoft.com/office/drawing/2014/main" id="{28F047EB-B610-86C8-9D40-03153AD389F2}"/>
                </a:ext>
              </a:extLst>
            </p:cNvPr>
            <p:cNvSpPr/>
            <p:nvPr/>
          </p:nvSpPr>
          <p:spPr>
            <a:xfrm>
              <a:off x="7279445" y="539684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Discrete</a:t>
              </a:r>
            </a:p>
            <a:p>
              <a:pPr algn="ctr"/>
              <a:r>
                <a:rPr lang="en-GB" dirty="0"/>
                <a:t>(Discrete event)</a:t>
              </a:r>
            </a:p>
          </p:txBody>
        </p:sp>
        <p:sp>
          <p:nvSpPr>
            <p:cNvPr id="20" name="Rectangle 19">
              <a:extLst>
                <a:ext uri="{FF2B5EF4-FFF2-40B4-BE49-F238E27FC236}">
                  <a16:creationId xmlns:a16="http://schemas.microsoft.com/office/drawing/2014/main" id="{71B82013-A43F-891C-81CE-C77B481CE465}"/>
                </a:ext>
              </a:extLst>
            </p:cNvPr>
            <p:cNvSpPr/>
            <p:nvPr/>
          </p:nvSpPr>
          <p:spPr>
            <a:xfrm>
              <a:off x="9902143" y="5396841"/>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Stochastic</a:t>
              </a:r>
            </a:p>
          </p:txBody>
        </p:sp>
        <p:grpSp>
          <p:nvGrpSpPr>
            <p:cNvPr id="52" name="Group 51">
              <a:extLst>
                <a:ext uri="{FF2B5EF4-FFF2-40B4-BE49-F238E27FC236}">
                  <a16:creationId xmlns:a16="http://schemas.microsoft.com/office/drawing/2014/main" id="{9AB30A41-6348-D759-C330-70D6E77ABD1E}"/>
                </a:ext>
              </a:extLst>
            </p:cNvPr>
            <p:cNvGrpSpPr/>
            <p:nvPr/>
          </p:nvGrpSpPr>
          <p:grpSpPr>
            <a:xfrm>
              <a:off x="3501343" y="2233041"/>
              <a:ext cx="5032744" cy="732168"/>
              <a:chOff x="3579628" y="2233041"/>
              <a:chExt cx="5032744" cy="732168"/>
            </a:xfrm>
          </p:grpSpPr>
          <p:cxnSp>
            <p:nvCxnSpPr>
              <p:cNvPr id="41" name="Straight Connector 40">
                <a:extLst>
                  <a:ext uri="{FF2B5EF4-FFF2-40B4-BE49-F238E27FC236}">
                    <a16:creationId xmlns:a16="http://schemas.microsoft.com/office/drawing/2014/main" id="{5438441E-92A5-D744-EE57-86DD116B53FA}"/>
                  </a:ext>
                </a:extLst>
              </p:cNvPr>
              <p:cNvCxnSpPr>
                <a:cxnSpLocks/>
                <a:stCxn id="5" idx="2"/>
              </p:cNvCxnSpPr>
              <p:nvPr/>
            </p:nvCxnSpPr>
            <p:spPr>
              <a:xfrm flipH="1">
                <a:off x="6011252" y="2233041"/>
                <a:ext cx="6776" cy="499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55330-2680-6583-5F9C-C10DA4CAF09D}"/>
                  </a:ext>
                </a:extLst>
              </p:cNvPr>
              <p:cNvCxnSpPr>
                <a:cxnSpLocks/>
              </p:cNvCxnSpPr>
              <p:nvPr/>
            </p:nvCxnSpPr>
            <p:spPr>
              <a:xfrm flipH="1">
                <a:off x="3579628" y="2732567"/>
                <a:ext cx="50327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A0C0D53-58A6-1FC0-1CA1-912E07CF89FF}"/>
                  </a:ext>
                </a:extLst>
              </p:cNvPr>
              <p:cNvCxnSpPr/>
              <p:nvPr/>
            </p:nvCxnSpPr>
            <p:spPr>
              <a:xfrm>
                <a:off x="3579628" y="2732567"/>
                <a:ext cx="0" cy="202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C618C9C-3271-57BD-2489-3706B7F1C90F}"/>
                  </a:ext>
                </a:extLst>
              </p:cNvPr>
              <p:cNvCxnSpPr>
                <a:cxnSpLocks/>
              </p:cNvCxnSpPr>
              <p:nvPr/>
            </p:nvCxnSpPr>
            <p:spPr>
              <a:xfrm>
                <a:off x="8612372" y="2741866"/>
                <a:ext cx="0" cy="223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A0052C0B-80B1-C241-D558-3155B3E6C79E}"/>
                </a:ext>
              </a:extLst>
            </p:cNvPr>
            <p:cNvCxnSpPr>
              <a:cxnSpLocks/>
              <a:stCxn id="6" idx="2"/>
            </p:cNvCxnSpPr>
            <p:nvPr/>
          </p:nvCxnSpPr>
          <p:spPr>
            <a:xfrm>
              <a:off x="3400334" y="3456385"/>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558FFA5-7D8D-D64C-D483-FE55E952B5D7}"/>
                </a:ext>
              </a:extLst>
            </p:cNvPr>
            <p:cNvCxnSpPr>
              <a:cxnSpLocks/>
            </p:cNvCxnSpPr>
            <p:nvPr/>
          </p:nvCxnSpPr>
          <p:spPr>
            <a:xfrm flipH="1">
              <a:off x="1910003" y="3787968"/>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31521A4-1F9B-56B2-D277-78FCDF51FCEB}"/>
                </a:ext>
              </a:extLst>
            </p:cNvPr>
            <p:cNvCxnSpPr>
              <a:cxnSpLocks/>
            </p:cNvCxnSpPr>
            <p:nvPr/>
          </p:nvCxnSpPr>
          <p:spPr>
            <a:xfrm>
              <a:off x="1910003" y="3787968"/>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5A8BE69-7A29-ED95-BE17-C115B7B341D8}"/>
                </a:ext>
              </a:extLst>
            </p:cNvPr>
            <p:cNvCxnSpPr>
              <a:cxnSpLocks/>
            </p:cNvCxnSpPr>
            <p:nvPr/>
          </p:nvCxnSpPr>
          <p:spPr>
            <a:xfrm>
              <a:off x="4532701" y="3787968"/>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Straight Connector 1024">
              <a:extLst>
                <a:ext uri="{FF2B5EF4-FFF2-40B4-BE49-F238E27FC236}">
                  <a16:creationId xmlns:a16="http://schemas.microsoft.com/office/drawing/2014/main" id="{6D443577-7C47-3B11-E4FA-DB0924E175A9}"/>
                </a:ext>
              </a:extLst>
            </p:cNvPr>
            <p:cNvCxnSpPr>
              <a:cxnSpLocks/>
            </p:cNvCxnSpPr>
            <p:nvPr/>
          </p:nvCxnSpPr>
          <p:spPr>
            <a:xfrm>
              <a:off x="8769776" y="3446927"/>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6" name="Straight Connector 1025">
              <a:extLst>
                <a:ext uri="{FF2B5EF4-FFF2-40B4-BE49-F238E27FC236}">
                  <a16:creationId xmlns:a16="http://schemas.microsoft.com/office/drawing/2014/main" id="{853DB4D4-0561-D663-E883-AB62C02AC565}"/>
                </a:ext>
              </a:extLst>
            </p:cNvPr>
            <p:cNvCxnSpPr>
              <a:cxnSpLocks/>
            </p:cNvCxnSpPr>
            <p:nvPr/>
          </p:nvCxnSpPr>
          <p:spPr>
            <a:xfrm flipH="1">
              <a:off x="7279445" y="3778510"/>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7" name="Straight Arrow Connector 1026">
              <a:extLst>
                <a:ext uri="{FF2B5EF4-FFF2-40B4-BE49-F238E27FC236}">
                  <a16:creationId xmlns:a16="http://schemas.microsoft.com/office/drawing/2014/main" id="{ED28EB41-5C71-1C19-5DFD-1D5AF9882B1F}"/>
                </a:ext>
              </a:extLst>
            </p:cNvPr>
            <p:cNvCxnSpPr>
              <a:cxnSpLocks/>
            </p:cNvCxnSpPr>
            <p:nvPr/>
          </p:nvCxnSpPr>
          <p:spPr>
            <a:xfrm>
              <a:off x="7279445" y="3778510"/>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1CE0BF49-15C9-9886-6405-E6308FB68BD6}"/>
                </a:ext>
              </a:extLst>
            </p:cNvPr>
            <p:cNvCxnSpPr>
              <a:cxnSpLocks/>
            </p:cNvCxnSpPr>
            <p:nvPr/>
          </p:nvCxnSpPr>
          <p:spPr>
            <a:xfrm>
              <a:off x="9902143" y="3778510"/>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9" name="Straight Connector 1028">
              <a:extLst>
                <a:ext uri="{FF2B5EF4-FFF2-40B4-BE49-F238E27FC236}">
                  <a16:creationId xmlns:a16="http://schemas.microsoft.com/office/drawing/2014/main" id="{F20C5AC0-88E8-FECF-C3DA-05AB75CE265E}"/>
                </a:ext>
              </a:extLst>
            </p:cNvPr>
            <p:cNvCxnSpPr>
              <a:cxnSpLocks/>
            </p:cNvCxnSpPr>
            <p:nvPr/>
          </p:nvCxnSpPr>
          <p:spPr>
            <a:xfrm>
              <a:off x="4452957" y="4788999"/>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A2756570-DC04-90AF-06C8-DA8560C248A2}"/>
                </a:ext>
              </a:extLst>
            </p:cNvPr>
            <p:cNvCxnSpPr>
              <a:cxnSpLocks/>
            </p:cNvCxnSpPr>
            <p:nvPr/>
          </p:nvCxnSpPr>
          <p:spPr>
            <a:xfrm flipH="1">
              <a:off x="2962626" y="5120582"/>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2B8A9362-F3F6-0858-B9E9-4E1FD57EF8E6}"/>
                </a:ext>
              </a:extLst>
            </p:cNvPr>
            <p:cNvCxnSpPr>
              <a:cxnSpLocks/>
            </p:cNvCxnSpPr>
            <p:nvPr/>
          </p:nvCxnSpPr>
          <p:spPr>
            <a:xfrm>
              <a:off x="2962626" y="5120582"/>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316B7877-A2B2-11A2-C1BB-2B2DBFF1614A}"/>
                </a:ext>
              </a:extLst>
            </p:cNvPr>
            <p:cNvCxnSpPr>
              <a:cxnSpLocks/>
            </p:cNvCxnSpPr>
            <p:nvPr/>
          </p:nvCxnSpPr>
          <p:spPr>
            <a:xfrm>
              <a:off x="5585324" y="5120582"/>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4" name="Straight Connector 1033">
              <a:extLst>
                <a:ext uri="{FF2B5EF4-FFF2-40B4-BE49-F238E27FC236}">
                  <a16:creationId xmlns:a16="http://schemas.microsoft.com/office/drawing/2014/main" id="{782FFEB2-1491-F741-474D-6ADA89D58E0B}"/>
                </a:ext>
              </a:extLst>
            </p:cNvPr>
            <p:cNvCxnSpPr>
              <a:cxnSpLocks/>
            </p:cNvCxnSpPr>
            <p:nvPr/>
          </p:nvCxnSpPr>
          <p:spPr>
            <a:xfrm>
              <a:off x="10081125" y="4780343"/>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BA124AF6-FD67-A7F6-0AD6-1793851CECC1}"/>
                </a:ext>
              </a:extLst>
            </p:cNvPr>
            <p:cNvCxnSpPr>
              <a:cxnSpLocks/>
            </p:cNvCxnSpPr>
            <p:nvPr/>
          </p:nvCxnSpPr>
          <p:spPr>
            <a:xfrm flipH="1">
              <a:off x="8590794" y="5111926"/>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6" name="Straight Arrow Connector 1035">
              <a:extLst>
                <a:ext uri="{FF2B5EF4-FFF2-40B4-BE49-F238E27FC236}">
                  <a16:creationId xmlns:a16="http://schemas.microsoft.com/office/drawing/2014/main" id="{22559EF5-37BF-D971-B21D-EC3C576DE37F}"/>
                </a:ext>
              </a:extLst>
            </p:cNvPr>
            <p:cNvCxnSpPr>
              <a:cxnSpLocks/>
            </p:cNvCxnSpPr>
            <p:nvPr/>
          </p:nvCxnSpPr>
          <p:spPr>
            <a:xfrm>
              <a:off x="8590794" y="5111926"/>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7" name="Straight Arrow Connector 1036">
              <a:extLst>
                <a:ext uri="{FF2B5EF4-FFF2-40B4-BE49-F238E27FC236}">
                  <a16:creationId xmlns:a16="http://schemas.microsoft.com/office/drawing/2014/main" id="{A7DF689F-4CE0-1996-59A6-26571E39E28C}"/>
                </a:ext>
              </a:extLst>
            </p:cNvPr>
            <p:cNvCxnSpPr>
              <a:cxnSpLocks/>
            </p:cNvCxnSpPr>
            <p:nvPr/>
          </p:nvCxnSpPr>
          <p:spPr>
            <a:xfrm>
              <a:off x="11213492" y="5111926"/>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4F16D3-4FDE-DF16-AB0A-05FE868B3705}"/>
                </a:ext>
              </a:extLst>
            </p:cNvPr>
            <p:cNvSpPr txBox="1"/>
            <p:nvPr/>
          </p:nvSpPr>
          <p:spPr>
            <a:xfrm>
              <a:off x="901686" y="1931217"/>
              <a:ext cx="1522229" cy="840230"/>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Parameters known or variable?</a:t>
              </a:r>
            </a:p>
          </p:txBody>
        </p:sp>
        <p:sp>
          <p:nvSpPr>
            <p:cNvPr id="12" name="TextBox 11">
              <a:extLst>
                <a:ext uri="{FF2B5EF4-FFF2-40B4-BE49-F238E27FC236}">
                  <a16:creationId xmlns:a16="http://schemas.microsoft.com/office/drawing/2014/main" id="{2B1D7AD2-D450-5F92-3516-39E6CA5F7550}"/>
                </a:ext>
              </a:extLst>
            </p:cNvPr>
            <p:cNvSpPr txBox="1"/>
            <p:nvPr/>
          </p:nvSpPr>
          <p:spPr>
            <a:xfrm>
              <a:off x="308030" y="3427083"/>
              <a:ext cx="1522229" cy="5909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b="1" dirty="0">
                  <a:solidFill>
                    <a:srgbClr val="003379"/>
                  </a:solidFill>
                  <a:latin typeface="Arial" panose="020B0604020202020204"/>
                  <a:cs typeface="Arial" panose="020B0604020202020204" pitchFamily="34" charset="0"/>
                </a:rPr>
                <a:t>Time frame</a:t>
              </a:r>
              <a:r>
                <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a:t>
              </a:r>
            </a:p>
          </p:txBody>
        </p:sp>
        <p:sp>
          <p:nvSpPr>
            <p:cNvPr id="13" name="TextBox 12">
              <a:extLst>
                <a:ext uri="{FF2B5EF4-FFF2-40B4-BE49-F238E27FC236}">
                  <a16:creationId xmlns:a16="http://schemas.microsoft.com/office/drawing/2014/main" id="{F5C34BDE-2E54-1C15-7F32-1D2256D45075}"/>
                </a:ext>
              </a:extLst>
            </p:cNvPr>
            <p:cNvSpPr txBox="1"/>
            <p:nvPr/>
          </p:nvSpPr>
          <p:spPr>
            <a:xfrm>
              <a:off x="595109" y="5238838"/>
              <a:ext cx="1522229" cy="1089529"/>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b="1" dirty="0">
                  <a:solidFill>
                    <a:srgbClr val="003379"/>
                  </a:solidFill>
                  <a:latin typeface="Arial" panose="020B0604020202020204"/>
                  <a:cs typeface="Arial" panose="020B0604020202020204" pitchFamily="34" charset="0"/>
                </a:rPr>
                <a:t>When can the state of the system change?</a:t>
              </a:r>
              <a:endPar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grpSp>
    </p:spTree>
    <p:custDataLst>
      <p:tags r:id="rId1"/>
    </p:custDataLst>
    <p:extLst>
      <p:ext uri="{BB962C8B-B14F-4D97-AF65-F5344CB8AC3E}">
        <p14:creationId xmlns:p14="http://schemas.microsoft.com/office/powerpoint/2010/main" val="2031706229"/>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7E8A-8B61-4B73-33DD-8B19E9141503}"/>
              </a:ext>
            </a:extLst>
          </p:cNvPr>
          <p:cNvSpPr>
            <a:spLocks noGrp="1"/>
          </p:cNvSpPr>
          <p:nvPr>
            <p:ph type="title"/>
          </p:nvPr>
        </p:nvSpPr>
        <p:spPr>
          <a:xfrm>
            <a:off x="1974948" y="374490"/>
            <a:ext cx="8285471" cy="803933"/>
          </a:xfrm>
        </p:spPr>
        <p:txBody>
          <a:bodyPr/>
          <a:lstStyle/>
          <a:p>
            <a:r>
              <a:rPr lang="en-GB" sz="2800" dirty="0"/>
              <a:t>What are key Simulation techniques? </a:t>
            </a:r>
            <a:endParaRPr lang="en-GB" sz="2800" noProof="0" dirty="0"/>
          </a:p>
        </p:txBody>
      </p:sp>
      <p:sp>
        <p:nvSpPr>
          <p:cNvPr id="4" name="Footer Placeholder 5">
            <a:extLst>
              <a:ext uri="{FF2B5EF4-FFF2-40B4-BE49-F238E27FC236}">
                <a16:creationId xmlns:a16="http://schemas.microsoft.com/office/drawing/2014/main" id="{1AA40CF7-6629-FC33-37B8-E32EB2B44AF6}"/>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7" name="TextBox 6">
            <a:extLst>
              <a:ext uri="{FF2B5EF4-FFF2-40B4-BE49-F238E27FC236}">
                <a16:creationId xmlns:a16="http://schemas.microsoft.com/office/drawing/2014/main" id="{DD0949D4-4EA1-0D41-3EFA-AF3A29E28BD5}"/>
              </a:ext>
            </a:extLst>
          </p:cNvPr>
          <p:cNvSpPr txBox="1"/>
          <p:nvPr/>
        </p:nvSpPr>
        <p:spPr>
          <a:xfrm>
            <a:off x="2876108" y="2527966"/>
            <a:ext cx="2849525" cy="6463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2000" b="1" dirty="0">
                <a:solidFill>
                  <a:srgbClr val="003379"/>
                </a:solidFill>
                <a:latin typeface="Arial" panose="020B0604020202020204"/>
                <a:cs typeface="Arial" panose="020B0604020202020204" pitchFamily="34" charset="0"/>
              </a:rPr>
              <a:t>Monte Carlo simulation</a:t>
            </a:r>
            <a:endParaRPr kumimoji="0" lang="en-GB" sz="20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8" name="TextBox 7">
            <a:extLst>
              <a:ext uri="{FF2B5EF4-FFF2-40B4-BE49-F238E27FC236}">
                <a16:creationId xmlns:a16="http://schemas.microsoft.com/office/drawing/2014/main" id="{FC2EFEA3-1F8C-9771-A459-A7B97935ACA1}"/>
              </a:ext>
            </a:extLst>
          </p:cNvPr>
          <p:cNvSpPr txBox="1"/>
          <p:nvPr/>
        </p:nvSpPr>
        <p:spPr>
          <a:xfrm>
            <a:off x="6796546" y="2527966"/>
            <a:ext cx="2306129" cy="6463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2000" b="1" dirty="0">
                <a:solidFill>
                  <a:srgbClr val="003379"/>
                </a:solidFill>
                <a:latin typeface="Arial" panose="020B0604020202020204"/>
                <a:cs typeface="Arial" panose="020B0604020202020204" pitchFamily="34" charset="0"/>
              </a:rPr>
              <a:t>System dynamics</a:t>
            </a:r>
            <a:endParaRPr kumimoji="0" lang="en-GB" sz="20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9" name="TextBox 8">
            <a:extLst>
              <a:ext uri="{FF2B5EF4-FFF2-40B4-BE49-F238E27FC236}">
                <a16:creationId xmlns:a16="http://schemas.microsoft.com/office/drawing/2014/main" id="{242B964D-46C4-36F2-928B-79886518DBBE}"/>
              </a:ext>
            </a:extLst>
          </p:cNvPr>
          <p:cNvSpPr txBox="1"/>
          <p:nvPr/>
        </p:nvSpPr>
        <p:spPr>
          <a:xfrm>
            <a:off x="6919385" y="4200675"/>
            <a:ext cx="2306130" cy="6463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2000" b="1" dirty="0">
                <a:solidFill>
                  <a:srgbClr val="003379"/>
                </a:solidFill>
                <a:latin typeface="Arial" panose="020B0604020202020204"/>
                <a:cs typeface="Arial" panose="020B0604020202020204" pitchFamily="34" charset="0"/>
              </a:rPr>
              <a:t>Agent-based modelling</a:t>
            </a:r>
            <a:endParaRPr kumimoji="0" lang="en-GB" sz="20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10" name="TextBox 9">
            <a:extLst>
              <a:ext uri="{FF2B5EF4-FFF2-40B4-BE49-F238E27FC236}">
                <a16:creationId xmlns:a16="http://schemas.microsoft.com/office/drawing/2014/main" id="{E84D7089-B8B7-1595-CF8C-562F900F3122}"/>
              </a:ext>
            </a:extLst>
          </p:cNvPr>
          <p:cNvSpPr txBox="1"/>
          <p:nvPr/>
        </p:nvSpPr>
        <p:spPr>
          <a:xfrm>
            <a:off x="2966485" y="4200675"/>
            <a:ext cx="2668772" cy="646330"/>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2000" b="1" dirty="0">
                <a:solidFill>
                  <a:srgbClr val="003379"/>
                </a:solidFill>
                <a:latin typeface="Arial" panose="020B0604020202020204"/>
                <a:cs typeface="Arial" panose="020B0604020202020204" pitchFamily="34" charset="0"/>
              </a:rPr>
              <a:t>Discrete event simulation</a:t>
            </a:r>
            <a:endParaRPr kumimoji="0" lang="en-GB" sz="20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pic>
        <p:nvPicPr>
          <p:cNvPr id="11" name="Picture 4" descr="Two Dice, Same Score">
            <a:extLst>
              <a:ext uri="{FF2B5EF4-FFF2-40B4-BE49-F238E27FC236}">
                <a16:creationId xmlns:a16="http://schemas.microsoft.com/office/drawing/2014/main" id="{C3043F71-5A44-16D3-9412-9A4EC5CEB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671" y="1505710"/>
            <a:ext cx="1873851" cy="13981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ow Do Fish Schools Work? - JSTOR Daily">
            <a:extLst>
              <a:ext uri="{FF2B5EF4-FFF2-40B4-BE49-F238E27FC236}">
                <a16:creationId xmlns:a16="http://schemas.microsoft.com/office/drawing/2014/main" id="{1999EEE0-89AC-63FB-6E0A-642942D150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2675" y="4847005"/>
            <a:ext cx="2327919" cy="155194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7,075 Bank Queue Royalty-Free Images, Stock Photos &amp; Pictures | Shutterstock">
            <a:extLst>
              <a:ext uri="{FF2B5EF4-FFF2-40B4-BE49-F238E27FC236}">
                <a16:creationId xmlns:a16="http://schemas.microsoft.com/office/drawing/2014/main" id="{39F0C473-2E1D-B9AF-A1F5-558253323E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4550" y="5040219"/>
            <a:ext cx="2720536" cy="14649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World Population Day July 11th - 2024 - Journee Mondiale">
            <a:extLst>
              <a:ext uri="{FF2B5EF4-FFF2-40B4-BE49-F238E27FC236}">
                <a16:creationId xmlns:a16="http://schemas.microsoft.com/office/drawing/2014/main" id="{308FC279-5B55-8BF6-DC6C-7A4453A46C7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2675" y="1435580"/>
            <a:ext cx="2606252" cy="146831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3708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D2787-B561-595C-4666-F6CCD39CA3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803F8-1D2B-F2A6-5AD7-2DC1FA5F4A09}"/>
              </a:ext>
            </a:extLst>
          </p:cNvPr>
          <p:cNvSpPr>
            <a:spLocks noGrp="1"/>
          </p:cNvSpPr>
          <p:nvPr>
            <p:ph type="title"/>
          </p:nvPr>
        </p:nvSpPr>
        <p:spPr>
          <a:xfrm>
            <a:off x="1974948" y="374490"/>
            <a:ext cx="7849536" cy="803933"/>
          </a:xfrm>
        </p:spPr>
        <p:txBody>
          <a:bodyPr/>
          <a:lstStyle/>
          <a:p>
            <a:r>
              <a:rPr lang="en-GB" sz="2800" dirty="0"/>
              <a:t>Monte Carlo: multiple probability simulation</a:t>
            </a:r>
            <a:endParaRPr lang="en-GB" sz="2800" noProof="0" dirty="0"/>
          </a:p>
        </p:txBody>
      </p:sp>
      <p:sp>
        <p:nvSpPr>
          <p:cNvPr id="3" name="Content Placeholder 2">
            <a:extLst>
              <a:ext uri="{FF2B5EF4-FFF2-40B4-BE49-F238E27FC236}">
                <a16:creationId xmlns:a16="http://schemas.microsoft.com/office/drawing/2014/main" id="{2DE7D365-FA47-493B-1AE1-EDCA5EE5A326}"/>
              </a:ext>
            </a:extLst>
          </p:cNvPr>
          <p:cNvSpPr>
            <a:spLocks noGrp="1"/>
          </p:cNvSpPr>
          <p:nvPr>
            <p:ph sz="half" idx="1"/>
          </p:nvPr>
        </p:nvSpPr>
        <p:spPr>
          <a:xfrm>
            <a:off x="1080452" y="1656152"/>
            <a:ext cx="6559994" cy="5107471"/>
          </a:xfrm>
        </p:spPr>
        <p:txBody>
          <a:bodyPr/>
          <a:lstStyle/>
          <a:p>
            <a:pPr marL="342900" indent="-342900">
              <a:buFont typeface="Arial" panose="020B0604020202020204" pitchFamily="34" charset="0"/>
              <a:buChar char="•"/>
            </a:pPr>
            <a:r>
              <a:rPr lang="en-US" sz="2000" dirty="0">
                <a:latin typeface="+mn-lt"/>
              </a:rPr>
              <a:t>Uses </a:t>
            </a:r>
            <a:r>
              <a:rPr lang="en-US" sz="2000" b="1" dirty="0">
                <a:latin typeface="+mn-lt"/>
              </a:rPr>
              <a:t>repeated random sampling </a:t>
            </a:r>
            <a:r>
              <a:rPr lang="en-US" sz="2000" dirty="0">
                <a:latin typeface="+mn-lt"/>
              </a:rPr>
              <a:t>to obtain the likelihood of a range of results occurring.</a:t>
            </a:r>
          </a:p>
          <a:p>
            <a:pPr marL="285750" indent="-285750">
              <a:buFont typeface="Arial" panose="020B0604020202020204" pitchFamily="34" charset="0"/>
              <a:buChar char="•"/>
            </a:pPr>
            <a:r>
              <a:rPr lang="en-US" sz="2000" dirty="0">
                <a:latin typeface="+mn-lt"/>
              </a:rPr>
              <a:t>Invented during World War II to improve decision making under uncertain conditions</a:t>
            </a:r>
          </a:p>
          <a:p>
            <a:pPr marL="285750" indent="-285750">
              <a:buFont typeface="Arial" panose="020B0604020202020204" pitchFamily="34" charset="0"/>
              <a:buChar char="•"/>
            </a:pPr>
            <a:r>
              <a:rPr lang="en-US" sz="2000" dirty="0">
                <a:latin typeface="+mn-lt"/>
              </a:rPr>
              <a:t>Builds a model of possible results by leveraging a probability distribution for any variable which has inherent uncertainty. Recalculating the results over and over – often thousands of times – yields the probability of each result occurring.</a:t>
            </a:r>
          </a:p>
          <a:p>
            <a:pPr marL="285750" indent="-285750">
              <a:buFont typeface="Arial" panose="020B0604020202020204" pitchFamily="34" charset="0"/>
              <a:buChar char="•"/>
            </a:pPr>
            <a:r>
              <a:rPr lang="en-US" sz="2000" dirty="0">
                <a:latin typeface="+mn-lt"/>
              </a:rPr>
              <a:t>Simple application: Rolling two dice and predicting the sum – 36 different combinations – can manually calculate the probability of each. </a:t>
            </a:r>
            <a:r>
              <a:rPr lang="en-US" sz="2000" b="1" dirty="0">
                <a:latin typeface="+mn-lt"/>
              </a:rPr>
              <a:t>Simulating rolling the dice 10,000 times</a:t>
            </a:r>
            <a:r>
              <a:rPr lang="en-US" sz="2000" dirty="0">
                <a:latin typeface="+mn-lt"/>
              </a:rPr>
              <a:t>, using Monte Carlo, will yield a probability distribution for each sum.</a:t>
            </a:r>
          </a:p>
        </p:txBody>
      </p:sp>
      <p:sp>
        <p:nvSpPr>
          <p:cNvPr id="4" name="Footer Placeholder 5">
            <a:extLst>
              <a:ext uri="{FF2B5EF4-FFF2-40B4-BE49-F238E27FC236}">
                <a16:creationId xmlns:a16="http://schemas.microsoft.com/office/drawing/2014/main" id="{7B2A791B-4EA9-25BF-A0B8-85E3A4F47029}"/>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pic>
        <p:nvPicPr>
          <p:cNvPr id="1026" name="Picture 2" descr="Monaco Monte Carlo Illustrated Map With Landmarks and Highlights Fine Art  Print - Etsy UK">
            <a:extLst>
              <a:ext uri="{FF2B5EF4-FFF2-40B4-BE49-F238E27FC236}">
                <a16:creationId xmlns:a16="http://schemas.microsoft.com/office/drawing/2014/main" id="{A8F11B94-AACC-8837-41C8-BE3A437271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66954" y="1426095"/>
            <a:ext cx="3004359" cy="2002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wo Dice, Same Score">
            <a:extLst>
              <a:ext uri="{FF2B5EF4-FFF2-40B4-BE49-F238E27FC236}">
                <a16:creationId xmlns:a16="http://schemas.microsoft.com/office/drawing/2014/main" id="{7A14BE58-5BB5-BB29-E7E9-99980C4677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2029" y="3979830"/>
            <a:ext cx="2715192" cy="20259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C36DECB-8994-6F58-FF4E-BF1F04508BAA}"/>
              </a:ext>
            </a:extLst>
          </p:cNvPr>
          <p:cNvSpPr txBox="1"/>
          <p:nvPr/>
        </p:nvSpPr>
        <p:spPr>
          <a:xfrm>
            <a:off x="6777734" y="6483510"/>
            <a:ext cx="6093500" cy="646331"/>
          </a:xfrm>
          <a:prstGeom prst="rect">
            <a:avLst/>
          </a:prstGeom>
          <a:noFill/>
        </p:spPr>
        <p:txBody>
          <a:bodyPr wrap="square">
            <a:spAutoFit/>
          </a:bodyPr>
          <a:lstStyle/>
          <a:p>
            <a:r>
              <a:rPr lang="en-GB" dirty="0">
                <a:hlinkClick r:id="rId6"/>
              </a:rPr>
              <a:t>https://www.ibm.com/topics/monte-carlo-simulation</a:t>
            </a:r>
            <a:endParaRPr lang="en-GB" dirty="0"/>
          </a:p>
          <a:p>
            <a:endParaRPr lang="en-GB" dirty="0"/>
          </a:p>
        </p:txBody>
      </p:sp>
    </p:spTree>
    <p:custDataLst>
      <p:tags r:id="rId1"/>
    </p:custDataLst>
    <p:extLst>
      <p:ext uri="{BB962C8B-B14F-4D97-AF65-F5344CB8AC3E}">
        <p14:creationId xmlns:p14="http://schemas.microsoft.com/office/powerpoint/2010/main" val="8267930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BCOUNTONSLD" val="0"/>
</p:tagLst>
</file>

<file path=ppt/tags/tag10.xml><?xml version="1.0" encoding="utf-8"?>
<p:tagLst xmlns:a="http://schemas.openxmlformats.org/drawingml/2006/main" xmlns:r="http://schemas.openxmlformats.org/officeDocument/2006/relationships" xmlns:p="http://schemas.openxmlformats.org/presentationml/2006/main">
  <p:tag name="LABCOUNTONSLD" val="0"/>
</p:tagLst>
</file>

<file path=ppt/tags/tag11.xml><?xml version="1.0" encoding="utf-8"?>
<p:tagLst xmlns:a="http://schemas.openxmlformats.org/drawingml/2006/main" xmlns:r="http://schemas.openxmlformats.org/officeDocument/2006/relationships" xmlns:p="http://schemas.openxmlformats.org/presentationml/2006/main">
  <p:tag name="LABCOUNTONSLD" val="0"/>
</p:tagLst>
</file>

<file path=ppt/tags/tag12.xml><?xml version="1.0" encoding="utf-8"?>
<p:tagLst xmlns:a="http://schemas.openxmlformats.org/drawingml/2006/main" xmlns:r="http://schemas.openxmlformats.org/officeDocument/2006/relationships" xmlns:p="http://schemas.openxmlformats.org/presentationml/2006/main">
  <p:tag name="LABCOUNTONSLD" val="0"/>
</p:tagLst>
</file>

<file path=ppt/tags/tag2.xml><?xml version="1.0" encoding="utf-8"?>
<p:tagLst xmlns:a="http://schemas.openxmlformats.org/drawingml/2006/main" xmlns:r="http://schemas.openxmlformats.org/officeDocument/2006/relationships" xmlns:p="http://schemas.openxmlformats.org/presentationml/2006/main">
  <p:tag name="LABCOUNTONSLD" val="0"/>
</p:tagLst>
</file>

<file path=ppt/tags/tag3.xml><?xml version="1.0" encoding="utf-8"?>
<p:tagLst xmlns:a="http://schemas.openxmlformats.org/drawingml/2006/main" xmlns:r="http://schemas.openxmlformats.org/officeDocument/2006/relationships" xmlns:p="http://schemas.openxmlformats.org/presentationml/2006/main">
  <p:tag name="LABCOUNTONSLD" val="0"/>
</p:tagLst>
</file>

<file path=ppt/tags/tag4.xml><?xml version="1.0" encoding="utf-8"?>
<p:tagLst xmlns:a="http://schemas.openxmlformats.org/drawingml/2006/main" xmlns:r="http://schemas.openxmlformats.org/officeDocument/2006/relationships" xmlns:p="http://schemas.openxmlformats.org/presentationml/2006/main">
  <p:tag name="LABCOUNTONSLD" val="0"/>
</p:tagLst>
</file>

<file path=ppt/tags/tag5.xml><?xml version="1.0" encoding="utf-8"?>
<p:tagLst xmlns:a="http://schemas.openxmlformats.org/drawingml/2006/main" xmlns:r="http://schemas.openxmlformats.org/officeDocument/2006/relationships" xmlns:p="http://schemas.openxmlformats.org/presentationml/2006/main">
  <p:tag name="LABCOUNTONSLD" val="0"/>
</p:tagLst>
</file>

<file path=ppt/tags/tag6.xml><?xml version="1.0" encoding="utf-8"?>
<p:tagLst xmlns:a="http://schemas.openxmlformats.org/drawingml/2006/main" xmlns:r="http://schemas.openxmlformats.org/officeDocument/2006/relationships" xmlns:p="http://schemas.openxmlformats.org/presentationml/2006/main">
  <p:tag name="LABCOUNTONSLD" val="0"/>
</p:tagLst>
</file>

<file path=ppt/tags/tag7.xml><?xml version="1.0" encoding="utf-8"?>
<p:tagLst xmlns:a="http://schemas.openxmlformats.org/drawingml/2006/main" xmlns:r="http://schemas.openxmlformats.org/officeDocument/2006/relationships" xmlns:p="http://schemas.openxmlformats.org/presentationml/2006/main">
  <p:tag name="LABCOUNTONSLD" val="0"/>
</p:tagLst>
</file>

<file path=ppt/tags/tag8.xml><?xml version="1.0" encoding="utf-8"?>
<p:tagLst xmlns:a="http://schemas.openxmlformats.org/drawingml/2006/main" xmlns:r="http://schemas.openxmlformats.org/officeDocument/2006/relationships" xmlns:p="http://schemas.openxmlformats.org/presentationml/2006/main">
  <p:tag name="LABCOUNTONSLD" val="0"/>
</p:tagLst>
</file>

<file path=ppt/tags/tag9.xml><?xml version="1.0" encoding="utf-8"?>
<p:tagLst xmlns:a="http://schemas.openxmlformats.org/drawingml/2006/main" xmlns:r="http://schemas.openxmlformats.org/officeDocument/2006/relationships" xmlns:p="http://schemas.openxmlformats.org/presentationml/2006/main">
  <p:tag name="LABCOUNTONSLD" val="0"/>
</p:tagLst>
</file>

<file path=ppt/theme/theme1.xml><?xml version="1.0" encoding="utf-8"?>
<a:theme xmlns:a="http://schemas.openxmlformats.org/drawingml/2006/main" name="Office Theme">
  <a:themeElements>
    <a:clrScheme name="Custom 1">
      <a:dk1>
        <a:srgbClr val="003379"/>
      </a:dk1>
      <a:lt1>
        <a:srgbClr val="FFFFFF"/>
      </a:lt1>
      <a:dk2>
        <a:srgbClr val="3278C5"/>
      </a:dk2>
      <a:lt2>
        <a:srgbClr val="62C3F4"/>
      </a:lt2>
      <a:accent1>
        <a:srgbClr val="182D4C"/>
      </a:accent1>
      <a:accent2>
        <a:srgbClr val="33DDEC"/>
      </a:accent2>
      <a:accent3>
        <a:srgbClr val="E7E6E6"/>
      </a:accent3>
      <a:accent4>
        <a:srgbClr val="000000"/>
      </a:accent4>
      <a:accent5>
        <a:srgbClr val="FFFFFF"/>
      </a:accent5>
      <a:accent6>
        <a:srgbClr val="7F7F7F"/>
      </a:accent6>
      <a:hlink>
        <a:srgbClr val="3278C5"/>
      </a:hlink>
      <a:folHlink>
        <a:srgbClr val="182D4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chor="t"/>
      <a:lstStyle>
        <a:def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sz="1800" b="1" i="0" u="none" strike="noStrike" kern="1200" cap="none" spc="0" normalizeH="0" baseline="0" noProof="0" dirty="0" smtClean="0">
            <a:ln>
              <a:noFill/>
            </a:ln>
            <a:solidFill>
              <a:srgbClr val="003379"/>
            </a:solidFill>
            <a:effectLst/>
            <a:uLnTx/>
            <a:uFillTx/>
            <a:latin typeface="Arial" panose="020B0604020202020204"/>
            <a:ea typeface="+mn-ea"/>
            <a:cs typeface="Arial" panose="020B0604020202020204" pitchFamily="34" charset="0"/>
          </a:defRPr>
        </a:defPPr>
      </a:lstStyle>
    </a:txDef>
  </a:objectDefaults>
  <a:extraClrSchemeLst/>
  <a:extLst>
    <a:ext uri="{05A4C25C-085E-4340-85A3-A5531E510DB2}">
      <thm15:themeFamily xmlns:thm15="http://schemas.microsoft.com/office/thememl/2012/main" name="DESNEZ_Branded_Presentation_Template" id="{462DF34E-7D00-47B1-9DFD-4116058C50EF}" vid="{FC3E52A7-6406-41F9-A522-FD2615DD48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LegacyData xmlns="aaacb922-5235-4a66-b188-303b9b46fbd7" xsi:nil="true"/>
    <TaxCatchAll xmlns="abd17da8-7562-4e78-8480-559f5ede032f">
      <Value>1</Value>
    </TaxCatchAll>
    <_dlc_DocId xmlns="abd17da8-7562-4e78-8480-559f5ede032f">UKD3MR57PZNM-407103085-406584</_dlc_DocId>
    <_dlc_DocIdUrl xmlns="abd17da8-7562-4e78-8480-559f5ede032f">
      <Url>https://beisgov.sharepoint.com/sites/CarbonHydrogenandIndustryAnalysis/_layouts/15/DocIdRedir.aspx?ID=UKD3MR57PZNM-407103085-406584</Url>
      <Description>UKD3MR57PZNM-407103085-406584</Description>
    </_dlc_DocIdUrl>
    <Government_x0020_Body xmlns="b413c3fd-5a3b-4239-b985-69032e371c04">BEIS</Government_x0020_Body>
    <Date_x0020_Opened xmlns="b413c3fd-5a3b-4239-b985-69032e371c04">2024-08-13T17:02:51+00:00</Date_x0020_Opened>
    <lcf76f155ced4ddcb4097134ff3c332f xmlns="249c3fad-5317-44e6-84cb-58514f942bf6">
      <Terms xmlns="http://schemas.microsoft.com/office/infopath/2007/PartnerControls"/>
    </lcf76f155ced4ddcb4097134ff3c332f>
    <Descriptor xmlns="0063f72e-ace3-48fb-9c1f-5b513408b31f" xsi:nil="true"/>
    <m975189f4ba442ecbf67d4147307b177 xmlns="abd17da8-7562-4e78-8480-559f5ede032f">
      <Terms xmlns="http://schemas.microsoft.com/office/infopath/2007/PartnerControls">
        <TermInfo xmlns="http://schemas.microsoft.com/office/infopath/2007/PartnerControls">
          <TermName xmlns="http://schemas.microsoft.com/office/infopath/2007/PartnerControls">BEIS:Energy, Transformation and Clean Growth:Industrial Energy</TermName>
          <TermId xmlns="http://schemas.microsoft.com/office/infopath/2007/PartnerControls">196d2126-cc91-40b4-bd0b-d2f757bf15bb</TermId>
        </TermInfo>
      </Terms>
    </m975189f4ba442ecbf67d4147307b177>
    <Security_x0020_Classification xmlns="0063f72e-ace3-48fb-9c1f-5b513408b31f">OFFICIAL</Security_x0020_Classification>
    <Retention_x0020_Label xmlns="a8f60570-4bd3-4f2b-950b-a996de8ab151" xsi:nil="true"/>
    <Date_x0020_Closed xmlns="b413c3fd-5a3b-4239-b985-69032e371c0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C7E877172EF83E42822E428AAA0F149E" ma:contentTypeVersion="26" ma:contentTypeDescription="Create a new document." ma:contentTypeScope="" ma:versionID="f2baae7bff9fb644778252cc78e34025">
  <xsd:schema xmlns:xsd="http://www.w3.org/2001/XMLSchema" xmlns:xs="http://www.w3.org/2001/XMLSchema" xmlns:p="http://schemas.microsoft.com/office/2006/metadata/properties" xmlns:ns2="abd17da8-7562-4e78-8480-559f5ede032f" xmlns:ns3="0063f72e-ace3-48fb-9c1f-5b513408b31f" xmlns:ns4="b413c3fd-5a3b-4239-b985-69032e371c04" xmlns:ns5="a8f60570-4bd3-4f2b-950b-a996de8ab151" xmlns:ns6="aaacb922-5235-4a66-b188-303b9b46fbd7" xmlns:ns7="249c3fad-5317-44e6-84cb-58514f942bf6" targetNamespace="http://schemas.microsoft.com/office/2006/metadata/properties" ma:root="true" ma:fieldsID="46e83292a8bd1177d96ccc0b02a71a14" ns2:_="" ns3:_="" ns4:_="" ns5:_="" ns6:_="" ns7:_="">
    <xsd:import namespace="abd17da8-7562-4e78-8480-559f5ede032f"/>
    <xsd:import namespace="0063f72e-ace3-48fb-9c1f-5b513408b31f"/>
    <xsd:import namespace="b413c3fd-5a3b-4239-b985-69032e371c04"/>
    <xsd:import namespace="a8f60570-4bd3-4f2b-950b-a996de8ab151"/>
    <xsd:import namespace="aaacb922-5235-4a66-b188-303b9b46fbd7"/>
    <xsd:import namespace="249c3fad-5317-44e6-84cb-58514f942bf6"/>
    <xsd:element name="properties">
      <xsd:complexType>
        <xsd:sequence>
          <xsd:element name="documentManagement">
            <xsd:complexType>
              <xsd:all>
                <xsd:element ref="ns2:_dlc_DocId" minOccurs="0"/>
                <xsd:element ref="ns2:_dlc_DocIdUrl" minOccurs="0"/>
                <xsd:element ref="ns2:_dlc_DocIdPersistId" minOccurs="0"/>
                <xsd:element ref="ns3:Security_x0020_Classification" minOccurs="0"/>
                <xsd:element ref="ns3:Descriptor" minOccurs="0"/>
                <xsd:element ref="ns2:m975189f4ba442ecbf67d4147307b177" minOccurs="0"/>
                <xsd:element ref="ns2:TaxCatchAll" minOccurs="0"/>
                <xsd:element ref="ns2:TaxCatchAllLabel" minOccurs="0"/>
                <xsd:element ref="ns4:Government_x0020_Body" minOccurs="0"/>
                <xsd:element ref="ns4:Date_x0020_Opened" minOccurs="0"/>
                <xsd:element ref="ns4:Date_x0020_Closed" minOccurs="0"/>
                <xsd:element ref="ns5:Retention_x0020_Label" minOccurs="0"/>
                <xsd:element ref="ns6:LegacyData" minOccurs="0"/>
                <xsd:element ref="ns7:MediaServiceMetadata" minOccurs="0"/>
                <xsd:element ref="ns7:MediaServiceFastMetadata" minOccurs="0"/>
                <xsd:element ref="ns7:MediaServiceAutoKeyPoints" minOccurs="0"/>
                <xsd:element ref="ns7:MediaServiceKeyPoints" minOccurs="0"/>
                <xsd:element ref="ns7:MediaServiceDateTaken" minOccurs="0"/>
                <xsd:element ref="ns7:MediaLengthInSeconds" minOccurs="0"/>
                <xsd:element ref="ns7:MediaServiceAutoTags" minOccurs="0"/>
                <xsd:element ref="ns7:MediaServiceOCR" minOccurs="0"/>
                <xsd:element ref="ns7:MediaServiceGenerationTime" minOccurs="0"/>
                <xsd:element ref="ns7:MediaServiceEventHashCode" minOccurs="0"/>
                <xsd:element ref="ns2:SharedWithUsers" minOccurs="0"/>
                <xsd:element ref="ns2:SharedWithDetails" minOccurs="0"/>
                <xsd:element ref="ns7:MediaServiceLocation" minOccurs="0"/>
                <xsd:element ref="ns7:lcf76f155ced4ddcb4097134ff3c332f" minOccurs="0"/>
                <xsd:element ref="ns7:MediaServiceObjectDetectorVersions" minOccurs="0"/>
                <xsd:element ref="ns7: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d17da8-7562-4e78-8480-559f5ede032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975189f4ba442ecbf67d4147307b177" ma:index="13" nillable="true" ma:taxonomy="true" ma:internalName="m975189f4ba442ecbf67d4147307b177" ma:taxonomyFieldName="Business_x0020_Unit" ma:displayName="Business Unit" ma:default="1;#BEIS:Energy, Transformation and Clean Growth:Industrial Energy|196d2126-cc91-40b4-bd0b-d2f757bf15bb" ma:fieldId="{6975189f-4ba4-42ec-bf67-d4147307b177}" ma:sspId="9b0aeba9-2bce-41c2-8545-5d12d676a674" ma:termSetId="6f71e40e-3a2e-4baf-91d9-2069eb35453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09cf61fb-55ef-4810-92fa-54e46c3721f0}" ma:internalName="TaxCatchAll" ma:showField="CatchAllData" ma:web="abd17da8-7562-4e78-8480-559f5ede032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09cf61fb-55ef-4810-92fa-54e46c3721f0}" ma:internalName="TaxCatchAllLabel" ma:readOnly="true" ma:showField="CatchAllDataLabel" ma:web="abd17da8-7562-4e78-8480-559f5ede032f">
      <xsd:complexType>
        <xsd:complexContent>
          <xsd:extension base="dms:MultiChoiceLookup">
            <xsd:sequence>
              <xsd:element name="Value" type="dms:Lookup" maxOccurs="unbounded" minOccurs="0" nillable="true"/>
            </xsd:sequence>
          </xsd:extension>
        </xsd:complexContent>
      </xsd:complexType>
    </xsd:element>
    <xsd:element name="SharedWithUsers" ma:index="3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63f72e-ace3-48fb-9c1f-5b513408b31f" elementFormDefault="qualified">
    <xsd:import namespace="http://schemas.microsoft.com/office/2006/documentManagement/types"/>
    <xsd:import namespace="http://schemas.microsoft.com/office/infopath/2007/PartnerControls"/>
    <xsd:element name="Security_x0020_Classification" ma:index="11" nillable="true" ma:displayName="Security Classification" ma:default="OFFICIAL" ma:format="Dropdown" ma:indexed="true" ma:internalName="Security_x0020_Classification">
      <xsd:simpleType>
        <xsd:restriction base="dms:Choice">
          <xsd:enumeration value="OFFICIAL"/>
          <xsd:enumeration value="OFFICIAL - SENSITIVE"/>
        </xsd:restriction>
      </xsd:simpleType>
    </xsd:element>
    <xsd:element name="Descriptor" ma:index="12" nillable="true" ma:displayName="Descriptor" ma:default="" ma:format="Dropdown" ma:indexed="true" ma:internalName="Descriptor">
      <xsd:simpleType>
        <xsd:restriction base="dms:Choice">
          <xsd:enumeration value="COMMERCIAL"/>
          <xsd:enumeration value="PERSONAL"/>
          <xsd:enumeration value="LOCSEN"/>
        </xsd:restriction>
      </xsd:simpleType>
    </xsd:element>
  </xsd:schema>
  <xsd:schema xmlns:xsd="http://www.w3.org/2001/XMLSchema" xmlns:xs="http://www.w3.org/2001/XMLSchema" xmlns:dms="http://schemas.microsoft.com/office/2006/documentManagement/types" xmlns:pc="http://schemas.microsoft.com/office/infopath/2007/PartnerControls" targetNamespace="b413c3fd-5a3b-4239-b985-69032e371c04" elementFormDefault="qualified">
    <xsd:import namespace="http://schemas.microsoft.com/office/2006/documentManagement/types"/>
    <xsd:import namespace="http://schemas.microsoft.com/office/infopath/2007/PartnerControls"/>
    <xsd:element name="Government_x0020_Body" ma:index="17" nillable="true" ma:displayName="Government Body" ma:default="BEIS" ma:internalName="Government_x0020_Body">
      <xsd:simpleType>
        <xsd:restriction base="dms:Text">
          <xsd:maxLength value="255"/>
        </xsd:restriction>
      </xsd:simpleType>
    </xsd:element>
    <xsd:element name="Date_x0020_Opened" ma:index="18" nillable="true" ma:displayName="Date Opened" ma:default="[Today]" ma:format="DateOnly" ma:internalName="Date_x0020_Opened">
      <xsd:simpleType>
        <xsd:restriction base="dms:DateTime"/>
      </xsd:simpleType>
    </xsd:element>
    <xsd:element name="Date_x0020_Closed" ma:index="19" nillable="true" ma:displayName="Date Closed" ma:format="DateOnly" ma:internalName="Date_x0020_Clos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8f60570-4bd3-4f2b-950b-a996de8ab151" elementFormDefault="qualified">
    <xsd:import namespace="http://schemas.microsoft.com/office/2006/documentManagement/types"/>
    <xsd:import namespace="http://schemas.microsoft.com/office/infopath/2007/PartnerControls"/>
    <xsd:element name="Retention_x0020_Label" ma:index="20" nillable="true" ma:displayName="Retention Label" ma:internalName="Retention_x0020_Labe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aacb922-5235-4a66-b188-303b9b46fbd7" elementFormDefault="qualified">
    <xsd:import namespace="http://schemas.microsoft.com/office/2006/documentManagement/types"/>
    <xsd:import namespace="http://schemas.microsoft.com/office/infopath/2007/PartnerControls"/>
    <xsd:element name="LegacyData" ma:index="21" nillable="true" ma:displayName="Legacy Data" ma:internalName="LegacyData">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49c3fad-5317-44e6-84cb-58514f942bf6" elementFormDefault="qualified">
    <xsd:import namespace="http://schemas.microsoft.com/office/2006/documentManagement/types"/>
    <xsd:import namespace="http://schemas.microsoft.com/office/infopath/2007/PartnerControls"/>
    <xsd:element name="MediaServiceMetadata" ma:index="22" nillable="true" ma:displayName="MediaServiceMetadata" ma:hidden="true" ma:internalName="MediaServiceMetadata" ma:readOnly="true">
      <xsd:simpleType>
        <xsd:restriction base="dms:Note"/>
      </xsd:simpleType>
    </xsd:element>
    <xsd:element name="MediaServiceFastMetadata" ma:index="23" nillable="true" ma:displayName="MediaServiceFastMetadata" ma:hidden="true" ma:internalName="MediaServiceFastMetadata" ma:readOnly="true">
      <xsd:simpleType>
        <xsd:restriction base="dms:Note"/>
      </xsd:simpleType>
    </xsd:element>
    <xsd:element name="MediaServiceAutoKeyPoints" ma:index="24" nillable="true" ma:displayName="MediaServiceAutoKeyPoints" ma:hidden="true" ma:internalName="MediaServiceAutoKeyPoints" ma:readOnly="true">
      <xsd:simpleType>
        <xsd:restriction base="dms:Note"/>
      </xsd:simpleType>
    </xsd:element>
    <xsd:element name="MediaServiceKeyPoints" ma:index="25" nillable="true" ma:displayName="KeyPoints" ma:internalName="MediaServiceKeyPoints" ma:readOnly="true">
      <xsd:simpleType>
        <xsd:restriction base="dms:Note">
          <xsd:maxLength value="255"/>
        </xsd:restriction>
      </xsd:simpleType>
    </xsd:element>
    <xsd:element name="MediaServiceDateTaken" ma:index="26"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MediaServiceAutoTags" ma:index="28" nillable="true" ma:displayName="Tags" ma:internalName="MediaServiceAutoTags" ma:readOnly="true">
      <xsd:simpleType>
        <xsd:restriction base="dms:Text"/>
      </xsd:simpleType>
    </xsd:element>
    <xsd:element name="MediaServiceOCR" ma:index="29" nillable="true" ma:displayName="Extracted Text" ma:internalName="MediaServiceOCR" ma:readOnly="true">
      <xsd:simpleType>
        <xsd:restriction base="dms:Note">
          <xsd:maxLength value="255"/>
        </xsd:restriction>
      </xsd:simpleType>
    </xsd:element>
    <xsd:element name="MediaServiceGenerationTime" ma:index="30" nillable="true" ma:displayName="MediaServiceGenerationTime" ma:hidden="true" ma:internalName="MediaServiceGenerationTime" ma:readOnly="true">
      <xsd:simpleType>
        <xsd:restriction base="dms:Text"/>
      </xsd:simpleType>
    </xsd:element>
    <xsd:element name="MediaServiceEventHashCode" ma:index="31" nillable="true" ma:displayName="MediaServiceEventHashCode" ma:hidden="true" ma:internalName="MediaServiceEventHashCode" ma:readOnly="true">
      <xsd:simpleType>
        <xsd:restriction base="dms:Text"/>
      </xsd:simpleType>
    </xsd:element>
    <xsd:element name="MediaServiceLocation" ma:index="34" nillable="true" ma:displayName="Location" ma:internalName="MediaServiceLocation" ma:readOnly="true">
      <xsd:simpleType>
        <xsd:restriction base="dms:Text"/>
      </xsd:simpleType>
    </xsd:element>
    <xsd:element name="lcf76f155ced4ddcb4097134ff3c332f" ma:index="36" nillable="true" ma:taxonomy="true" ma:internalName="lcf76f155ced4ddcb4097134ff3c332f" ma:taxonomyFieldName="MediaServiceImageTags" ma:displayName="Image Tags" ma:readOnly="false" ma:fieldId="{5cf76f15-5ced-4ddc-b409-7134ff3c332f}" ma:taxonomyMulti="true" ma:sspId="9b0aeba9-2bce-41c2-8545-5d12d676a67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37" nillable="true" ma:displayName="MediaServiceObjectDetectorVersions" ma:hidden="true" ma:indexed="true" ma:internalName="MediaServiceObjectDetectorVersions" ma:readOnly="true">
      <xsd:simpleType>
        <xsd:restriction base="dms:Text"/>
      </xsd:simpleType>
    </xsd:element>
    <xsd:element name="MediaServiceSearchProperties" ma:index="38"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75D685-6A8A-4715-BD28-18348DED9FD7}">
  <ds:schemaRefs>
    <ds:schemaRef ds:uri="http://schemas.microsoft.com/sharepoint/events"/>
  </ds:schemaRefs>
</ds:datastoreItem>
</file>

<file path=customXml/itemProps2.xml><?xml version="1.0" encoding="utf-8"?>
<ds:datastoreItem xmlns:ds="http://schemas.openxmlformats.org/officeDocument/2006/customXml" ds:itemID="{17956B07-15A4-48DC-99CD-E9824545002E}">
  <ds:schemaRefs>
    <ds:schemaRef ds:uri="0063f72e-ace3-48fb-9c1f-5b513408b31f"/>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http://purl.org/dc/elements/1.1/"/>
    <ds:schemaRef ds:uri="http://purl.org/dc/terms/"/>
    <ds:schemaRef ds:uri="http://schemas.microsoft.com/office/2006/metadata/properties"/>
    <ds:schemaRef ds:uri="249c3fad-5317-44e6-84cb-58514f942bf6"/>
    <ds:schemaRef ds:uri="aaacb922-5235-4a66-b188-303b9b46fbd7"/>
    <ds:schemaRef ds:uri="a8f60570-4bd3-4f2b-950b-a996de8ab151"/>
    <ds:schemaRef ds:uri="b413c3fd-5a3b-4239-b985-69032e371c04"/>
    <ds:schemaRef ds:uri="abd17da8-7562-4e78-8480-559f5ede032f"/>
  </ds:schemaRefs>
</ds:datastoreItem>
</file>

<file path=customXml/itemProps3.xml><?xml version="1.0" encoding="utf-8"?>
<ds:datastoreItem xmlns:ds="http://schemas.openxmlformats.org/officeDocument/2006/customXml" ds:itemID="{0935B149-D746-49B3-AAE8-551B602B52E0}">
  <ds:schemaRefs>
    <ds:schemaRef ds:uri="http://schemas.microsoft.com/sharepoint/v3/contenttype/forms"/>
  </ds:schemaRefs>
</ds:datastoreItem>
</file>

<file path=customXml/itemProps4.xml><?xml version="1.0" encoding="utf-8"?>
<ds:datastoreItem xmlns:ds="http://schemas.openxmlformats.org/officeDocument/2006/customXml" ds:itemID="{0664FC0E-8393-47A7-A5B1-F4B83A808C2C}">
  <ds:schemaRefs>
    <ds:schemaRef ds:uri="0063f72e-ace3-48fb-9c1f-5b513408b31f"/>
    <ds:schemaRef ds:uri="249c3fad-5317-44e6-84cb-58514f942bf6"/>
    <ds:schemaRef ds:uri="a8f60570-4bd3-4f2b-950b-a996de8ab151"/>
    <ds:schemaRef ds:uri="aaacb922-5235-4a66-b188-303b9b46fbd7"/>
    <ds:schemaRef ds:uri="abd17da8-7562-4e78-8480-559f5ede032f"/>
    <ds:schemaRef ds:uri="b413c3fd-5a3b-4239-b985-69032e371c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bd41ebe-fca6-4f2c-aecb-bf3a17e72416}" enabled="1" method="Privileged" siteId="{bf346810-9c7d-43de-a872-24a2ef3995a8}" contentBits="3" removed="0"/>
</clbl:labelList>
</file>

<file path=docProps/app.xml><?xml version="1.0" encoding="utf-8"?>
<Properties xmlns="http://schemas.openxmlformats.org/officeDocument/2006/extended-properties" xmlns:vt="http://schemas.openxmlformats.org/officeDocument/2006/docPropsVTypes">
  <Template/>
  <TotalTime>833</TotalTime>
  <Words>2279</Words>
  <Application>Microsoft Macintosh PowerPoint</Application>
  <PresentationFormat>Widescreen</PresentationFormat>
  <Paragraphs>315</Paragraphs>
  <Slides>24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FSP DEMO - Proxima Nova</vt:lpstr>
      <vt:lpstr>FSP DEMO - Proxima Nova Light</vt:lpstr>
      <vt:lpstr>GDS Transport</vt:lpstr>
      <vt:lpstr>Lucida Console</vt:lpstr>
      <vt:lpstr>Office Theme</vt:lpstr>
      <vt:lpstr>Study Group: Simulation</vt:lpstr>
      <vt:lpstr>Agenda</vt:lpstr>
      <vt:lpstr>What is Simulation?</vt:lpstr>
      <vt:lpstr>Examples of simulation in government</vt:lpstr>
      <vt:lpstr>How do we go about building a simulation?</vt:lpstr>
      <vt:lpstr>Why use Simulation?</vt:lpstr>
      <vt:lpstr>Which type of Simulation do I need?</vt:lpstr>
      <vt:lpstr>What are key Simulation techniques? </vt:lpstr>
      <vt:lpstr>Monte Carlo: multiple probability simulation</vt:lpstr>
      <vt:lpstr>System Dynamics: stocks and flows</vt:lpstr>
      <vt:lpstr>Discrete Event simulation</vt:lpstr>
      <vt:lpstr>Agent-based modelling</vt:lpstr>
      <vt:lpstr>Case study: Crown Court Backlog</vt:lpstr>
      <vt:lpstr>Why simulation?</vt:lpstr>
      <vt:lpstr>Case study steps</vt:lpstr>
      <vt:lpstr>Understand underlying system</vt:lpstr>
      <vt:lpstr>Decide on appropriate approach</vt:lpstr>
      <vt:lpstr>Design simulation</vt:lpstr>
      <vt:lpstr>Data collection</vt:lpstr>
      <vt:lpstr>Analyse outputs</vt:lpstr>
      <vt:lpstr>Experimentation</vt:lpstr>
      <vt:lpstr>Sensitivity analysis</vt:lpstr>
      <vt:lpstr>Lessons learned</vt:lpstr>
      <vt:lpstr>Design 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Efficiency Roadmaps research – analytical outputs</dc:title>
  <dc:creator>Majid, Noor (Energy Security)</dc:creator>
  <cp:lastModifiedBy>Hepburn, Dugald</cp:lastModifiedBy>
  <cp:revision>9</cp:revision>
  <cp:lastPrinted>2024-07-08T16:04:56Z</cp:lastPrinted>
  <dcterms:created xsi:type="dcterms:W3CDTF">2023-11-08T13:54:52Z</dcterms:created>
  <dcterms:modified xsi:type="dcterms:W3CDTF">2024-12-04T10:40:16Z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2f585-b40f-4ab9-bafe-39150f03d124_Enabled">
    <vt:lpwstr>true</vt:lpwstr>
  </property>
  <property fmtid="{D5CDD505-2E9C-101B-9397-08002B2CF9AE}" pid="3" name="MSIP_Label_ba62f585-b40f-4ab9-bafe-39150f03d124_SetDate">
    <vt:lpwstr>2023-10-25T08:42:11Z</vt:lpwstr>
  </property>
  <property fmtid="{D5CDD505-2E9C-101B-9397-08002B2CF9AE}" pid="4" name="MSIP_Label_ba62f585-b40f-4ab9-bafe-39150f03d124_Method">
    <vt:lpwstr>Standard</vt:lpwstr>
  </property>
  <property fmtid="{D5CDD505-2E9C-101B-9397-08002B2CF9AE}" pid="5" name="MSIP_Label_ba62f585-b40f-4ab9-bafe-39150f03d124_Name">
    <vt:lpwstr>OFFICIAL</vt:lpwstr>
  </property>
  <property fmtid="{D5CDD505-2E9C-101B-9397-08002B2CF9AE}" pid="6" name="MSIP_Label_ba62f585-b40f-4ab9-bafe-39150f03d124_SiteId">
    <vt:lpwstr>cbac7005-02c1-43eb-b497-e6492d1b2dd8</vt:lpwstr>
  </property>
  <property fmtid="{D5CDD505-2E9C-101B-9397-08002B2CF9AE}" pid="7" name="MSIP_Label_ba62f585-b40f-4ab9-bafe-39150f03d124_ActionId">
    <vt:lpwstr>b8955892-7ae9-4c8a-8d87-b8fda6fb86ba</vt:lpwstr>
  </property>
  <property fmtid="{D5CDD505-2E9C-101B-9397-08002B2CF9AE}" pid="8" name="MSIP_Label_ba62f585-b40f-4ab9-bafe-39150f03d124_ContentBits">
    <vt:lpwstr>0</vt:lpwstr>
  </property>
  <property fmtid="{D5CDD505-2E9C-101B-9397-08002B2CF9AE}" pid="9" name="ContentTypeId">
    <vt:lpwstr>0x010100C7E877172EF83E42822E428AAA0F149E</vt:lpwstr>
  </property>
  <property fmtid="{D5CDD505-2E9C-101B-9397-08002B2CF9AE}" pid="10" name="Business Unit">
    <vt:lpwstr>1;#BEIS:Energy, Transformation and Clean Growth:Industrial Energy|196d2126-cc91-40b4-bd0b-d2f757bf15bb</vt:lpwstr>
  </property>
  <property fmtid="{D5CDD505-2E9C-101B-9397-08002B2CF9AE}" pid="11" name="MediaServiceImageTags">
    <vt:lpwstr/>
  </property>
  <property fmtid="{D5CDD505-2E9C-101B-9397-08002B2CF9AE}" pid="12" name="KIM_Function">
    <vt:lpwstr>1;#Climate and energy|1bedeac7-37cb-1c32-91b0-ff1f772bc125</vt:lpwstr>
  </property>
  <property fmtid="{D5CDD505-2E9C-101B-9397-08002B2CF9AE}" pid="13" name="KIM_GovernmentBody">
    <vt:lpwstr>3;#DESNZ|bb335eaf-f697-16af-0755-aa8d4628e736</vt:lpwstr>
  </property>
  <property fmtid="{D5CDD505-2E9C-101B-9397-08002B2CF9AE}" pid="14" name="KIM_Activity">
    <vt:lpwstr>2;#Industrial Energy|44f579ff-0abe-8507-15ce-0b113ca397b6</vt:lpwstr>
  </property>
  <property fmtid="{D5CDD505-2E9C-101B-9397-08002B2CF9AE}" pid="15" name="_dlc_DocIdItemGuid">
    <vt:lpwstr>a3582601-c8a1-45da-b8f8-7d8086b64897</vt:lpwstr>
  </property>
  <property fmtid="{D5CDD505-2E9C-101B-9397-08002B2CF9AE}" pid="16" name="MSIP_Label_f9af038e-07b4-4369-a678-c835687cb272_Enabled">
    <vt:lpwstr>true</vt:lpwstr>
  </property>
  <property fmtid="{D5CDD505-2E9C-101B-9397-08002B2CF9AE}" pid="17" name="MSIP_Label_f9af038e-07b4-4369-a678-c835687cb272_SetDate">
    <vt:lpwstr>2024-09-16T10:19:50Z</vt:lpwstr>
  </property>
  <property fmtid="{D5CDD505-2E9C-101B-9397-08002B2CF9AE}" pid="18" name="MSIP_Label_f9af038e-07b4-4369-a678-c835687cb272_Method">
    <vt:lpwstr>Standard</vt:lpwstr>
  </property>
  <property fmtid="{D5CDD505-2E9C-101B-9397-08002B2CF9AE}" pid="19" name="MSIP_Label_f9af038e-07b4-4369-a678-c835687cb272_Name">
    <vt:lpwstr>OFFICIAL</vt:lpwstr>
  </property>
  <property fmtid="{D5CDD505-2E9C-101B-9397-08002B2CF9AE}" pid="20" name="MSIP_Label_f9af038e-07b4-4369-a678-c835687cb272_SiteId">
    <vt:lpwstr>ac52f73c-fd1a-4a9a-8e7a-4a248f3139e1</vt:lpwstr>
  </property>
  <property fmtid="{D5CDD505-2E9C-101B-9397-08002B2CF9AE}" pid="21" name="MSIP_Label_f9af038e-07b4-4369-a678-c835687cb272_ActionId">
    <vt:lpwstr>a266e7cc-0f15-4520-beaa-0da997ed3118</vt:lpwstr>
  </property>
  <property fmtid="{D5CDD505-2E9C-101B-9397-08002B2CF9AE}" pid="22" name="MSIP_Label_f9af038e-07b4-4369-a678-c835687cb272_ContentBits">
    <vt:lpwstr>2</vt:lpwstr>
  </property>
  <property fmtid="{D5CDD505-2E9C-101B-9397-08002B2CF9AE}" pid="23" name="ClassificationContentMarkingFooterLocations">
    <vt:lpwstr>Office Theme:5</vt:lpwstr>
  </property>
  <property fmtid="{D5CDD505-2E9C-101B-9397-08002B2CF9AE}" pid="24" name="ClassificationContentMarkingFooterText">
    <vt:lpwstr>OFFICIAL</vt:lpwstr>
  </property>
  <property fmtid="{D5CDD505-2E9C-101B-9397-08002B2CF9AE}" pid="25" name="ClassificationContentMarkingHeaderLocations">
    <vt:lpwstr>Office Theme:4</vt:lpwstr>
  </property>
  <property fmtid="{D5CDD505-2E9C-101B-9397-08002B2CF9AE}" pid="26" name="ClassificationContentMarkingHeaderText">
    <vt:lpwstr>OFFICIAL</vt:lpwstr>
  </property>
</Properties>
</file>