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64" r:id="rId4"/>
    <p:sldId id="263" r:id="rId5"/>
    <p:sldId id="270" r:id="rId6"/>
    <p:sldId id="269" r:id="rId7"/>
    <p:sldId id="273" r:id="rId8"/>
    <p:sldId id="274" r:id="rId9"/>
    <p:sldId id="275" r:id="rId10"/>
    <p:sldId id="285" r:id="rId11"/>
    <p:sldId id="272" r:id="rId12"/>
    <p:sldId id="276" r:id="rId13"/>
    <p:sldId id="277" r:id="rId14"/>
    <p:sldId id="286" r:id="rId15"/>
    <p:sldId id="278" r:id="rId16"/>
    <p:sldId id="279" r:id="rId17"/>
    <p:sldId id="265" r:id="rId18"/>
    <p:sldId id="280" r:id="rId19"/>
    <p:sldId id="287" r:id="rId20"/>
    <p:sldId id="281" r:id="rId21"/>
    <p:sldId id="283" r:id="rId22"/>
    <p:sldId id="289" r:id="rId23"/>
    <p:sldId id="284" r:id="rId24"/>
    <p:sldId id="288" r:id="rId25"/>
    <p:sldId id="267" r:id="rId26"/>
    <p:sldId id="266" r:id="rId27"/>
    <p:sldId id="290" r:id="rId28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7553E-9437-48E0-BB7F-876981E328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8F668-CFC6-4544-9833-DAC3D0E09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0685F7-76F7-4295-9264-4092DA7F9670}" type="datetimeFigureOut">
              <a:rPr lang="en-US" altLang="en-US"/>
              <a:pPr>
                <a:defRPr/>
              </a:pPr>
              <a:t>12/20/2020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A63A-E67C-4692-BEA5-658C1E053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CBE76-27E9-4BE9-A1CD-A6BF8BC46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E4F1738-AE9B-48F9-B7B2-B011CDECC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DE10B-4033-417B-9D81-D26AD1529F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35F44-1D60-4318-9C17-0D20187978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17B8FF-6F64-4469-8CDC-C36EC3C68C55}" type="datetimeFigureOut">
              <a:rPr lang="en-US" altLang="en-US"/>
              <a:pPr>
                <a:defRPr/>
              </a:pPr>
              <a:t>12/20/2020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8A90A3-0F44-41F5-B4A0-7BDE4E5EB6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6EA995-CFAD-4A12-BC10-816C051A1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FC73-4665-48B4-9A83-3C2A95CEFE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6F17-F6F9-4F4B-B5FF-C1E48680B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86BA929-5B94-4FD0-AF8C-7DC602253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select few cases, like high-frequency trading (HFT) this can be waived away, but for the vast majority of modeling and cases, prices tend to be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BA929-5B94-4FD0-AF8C-7DC60225392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9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4781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64392-6154-4461-A1E6-47F8214DAEB4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DBADB-1334-4B70-A40C-806A53565B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45BB175B-5C80-4B22-ADCF-CDC6C7973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2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4C0F41A-B2AF-4160-9D38-137E611112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3437D-86F3-4720-B056-01FF33828B60}" type="datetime1">
              <a:rPr lang="en-US" altLang="en-US"/>
              <a:pPr>
                <a:defRPr/>
              </a:pPr>
              <a:t>12/20/2020</a:t>
            </a:fld>
            <a:endParaRPr lang="en-US" alt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612208A-E5D1-4A65-8C64-9F2BD94FE5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18F9-F879-4EA5-9D07-0360C5000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4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F3E239F-3FEA-4977-B458-7482974F56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FA123-6B4F-4CAB-A1A8-5F025DA9DA26}" type="datetime1">
              <a:rPr lang="en-US" altLang="en-US"/>
              <a:pPr>
                <a:defRPr/>
              </a:pPr>
              <a:t>12/20/2020</a:t>
            </a:fld>
            <a:endParaRPr lang="en-US" alt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7F3B2B2-8818-4976-AE78-707CB5A6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0D5F0-32F1-40FB-A6BC-C92BE08A8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1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7846B1D9-3281-4AB0-AA67-D2D6F61DCB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02094B-79C4-4CD3-AE65-977A26EE1672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AD4AA9C0-C09B-4E9D-9828-70BCA6C13EB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7D0A6-217C-42E4-A952-C9ED3D3A9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C47261-B382-41F1-9215-4088D4048FAB}" type="datetime1">
              <a:rPr lang="en-US" altLang="en-US"/>
              <a:pPr>
                <a:defRPr/>
              </a:pPr>
              <a:t>12/20/2020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0AD9D-BAA9-42E7-843F-1B53CCF71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E43EBF-0C26-4B3F-A422-3E024CE62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3" r:id="rId3"/>
    <p:sldLayoutId id="2147483684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9">
            <a:extLst>
              <a:ext uri="{FF2B5EF4-FFF2-40B4-BE49-F238E27FC236}">
                <a16:creationId xmlns:a16="http://schemas.microsoft.com/office/drawing/2014/main" id="{7C0CE8C1-D4A8-4501-9544-A17ABB6230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0D68AA-41AF-4A59-A320-E7E20A9C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CEFC9BF6-0CCB-4A89-B477-CD73A5516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27013" y="1531938"/>
            <a:ext cx="3638550" cy="1811337"/>
          </a:xfrm>
        </p:spPr>
        <p:txBody>
          <a:bodyPr vert="horz" wrap="square" numCol="1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</a:rPr>
              <a:t>Pricing Geometric Asian Options with Jump-Diffusion by Monte Carlo Simulation</a:t>
            </a:r>
          </a:p>
        </p:txBody>
      </p:sp>
      <p:sp>
        <p:nvSpPr>
          <p:cNvPr id="5125" name="Text Placeholder 3">
            <a:extLst>
              <a:ext uri="{FF2B5EF4-FFF2-40B4-BE49-F238E27FC236}">
                <a16:creationId xmlns:a16="http://schemas.microsoft.com/office/drawing/2014/main" id="{36F9AB68-55ED-43C0-A9C0-3012816832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2" y="3719513"/>
            <a:ext cx="2078865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/>
              <a:t>Ajay Dugar</a:t>
            </a:r>
          </a:p>
          <a:p>
            <a:pPr marL="0" indent="0">
              <a:spcBef>
                <a:spcPct val="0"/>
              </a:spcBef>
            </a:pPr>
            <a:r>
              <a:rPr lang="en-US" altLang="en-US" dirty="0"/>
              <a:t>December 17</a:t>
            </a:r>
            <a:r>
              <a:rPr lang="en-US" altLang="en-US" baseline="30000" dirty="0"/>
              <a:t>th</a:t>
            </a:r>
            <a:r>
              <a:rPr lang="en-US" altLang="en-US" dirty="0"/>
              <a:t>, 2020</a:t>
            </a:r>
          </a:p>
          <a:p>
            <a:pPr marL="0" indent="0">
              <a:spcBef>
                <a:spcPct val="0"/>
              </a:spcBef>
            </a:pPr>
            <a:r>
              <a:rPr lang="en-US" altLang="en-US" dirty="0"/>
              <a:t>Advisor: Dr. Daniel </a:t>
            </a:r>
            <a:r>
              <a:rPr lang="en-US" altLang="en-US" dirty="0" err="1"/>
              <a:t>Totouom-Tangho</a:t>
            </a:r>
            <a:endParaRPr lang="en-US" altLang="en-US" dirty="0"/>
          </a:p>
        </p:txBody>
      </p:sp>
      <p:pic>
        <p:nvPicPr>
          <p:cNvPr id="5126" name="Picture 11" descr="nyu_white.png">
            <a:extLst>
              <a:ext uri="{FF2B5EF4-FFF2-40B4-BE49-F238E27FC236}">
                <a16:creationId xmlns:a16="http://schemas.microsoft.com/office/drawing/2014/main" id="{C3CC04BE-2DB5-417F-BC97-ACD533CD5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3811588" cy="3130550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SzPct val="100000"/>
                  <a:buFont typeface="Arial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Arial"/>
                  </a:rPr>
                  <a:t>Merton Model</a:t>
                </a: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Exponential a compound Poisson process</a:t>
                </a: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>
                  <a:buFont typeface="Arial" charset="0"/>
                  <a:buNone/>
                  <a:defRPr/>
                </a:pPr>
                <a:endParaRPr lang="en-US" dirty="0"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3811588" cy="3130550"/>
              </a:xfrm>
              <a:blipFill>
                <a:blip r:embed="rId2"/>
                <a:stretch>
                  <a:fillRect l="-3994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071C0-5717-4AF6-B988-C6042E5A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40" y="1391440"/>
            <a:ext cx="4434325" cy="27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>
            <a:extLst>
              <a:ext uri="{FF2B5EF4-FFF2-40B4-BE49-F238E27FC236}">
                <a16:creationId xmlns:a16="http://schemas.microsoft.com/office/drawing/2014/main" id="{4A03BC63-1969-4BF9-A54A-B7DC21E1F9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4289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What are Asian Options?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Types of Options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European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American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Asian</a:t>
            </a:r>
          </a:p>
          <a:p>
            <a:pPr lvl="3">
              <a:spcBef>
                <a:spcPct val="0"/>
              </a:spcBef>
            </a:pPr>
            <a:r>
              <a:rPr lang="en-US" altLang="en-US" dirty="0"/>
              <a:t>Arithmetic</a:t>
            </a:r>
          </a:p>
          <a:p>
            <a:pPr lvl="3">
              <a:spcBef>
                <a:spcPct val="0"/>
              </a:spcBef>
            </a:pPr>
            <a:r>
              <a:rPr lang="en-US" altLang="en-US" dirty="0"/>
              <a:t>Geometric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C3D9A79-670F-48FF-958D-6D369AAFE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Asian Options</a:t>
            </a:r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9C65CBF1-8E37-4BD1-8DDF-914219DB839E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E3666C-70C0-4CF0-98EC-3E63DD3DC897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08508FB0-1299-4171-888B-47221857BA25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AB33A1-9D83-4078-B570-2F3630045DEE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3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01649" y="1584325"/>
                <a:ext cx="4302263" cy="3130550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SzPct val="100000"/>
                  <a:buFont typeface="Arial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Arial"/>
                  </a:rPr>
                  <a:t>European Option</a:t>
                </a: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Payoff is based on the final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 b="0" dirty="0">
                    <a:ea typeface="ＭＳ Ｐゴシック" charset="0"/>
                    <a:cs typeface="Arial"/>
                  </a:rPr>
                  <a:t> and the strike price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𝐾</m:t>
                    </m:r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Only exercised at maturity</a:t>
                </a: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⁡(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, 0)</m:t>
                    </m:r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Put: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𝐾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  <a:cs typeface="Arial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  <a:cs typeface="Arial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, 0</m:t>
                            </m:r>
                          </m:e>
                        </m:d>
                      </m:e>
                    </m:func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Put-Call Parity: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𝐾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)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𝑞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)</m:t>
                        </m:r>
                      </m:sup>
                    </m:sSup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01649" y="1584325"/>
                <a:ext cx="4302263" cy="3130550"/>
              </a:xfrm>
              <a:blipFill>
                <a:blip r:embed="rId2"/>
                <a:stretch>
                  <a:fillRect l="-3541" t="-2339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Asian Options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464B1-7304-447F-8E94-5192E34B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3" y="757719"/>
            <a:ext cx="2361631" cy="39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3732420" cy="3130550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SzPct val="100000"/>
                  <a:buFont typeface="Arial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Arial"/>
                  </a:rPr>
                  <a:t>American Option</a:t>
                </a: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Same as European option, but can be exercised at any time before expiry</a:t>
                </a: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Call: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  <a:cs typeface="Arial"/>
                                  </a:rPr>
                                  <m:t>𝑆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  <a:ea typeface="ＭＳ Ｐゴシック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  <a:ea typeface="ＭＳ Ｐゴシック" charset="0"/>
                                        <a:cs typeface="Arial"/>
                                      </a:rPr>
                                      <m:t>𝑇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𝐾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, 0</m:t>
                            </m:r>
                          </m:e>
                        </m:d>
                      </m:e>
                    </m:func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⁡(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𝐾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400" b="0" i="1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𝑇</m:t>
                            </m:r>
                          </m:e>
                        </m:acc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, 0)</m:t>
                    </m:r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Put-Call Parity: </a:t>
                </a:r>
                <a:endParaRPr lang="en-US" sz="1400" b="0" i="1" dirty="0">
                  <a:latin typeface="Cambria Math" panose="02040503050406030204" pitchFamily="18" charset="0"/>
                  <a:ea typeface="ＭＳ Ｐゴシック" charset="0"/>
                  <a:cs typeface="Arial"/>
                </a:endParaRPr>
              </a:p>
              <a:p>
                <a:pPr indent="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≤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ＭＳ Ｐゴシック" charset="0"/>
                          <a:cs typeface="Arial"/>
                        </a:rPr>
                        <m:t>𝐾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Arial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algn="just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endParaRPr lang="en-US" sz="1400" b="0" dirty="0">
                  <a:ea typeface="ＭＳ Ｐゴシック" charset="0"/>
                  <a:cs typeface="Arial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3732420" cy="3130550"/>
              </a:xfrm>
              <a:blipFill>
                <a:blip r:embed="rId2"/>
                <a:stretch>
                  <a:fillRect l="-4078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Asian Options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D1BA6-A68A-4F69-A5AE-E9669B00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3" y="757719"/>
            <a:ext cx="2361631" cy="39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American Option (Cont.)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i="1" dirty="0">
                <a:ea typeface="ＭＳ Ｐゴシック" charset="0"/>
                <a:cs typeface="Arial"/>
              </a:rPr>
              <a:t>Ceteris paribus,</a:t>
            </a:r>
            <a:r>
              <a:rPr lang="en-US" sz="1400" b="0" dirty="0">
                <a:ea typeface="ＭＳ Ｐゴシック" charset="0"/>
                <a:cs typeface="Arial"/>
              </a:rPr>
              <a:t> between an American and European option, American options will be worth more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Asian Options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4AEBC-EDAE-4D68-BF0A-EB3F7D26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3" y="757719"/>
            <a:ext cx="2361631" cy="39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Asian Option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Path-dependent, based on the average of the prices of the asset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i="1" dirty="0">
                <a:ea typeface="ＭＳ Ｐゴシック" charset="0"/>
                <a:cs typeface="Arial"/>
              </a:rPr>
              <a:t>Ceteris paribus,</a:t>
            </a:r>
            <a:r>
              <a:rPr lang="en-US" sz="1400" b="0" dirty="0">
                <a:ea typeface="ＭＳ Ｐゴシック" charset="0"/>
                <a:cs typeface="Arial"/>
              </a:rPr>
              <a:t> between an Asian, European, and American options, Asian options will be worth the least because the averaging reduces volatility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Asian Options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5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4184762" cy="3130550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SzPct val="100000"/>
                  <a:buFont typeface="Arial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Arial"/>
                  </a:rPr>
                  <a:t>Geometric vs Arithmetic</a:t>
                </a: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This averaging can be arithmetic or geometric</a:t>
                </a: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(0, 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)−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, 0)</m:t>
                    </m:r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Arithmetic: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0, 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1400" b="0" i="1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1400" b="0" dirty="0">
                    <a:ea typeface="ＭＳ Ｐゴシック" charset="0"/>
                    <a:cs typeface="Arial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𝑛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0,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exp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⁡(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ＭＳ Ｐゴシック" charset="0"/>
                                <a:cs typeface="Arial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  <a:cs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ＭＳ Ｐゴシック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ＭＳ Ｐゴシック" charset="0"/>
                                        <a:cs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ＭＳ Ｐゴシック" charset="0"/>
                                        <a:cs typeface="Arial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𝑑𝑡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4184762" cy="3130550"/>
              </a:xfrm>
              <a:blipFill>
                <a:blip r:embed="rId2"/>
                <a:stretch>
                  <a:fillRect l="-3639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Asian Options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2A571-CC11-400A-9832-E911A754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12" y="707849"/>
            <a:ext cx="4457588" cy="2750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8D2F4-20AE-45CF-B4FC-E6CAECEC6A36}"/>
                  </a:ext>
                </a:extLst>
              </p:cNvPr>
              <p:cNvSpPr txBox="1"/>
              <p:nvPr/>
            </p:nvSpPr>
            <p:spPr>
              <a:xfrm>
                <a:off x="7785652" y="2083333"/>
                <a:ext cx="1285460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8D2F4-20AE-45CF-B4FC-E6CAECEC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652" y="2083333"/>
                <a:ext cx="1285460" cy="6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5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>
            <a:extLst>
              <a:ext uri="{FF2B5EF4-FFF2-40B4-BE49-F238E27FC236}">
                <a16:creationId xmlns:a16="http://schemas.microsoft.com/office/drawing/2014/main" id="{678AB051-01B7-4DF1-B487-05B2813C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Closed Form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Monte Carlo</a:t>
            </a:r>
          </a:p>
          <a:p>
            <a:pPr indent="0">
              <a:spcBef>
                <a:spcPct val="0"/>
              </a:spcBef>
              <a:defRPr/>
            </a:pPr>
            <a:endParaRPr lang="en-US" alt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006B0EF2-B9C1-4CEE-A2EE-6CEB4B582D61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0" y="0"/>
            <a:ext cx="4479925" cy="515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9220" name="Picture 4" descr="New York University Tandon School of Engineering - Wikipedia">
            <a:extLst>
              <a:ext uri="{FF2B5EF4-FFF2-40B4-BE49-F238E27FC236}">
                <a16:creationId xmlns:a16="http://schemas.microsoft.com/office/drawing/2014/main" id="{67021AF3-ECD2-44C1-BF9D-44F02BFF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6"/>
          <a:stretch>
            <a:fillRect/>
          </a:stretch>
        </p:blipFill>
        <p:spPr bwMode="auto">
          <a:xfrm>
            <a:off x="0" y="-11113"/>
            <a:ext cx="4418013" cy="51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6051550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European Call Option (Underlying is GBM)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B5236-9521-4806-8345-09C3BCED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40" y="2201102"/>
            <a:ext cx="3508919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6051550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European Call Option (Underlying is JD)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C2DD1-5604-4A82-8567-75B712B4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342114"/>
            <a:ext cx="4905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>
            <a:extLst>
              <a:ext uri="{FF2B5EF4-FFF2-40B4-BE49-F238E27FC236}">
                <a16:creationId xmlns:a16="http://schemas.microsoft.com/office/drawing/2014/main" id="{4D2F17E3-E021-4484-8134-3E4619E116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Why Jump-Diffusion?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What are Asian Options?</a:t>
            </a:r>
          </a:p>
          <a:p>
            <a:pPr indent="0">
              <a:spcBef>
                <a:spcPct val="0"/>
              </a:spcBef>
              <a:defRPr/>
            </a:pPr>
            <a:endParaRPr lang="en-US" alt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4" descr="New York University Tandon School of Engineering - Wikipedia">
            <a:extLst>
              <a:ext uri="{FF2B5EF4-FFF2-40B4-BE49-F238E27FC236}">
                <a16:creationId xmlns:a16="http://schemas.microsoft.com/office/drawing/2014/main" id="{E9424A64-2EE4-4996-9F36-7B8A122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6"/>
          <a:stretch>
            <a:fillRect/>
          </a:stretch>
        </p:blipFill>
        <p:spPr bwMode="auto">
          <a:xfrm>
            <a:off x="0" y="-11113"/>
            <a:ext cx="4418013" cy="51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695269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Geometric Asian Call Option (Underlying is GBM)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8410E-1841-4616-9094-C29BB7258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7" t="16660"/>
          <a:stretch/>
        </p:blipFill>
        <p:spPr>
          <a:xfrm>
            <a:off x="2267188" y="2292177"/>
            <a:ext cx="4609624" cy="20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49" y="1584325"/>
            <a:ext cx="7827341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Geometric Asian Call Option (Underlying is Jump-Diffusion)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13ABB-D430-42B3-AE1C-42C770D1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182812"/>
            <a:ext cx="5657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6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49" y="1584325"/>
            <a:ext cx="7827341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Simulation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12CDD-B054-4F01-8F55-A20771B1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34" y="1990518"/>
            <a:ext cx="4700733" cy="27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49" y="1584325"/>
            <a:ext cx="7827341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Simulation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B9C82-09EB-448F-8D07-6AF8AEA8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88" y="1620699"/>
            <a:ext cx="5334224" cy="32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49" y="1584325"/>
            <a:ext cx="7827341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Simulation</a:t>
            </a: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Findings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7D2D8-283B-48A9-A6DF-B88E1905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34" y="1863587"/>
            <a:ext cx="4597531" cy="28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0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>
            <a:extLst>
              <a:ext uri="{FF2B5EF4-FFF2-40B4-BE49-F238E27FC236}">
                <a16:creationId xmlns:a16="http://schemas.microsoft.com/office/drawing/2014/main" id="{BD1DDB3A-0113-4036-94CD-CDB601E09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Future Steps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Non-constant volatility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Heston volatility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fBM</a:t>
            </a: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Other Exotic Options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Asian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Barrier</a:t>
            </a:r>
          </a:p>
          <a:p>
            <a:pPr indent="0">
              <a:spcBef>
                <a:spcPct val="0"/>
              </a:spcBef>
              <a:defRPr/>
            </a:pPr>
            <a:endParaRPr lang="en-US" alt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A400864E-3914-401D-A224-756287F436AE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0" y="0"/>
            <a:ext cx="4479925" cy="515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0244" name="Picture 4" descr="New York University Tandon School of Engineering - Wikipedia">
            <a:extLst>
              <a:ext uri="{FF2B5EF4-FFF2-40B4-BE49-F238E27FC236}">
                <a16:creationId xmlns:a16="http://schemas.microsoft.com/office/drawing/2014/main" id="{D1C46541-48A6-404F-BA7B-E680FFEA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6"/>
          <a:stretch>
            <a:fillRect/>
          </a:stretch>
        </p:blipFill>
        <p:spPr bwMode="auto">
          <a:xfrm>
            <a:off x="0" y="-11113"/>
            <a:ext cx="4418013" cy="51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>
            <a:extLst>
              <a:ext uri="{FF2B5EF4-FFF2-40B4-BE49-F238E27FC236}">
                <a16:creationId xmlns:a16="http://schemas.microsoft.com/office/drawing/2014/main" id="{2C08E54A-C840-4DAF-A4D8-76FAC5DB47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alt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spcBef>
                <a:spcPct val="0"/>
              </a:spcBef>
              <a:defRPr/>
            </a:pPr>
            <a:endParaRPr lang="en-US" alt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1">
            <a:extLst>
              <a:ext uri="{FF2B5EF4-FFF2-40B4-BE49-F238E27FC236}">
                <a16:creationId xmlns:a16="http://schemas.microsoft.com/office/drawing/2014/main" id="{C3A4F7FD-8B38-4364-A859-8D0806B7752B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0" y="0"/>
            <a:ext cx="4479925" cy="515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1268" name="Picture 4" descr="New York University Tandon School of Engineering - Wikipedia">
            <a:extLst>
              <a:ext uri="{FF2B5EF4-FFF2-40B4-BE49-F238E27FC236}">
                <a16:creationId xmlns:a16="http://schemas.microsoft.com/office/drawing/2014/main" id="{3CB0A9AD-A32B-48BF-88A7-378BDB9D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6"/>
          <a:stretch>
            <a:fillRect/>
          </a:stretch>
        </p:blipFill>
        <p:spPr bwMode="auto">
          <a:xfrm>
            <a:off x="0" y="-11113"/>
            <a:ext cx="4418013" cy="51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>
            <a:extLst>
              <a:ext uri="{FF2B5EF4-FFF2-40B4-BE49-F238E27FC236}">
                <a16:creationId xmlns:a16="http://schemas.microsoft.com/office/drawing/2014/main" id="{2C08E54A-C840-4DAF-A4D8-76FAC5DB47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37861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 Merton, Option pricing when underlying stock returns are discontinuous, J. Financial Economics, 3 (1976), pp. 125–144.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D. Madan, Option valuation using the fast Fourier transform, J.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Finance, 2 (1998), pp. 61–73.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Tankov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Financial Modelling with Jump Processes, Chapman &amp; Hall / CRC Press, 2004.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Tankov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L´evy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Processes in Finance: Inverse Problems and Dependence Modelling, PhD thesis, Ecole Polytechnique, France, 2004.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Kemna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A.G.Z.; Vorst, A.C.F.; Rotterdam, E.U.;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Instituut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Econometrisch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(1990), A Pricing Method for Options Based on Average Asset Values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Osborne, M. (1959). Brownian Motion in the Stock Market. Operations Research, 7(2), 145-173.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Gugole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Nicola. (2016). Merton jump-diffusion model versus the Black and Scholes approach for the log-returns and volatility smile fitting. International Journal of Pure and Applied Mathematics. 109. (2016): 719-736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Tankov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Peter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Voltchkova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Ekaterina. (2009). Jump-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difiusion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models: a practitioner's guide. Banque et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Marchés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0">
              <a:spcBef>
                <a:spcPct val="0"/>
              </a:spcBef>
              <a:defRPr/>
            </a:pPr>
            <a:endParaRPr lang="en-US" altLang="en-US" sz="5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1">
            <a:extLst>
              <a:ext uri="{FF2B5EF4-FFF2-40B4-BE49-F238E27FC236}">
                <a16:creationId xmlns:a16="http://schemas.microsoft.com/office/drawing/2014/main" id="{C3A4F7FD-8B38-4364-A859-8D0806B7752B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0" y="0"/>
            <a:ext cx="4479925" cy="515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1268" name="Picture 4" descr="New York University Tandon School of Engineering - Wikipedia">
            <a:extLst>
              <a:ext uri="{FF2B5EF4-FFF2-40B4-BE49-F238E27FC236}">
                <a16:creationId xmlns:a16="http://schemas.microsoft.com/office/drawing/2014/main" id="{3CB0A9AD-A32B-48BF-88A7-378BDB9D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6"/>
          <a:stretch>
            <a:fillRect/>
          </a:stretch>
        </p:blipFill>
        <p:spPr bwMode="auto">
          <a:xfrm>
            <a:off x="0" y="-11113"/>
            <a:ext cx="4418013" cy="51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7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>
            <a:extLst>
              <a:ext uri="{FF2B5EF4-FFF2-40B4-BE49-F238E27FC236}">
                <a16:creationId xmlns:a16="http://schemas.microsoft.com/office/drawing/2014/main" id="{4A03BC63-1969-4BF9-A54A-B7DC21E1F9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4289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Why Jump-Diffusion?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Shortcomings of other distributions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Normal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Log-Normal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Mathematical Definition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Simple Poisson Process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Compound Poisson Process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Jump-Diffusion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Merton Model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Types of Options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European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American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Asian</a:t>
            </a:r>
          </a:p>
          <a:p>
            <a:pPr lvl="3">
              <a:spcBef>
                <a:spcPct val="0"/>
              </a:spcBef>
            </a:pPr>
            <a:r>
              <a:rPr lang="en-US" altLang="en-US" dirty="0"/>
              <a:t>Arithmetic</a:t>
            </a:r>
          </a:p>
          <a:p>
            <a:pPr lvl="3">
              <a:spcBef>
                <a:spcPct val="0"/>
              </a:spcBef>
            </a:pPr>
            <a:r>
              <a:rPr lang="en-US" altLang="en-US" dirty="0"/>
              <a:t>Geometric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C3D9A79-670F-48FF-958D-6D369AAFE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Jump-Diffusion</a:t>
            </a:r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9C65CBF1-8E37-4BD1-8DDF-914219DB839E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E3666C-70C0-4CF0-98EC-3E63DD3DC897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08508FB0-1299-4171-888B-47221857BA25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AB33A1-9D83-4078-B570-2F3630045DE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Normal Distribution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err="1">
                <a:ea typeface="ＭＳ Ｐゴシック" charset="0"/>
                <a:cs typeface="Arial"/>
              </a:rPr>
              <a:t>Bachelier</a:t>
            </a:r>
            <a:r>
              <a:rPr lang="en-US" sz="1400" b="0" dirty="0">
                <a:ea typeface="ＭＳ Ｐゴシック" charset="0"/>
                <a:cs typeface="Arial"/>
              </a:rPr>
              <a:t> (1900) – Absolute Price Changes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Changes in price are relative, not absolute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sz="1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C76C0-20B1-44F9-B5C2-71E135227D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AEFBA485-4962-49EE-9000-51C468B06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77C92-058C-41E5-B518-A03DE42B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57" y="1545476"/>
            <a:ext cx="4480560" cy="27651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Log-Normal Distribution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Osborne (1959) or Samuelson (1964)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Doesn’t account for fat-tailed behavior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Prices aren’t continuous*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sz="1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DEE3EFE-23D4-42DF-B7DC-34B02451678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411121" y="916268"/>
            <a:ext cx="3328688" cy="2054276"/>
          </a:xfrm>
          <a:prstGeom prst="rect">
            <a:avLst/>
          </a:prstGeom>
        </p:spPr>
      </p:pic>
      <p:sp>
        <p:nvSpPr>
          <p:cNvPr id="13" name="AutoShape 14">
            <a:extLst>
              <a:ext uri="{FF2B5EF4-FFF2-40B4-BE49-F238E27FC236}">
                <a16:creationId xmlns:a16="http://schemas.microsoft.com/office/drawing/2014/main" id="{AEFBA485-4962-49EE-9000-51C468B06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4277D-A028-448B-B033-BBEF62FD4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4"/>
          <a:stretch/>
        </p:blipFill>
        <p:spPr>
          <a:xfrm>
            <a:off x="5411121" y="2914984"/>
            <a:ext cx="3328688" cy="18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Jump-Diffusion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Kurtosis of returns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Discrete time process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Highly flexible in terms of behavior</a:t>
            </a:r>
            <a:endParaRPr lang="en-US" sz="8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A3F8-DCA4-4E9C-86B8-0A74CF8CF0D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915D-BED7-47D4-8467-B246421E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1472601"/>
            <a:ext cx="4480560" cy="2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3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Simple Poisson Process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Jump size of 1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Exponential distribution for time between jumps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1DFB7-6CAD-4D1E-9C59-DE9B4E92C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3440" y="712598"/>
            <a:ext cx="4480560" cy="2932641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8B4134-6ACD-480C-B22F-0BE45D6FBCB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859987" y="3269359"/>
            <a:ext cx="3036224" cy="18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3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3811588" cy="3130550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SzPct val="100000"/>
                  <a:buFont typeface="Arial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Arial"/>
                  </a:rPr>
                  <a:t>Compound Poisson Process</a:t>
                </a: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Jump size based on some arbitrary distribution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)</m:t>
                    </m:r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In this case,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f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ＭＳ Ｐゴシック" charset="0"/>
                            <a:cs typeface="Arial"/>
                          </a:rPr>
                          <m:t>x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ＭＳ Ｐゴシック" charset="0"/>
                        <a:cs typeface="Arial"/>
                      </a:rPr>
                      <m:t>(0, 1)</m:t>
                    </m:r>
                  </m:oMath>
                </a14:m>
                <a:endParaRPr lang="en-US" sz="1400" b="0" dirty="0">
                  <a:ea typeface="ＭＳ Ｐゴシック" charset="0"/>
                  <a:cs typeface="Arial"/>
                </a:endParaRPr>
              </a:p>
              <a:p>
                <a:pPr indent="-285750" fontAlgn="auto">
                  <a:lnSpc>
                    <a:spcPct val="200000"/>
                  </a:lnSpc>
                  <a:spcAft>
                    <a:spcPts val="0"/>
                  </a:spcAft>
                  <a:buSzPct val="100000"/>
                  <a:buFont typeface="Arial"/>
                  <a:buChar char="•"/>
                  <a:defRPr/>
                </a:pPr>
                <a:r>
                  <a:rPr lang="en-US" sz="1400" b="0" dirty="0">
                    <a:ea typeface="ＭＳ Ｐゴシック" charset="0"/>
                    <a:cs typeface="Arial"/>
                  </a:rPr>
                  <a:t>Exponential distribution for time between jumps</a:t>
                </a:r>
              </a:p>
              <a:p>
                <a:pPr>
                  <a:buFont typeface="Arial" charset="0"/>
                  <a:buNone/>
                  <a:defRPr/>
                </a:pPr>
                <a:endParaRPr lang="en-US" dirty="0"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A8E21CA-87CE-42EB-9AC0-A676DC26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01650" y="1584325"/>
                <a:ext cx="3811588" cy="3130550"/>
              </a:xfrm>
              <a:blipFill>
                <a:blip r:embed="rId2"/>
                <a:stretch>
                  <a:fillRect l="-3994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47A54-5BD2-427D-9D30-EF2FA1FA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16" y="1771525"/>
            <a:ext cx="4465983" cy="2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E21CA-87CE-42EB-9AC0-A676DC261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Jump-Diffusion</a:t>
            </a:r>
          </a:p>
          <a:p>
            <a:pPr indent="-285750" algn="just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Summation of Compound Poisson Process and Brownian motion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195" name="Text Placeholder 3">
            <a:extLst>
              <a:ext uri="{FF2B5EF4-FFF2-40B4-BE49-F238E27FC236}">
                <a16:creationId xmlns:a16="http://schemas.microsoft.com/office/drawing/2014/main" id="{42FBBFDD-87DF-4F0D-9E50-AE72CA7EC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Jump-Diffusion</a:t>
            </a:r>
          </a:p>
        </p:txBody>
      </p:sp>
      <p:sp>
        <p:nvSpPr>
          <p:cNvPr id="8197" name="Date Placeholder 2">
            <a:extLst>
              <a:ext uri="{FF2B5EF4-FFF2-40B4-BE49-F238E27FC236}">
                <a16:creationId xmlns:a16="http://schemas.microsoft.com/office/drawing/2014/main" id="{67F0F4AD-FF92-48A6-B8DA-6214315905CD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9C14EE-691E-48D6-8264-F7869A34F19B}" type="datetime1">
              <a:rPr lang="en-US" altLang="en-US">
                <a:solidFill>
                  <a:srgbClr val="898989"/>
                </a:solidFill>
              </a:rPr>
              <a:pPr/>
              <a:t>12/20/2020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AA018E15-DF09-4AA4-90EB-62CBC08A3B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D6D5F6-E170-4739-A367-94FB11383031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B33C7-049B-4B93-969C-363AE68C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711" y="1355830"/>
            <a:ext cx="4651289" cy="28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5559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773</Words>
  <Application>Microsoft Office PowerPoint</Application>
  <PresentationFormat>On-screen Show (16:9)</PresentationFormat>
  <Paragraphs>170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Meera Dugar</cp:lastModifiedBy>
  <cp:revision>69</cp:revision>
  <dcterms:created xsi:type="dcterms:W3CDTF">2013-09-03T13:03:01Z</dcterms:created>
  <dcterms:modified xsi:type="dcterms:W3CDTF">2020-12-20T06:12:30Z</dcterms:modified>
</cp:coreProperties>
</file>