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b5d7f6a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b5d7f6a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Each training example is a user-inputted symptom description followed by the AI’s recommended medication. This format teaches the model realistic conversational exchanges.</a:t>
            </a:r>
            <a:endParaRPr/>
          </a:p>
          <a:p>
            <a:pPr indent="-298450" lvl="0" marL="457200" rtl="0" algn="l">
              <a:spcBef>
                <a:spcPts val="0"/>
              </a:spcBef>
              <a:spcAft>
                <a:spcPts val="0"/>
              </a:spcAft>
              <a:buSzPts val="1100"/>
              <a:buChar char="-"/>
            </a:pPr>
            <a:r>
              <a:rPr lang="en"/>
              <a:t>We limit each example to 4096 tokens to balance detail with processing efficiency, ensuring the model remains responsive and accurate without getting overwhelmed.</a:t>
            </a:r>
            <a:endParaRPr/>
          </a:p>
          <a:p>
            <a:pPr indent="-298450" lvl="0" marL="457200" rtl="0" algn="l">
              <a:spcBef>
                <a:spcPts val="0"/>
              </a:spcBef>
              <a:spcAft>
                <a:spcPts val="0"/>
              </a:spcAft>
              <a:buSzPts val="1100"/>
              <a:buChar char="-"/>
            </a:pPr>
            <a:r>
              <a:rPr lang="en"/>
              <a:t>We follow a three-phase approach: training the model on known data, optionally validating to prevent overfitting, and testing to assess performance on new data.</a:t>
            </a:r>
            <a:endParaRPr/>
          </a:p>
          <a:p>
            <a:pPr indent="-298450" lvl="0" marL="457200" rtl="0" algn="l">
              <a:spcBef>
                <a:spcPts val="0"/>
              </a:spcBef>
              <a:spcAft>
                <a:spcPts val="0"/>
              </a:spcAft>
              <a:buSzPts val="1100"/>
              <a:buChar char="-"/>
            </a:pPr>
            <a:r>
              <a:rPr lang="en"/>
              <a:t>Data is imported using standard Python libraries, ensuring it’s ready for training while maintaining its integrity.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b5d7f6a4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b5d7f6a4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code shows how we save our training data. We use a format called JSONL, which means each line in the file represents one training example.</a:t>
            </a:r>
            <a:endParaRPr/>
          </a:p>
          <a:p>
            <a:pPr indent="-298450" lvl="0" marL="457200" rtl="0" algn="l">
              <a:spcBef>
                <a:spcPts val="0"/>
              </a:spcBef>
              <a:spcAft>
                <a:spcPts val="0"/>
              </a:spcAft>
              <a:buSzPts val="1100"/>
              <a:buChar char="-"/>
            </a:pPr>
            <a:r>
              <a:rPr lang="en"/>
              <a:t>The function write_jsonl takes a list of data and a filename. It opens the file, writes each piece of data as a separate line, and ensures it’s properly formatted in JSON, which is a common data format that's easy to read and use.</a:t>
            </a:r>
            <a:endParaRPr/>
          </a:p>
          <a:p>
            <a:pPr indent="-298450" lvl="0" marL="457200" rtl="0" algn="l">
              <a:spcBef>
                <a:spcPts val="0"/>
              </a:spcBef>
              <a:spcAft>
                <a:spcPts val="0"/>
              </a:spcAft>
              <a:buSzPts val="1100"/>
              <a:buChar char="-"/>
            </a:pPr>
            <a:r>
              <a:rPr lang="en"/>
              <a:t>We use this function to create two files: one for training our model and another for validation. This helps us organize our data neatly and makes it easier to manage during training and testing phases.</a:t>
            </a:r>
            <a:endParaRPr/>
          </a:p>
          <a:p>
            <a:pPr indent="-298450" lvl="0" marL="457200" rtl="0" algn="l">
              <a:spcBef>
                <a:spcPts val="0"/>
              </a:spcBef>
              <a:spcAft>
                <a:spcPts val="0"/>
              </a:spcAft>
              <a:buSzPts val="1100"/>
              <a:buChar char="-"/>
            </a:pPr>
            <a:r>
              <a:rPr lang="en"/>
              <a:t>By keeping our data organized and easy to access, we streamline the process of training and validating our model, ensuring reliability and efficiency.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b68a631d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b68a631d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monitor the training process through a status check to ensure everything is running smoothly. A successful status means our model is learning without any issues.</a:t>
            </a:r>
            <a:endParaRPr/>
          </a:p>
          <a:p>
            <a:pPr indent="-298450" lvl="0" marL="457200" rtl="0" algn="l">
              <a:spcBef>
                <a:spcPts val="0"/>
              </a:spcBef>
              <a:spcAft>
                <a:spcPts val="0"/>
              </a:spcAft>
              <a:buSzPts val="1100"/>
              <a:buChar char="-"/>
            </a:pPr>
            <a:r>
              <a:rPr lang="en"/>
              <a:t>This part of the code retrieves the job's details like the Job ID and how many tokens the model has been trained on. These tokens represent the data pieces the model has learned from.</a:t>
            </a:r>
            <a:endParaRPr/>
          </a:p>
          <a:p>
            <a:pPr indent="-298450" lvl="0" marL="457200" rtl="0" algn="l">
              <a:spcBef>
                <a:spcPts val="0"/>
              </a:spcBef>
              <a:spcAft>
                <a:spcPts val="0"/>
              </a:spcAft>
              <a:buSzPts val="1100"/>
              <a:buChar char="-"/>
            </a:pPr>
            <a:r>
              <a:rPr lang="en"/>
              <a:t>The log shows the training progress, including the training loss at each step. Lower training loss indicates better learning by the model. We also ensure there are checkpoints where we can save the model’s state, which is crucial for long training processes.</a:t>
            </a:r>
            <a:endParaRPr/>
          </a:p>
          <a:p>
            <a:pPr indent="-298450" lvl="0" marL="457200" rtl="0" algn="l">
              <a:spcBef>
                <a:spcPts val="0"/>
              </a:spcBef>
              <a:spcAft>
                <a:spcPts val="0"/>
              </a:spcAft>
              <a:buSzPts val="1100"/>
              <a:buChar char="-"/>
            </a:pPr>
            <a:r>
              <a:rPr lang="en"/>
              <a:t>At the end of the fine-tuning, we have a new model ID, which is a version of our AI specifically tailored to our needs. This model ID is used whenever we need the AI to generate responses.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b66fdd8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b66fdd8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Inference is the stage where our model puts what it has learned into practice. It uses the fine-tuned model to predict outcomes based on new data.</a:t>
            </a:r>
            <a:endParaRPr/>
          </a:p>
          <a:p>
            <a:pPr indent="-298450" lvl="0" marL="457200" rtl="0" algn="l">
              <a:spcBef>
                <a:spcPts val="0"/>
              </a:spcBef>
              <a:spcAft>
                <a:spcPts val="0"/>
              </a:spcAft>
              <a:buSzPts val="1100"/>
              <a:buChar char="-"/>
            </a:pPr>
            <a:r>
              <a:rPr lang="en"/>
              <a:t>Here, we use the Chat.Completions function with our model to generate a response. We provide a set of test messages as input, and the model returns what it thinks is the best response based on the training it received.</a:t>
            </a:r>
            <a:endParaRPr/>
          </a:p>
          <a:p>
            <a:pPr indent="-298450" lvl="0" marL="457200" rtl="0" algn="l">
              <a:spcBef>
                <a:spcPts val="0"/>
              </a:spcBef>
              <a:spcAft>
                <a:spcPts val="0"/>
              </a:spcAft>
              <a:buSzPts val="1100"/>
              <a:buChar char="-"/>
            </a:pPr>
            <a:r>
              <a:rPr lang="en"/>
              <a:t>In this example, for symptoms described in the test messages, the model recommends a medication. It shows the model not only understands the query but also provides medically relevant advice, like suggesting ritonavir for treating AIDS/HIV.</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b68a631d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b68a631d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b92772aa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b92772aa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Rising Demand for AI in Healthcare: The increasing integration of artificial intelligence in healthcare presents a significant opportunity for tools that enhance diagnostic accuracy and treatment efficacy, driving demand for advanced AI solutions.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Efficiency in Clinical Settings: Medical professionals seek tools that reduce time spent on administrative tasks and improve clinical workflows. An AI tool that provides quick and accurate drug recommendations can greatly enhance operational efficiency.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Support for Telemedicine: With the growth of telemedicine, there's a growing need for tools that support remote diagnosis and treatment recommendations. This AI tool can be a vital component in telehealth platforms, providing critical support in virtual care environments.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Continued Professional Education: The tool can also serve as an educational platform for medical professionals, keeping them updated on the latest medications and treatment protocols, thus fostering continuous learning and professional development.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Expansion into New Markets: Initially targeted at individual clinics and hospitals, the tool has the potential to expand into larger healthcare systems and different geographic regions, further increasing its market reach.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Compliance and Standardization: As regulatory bodies push for higher standards in patient care and data handling, tools that help medical professionals stay compliant and standardize care protocols will be increasingly valuable.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b5d7f6b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b5d7f6b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10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Symptom Checker: Users could enter their symptoms into the app, and it would provide a list of possible conditions that match those symptoms. This could help patients decide whether they need to seek medical care immediately or monitor their symptoms at home.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Medication Management: The tool could remind patients when to take their medications, provide information on potential side effects, and advise on drug interactions. This is especially useful for patients with chronic conditions who take multiple medications.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Virtual Consultation: Integration with telemedicine platforms could allow users to consult with healthcare providers directly through the app. Providers could review the symptoms and information provided by MedAI to prepare for and guide the consultation.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Health Education: The app could provide educational content tailored to the user’s symptoms or conditions. This could include advice on home care, when to seek professional help, and how to prevent related health issues.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Triage and Urgency Assessment: By assessing symptoms, the tool could help triage patients, suggesting whether they need emergency care, can wait for a regular doctor's appointment, or can manage their symptoms at home.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Integration with Healthcare Systems: The tool could be integrated with electronic health records (EHR), allowing it to access a patient’s medical history and make more accurate recommendations based on past health issues and treatments.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Research and Data Collection: With user consent, the app could collect data on common symptoms and their outcomes, helping healthcare researchers identify trends, potential outbreaks, and effectiveness of treatments.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Support for Healthcare Providers: Clinicians could use the tool to quickly check potential diagnoses and treatments, helping them make decisions or reminding them of less common conditions they might not immediately consider.</a:t>
            </a:r>
            <a:endParaRPr sz="12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b5d7f6be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b5d7f6be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b5d7f6be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b5d7f6be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b92772aa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b92772aa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b5d7f6b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b5d7f6b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b5d7f6be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b5d7f6be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The "MedAI" tool serves as a sophisticated symptom checker that leverages a large language model (LLM) designed specifically for medical assistance. By inputting</a:t>
            </a:r>
            <a:r>
              <a:rPr b="1" lang="en" sz="1000">
                <a:solidFill>
                  <a:schemeClr val="dk1"/>
                </a:solidFill>
              </a:rPr>
              <a:t> symptoms</a:t>
            </a:r>
            <a:r>
              <a:rPr b="1" lang="en" sz="1000">
                <a:solidFill>
                  <a:schemeClr val="dk1"/>
                </a:solidFill>
              </a:rPr>
              <a:t>, users can access tailored recommendations for medications that align with their specific health conditions. This capability aids individuals in determining the urgency of their medical needs—whether to seek immediate healthcare intervention or manage their condition at home with the appropriate medications. This approach not only streamlines the process of identifying suitable treatments but also enhances patient autonomy in managing their health effectively.</a:t>
            </a:r>
            <a:endParaRPr b="1"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92772aa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92772aa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Objective 1: Enhance Clinical Decision Support</a:t>
            </a:r>
            <a:endParaRPr/>
          </a:p>
          <a:p>
            <a:pPr indent="0" lvl="0" marL="0" rtl="0" algn="l">
              <a:spcBef>
                <a:spcPts val="0"/>
              </a:spcBef>
              <a:spcAft>
                <a:spcPts val="0"/>
              </a:spcAft>
              <a:buClr>
                <a:schemeClr val="dk1"/>
              </a:buClr>
              <a:buSzPts val="1100"/>
              <a:buFont typeface="Arial"/>
              <a:buNone/>
            </a:pPr>
            <a:r>
              <a:rPr lang="en"/>
              <a:t>Our first goal is to enhance clinical decision-making by using AI to provide precise </a:t>
            </a:r>
            <a:r>
              <a:rPr b="1" lang="en" sz="1000">
                <a:solidFill>
                  <a:schemeClr val="dk1"/>
                </a:solidFill>
              </a:rPr>
              <a:t>medications</a:t>
            </a:r>
            <a:r>
              <a:rPr lang="en"/>
              <a:t> recommendations based on detailed medical analyses.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Objective 2: Streamline Professional Workflows</a:t>
            </a:r>
            <a:endParaRPr/>
          </a:p>
          <a:p>
            <a:pPr indent="0" lvl="0" marL="0" rtl="0" algn="l">
              <a:spcBef>
                <a:spcPts val="0"/>
              </a:spcBef>
              <a:spcAft>
                <a:spcPts val="0"/>
              </a:spcAft>
              <a:buClr>
                <a:schemeClr val="dk1"/>
              </a:buClr>
              <a:buSzPts val="1100"/>
              <a:buFont typeface="Arial"/>
              <a:buNone/>
            </a:pPr>
            <a:r>
              <a:rPr lang="en"/>
              <a:t>We also aim to streamline healthcare workflows, enabling professionals to access vital information quickly through a conversational AI interface.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Objective 3: Train with Realistic Medical Scenarios</a:t>
            </a:r>
            <a:endParaRPr/>
          </a:p>
          <a:p>
            <a:pPr indent="0" lvl="0" marL="0" rtl="0" algn="l">
              <a:spcBef>
                <a:spcPts val="0"/>
              </a:spcBef>
              <a:spcAft>
                <a:spcPts val="0"/>
              </a:spcAft>
              <a:buClr>
                <a:schemeClr val="dk1"/>
              </a:buClr>
              <a:buSzPts val="1100"/>
              <a:buFont typeface="Arial"/>
              <a:buNone/>
            </a:pPr>
            <a:r>
              <a:rPr lang="en"/>
              <a:t>MEDA is trained with realistic medical scenarios to understand and respond accurately to complex medical conditions.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Objective 4: Ensure Accuracy and Reliability</a:t>
            </a:r>
            <a:endParaRPr/>
          </a:p>
          <a:p>
            <a:pPr indent="0" lvl="0" marL="0" rtl="0" algn="l">
              <a:spcBef>
                <a:spcPts val="0"/>
              </a:spcBef>
              <a:spcAft>
                <a:spcPts val="0"/>
              </a:spcAft>
              <a:buClr>
                <a:schemeClr val="dk1"/>
              </a:buClr>
              <a:buSzPts val="1100"/>
              <a:buFont typeface="Arial"/>
              <a:buNone/>
            </a:pPr>
            <a:r>
              <a:rPr lang="en"/>
              <a:t>Finally, we continuously refine MEDA to ensure it remains a reliable and accurate resource in clinical settings.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b92772aa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b92772aa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b92772aa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b92772aa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b5d7f6a4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b5d7f6a4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b5d7f6a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b5d7f6a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begin by installing the latest version of the OpenAI Python package. This library is essential as it provides us with the tools to interact with OpenAI’s API.</a:t>
            </a:r>
            <a:endParaRPr/>
          </a:p>
          <a:p>
            <a:pPr indent="-298450" lvl="0" marL="457200" rtl="0" algn="l">
              <a:spcBef>
                <a:spcPts val="0"/>
              </a:spcBef>
              <a:spcAft>
                <a:spcPts val="0"/>
              </a:spcAft>
              <a:buSzPts val="1100"/>
              <a:buChar char="-"/>
            </a:pPr>
            <a:r>
              <a:rPr lang="en"/>
              <a:t>Next, we import necessary libraries like JSON for data handling, OpenAI for API interactions, OS for operating system operations, Pandas for data analysis, and pprint for making the output more readable.</a:t>
            </a:r>
            <a:endParaRPr/>
          </a:p>
          <a:p>
            <a:pPr indent="-298450" lvl="0" marL="457200" rtl="0" algn="l">
              <a:spcBef>
                <a:spcPts val="0"/>
              </a:spcBef>
              <a:spcAft>
                <a:spcPts val="0"/>
              </a:spcAft>
              <a:buSzPts val="1100"/>
              <a:buChar char="-"/>
            </a:pPr>
            <a:r>
              <a:rPr lang="en"/>
              <a:t>We establish a connection to OpenAI's services by setting up the client API key. This key is crucial as it authenticates our requests to the API, ensuring secure and private access.</a:t>
            </a:r>
            <a:endParaRPr/>
          </a:p>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800"/>
              <a:t>MEDA :</a:t>
            </a:r>
            <a:endParaRPr b="1"/>
          </a:p>
          <a:p>
            <a:pPr indent="0" lvl="0" marL="0" rtl="0" algn="l">
              <a:spcBef>
                <a:spcPts val="0"/>
              </a:spcBef>
              <a:spcAft>
                <a:spcPts val="0"/>
              </a:spcAft>
              <a:buNone/>
            </a:pPr>
            <a:r>
              <a:rPr b="1" lang="en"/>
              <a:t>Your Medicine </a:t>
            </a:r>
            <a:r>
              <a:rPr b="1" lang="en"/>
              <a:t>Assistant</a:t>
            </a:r>
            <a:r>
              <a:rPr b="1" lang="en"/>
              <a:t> </a:t>
            </a:r>
            <a:endParaRPr b="1"/>
          </a:p>
        </p:txBody>
      </p:sp>
      <p:sp>
        <p:nvSpPr>
          <p:cNvPr id="65" name="Google Shape;65;p13"/>
          <p:cNvSpPr txBox="1"/>
          <p:nvPr>
            <p:ph idx="1" type="subTitle"/>
          </p:nvPr>
        </p:nvSpPr>
        <p:spPr>
          <a:xfrm>
            <a:off x="6804675" y="44052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accent3"/>
                </a:solidFill>
              </a:rPr>
              <a:t>By - 0502 UMDinos</a:t>
            </a:r>
            <a:endParaRPr b="1" sz="17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Data Preparation</a:t>
            </a:r>
            <a:endParaRPr/>
          </a:p>
        </p:txBody>
      </p:sp>
      <p:sp>
        <p:nvSpPr>
          <p:cNvPr id="126" name="Google Shape;126;p22"/>
          <p:cNvSpPr txBox="1"/>
          <p:nvPr>
            <p:ph idx="4294967295" type="body"/>
          </p:nvPr>
        </p:nvSpPr>
        <p:spPr>
          <a:xfrm>
            <a:off x="184200" y="1436075"/>
            <a:ext cx="8574900" cy="3264300"/>
          </a:xfrm>
          <a:prstGeom prst="rect">
            <a:avLst/>
          </a:prstGeom>
        </p:spPr>
        <p:txBody>
          <a:bodyPr anchorCtr="0" anchor="t" bIns="91425" lIns="91425" spcFirstLastPara="1" rIns="91425" wrap="square" tIns="91425">
            <a:normAutofit/>
          </a:bodyPr>
          <a:lstStyle/>
          <a:p>
            <a:pPr indent="-355600" lvl="0" marL="457200" rtl="0" algn="l">
              <a:lnSpc>
                <a:spcPct val="140000"/>
              </a:lnSpc>
              <a:spcBef>
                <a:spcPts val="0"/>
              </a:spcBef>
              <a:spcAft>
                <a:spcPts val="0"/>
              </a:spcAft>
              <a:buSzPts val="2000"/>
              <a:buChar char="●"/>
            </a:pPr>
            <a:r>
              <a:rPr lang="en" sz="2000"/>
              <a:t>Each training example is a simple list of messages with final entry being the </a:t>
            </a:r>
            <a:r>
              <a:rPr b="1" lang="en" sz="2000"/>
              <a:t>completion</a:t>
            </a:r>
            <a:r>
              <a:rPr lang="en" sz="2000"/>
              <a:t> that the model will produce</a:t>
            </a:r>
            <a:endParaRPr sz="2000"/>
          </a:p>
          <a:p>
            <a:pPr indent="-355600" lvl="0" marL="457200" rtl="0" algn="l">
              <a:lnSpc>
                <a:spcPct val="140000"/>
              </a:lnSpc>
              <a:spcBef>
                <a:spcPts val="0"/>
              </a:spcBef>
              <a:spcAft>
                <a:spcPts val="0"/>
              </a:spcAft>
              <a:buSzPts val="2000"/>
              <a:buChar char="●"/>
            </a:pPr>
            <a:r>
              <a:rPr lang="en" sz="2000"/>
              <a:t>4096 token limit for each example</a:t>
            </a:r>
            <a:endParaRPr sz="2000"/>
          </a:p>
          <a:p>
            <a:pPr indent="-355600" lvl="0" marL="457200" rtl="0" algn="l">
              <a:lnSpc>
                <a:spcPct val="140000"/>
              </a:lnSpc>
              <a:spcBef>
                <a:spcPts val="0"/>
              </a:spcBef>
              <a:spcAft>
                <a:spcPts val="0"/>
              </a:spcAft>
              <a:buSzPts val="2000"/>
              <a:buChar char="●"/>
            </a:pPr>
            <a:r>
              <a:rPr lang="en" sz="2000"/>
              <a:t>Train, validate, and test the data</a:t>
            </a:r>
            <a:endParaRPr sz="2000"/>
          </a:p>
          <a:p>
            <a:pPr indent="-355600" lvl="0" marL="457200" rtl="0" algn="l">
              <a:lnSpc>
                <a:spcPct val="140000"/>
              </a:lnSpc>
              <a:spcBef>
                <a:spcPts val="0"/>
              </a:spcBef>
              <a:spcAft>
                <a:spcPts val="0"/>
              </a:spcAft>
              <a:buSzPts val="2000"/>
              <a:buChar char="●"/>
            </a:pPr>
            <a:r>
              <a:rPr lang="en" sz="2000"/>
              <a:t>Validation is </a:t>
            </a:r>
            <a:r>
              <a:rPr b="1" lang="en" sz="2000"/>
              <a:t>optional </a:t>
            </a:r>
            <a:r>
              <a:rPr lang="en" sz="2000"/>
              <a:t>to make sure the model does not overfit the training model</a:t>
            </a:r>
            <a:endParaRPr sz="2000"/>
          </a:p>
          <a:p>
            <a:pPr indent="-355600" lvl="0" marL="457200" rtl="0" algn="l">
              <a:lnSpc>
                <a:spcPct val="140000"/>
              </a:lnSpc>
              <a:spcBef>
                <a:spcPts val="0"/>
              </a:spcBef>
              <a:spcAft>
                <a:spcPts val="0"/>
              </a:spcAft>
              <a:buSzPts val="2000"/>
              <a:buChar char="●"/>
            </a:pPr>
            <a:r>
              <a:rPr lang="en" sz="2000"/>
              <a:t>Importing the data to the notebook</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Example</a:t>
            </a:r>
            <a:endParaRPr/>
          </a:p>
        </p:txBody>
      </p:sp>
      <p:sp>
        <p:nvSpPr>
          <p:cNvPr id="132" name="Google Shape;132;p23"/>
          <p:cNvSpPr txBox="1"/>
          <p:nvPr>
            <p:ph idx="1" type="body"/>
          </p:nvPr>
        </p:nvSpPr>
        <p:spPr>
          <a:xfrm>
            <a:off x="387925" y="1337100"/>
            <a:ext cx="28020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Saving the data as .</a:t>
            </a:r>
            <a:r>
              <a:rPr b="1" lang="en" sz="1600"/>
              <a:t>jsonl </a:t>
            </a:r>
            <a:r>
              <a:rPr lang="en" sz="1600"/>
              <a:t>files, where each line is one training example conversation</a:t>
            </a:r>
            <a:endParaRPr sz="1900"/>
          </a:p>
        </p:txBody>
      </p:sp>
      <p:pic>
        <p:nvPicPr>
          <p:cNvPr id="133" name="Google Shape;133;p23"/>
          <p:cNvPicPr preferRelativeResize="0"/>
          <p:nvPr/>
        </p:nvPicPr>
        <p:blipFill rotWithShape="1">
          <a:blip r:embed="rId3">
            <a:alphaModFix/>
          </a:blip>
          <a:srcRect b="0" l="0" r="66539" t="0"/>
          <a:stretch/>
        </p:blipFill>
        <p:spPr>
          <a:xfrm>
            <a:off x="3823996" y="1645900"/>
            <a:ext cx="5273452" cy="2077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Fine-Tuning</a:t>
            </a:r>
            <a:endParaRPr/>
          </a:p>
        </p:txBody>
      </p:sp>
      <p:sp>
        <p:nvSpPr>
          <p:cNvPr id="139" name="Google Shape;139;p24"/>
          <p:cNvSpPr txBox="1"/>
          <p:nvPr>
            <p:ph idx="1" type="body"/>
          </p:nvPr>
        </p:nvSpPr>
        <p:spPr>
          <a:xfrm>
            <a:off x="57325" y="1344300"/>
            <a:ext cx="3509100" cy="2298000"/>
          </a:xfrm>
          <a:prstGeom prst="rect">
            <a:avLst/>
          </a:prstGeom>
        </p:spPr>
        <p:txBody>
          <a:bodyPr anchorCtr="0" anchor="t" bIns="91425" lIns="91425" spcFirstLastPara="1" rIns="91425" wrap="square" tIns="91425">
            <a:normAutofit/>
          </a:bodyPr>
          <a:lstStyle/>
          <a:p>
            <a:pPr indent="-322871" lvl="0" marL="457200" rtl="0" algn="l">
              <a:lnSpc>
                <a:spcPct val="130000"/>
              </a:lnSpc>
              <a:spcBef>
                <a:spcPts val="0"/>
              </a:spcBef>
              <a:spcAft>
                <a:spcPts val="0"/>
              </a:spcAft>
              <a:buClr>
                <a:schemeClr val="accent3"/>
              </a:buClr>
              <a:buSzPts val="1485"/>
              <a:buChar char="●"/>
            </a:pPr>
            <a:r>
              <a:rPr lang="en" sz="1484">
                <a:solidFill>
                  <a:schemeClr val="accent3"/>
                </a:solidFill>
              </a:rPr>
              <a:t>Check job status</a:t>
            </a:r>
            <a:endParaRPr sz="1484">
              <a:solidFill>
                <a:schemeClr val="accent3"/>
              </a:solidFill>
            </a:endParaRPr>
          </a:p>
          <a:p>
            <a:pPr indent="-322871" lvl="0" marL="457200" rtl="0" algn="l">
              <a:lnSpc>
                <a:spcPct val="130000"/>
              </a:lnSpc>
              <a:spcBef>
                <a:spcPts val="0"/>
              </a:spcBef>
              <a:spcAft>
                <a:spcPts val="0"/>
              </a:spcAft>
              <a:buClr>
                <a:schemeClr val="accent3"/>
              </a:buClr>
              <a:buSzPts val="1485"/>
              <a:buChar char="●"/>
            </a:pPr>
            <a:r>
              <a:rPr b="1" lang="en" sz="1484">
                <a:solidFill>
                  <a:schemeClr val="accent3"/>
                </a:solidFill>
              </a:rPr>
              <a:t>Status: succeeded</a:t>
            </a:r>
            <a:endParaRPr b="1" sz="1484">
              <a:solidFill>
                <a:schemeClr val="accent3"/>
              </a:solidFill>
            </a:endParaRPr>
          </a:p>
          <a:p>
            <a:pPr indent="-329221" lvl="0" marL="457200" rtl="0" algn="l">
              <a:lnSpc>
                <a:spcPct val="130000"/>
              </a:lnSpc>
              <a:spcBef>
                <a:spcPts val="0"/>
              </a:spcBef>
              <a:spcAft>
                <a:spcPts val="0"/>
              </a:spcAft>
              <a:buClr>
                <a:schemeClr val="accent3"/>
              </a:buClr>
              <a:buSzPts val="1585"/>
              <a:buChar char="●"/>
            </a:pPr>
            <a:r>
              <a:rPr lang="en" sz="1484">
                <a:solidFill>
                  <a:schemeClr val="accent3"/>
                </a:solidFill>
              </a:rPr>
              <a:t>Fine-tuned model id from the job: </a:t>
            </a:r>
            <a:r>
              <a:rPr i="1" lang="en" sz="864">
                <a:solidFill>
                  <a:schemeClr val="accent3"/>
                </a:solidFill>
              </a:rPr>
              <a:t>ft:gpt-3.5-turbo-0125:personal:recipe-ner:9K4Whg5B</a:t>
            </a:r>
            <a:endParaRPr i="1" sz="366">
              <a:solidFill>
                <a:schemeClr val="accent3"/>
              </a:solidFill>
              <a:highlight>
                <a:schemeClr val="lt1"/>
              </a:highlight>
            </a:endParaRPr>
          </a:p>
          <a:p>
            <a:pPr indent="0" lvl="0" marL="457200" rtl="0" algn="l">
              <a:lnSpc>
                <a:spcPct val="130000"/>
              </a:lnSpc>
              <a:spcBef>
                <a:spcPts val="1200"/>
              </a:spcBef>
              <a:spcAft>
                <a:spcPts val="0"/>
              </a:spcAft>
              <a:buSzPts val="523"/>
              <a:buNone/>
            </a:pPr>
            <a:r>
              <a:t/>
            </a:r>
            <a:endParaRPr sz="897">
              <a:solidFill>
                <a:schemeClr val="accent3"/>
              </a:solidFill>
            </a:endParaRPr>
          </a:p>
          <a:p>
            <a:pPr indent="0" lvl="0" marL="0" rtl="0" algn="l">
              <a:lnSpc>
                <a:spcPct val="130000"/>
              </a:lnSpc>
              <a:spcBef>
                <a:spcPts val="1200"/>
              </a:spcBef>
              <a:spcAft>
                <a:spcPts val="1200"/>
              </a:spcAft>
              <a:buSzPts val="523"/>
              <a:buNone/>
            </a:pPr>
            <a:r>
              <a:t/>
            </a:r>
            <a:endParaRPr sz="517">
              <a:solidFill>
                <a:schemeClr val="accent3"/>
              </a:solidFill>
            </a:endParaRPr>
          </a:p>
        </p:txBody>
      </p:sp>
      <p:pic>
        <p:nvPicPr>
          <p:cNvPr id="140" name="Google Shape;140;p24"/>
          <p:cNvPicPr preferRelativeResize="0"/>
          <p:nvPr/>
        </p:nvPicPr>
        <p:blipFill rotWithShape="1">
          <a:blip r:embed="rId3">
            <a:alphaModFix/>
          </a:blip>
          <a:srcRect b="0" l="1303" r="55689" t="0"/>
          <a:stretch/>
        </p:blipFill>
        <p:spPr>
          <a:xfrm>
            <a:off x="44663" y="2908600"/>
            <a:ext cx="3661624" cy="16319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30000" stPos="0" sy="-100000" ky="0"/>
          </a:effectLst>
        </p:spPr>
      </p:pic>
      <p:pic>
        <p:nvPicPr>
          <p:cNvPr id="141" name="Google Shape;141;p24"/>
          <p:cNvPicPr preferRelativeResize="0"/>
          <p:nvPr/>
        </p:nvPicPr>
        <p:blipFill rotWithShape="1">
          <a:blip r:embed="rId4">
            <a:alphaModFix/>
          </a:blip>
          <a:srcRect b="0" l="0" r="50231" t="0"/>
          <a:stretch/>
        </p:blipFill>
        <p:spPr>
          <a:xfrm>
            <a:off x="4056025" y="340325"/>
            <a:ext cx="4806424" cy="44628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Inference</a:t>
            </a:r>
            <a:endParaRPr/>
          </a:p>
        </p:txBody>
      </p:sp>
      <p:sp>
        <p:nvSpPr>
          <p:cNvPr id="147" name="Google Shape;147;p25"/>
          <p:cNvSpPr txBox="1"/>
          <p:nvPr>
            <p:ph idx="4294967295" type="body"/>
          </p:nvPr>
        </p:nvSpPr>
        <p:spPr>
          <a:xfrm>
            <a:off x="155375" y="1543275"/>
            <a:ext cx="8574900" cy="3264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Call </a:t>
            </a:r>
            <a:r>
              <a:rPr b="1" lang="en" sz="1900"/>
              <a:t>Chat.Completions </a:t>
            </a:r>
            <a:r>
              <a:rPr lang="en" sz="1900"/>
              <a:t>with fine-tuned model</a:t>
            </a:r>
            <a:endParaRPr sz="1900"/>
          </a:p>
          <a:p>
            <a:pPr indent="0" lvl="0" marL="0" rtl="0" algn="l">
              <a:spcBef>
                <a:spcPts val="1200"/>
              </a:spcBef>
              <a:spcAft>
                <a:spcPts val="0"/>
              </a:spcAft>
              <a:buNone/>
            </a:pPr>
            <a:r>
              <a:t/>
            </a:r>
            <a:endParaRPr i="1" sz="150">
              <a:solidFill>
                <a:srgbClr val="212121"/>
              </a:solidFill>
              <a:highlight>
                <a:srgbClr val="FFFFFF"/>
              </a:highlight>
            </a:endParaRPr>
          </a:p>
          <a:p>
            <a:pPr indent="0" lvl="0" marL="457200" rtl="0" algn="l">
              <a:spcBef>
                <a:spcPts val="1200"/>
              </a:spcBef>
              <a:spcAft>
                <a:spcPts val="1200"/>
              </a:spcAft>
              <a:buNone/>
            </a:pPr>
            <a:r>
              <a:t/>
            </a:r>
            <a:endParaRPr sz="1900"/>
          </a:p>
        </p:txBody>
      </p:sp>
      <p:pic>
        <p:nvPicPr>
          <p:cNvPr id="148" name="Google Shape;148;p25"/>
          <p:cNvPicPr preferRelativeResize="0"/>
          <p:nvPr/>
        </p:nvPicPr>
        <p:blipFill rotWithShape="1">
          <a:blip r:embed="rId3">
            <a:alphaModFix/>
          </a:blip>
          <a:srcRect b="0" l="0" r="4525" t="0"/>
          <a:stretch/>
        </p:blipFill>
        <p:spPr>
          <a:xfrm>
            <a:off x="206863" y="2290600"/>
            <a:ext cx="8730276" cy="14767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23000"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0" y="475700"/>
            <a:ext cx="83373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Our Fine-tuned model</a:t>
            </a:r>
            <a:r>
              <a:rPr lang="en"/>
              <a:t> </a:t>
            </a:r>
            <a:r>
              <a:rPr lang="en"/>
              <a:t>   </a:t>
            </a:r>
            <a:r>
              <a:rPr lang="en">
                <a:solidFill>
                  <a:schemeClr val="accent2"/>
                </a:solidFill>
              </a:rPr>
              <a:t>VS</a:t>
            </a:r>
            <a:r>
              <a:rPr lang="en"/>
              <a:t>    </a:t>
            </a:r>
            <a:r>
              <a:rPr b="1" lang="en"/>
              <a:t>ChatGPT3.5</a:t>
            </a:r>
            <a:endParaRPr b="1"/>
          </a:p>
        </p:txBody>
      </p:sp>
      <p:pic>
        <p:nvPicPr>
          <p:cNvPr id="154" name="Google Shape;154;p26"/>
          <p:cNvPicPr preferRelativeResize="0"/>
          <p:nvPr/>
        </p:nvPicPr>
        <p:blipFill rotWithShape="1">
          <a:blip r:embed="rId3">
            <a:alphaModFix/>
          </a:blip>
          <a:srcRect b="0" l="0" r="50925" t="0"/>
          <a:stretch/>
        </p:blipFill>
        <p:spPr>
          <a:xfrm>
            <a:off x="4690775" y="1340625"/>
            <a:ext cx="4322949" cy="3714075"/>
          </a:xfrm>
          <a:prstGeom prst="rect">
            <a:avLst/>
          </a:prstGeom>
          <a:noFill/>
          <a:ln>
            <a:noFill/>
          </a:ln>
        </p:spPr>
      </p:pic>
      <p:pic>
        <p:nvPicPr>
          <p:cNvPr id="155" name="Google Shape;155;p26"/>
          <p:cNvPicPr preferRelativeResize="0"/>
          <p:nvPr/>
        </p:nvPicPr>
        <p:blipFill rotWithShape="1">
          <a:blip r:embed="rId3">
            <a:alphaModFix/>
          </a:blip>
          <a:srcRect b="0" l="50925" r="0" t="0"/>
          <a:stretch/>
        </p:blipFill>
        <p:spPr>
          <a:xfrm>
            <a:off x="100575" y="1340625"/>
            <a:ext cx="4322949" cy="3714075"/>
          </a:xfrm>
          <a:prstGeom prst="rect">
            <a:avLst/>
          </a:prstGeom>
          <a:noFill/>
          <a:ln>
            <a:noFill/>
          </a:ln>
        </p:spPr>
      </p:pic>
      <p:cxnSp>
        <p:nvCxnSpPr>
          <p:cNvPr id="156" name="Google Shape;156;p26"/>
          <p:cNvCxnSpPr/>
          <p:nvPr/>
        </p:nvCxnSpPr>
        <p:spPr>
          <a:xfrm flipH="1">
            <a:off x="4512575" y="1361525"/>
            <a:ext cx="25800" cy="36813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Opportunities</a:t>
            </a:r>
            <a:endParaRPr/>
          </a:p>
        </p:txBody>
      </p:sp>
      <p:sp>
        <p:nvSpPr>
          <p:cNvPr id="162" name="Google Shape;162;p27"/>
          <p:cNvSpPr/>
          <p:nvPr/>
        </p:nvSpPr>
        <p:spPr>
          <a:xfrm>
            <a:off x="544075" y="1478700"/>
            <a:ext cx="1848900" cy="1821000"/>
          </a:xfrm>
          <a:prstGeom prst="ellipse">
            <a:avLst/>
          </a:prstGeom>
          <a:solidFill>
            <a:schemeClr val="accent2"/>
          </a:solidFill>
          <a:ln>
            <a:noFill/>
          </a:ln>
          <a:effectLst>
            <a:outerShdw blurRad="57150" rotWithShape="0" algn="bl" dir="5400000" dist="19050">
              <a:schemeClr val="lt1">
                <a:alpha val="50000"/>
              </a:schemeClr>
            </a:outerShdw>
            <a:reflection blurRad="0" dir="5400000" dist="38100" endA="0" endPos="30000" fadeDir="5400012" kx="0" rotWithShape="0" algn="bl" stA="2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3" name="Google Shape;163;p27"/>
          <p:cNvSpPr/>
          <p:nvPr/>
        </p:nvSpPr>
        <p:spPr>
          <a:xfrm>
            <a:off x="1755950" y="3131150"/>
            <a:ext cx="1848900" cy="1821000"/>
          </a:xfrm>
          <a:prstGeom prst="ellipse">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4" name="Google Shape;164;p27"/>
          <p:cNvSpPr txBox="1"/>
          <p:nvPr/>
        </p:nvSpPr>
        <p:spPr>
          <a:xfrm>
            <a:off x="703825" y="1986725"/>
            <a:ext cx="1529400" cy="93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434343"/>
                </a:solidFill>
                <a:latin typeface="Roboto"/>
                <a:ea typeface="Roboto"/>
                <a:cs typeface="Roboto"/>
                <a:sym typeface="Roboto"/>
              </a:rPr>
              <a:t>Integration with Healthcare </a:t>
            </a:r>
            <a:endParaRPr b="1">
              <a:solidFill>
                <a:srgbClr val="434343"/>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rgbClr val="434343"/>
                </a:solidFill>
                <a:latin typeface="Roboto"/>
                <a:ea typeface="Roboto"/>
                <a:cs typeface="Roboto"/>
                <a:sym typeface="Roboto"/>
              </a:rPr>
              <a:t>AI Growth</a:t>
            </a:r>
            <a:endParaRPr b="1">
              <a:solidFill>
                <a:schemeClr val="dk2"/>
              </a:solidFill>
              <a:latin typeface="Roboto"/>
              <a:ea typeface="Roboto"/>
              <a:cs typeface="Roboto"/>
              <a:sym typeface="Roboto"/>
            </a:endParaRPr>
          </a:p>
        </p:txBody>
      </p:sp>
      <p:sp>
        <p:nvSpPr>
          <p:cNvPr id="165" name="Google Shape;165;p27"/>
          <p:cNvSpPr txBox="1"/>
          <p:nvPr/>
        </p:nvSpPr>
        <p:spPr>
          <a:xfrm>
            <a:off x="1915700" y="3609500"/>
            <a:ext cx="1529400" cy="1016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a:solidFill>
                  <a:srgbClr val="434343"/>
                </a:solidFill>
                <a:latin typeface="Roboto"/>
                <a:ea typeface="Roboto"/>
                <a:cs typeface="Roboto"/>
                <a:sym typeface="Roboto"/>
              </a:rPr>
              <a:t>Operational Efficiency in Clinical Settings</a:t>
            </a:r>
            <a:endParaRPr b="1">
              <a:solidFill>
                <a:schemeClr val="dk2"/>
              </a:solidFill>
              <a:latin typeface="Roboto"/>
              <a:ea typeface="Roboto"/>
              <a:cs typeface="Roboto"/>
              <a:sym typeface="Roboto"/>
            </a:endParaRPr>
          </a:p>
        </p:txBody>
      </p:sp>
      <p:sp>
        <p:nvSpPr>
          <p:cNvPr id="166" name="Google Shape;166;p27"/>
          <p:cNvSpPr/>
          <p:nvPr/>
        </p:nvSpPr>
        <p:spPr>
          <a:xfrm>
            <a:off x="5546800" y="1478700"/>
            <a:ext cx="1848900" cy="1821000"/>
          </a:xfrm>
          <a:prstGeom prst="ellipse">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7" name="Google Shape;167;p27"/>
          <p:cNvSpPr/>
          <p:nvPr/>
        </p:nvSpPr>
        <p:spPr>
          <a:xfrm>
            <a:off x="2995025" y="1478700"/>
            <a:ext cx="1848900" cy="182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8" name="Google Shape;168;p27"/>
          <p:cNvSpPr/>
          <p:nvPr/>
        </p:nvSpPr>
        <p:spPr>
          <a:xfrm>
            <a:off x="4251400" y="3131150"/>
            <a:ext cx="1848900" cy="1821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9" name="Google Shape;169;p27"/>
          <p:cNvSpPr/>
          <p:nvPr/>
        </p:nvSpPr>
        <p:spPr>
          <a:xfrm>
            <a:off x="6823050" y="3136725"/>
            <a:ext cx="1848900" cy="1821000"/>
          </a:xfrm>
          <a:prstGeom prst="ellipse">
            <a:avLst/>
          </a:prstGeom>
          <a:solidFill>
            <a:srgbClr val="E2CDB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0" name="Google Shape;170;p27"/>
          <p:cNvSpPr txBox="1"/>
          <p:nvPr/>
        </p:nvSpPr>
        <p:spPr>
          <a:xfrm>
            <a:off x="4390450" y="3577575"/>
            <a:ext cx="1570800" cy="93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434343"/>
                </a:solidFill>
                <a:latin typeface="Roboto"/>
                <a:ea typeface="Roboto"/>
                <a:cs typeface="Roboto"/>
                <a:sym typeface="Roboto"/>
              </a:rPr>
              <a:t>Educational Tool for Continuous Medical Learning</a:t>
            </a:r>
            <a:endParaRPr b="1">
              <a:solidFill>
                <a:schemeClr val="dk2"/>
              </a:solidFill>
              <a:latin typeface="Roboto"/>
              <a:ea typeface="Roboto"/>
              <a:cs typeface="Roboto"/>
              <a:sym typeface="Roboto"/>
            </a:endParaRPr>
          </a:p>
        </p:txBody>
      </p:sp>
      <p:sp>
        <p:nvSpPr>
          <p:cNvPr id="171" name="Google Shape;171;p27"/>
          <p:cNvSpPr txBox="1"/>
          <p:nvPr/>
        </p:nvSpPr>
        <p:spPr>
          <a:xfrm>
            <a:off x="5685850" y="1817400"/>
            <a:ext cx="1570800" cy="114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Roboto"/>
                <a:ea typeface="Roboto"/>
                <a:cs typeface="Roboto"/>
                <a:sym typeface="Roboto"/>
              </a:rPr>
              <a:t>Support for Regulatory Compliance and Standardization</a:t>
            </a:r>
            <a:endParaRPr b="1">
              <a:solidFill>
                <a:schemeClr val="dk1"/>
              </a:solidFill>
              <a:latin typeface="Roboto"/>
              <a:ea typeface="Roboto"/>
              <a:cs typeface="Roboto"/>
              <a:sym typeface="Roboto"/>
            </a:endParaRPr>
          </a:p>
        </p:txBody>
      </p:sp>
      <p:sp>
        <p:nvSpPr>
          <p:cNvPr id="172" name="Google Shape;172;p27"/>
          <p:cNvSpPr txBox="1"/>
          <p:nvPr/>
        </p:nvSpPr>
        <p:spPr>
          <a:xfrm>
            <a:off x="2995025" y="2014650"/>
            <a:ext cx="1899300" cy="1016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a:solidFill>
                  <a:schemeClr val="dk1"/>
                </a:solidFill>
                <a:latin typeface="Roboto"/>
                <a:ea typeface="Roboto"/>
                <a:cs typeface="Roboto"/>
                <a:sym typeface="Roboto"/>
              </a:rPr>
              <a:t>Scalability Across Healthcare Systems and Regions</a:t>
            </a:r>
            <a:endParaRPr b="1">
              <a:solidFill>
                <a:schemeClr val="dk1"/>
              </a:solidFill>
              <a:latin typeface="Roboto"/>
              <a:ea typeface="Roboto"/>
              <a:cs typeface="Roboto"/>
              <a:sym typeface="Roboto"/>
            </a:endParaRPr>
          </a:p>
        </p:txBody>
      </p:sp>
      <p:sp>
        <p:nvSpPr>
          <p:cNvPr id="173" name="Google Shape;173;p27"/>
          <p:cNvSpPr txBox="1"/>
          <p:nvPr/>
        </p:nvSpPr>
        <p:spPr>
          <a:xfrm>
            <a:off x="6888600" y="3596600"/>
            <a:ext cx="1717800" cy="124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434343"/>
                </a:solidFill>
                <a:latin typeface="Roboto"/>
                <a:ea typeface="Roboto"/>
                <a:cs typeface="Roboto"/>
                <a:sym typeface="Roboto"/>
              </a:rPr>
              <a:t>Enabling Remote Diagnoses in Telemedicine</a:t>
            </a:r>
            <a:endParaRPr b="1">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179" name="Google Shape;179;p28"/>
          <p:cNvSpPr txBox="1"/>
          <p:nvPr>
            <p:ph idx="1" type="body"/>
          </p:nvPr>
        </p:nvSpPr>
        <p:spPr>
          <a:xfrm>
            <a:off x="311700" y="1581900"/>
            <a:ext cx="4450800" cy="27807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AutoNum type="arabicPeriod"/>
            </a:pPr>
            <a:r>
              <a:rPr lang="en" sz="1600"/>
              <a:t>Expansion to Additional Specialties</a:t>
            </a:r>
            <a:endParaRPr sz="1600"/>
          </a:p>
          <a:p>
            <a:pPr indent="-330200" lvl="0" marL="457200" rtl="0" algn="l">
              <a:lnSpc>
                <a:spcPct val="200000"/>
              </a:lnSpc>
              <a:spcBef>
                <a:spcPts val="0"/>
              </a:spcBef>
              <a:spcAft>
                <a:spcPts val="0"/>
              </a:spcAft>
              <a:buSzPts val="1600"/>
              <a:buAutoNum type="arabicPeriod"/>
            </a:pPr>
            <a:r>
              <a:rPr lang="en" sz="1600"/>
              <a:t>Integration with Electro</a:t>
            </a:r>
            <a:r>
              <a:rPr lang="en" sz="1600"/>
              <a:t>n</a:t>
            </a:r>
            <a:r>
              <a:rPr lang="en" sz="1600"/>
              <a:t>ic Health Records</a:t>
            </a:r>
            <a:endParaRPr sz="1600"/>
          </a:p>
          <a:p>
            <a:pPr indent="-330200" lvl="0" marL="457200" rtl="0" algn="l">
              <a:lnSpc>
                <a:spcPct val="200000"/>
              </a:lnSpc>
              <a:spcBef>
                <a:spcPts val="0"/>
              </a:spcBef>
              <a:spcAft>
                <a:spcPts val="0"/>
              </a:spcAft>
              <a:buSzPts val="1600"/>
              <a:buAutoNum type="arabicPeriod"/>
            </a:pPr>
            <a:r>
              <a:rPr lang="en" sz="1600"/>
              <a:t>Multi-Language Support</a:t>
            </a:r>
            <a:endParaRPr sz="1600"/>
          </a:p>
          <a:p>
            <a:pPr indent="-330200" lvl="0" marL="457200" rtl="0" algn="l">
              <a:lnSpc>
                <a:spcPct val="200000"/>
              </a:lnSpc>
              <a:spcBef>
                <a:spcPts val="0"/>
              </a:spcBef>
              <a:spcAft>
                <a:spcPts val="0"/>
              </a:spcAft>
              <a:buSzPts val="1600"/>
              <a:buAutoNum type="arabicPeriod"/>
            </a:pPr>
            <a:r>
              <a:rPr lang="en" sz="1600"/>
              <a:t>Advanced Predictive Analytics</a:t>
            </a:r>
            <a:endParaRPr sz="1600"/>
          </a:p>
          <a:p>
            <a:pPr indent="-330200" lvl="0" marL="457200" rtl="0" algn="l">
              <a:lnSpc>
                <a:spcPct val="200000"/>
              </a:lnSpc>
              <a:spcBef>
                <a:spcPts val="0"/>
              </a:spcBef>
              <a:spcAft>
                <a:spcPts val="0"/>
              </a:spcAft>
              <a:buSzPts val="1600"/>
              <a:buAutoNum type="arabicPeriod"/>
            </a:pPr>
            <a:r>
              <a:rPr lang="en" sz="1600"/>
              <a:t>Mobile and Wearable Integration</a:t>
            </a:r>
            <a:endParaRPr sz="1600"/>
          </a:p>
          <a:p>
            <a:pPr indent="-330200" lvl="0" marL="457200" rtl="0" algn="l">
              <a:lnSpc>
                <a:spcPct val="200000"/>
              </a:lnSpc>
              <a:spcBef>
                <a:spcPts val="0"/>
              </a:spcBef>
              <a:spcAft>
                <a:spcPts val="0"/>
              </a:spcAft>
              <a:buSzPts val="1600"/>
              <a:buAutoNum type="arabicPeriod"/>
            </a:pPr>
            <a:r>
              <a:rPr lang="en" sz="1600"/>
              <a:t>AI Training with Real-time Dat</a:t>
            </a:r>
            <a:r>
              <a:rPr lang="en" sz="1600"/>
              <a:t>a</a:t>
            </a:r>
            <a:endParaRPr sz="1600"/>
          </a:p>
        </p:txBody>
      </p:sp>
      <p:pic>
        <p:nvPicPr>
          <p:cNvPr id="180" name="Google Shape;180;p28"/>
          <p:cNvPicPr preferRelativeResize="0"/>
          <p:nvPr/>
        </p:nvPicPr>
        <p:blipFill>
          <a:blip r:embed="rId3">
            <a:alphaModFix/>
          </a:blip>
          <a:stretch>
            <a:fillRect/>
          </a:stretch>
        </p:blipFill>
        <p:spPr>
          <a:xfrm>
            <a:off x="5247725" y="1505700"/>
            <a:ext cx="3076201" cy="3076201"/>
          </a:xfrm>
          <a:prstGeom prst="rect">
            <a:avLst/>
          </a:prstGeom>
          <a:noFill/>
          <a:ln>
            <a:noFill/>
          </a:ln>
        </p:spPr>
      </p:pic>
      <p:sp>
        <p:nvSpPr>
          <p:cNvPr id="181" name="Google Shape;181;p28"/>
          <p:cNvSpPr txBox="1"/>
          <p:nvPr/>
        </p:nvSpPr>
        <p:spPr>
          <a:xfrm>
            <a:off x="5171525" y="4581900"/>
            <a:ext cx="2556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2"/>
                </a:solidFill>
                <a:latin typeface="Roboto"/>
                <a:ea typeface="Roboto"/>
                <a:cs typeface="Roboto"/>
                <a:sym typeface="Roboto"/>
              </a:rPr>
              <a:t>Image created by GenAI</a:t>
            </a:r>
            <a:endParaRPr b="1" i="1" sz="10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7" name="Google Shape;187;p29"/>
          <p:cNvSpPr txBox="1"/>
          <p:nvPr>
            <p:ph idx="4294967295" type="body"/>
          </p:nvPr>
        </p:nvSpPr>
        <p:spPr>
          <a:xfrm>
            <a:off x="196800" y="1526000"/>
            <a:ext cx="8574900" cy="3264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"MedA" app</a:t>
            </a:r>
            <a:r>
              <a:rPr lang="en" sz="2000"/>
              <a:t> integrates medical expertise with AI for precise medicine recommendations based on symptoms</a:t>
            </a:r>
            <a:endParaRPr sz="2000"/>
          </a:p>
          <a:p>
            <a:pPr indent="-355600" lvl="0" marL="457200" rtl="0" algn="l">
              <a:spcBef>
                <a:spcPts val="0"/>
              </a:spcBef>
              <a:spcAft>
                <a:spcPts val="0"/>
              </a:spcAft>
              <a:buSzPts val="2000"/>
              <a:buChar char="●"/>
            </a:pPr>
            <a:r>
              <a:rPr b="1" lang="en" sz="2000"/>
              <a:t>Enhances</a:t>
            </a:r>
            <a:r>
              <a:rPr lang="en" sz="2000"/>
              <a:t> patient autonomy and supports healthcare providers with efficient, targeted care</a:t>
            </a:r>
            <a:endParaRPr sz="2000"/>
          </a:p>
          <a:p>
            <a:pPr indent="-355600" lvl="0" marL="457200" rtl="0" algn="l">
              <a:spcBef>
                <a:spcPts val="0"/>
              </a:spcBef>
              <a:spcAft>
                <a:spcPts val="0"/>
              </a:spcAft>
              <a:buSzPts val="2000"/>
              <a:buChar char="●"/>
            </a:pPr>
            <a:r>
              <a:rPr b="1" lang="en" sz="2000"/>
              <a:t>Promises</a:t>
            </a:r>
            <a:r>
              <a:rPr lang="en" sz="2000"/>
              <a:t> more personalized, accessible, and effective healthcare solutions (future goal)</a:t>
            </a:r>
            <a:endParaRPr sz="2000"/>
          </a:p>
          <a:p>
            <a:pPr indent="-355600" lvl="0" marL="457200" rtl="0" algn="l">
              <a:spcBef>
                <a:spcPts val="0"/>
              </a:spcBef>
              <a:spcAft>
                <a:spcPts val="0"/>
              </a:spcAft>
              <a:buSzPts val="2000"/>
              <a:buChar char="●"/>
            </a:pPr>
            <a:r>
              <a:rPr lang="en" sz="2000"/>
              <a:t>Crucial for improving health outcomes and optimizing medical practices globally (future goal)</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20600" y="947825"/>
            <a:ext cx="9385200" cy="176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t>Thank You for Listening! </a:t>
            </a:r>
            <a:endParaRPr sz="4400"/>
          </a:p>
        </p:txBody>
      </p:sp>
      <p:pic>
        <p:nvPicPr>
          <p:cNvPr id="193" name="Google Shape;193;p30"/>
          <p:cNvPicPr preferRelativeResize="0"/>
          <p:nvPr/>
        </p:nvPicPr>
        <p:blipFill>
          <a:blip r:embed="rId3">
            <a:alphaModFix/>
          </a:blip>
          <a:stretch>
            <a:fillRect/>
          </a:stretch>
        </p:blipFill>
        <p:spPr>
          <a:xfrm>
            <a:off x="3273838" y="2040775"/>
            <a:ext cx="2596324" cy="2596324"/>
          </a:xfrm>
          <a:prstGeom prst="rect">
            <a:avLst/>
          </a:prstGeom>
          <a:noFill/>
          <a:ln>
            <a:noFill/>
          </a:ln>
        </p:spPr>
      </p:pic>
      <p:sp>
        <p:nvSpPr>
          <p:cNvPr id="194" name="Google Shape;194;p30"/>
          <p:cNvSpPr txBox="1"/>
          <p:nvPr/>
        </p:nvSpPr>
        <p:spPr>
          <a:xfrm>
            <a:off x="3156950" y="4618825"/>
            <a:ext cx="2556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accent1"/>
                </a:solidFill>
                <a:latin typeface="Roboto"/>
                <a:ea typeface="Roboto"/>
                <a:cs typeface="Roboto"/>
                <a:sym typeface="Roboto"/>
              </a:rPr>
              <a:t>Image created by GenAI</a:t>
            </a:r>
            <a:endParaRPr b="1" i="1" sz="1000">
              <a:solidFill>
                <a:schemeClr val="accen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1" name="Google Shape;71;p14"/>
          <p:cNvSpPr txBox="1"/>
          <p:nvPr>
            <p:ph idx="1" type="body"/>
          </p:nvPr>
        </p:nvSpPr>
        <p:spPr>
          <a:xfrm>
            <a:off x="3980225" y="630325"/>
            <a:ext cx="5163900" cy="4285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lt2"/>
              </a:buClr>
              <a:buSzPts val="1900"/>
              <a:buAutoNum type="arabicPeriod"/>
            </a:pPr>
            <a:r>
              <a:rPr lang="en" sz="1900">
                <a:solidFill>
                  <a:schemeClr val="lt2"/>
                </a:solidFill>
              </a:rPr>
              <a:t>MEDA Logo</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Introduction</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Objectives</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Business Case</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Dataset Description</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Methodology</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Our Fine-tuned model VS ChatGPT3.5</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Market Opportunities</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Future Scope</a:t>
            </a:r>
            <a:endParaRPr sz="1900">
              <a:solidFill>
                <a:schemeClr val="lt2"/>
              </a:solidFill>
            </a:endParaRPr>
          </a:p>
          <a:p>
            <a:pPr indent="-349250" lvl="0" marL="457200" rtl="0" algn="l">
              <a:spcBef>
                <a:spcPts val="0"/>
              </a:spcBef>
              <a:spcAft>
                <a:spcPts val="0"/>
              </a:spcAft>
              <a:buClr>
                <a:schemeClr val="lt2"/>
              </a:buClr>
              <a:buSzPts val="1900"/>
              <a:buAutoNum type="arabicPeriod"/>
            </a:pPr>
            <a:r>
              <a:rPr lang="en" sz="1900">
                <a:solidFill>
                  <a:schemeClr val="lt2"/>
                </a:solidFill>
              </a:rPr>
              <a:t>Conclusion</a:t>
            </a:r>
            <a:endParaRPr sz="19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Logo (Created by GenAI)</a:t>
            </a:r>
            <a:endParaRPr/>
          </a:p>
        </p:txBody>
      </p:sp>
      <p:pic>
        <p:nvPicPr>
          <p:cNvPr id="77" name="Google Shape;77;p15"/>
          <p:cNvPicPr preferRelativeResize="0"/>
          <p:nvPr/>
        </p:nvPicPr>
        <p:blipFill>
          <a:blip r:embed="rId3">
            <a:alphaModFix/>
          </a:blip>
          <a:stretch>
            <a:fillRect/>
          </a:stretch>
        </p:blipFill>
        <p:spPr>
          <a:xfrm>
            <a:off x="2662012" y="1323475"/>
            <a:ext cx="3820024" cy="3820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MedA?</a:t>
            </a:r>
            <a:endParaRPr/>
          </a:p>
        </p:txBody>
      </p:sp>
      <p:sp>
        <p:nvSpPr>
          <p:cNvPr id="83" name="Google Shape;83;p16"/>
          <p:cNvSpPr txBox="1"/>
          <p:nvPr>
            <p:ph idx="4294967295" type="body"/>
          </p:nvPr>
        </p:nvSpPr>
        <p:spPr>
          <a:xfrm>
            <a:off x="196800" y="1424550"/>
            <a:ext cx="5900700" cy="358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1800"/>
              <a:t>AI symptoms checker</a:t>
            </a:r>
            <a:endParaRPr b="1" sz="1800"/>
          </a:p>
          <a:p>
            <a:pPr indent="-342900" lvl="0" marL="457200" rtl="0" algn="l">
              <a:lnSpc>
                <a:spcPct val="150000"/>
              </a:lnSpc>
              <a:spcBef>
                <a:spcPts val="0"/>
              </a:spcBef>
              <a:spcAft>
                <a:spcPts val="0"/>
              </a:spcAft>
              <a:buSzPts val="1800"/>
              <a:buChar char="●"/>
            </a:pPr>
            <a:r>
              <a:rPr lang="en" sz="1800"/>
              <a:t>Leveraging a </a:t>
            </a:r>
            <a:r>
              <a:rPr b="1" lang="en" sz="1800"/>
              <a:t>LLM</a:t>
            </a:r>
            <a:endParaRPr sz="1800"/>
          </a:p>
          <a:p>
            <a:pPr indent="-342900" lvl="0" marL="457200" rtl="0" algn="l">
              <a:lnSpc>
                <a:spcPct val="150000"/>
              </a:lnSpc>
              <a:spcBef>
                <a:spcPts val="0"/>
              </a:spcBef>
              <a:spcAft>
                <a:spcPts val="0"/>
              </a:spcAft>
              <a:buSzPts val="1800"/>
              <a:buChar char="●"/>
            </a:pPr>
            <a:r>
              <a:rPr b="1" lang="en" sz="1800"/>
              <a:t>Input: </a:t>
            </a:r>
            <a:r>
              <a:rPr lang="en" sz="1800"/>
              <a:t>symptoms as a message</a:t>
            </a:r>
            <a:endParaRPr sz="1800"/>
          </a:p>
          <a:p>
            <a:pPr indent="-342900" lvl="0" marL="457200" rtl="0" algn="l">
              <a:lnSpc>
                <a:spcPct val="150000"/>
              </a:lnSpc>
              <a:spcBef>
                <a:spcPts val="0"/>
              </a:spcBef>
              <a:spcAft>
                <a:spcPts val="0"/>
              </a:spcAft>
              <a:buSzPts val="1800"/>
              <a:buChar char="●"/>
            </a:pPr>
            <a:r>
              <a:rPr b="1" lang="en" sz="1800"/>
              <a:t>Output: </a:t>
            </a:r>
            <a:r>
              <a:rPr lang="en" sz="1800"/>
              <a:t>medications that align to the specific conditions of a patient</a:t>
            </a:r>
            <a:endParaRPr sz="1800"/>
          </a:p>
        </p:txBody>
      </p:sp>
      <p:pic>
        <p:nvPicPr>
          <p:cNvPr id="84" name="Google Shape;84;p16"/>
          <p:cNvPicPr preferRelativeResize="0"/>
          <p:nvPr/>
        </p:nvPicPr>
        <p:blipFill>
          <a:blip r:embed="rId3">
            <a:alphaModFix/>
          </a:blip>
          <a:stretch>
            <a:fillRect/>
          </a:stretch>
        </p:blipFill>
        <p:spPr>
          <a:xfrm>
            <a:off x="5809825" y="1608925"/>
            <a:ext cx="2741701" cy="2741701"/>
          </a:xfrm>
          <a:prstGeom prst="rect">
            <a:avLst/>
          </a:prstGeom>
          <a:noFill/>
          <a:ln>
            <a:noFill/>
          </a:ln>
        </p:spPr>
      </p:pic>
      <p:sp>
        <p:nvSpPr>
          <p:cNvPr id="85" name="Google Shape;85;p16"/>
          <p:cNvSpPr txBox="1"/>
          <p:nvPr/>
        </p:nvSpPr>
        <p:spPr>
          <a:xfrm>
            <a:off x="5733625" y="4311475"/>
            <a:ext cx="2556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2"/>
                </a:solidFill>
                <a:latin typeface="Roboto"/>
                <a:ea typeface="Roboto"/>
                <a:cs typeface="Roboto"/>
                <a:sym typeface="Roboto"/>
              </a:rPr>
              <a:t>Image created by GenAI</a:t>
            </a:r>
            <a:endParaRPr b="1" i="1" sz="1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91" name="Google Shape;91;p17"/>
          <p:cNvSpPr txBox="1"/>
          <p:nvPr>
            <p:ph idx="1" type="body"/>
          </p:nvPr>
        </p:nvSpPr>
        <p:spPr>
          <a:xfrm>
            <a:off x="311700" y="1658100"/>
            <a:ext cx="4260300" cy="307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1. Enhance Clinical Decision Support</a:t>
            </a:r>
            <a:r>
              <a:rPr lang="en" sz="1400"/>
              <a:t>:</a:t>
            </a:r>
            <a:endParaRPr sz="1400"/>
          </a:p>
          <a:p>
            <a:pPr indent="0" lvl="0" marL="0" rtl="0" algn="l">
              <a:lnSpc>
                <a:spcPct val="115000"/>
              </a:lnSpc>
              <a:spcBef>
                <a:spcPts val="0"/>
              </a:spcBef>
              <a:spcAft>
                <a:spcPts val="0"/>
              </a:spcAft>
              <a:buNone/>
            </a:pPr>
            <a:r>
              <a:rPr lang="en" sz="1400"/>
              <a:t>Provide AI-driven support to medical professionals by recommending specific drugs based on detailed descriptions of medical conditions, thereby aiding in clinical decision-making.</a:t>
            </a:r>
            <a:endParaRPr sz="1400"/>
          </a:p>
          <a:p>
            <a:pPr indent="0" lvl="0" marL="0" rtl="0" algn="l">
              <a:lnSpc>
                <a:spcPct val="115000"/>
              </a:lnSpc>
              <a:spcBef>
                <a:spcPts val="0"/>
              </a:spcBef>
              <a:spcAft>
                <a:spcPts val="0"/>
              </a:spcAft>
              <a:buNone/>
            </a:pPr>
            <a:r>
              <a:t/>
            </a:r>
            <a:endParaRPr sz="1400"/>
          </a:p>
          <a:p>
            <a:pPr indent="0" lvl="0" marL="0" rtl="0" algn="l">
              <a:spcBef>
                <a:spcPts val="0"/>
              </a:spcBef>
              <a:spcAft>
                <a:spcPts val="1200"/>
              </a:spcAft>
              <a:buNone/>
            </a:pPr>
            <a:r>
              <a:rPr b="1" lang="en" sz="1400"/>
              <a:t>2. Streamline Professional Workflows</a:t>
            </a:r>
            <a:r>
              <a:rPr lang="en" sz="1400"/>
              <a:t>: Develop a conversational interface that allows medical professionals to quickly and efficiently obtain drug recommendations, facilitating better patient management and treatment planning.</a:t>
            </a:r>
            <a:endParaRPr sz="1400"/>
          </a:p>
        </p:txBody>
      </p:sp>
      <p:sp>
        <p:nvSpPr>
          <p:cNvPr id="92" name="Google Shape;92;p17"/>
          <p:cNvSpPr txBox="1"/>
          <p:nvPr>
            <p:ph idx="2" type="body"/>
          </p:nvPr>
        </p:nvSpPr>
        <p:spPr>
          <a:xfrm>
            <a:off x="4637100" y="1658100"/>
            <a:ext cx="42603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3. Train with Realistic Medical Scenarios</a:t>
            </a:r>
            <a:r>
              <a:rPr lang="en" sz="1400"/>
              <a:t>: </a:t>
            </a:r>
            <a:endParaRPr sz="1400"/>
          </a:p>
          <a:p>
            <a:pPr indent="0" lvl="0" marL="0" rtl="0" algn="l">
              <a:spcBef>
                <a:spcPts val="0"/>
              </a:spcBef>
              <a:spcAft>
                <a:spcPts val="0"/>
              </a:spcAft>
              <a:buNone/>
            </a:pPr>
            <a:r>
              <a:rPr lang="en" sz="1400"/>
              <a:t>Utilize a structured dataset to simulate real-world medical consultations, ensuring the AI accurately interprets complex medical descriptions and responds appropriately.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4. Ensure Accuracy and Reliability</a:t>
            </a:r>
            <a:r>
              <a:rPr lang="en" sz="1400"/>
              <a:t>: </a:t>
            </a:r>
            <a:endParaRPr sz="1400"/>
          </a:p>
          <a:p>
            <a:pPr indent="0" lvl="0" marL="0" rtl="0" algn="l">
              <a:spcBef>
                <a:spcPts val="0"/>
              </a:spcBef>
              <a:spcAft>
                <a:spcPts val="0"/>
              </a:spcAft>
              <a:buNone/>
            </a:pPr>
            <a:r>
              <a:rPr lang="en" sz="1400"/>
              <a:t>Fine-tune the conversational model to deliver accurate and reliable medication suggestions, increasing trust among medical professionals and enhancing patient care outcomes.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Case</a:t>
            </a:r>
            <a:endParaRPr/>
          </a:p>
        </p:txBody>
      </p:sp>
      <p:sp>
        <p:nvSpPr>
          <p:cNvPr id="98" name="Google Shape;98;p18"/>
          <p:cNvSpPr txBox="1"/>
          <p:nvPr>
            <p:ph idx="1" type="body"/>
          </p:nvPr>
        </p:nvSpPr>
        <p:spPr>
          <a:xfrm>
            <a:off x="311725" y="1200025"/>
            <a:ext cx="28581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business</a:t>
            </a:r>
            <a:r>
              <a:rPr lang="en"/>
              <a:t> case outlines the tangible benefits and strategic advantages that support the implementation and scaling of MEDA</a:t>
            </a:r>
            <a:r>
              <a:rPr lang="en"/>
              <a:t> in the healthcare industry</a:t>
            </a:r>
            <a:r>
              <a:rPr lang="en"/>
              <a:t>.</a:t>
            </a:r>
            <a:endParaRPr/>
          </a:p>
        </p:txBody>
      </p:sp>
      <p:sp>
        <p:nvSpPr>
          <p:cNvPr id="99" name="Google Shape;99;p18"/>
          <p:cNvSpPr txBox="1"/>
          <p:nvPr/>
        </p:nvSpPr>
        <p:spPr>
          <a:xfrm>
            <a:off x="4085725" y="534925"/>
            <a:ext cx="4135800" cy="2488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2"/>
              </a:buClr>
              <a:buSzPts val="1300"/>
              <a:buFont typeface="Roboto"/>
              <a:buChar char="●"/>
            </a:pPr>
            <a:r>
              <a:rPr lang="en" sz="1800">
                <a:solidFill>
                  <a:schemeClr val="lt2"/>
                </a:solidFill>
                <a:latin typeface="Roboto"/>
                <a:ea typeface="Roboto"/>
                <a:cs typeface="Roboto"/>
                <a:sym typeface="Roboto"/>
              </a:rPr>
              <a:t>Cost Efficiency</a:t>
            </a:r>
            <a:endParaRPr sz="1800">
              <a:solidFill>
                <a:schemeClr val="lt2"/>
              </a:solidFill>
              <a:latin typeface="Roboto"/>
              <a:ea typeface="Roboto"/>
              <a:cs typeface="Roboto"/>
              <a:sym typeface="Roboto"/>
            </a:endParaRPr>
          </a:p>
          <a:p>
            <a:pPr indent="-311150" lvl="0" marL="457200" rtl="0" algn="l">
              <a:spcBef>
                <a:spcPts val="1000"/>
              </a:spcBef>
              <a:spcAft>
                <a:spcPts val="0"/>
              </a:spcAft>
              <a:buClr>
                <a:schemeClr val="lt2"/>
              </a:buClr>
              <a:buSzPts val="1300"/>
              <a:buFont typeface="Roboto"/>
              <a:buChar char="●"/>
            </a:pPr>
            <a:r>
              <a:rPr lang="en" sz="1800">
                <a:solidFill>
                  <a:schemeClr val="lt2"/>
                </a:solidFill>
                <a:latin typeface="Roboto"/>
                <a:ea typeface="Roboto"/>
                <a:cs typeface="Roboto"/>
                <a:sym typeface="Roboto"/>
              </a:rPr>
              <a:t>Accuracy and Patient Safety</a:t>
            </a:r>
            <a:endParaRPr sz="1800">
              <a:solidFill>
                <a:schemeClr val="lt2"/>
              </a:solidFill>
              <a:latin typeface="Roboto"/>
              <a:ea typeface="Roboto"/>
              <a:cs typeface="Roboto"/>
              <a:sym typeface="Roboto"/>
            </a:endParaRPr>
          </a:p>
          <a:p>
            <a:pPr indent="-311150" lvl="0" marL="457200" rtl="0" algn="l">
              <a:spcBef>
                <a:spcPts val="1000"/>
              </a:spcBef>
              <a:spcAft>
                <a:spcPts val="0"/>
              </a:spcAft>
              <a:buClr>
                <a:schemeClr val="lt2"/>
              </a:buClr>
              <a:buSzPts val="1300"/>
              <a:buFont typeface="Roboto"/>
              <a:buChar char="●"/>
            </a:pPr>
            <a:r>
              <a:rPr lang="en" sz="1800">
                <a:solidFill>
                  <a:schemeClr val="lt2"/>
                </a:solidFill>
                <a:latin typeface="Roboto"/>
                <a:ea typeface="Roboto"/>
                <a:cs typeface="Roboto"/>
                <a:sym typeface="Roboto"/>
              </a:rPr>
              <a:t>Improved Patient Outcomes</a:t>
            </a:r>
            <a:endParaRPr sz="1800">
              <a:solidFill>
                <a:schemeClr val="lt2"/>
              </a:solidFill>
              <a:latin typeface="Roboto"/>
              <a:ea typeface="Roboto"/>
              <a:cs typeface="Roboto"/>
              <a:sym typeface="Roboto"/>
            </a:endParaRPr>
          </a:p>
          <a:p>
            <a:pPr indent="-311150" lvl="0" marL="457200" rtl="0" algn="l">
              <a:spcBef>
                <a:spcPts val="1000"/>
              </a:spcBef>
              <a:spcAft>
                <a:spcPts val="0"/>
              </a:spcAft>
              <a:buClr>
                <a:schemeClr val="lt2"/>
              </a:buClr>
              <a:buSzPts val="1300"/>
              <a:buFont typeface="Roboto"/>
              <a:buChar char="●"/>
            </a:pPr>
            <a:r>
              <a:rPr lang="en" sz="1800">
                <a:solidFill>
                  <a:schemeClr val="lt2"/>
                </a:solidFill>
                <a:latin typeface="Roboto"/>
                <a:ea typeface="Roboto"/>
                <a:cs typeface="Roboto"/>
                <a:sym typeface="Roboto"/>
              </a:rPr>
              <a:t>Competitive Differentiation</a:t>
            </a:r>
            <a:endParaRPr sz="1800">
              <a:solidFill>
                <a:schemeClr val="lt2"/>
              </a:solidFill>
              <a:latin typeface="Roboto"/>
              <a:ea typeface="Roboto"/>
              <a:cs typeface="Roboto"/>
              <a:sym typeface="Roboto"/>
            </a:endParaRPr>
          </a:p>
          <a:p>
            <a:pPr indent="-311150" lvl="0" marL="457200" rtl="0" algn="l">
              <a:spcBef>
                <a:spcPts val="1000"/>
              </a:spcBef>
              <a:spcAft>
                <a:spcPts val="0"/>
              </a:spcAft>
              <a:buClr>
                <a:schemeClr val="lt2"/>
              </a:buClr>
              <a:buSzPts val="1300"/>
              <a:buFont typeface="Roboto"/>
              <a:buChar char="●"/>
            </a:pPr>
            <a:r>
              <a:rPr lang="en" sz="1800">
                <a:solidFill>
                  <a:schemeClr val="lt2"/>
                </a:solidFill>
                <a:latin typeface="Roboto"/>
                <a:ea typeface="Roboto"/>
                <a:cs typeface="Roboto"/>
                <a:sym typeface="Roboto"/>
              </a:rPr>
              <a:t>Enhanced Data Utilization</a:t>
            </a:r>
            <a:endParaRPr sz="1800">
              <a:solidFill>
                <a:schemeClr val="lt2"/>
              </a:solidFill>
              <a:latin typeface="Roboto"/>
              <a:ea typeface="Roboto"/>
              <a:cs typeface="Roboto"/>
              <a:sym typeface="Roboto"/>
            </a:endParaRPr>
          </a:p>
          <a:p>
            <a:pPr indent="-311150" lvl="0" marL="457200" rtl="0" algn="l">
              <a:spcBef>
                <a:spcPts val="1000"/>
              </a:spcBef>
              <a:spcAft>
                <a:spcPts val="1000"/>
              </a:spcAft>
              <a:buClr>
                <a:schemeClr val="lt2"/>
              </a:buClr>
              <a:buSzPts val="1300"/>
              <a:buFont typeface="Roboto"/>
              <a:buChar char="●"/>
            </a:pPr>
            <a:r>
              <a:rPr lang="en" sz="1800">
                <a:solidFill>
                  <a:schemeClr val="lt2"/>
                </a:solidFill>
                <a:latin typeface="Roboto"/>
                <a:ea typeface="Roboto"/>
                <a:cs typeface="Roboto"/>
                <a:sym typeface="Roboto"/>
              </a:rPr>
              <a:t>Regulatory Compliance</a:t>
            </a:r>
            <a:endParaRPr sz="18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105" name="Google Shape;105;p19"/>
          <p:cNvSpPr txBox="1"/>
          <p:nvPr>
            <p:ph idx="1" type="body"/>
          </p:nvPr>
        </p:nvSpPr>
        <p:spPr>
          <a:xfrm>
            <a:off x="458100" y="1717525"/>
            <a:ext cx="4069200" cy="307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chemeClr val="lt2"/>
                </a:solidFill>
              </a:rPr>
              <a:t>Content Overview</a:t>
            </a:r>
            <a:r>
              <a:rPr lang="en" sz="1600">
                <a:solidFill>
                  <a:schemeClr val="lt2"/>
                </a:solidFill>
              </a:rPr>
              <a:t>: </a:t>
            </a:r>
            <a:endParaRPr sz="1600">
              <a:solidFill>
                <a:schemeClr val="lt2"/>
              </a:solidFill>
            </a:endParaRPr>
          </a:p>
          <a:p>
            <a:pPr indent="0" lvl="0" marL="0" rtl="0" algn="l">
              <a:lnSpc>
                <a:spcPct val="100000"/>
              </a:lnSpc>
              <a:spcBef>
                <a:spcPts val="0"/>
              </a:spcBef>
              <a:spcAft>
                <a:spcPts val="0"/>
              </a:spcAft>
              <a:buNone/>
            </a:pPr>
            <a:r>
              <a:rPr lang="en" sz="1600">
                <a:solidFill>
                  <a:schemeClr val="lt2"/>
                </a:solidFill>
              </a:rPr>
              <a:t>Contains data on drugs, the medical conditions they treat, condition descriptions, and side effects.</a:t>
            </a:r>
            <a:endParaRPr sz="1600">
              <a:solidFill>
                <a:schemeClr val="lt2"/>
              </a:solidFill>
            </a:endParaRPr>
          </a:p>
          <a:p>
            <a:pPr indent="0" lvl="0" marL="0" rtl="0" algn="l">
              <a:lnSpc>
                <a:spcPct val="100000"/>
              </a:lnSpc>
              <a:spcBef>
                <a:spcPts val="0"/>
              </a:spcBef>
              <a:spcAft>
                <a:spcPts val="0"/>
              </a:spcAft>
              <a:buNone/>
            </a:pPr>
            <a:r>
              <a:t/>
            </a:r>
            <a:endParaRPr sz="1600">
              <a:solidFill>
                <a:schemeClr val="lt2"/>
              </a:solidFill>
            </a:endParaRPr>
          </a:p>
          <a:p>
            <a:pPr indent="0" lvl="0" marL="0" rtl="0" algn="l">
              <a:lnSpc>
                <a:spcPct val="100000"/>
              </a:lnSpc>
              <a:spcBef>
                <a:spcPts val="0"/>
              </a:spcBef>
              <a:spcAft>
                <a:spcPts val="0"/>
              </a:spcAft>
              <a:buNone/>
            </a:pPr>
            <a:r>
              <a:rPr b="1" lang="en" sz="1600">
                <a:solidFill>
                  <a:schemeClr val="lt2"/>
                </a:solidFill>
              </a:rPr>
              <a:t>Data Structure</a:t>
            </a:r>
            <a:r>
              <a:rPr lang="en" sz="1600">
                <a:solidFill>
                  <a:schemeClr val="lt2"/>
                </a:solidFill>
              </a:rPr>
              <a:t>: </a:t>
            </a:r>
            <a:endParaRPr sz="1600">
              <a:solidFill>
                <a:schemeClr val="lt2"/>
              </a:solidFill>
            </a:endParaRPr>
          </a:p>
          <a:p>
            <a:pPr indent="0" lvl="0" marL="0" rtl="0" algn="l">
              <a:lnSpc>
                <a:spcPct val="100000"/>
              </a:lnSpc>
              <a:spcBef>
                <a:spcPts val="0"/>
              </a:spcBef>
              <a:spcAft>
                <a:spcPts val="0"/>
              </a:spcAft>
              <a:buNone/>
            </a:pPr>
            <a:r>
              <a:rPr lang="en" sz="1600">
                <a:solidFill>
                  <a:schemeClr val="lt2"/>
                </a:solidFill>
              </a:rPr>
              <a:t>Organized into key columns such as </a:t>
            </a:r>
            <a:r>
              <a:rPr i="1" lang="en" sz="1600">
                <a:solidFill>
                  <a:schemeClr val="lt2"/>
                </a:solidFill>
              </a:rPr>
              <a:t>drug_name</a:t>
            </a:r>
            <a:r>
              <a:rPr lang="en" sz="1600">
                <a:solidFill>
                  <a:schemeClr val="lt2"/>
                </a:solidFill>
              </a:rPr>
              <a:t>, </a:t>
            </a:r>
            <a:r>
              <a:rPr i="1" lang="en" sz="1600">
                <a:solidFill>
                  <a:schemeClr val="lt2"/>
                </a:solidFill>
              </a:rPr>
              <a:t>medical_condition</a:t>
            </a:r>
            <a:r>
              <a:rPr lang="en" sz="1600">
                <a:solidFill>
                  <a:schemeClr val="lt2"/>
                </a:solidFill>
              </a:rPr>
              <a:t>, </a:t>
            </a:r>
            <a:r>
              <a:rPr i="1" lang="en" sz="1600">
                <a:solidFill>
                  <a:schemeClr val="lt2"/>
                </a:solidFill>
              </a:rPr>
              <a:t>medical_condition_description</a:t>
            </a:r>
            <a:r>
              <a:rPr lang="en" sz="1600">
                <a:solidFill>
                  <a:schemeClr val="lt2"/>
                </a:solidFill>
              </a:rPr>
              <a:t>, and </a:t>
            </a:r>
            <a:r>
              <a:rPr i="1" lang="en" sz="1600">
                <a:solidFill>
                  <a:schemeClr val="lt2"/>
                </a:solidFill>
              </a:rPr>
              <a:t>side_effects</a:t>
            </a:r>
            <a:r>
              <a:rPr lang="en" sz="1600">
                <a:solidFill>
                  <a:schemeClr val="lt2"/>
                </a:solidFill>
              </a:rPr>
              <a:t>.</a:t>
            </a:r>
            <a:endParaRPr sz="1600"/>
          </a:p>
        </p:txBody>
      </p:sp>
      <p:sp>
        <p:nvSpPr>
          <p:cNvPr id="106" name="Google Shape;106;p19"/>
          <p:cNvSpPr txBox="1"/>
          <p:nvPr>
            <p:ph idx="2" type="body"/>
          </p:nvPr>
        </p:nvSpPr>
        <p:spPr>
          <a:xfrm>
            <a:off x="4832400" y="1734300"/>
            <a:ext cx="3999900" cy="307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chemeClr val="lt2"/>
                </a:solidFill>
              </a:rPr>
              <a:t>Application</a:t>
            </a:r>
            <a:r>
              <a:rPr lang="en" sz="1600">
                <a:solidFill>
                  <a:schemeClr val="lt2"/>
                </a:solidFill>
              </a:rPr>
              <a:t>: </a:t>
            </a:r>
            <a:endParaRPr sz="1600">
              <a:solidFill>
                <a:schemeClr val="lt2"/>
              </a:solidFill>
            </a:endParaRPr>
          </a:p>
          <a:p>
            <a:pPr indent="0" lvl="0" marL="0" rtl="0" algn="l">
              <a:lnSpc>
                <a:spcPct val="100000"/>
              </a:lnSpc>
              <a:spcBef>
                <a:spcPts val="0"/>
              </a:spcBef>
              <a:spcAft>
                <a:spcPts val="0"/>
              </a:spcAft>
              <a:buNone/>
            </a:pPr>
            <a:r>
              <a:rPr lang="en" sz="1600">
                <a:solidFill>
                  <a:schemeClr val="lt2"/>
                </a:solidFill>
              </a:rPr>
              <a:t>Utilized to train a conversational AI to simulate a pharmaceutical assistant, providing drug recommendations based on user inquiries.</a:t>
            </a:r>
            <a:endParaRPr sz="1600">
              <a:solidFill>
                <a:schemeClr val="lt2"/>
              </a:solidFill>
            </a:endParaRPr>
          </a:p>
          <a:p>
            <a:pPr indent="0" lvl="0" marL="0" rtl="0" algn="l">
              <a:lnSpc>
                <a:spcPct val="100000"/>
              </a:lnSpc>
              <a:spcBef>
                <a:spcPts val="0"/>
              </a:spcBef>
              <a:spcAft>
                <a:spcPts val="0"/>
              </a:spcAft>
              <a:buNone/>
            </a:pPr>
            <a:r>
              <a:t/>
            </a:r>
            <a:endParaRPr sz="1600">
              <a:solidFill>
                <a:schemeClr val="lt2"/>
              </a:solidFill>
            </a:endParaRPr>
          </a:p>
          <a:p>
            <a:pPr indent="0" lvl="0" marL="0" rtl="0" algn="l">
              <a:lnSpc>
                <a:spcPct val="100000"/>
              </a:lnSpc>
              <a:spcBef>
                <a:spcPts val="0"/>
              </a:spcBef>
              <a:spcAft>
                <a:spcPts val="0"/>
              </a:spcAft>
              <a:buNone/>
            </a:pPr>
            <a:r>
              <a:rPr b="1" lang="en" sz="1600">
                <a:solidFill>
                  <a:schemeClr val="lt2"/>
                </a:solidFill>
              </a:rPr>
              <a:t>Format and Processing</a:t>
            </a:r>
            <a:r>
              <a:rPr lang="en" sz="1600">
                <a:solidFill>
                  <a:schemeClr val="lt2"/>
                </a:solidFill>
              </a:rPr>
              <a:t>: </a:t>
            </a:r>
            <a:endParaRPr sz="1600">
              <a:solidFill>
                <a:schemeClr val="lt2"/>
              </a:solidFill>
            </a:endParaRPr>
          </a:p>
          <a:p>
            <a:pPr indent="0" lvl="0" marL="0" rtl="0" algn="l">
              <a:lnSpc>
                <a:spcPct val="100000"/>
              </a:lnSpc>
              <a:spcBef>
                <a:spcPts val="0"/>
              </a:spcBef>
              <a:spcAft>
                <a:spcPts val="0"/>
              </a:spcAft>
              <a:buNone/>
            </a:pPr>
            <a:r>
              <a:rPr lang="en" sz="1600">
                <a:solidFill>
                  <a:schemeClr val="lt2"/>
                </a:solidFill>
              </a:rPr>
              <a:t>Initially in CSV format, processed into JSONL format for efficient line by line handling in AI model training.</a:t>
            </a:r>
            <a:endParaRPr sz="1600">
              <a:solidFill>
                <a:schemeClr val="lt2"/>
              </a:solidFill>
            </a:endParaRPr>
          </a:p>
          <a:p>
            <a:pPr indent="0" lvl="0" marL="0" rtl="0" algn="l">
              <a:spcBef>
                <a:spcPts val="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Four Steps to Fine-Tune Chat Models</a:t>
            </a:r>
            <a:endParaRPr/>
          </a:p>
        </p:txBody>
      </p:sp>
      <p:sp>
        <p:nvSpPr>
          <p:cNvPr id="112" name="Google Shape;112;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AutoNum type="arabicPeriod"/>
            </a:pPr>
            <a:r>
              <a:rPr lang="en" sz="2000"/>
              <a:t>Setting up the dataset</a:t>
            </a:r>
            <a:endParaRPr i="1" sz="2000"/>
          </a:p>
          <a:p>
            <a:pPr indent="-355600" lvl="0" marL="457200" rtl="0" algn="l">
              <a:lnSpc>
                <a:spcPct val="150000"/>
              </a:lnSpc>
              <a:spcBef>
                <a:spcPts val="0"/>
              </a:spcBef>
              <a:spcAft>
                <a:spcPts val="0"/>
              </a:spcAft>
              <a:buSzPts val="2000"/>
              <a:buAutoNum type="arabicPeriod"/>
            </a:pPr>
            <a:r>
              <a:rPr lang="en" sz="2000"/>
              <a:t>Data Preparation</a:t>
            </a:r>
            <a:endParaRPr sz="2000"/>
          </a:p>
          <a:p>
            <a:pPr indent="-355600" lvl="0" marL="457200" rtl="0" algn="l">
              <a:lnSpc>
                <a:spcPct val="150000"/>
              </a:lnSpc>
              <a:spcBef>
                <a:spcPts val="0"/>
              </a:spcBef>
              <a:spcAft>
                <a:spcPts val="0"/>
              </a:spcAft>
              <a:buSzPts val="2000"/>
              <a:buAutoNum type="arabicPeriod"/>
            </a:pPr>
            <a:r>
              <a:rPr lang="en" sz="2000"/>
              <a:t>Fine-Tuning</a:t>
            </a:r>
            <a:endParaRPr sz="2000"/>
          </a:p>
          <a:p>
            <a:pPr indent="-355600" lvl="0" marL="457200" rtl="0" algn="l">
              <a:lnSpc>
                <a:spcPct val="150000"/>
              </a:lnSpc>
              <a:spcBef>
                <a:spcPts val="0"/>
              </a:spcBef>
              <a:spcAft>
                <a:spcPts val="0"/>
              </a:spcAft>
              <a:buSzPts val="2000"/>
              <a:buAutoNum type="arabicPeriod"/>
            </a:pPr>
            <a:r>
              <a:rPr lang="en" sz="2000"/>
              <a:t>Inference</a:t>
            </a:r>
            <a:endParaRPr sz="2000"/>
          </a:p>
        </p:txBody>
      </p:sp>
      <p:pic>
        <p:nvPicPr>
          <p:cNvPr id="113" name="Google Shape;113;p20"/>
          <p:cNvPicPr preferRelativeResize="0"/>
          <p:nvPr/>
        </p:nvPicPr>
        <p:blipFill>
          <a:blip r:embed="rId3">
            <a:alphaModFix/>
          </a:blip>
          <a:stretch>
            <a:fillRect/>
          </a:stretch>
        </p:blipFill>
        <p:spPr>
          <a:xfrm>
            <a:off x="6982200" y="3009825"/>
            <a:ext cx="1828876" cy="1828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n"/>
              <a:t>Setup</a:t>
            </a:r>
            <a:endParaRPr/>
          </a:p>
        </p:txBody>
      </p:sp>
      <p:sp>
        <p:nvSpPr>
          <p:cNvPr id="119" name="Google Shape;119;p21"/>
          <p:cNvSpPr txBox="1"/>
          <p:nvPr>
            <p:ph idx="4294967295" type="body"/>
          </p:nvPr>
        </p:nvSpPr>
        <p:spPr>
          <a:xfrm>
            <a:off x="196800" y="1410850"/>
            <a:ext cx="6875400" cy="34176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SzPts val="2100"/>
              <a:buChar char="●"/>
            </a:pPr>
            <a:r>
              <a:rPr lang="en" sz="2100"/>
              <a:t>Installing the latest version of OpenAI Python package</a:t>
            </a:r>
            <a:endParaRPr sz="2100"/>
          </a:p>
          <a:p>
            <a:pPr indent="-361950" lvl="0" marL="457200" rtl="0" algn="l">
              <a:lnSpc>
                <a:spcPct val="150000"/>
              </a:lnSpc>
              <a:spcBef>
                <a:spcPts val="0"/>
              </a:spcBef>
              <a:spcAft>
                <a:spcPts val="0"/>
              </a:spcAft>
              <a:buSzPts val="2100"/>
              <a:buChar char="●"/>
            </a:pPr>
            <a:r>
              <a:rPr lang="en" sz="2100"/>
              <a:t>Importing the libraries (json, openai, os, pandas, pprint)</a:t>
            </a:r>
            <a:endParaRPr sz="2100"/>
          </a:p>
          <a:p>
            <a:pPr indent="-361950" lvl="0" marL="457200" rtl="0" algn="l">
              <a:lnSpc>
                <a:spcPct val="150000"/>
              </a:lnSpc>
              <a:spcBef>
                <a:spcPts val="0"/>
              </a:spcBef>
              <a:spcAft>
                <a:spcPts val="0"/>
              </a:spcAft>
              <a:buSzPts val="2100"/>
              <a:buChar char="●"/>
            </a:pPr>
            <a:r>
              <a:rPr lang="en" sz="2100"/>
              <a:t>Establishing the client API key</a:t>
            </a:r>
            <a:endParaRPr sz="2100"/>
          </a:p>
          <a:p>
            <a:pPr indent="-361950" lvl="0" marL="457200" rtl="0" algn="l">
              <a:lnSpc>
                <a:spcPct val="150000"/>
              </a:lnSpc>
              <a:spcBef>
                <a:spcPts val="0"/>
              </a:spcBef>
              <a:spcAft>
                <a:spcPts val="0"/>
              </a:spcAft>
              <a:buSzPts val="2100"/>
              <a:buChar char="●"/>
            </a:pPr>
            <a:r>
              <a:rPr lang="en" sz="2100"/>
              <a:t>Importing the data to the notebook</a:t>
            </a:r>
            <a:endParaRPr sz="2100"/>
          </a:p>
        </p:txBody>
      </p:sp>
      <p:pic>
        <p:nvPicPr>
          <p:cNvPr id="120" name="Google Shape;120;p21"/>
          <p:cNvPicPr preferRelativeResize="0"/>
          <p:nvPr/>
        </p:nvPicPr>
        <p:blipFill>
          <a:blip r:embed="rId3">
            <a:alphaModFix/>
          </a:blip>
          <a:stretch>
            <a:fillRect/>
          </a:stretch>
        </p:blipFill>
        <p:spPr>
          <a:xfrm>
            <a:off x="6713100" y="2859625"/>
            <a:ext cx="2126100" cy="212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2CDBB"/>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