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0" r:id="rId1"/>
  </p:sldMasterIdLst>
  <p:notesMasterIdLst>
    <p:notesMasterId r:id="rId18"/>
  </p:notesMasterIdLst>
  <p:handoutMasterIdLst>
    <p:handoutMasterId r:id="rId19"/>
  </p:handoutMasterIdLst>
  <p:sldIdLst>
    <p:sldId id="258" r:id="rId2"/>
    <p:sldId id="275" r:id="rId3"/>
    <p:sldId id="259" r:id="rId4"/>
    <p:sldId id="262" r:id="rId5"/>
    <p:sldId id="263" r:id="rId6"/>
    <p:sldId id="268" r:id="rId7"/>
    <p:sldId id="264" r:id="rId8"/>
    <p:sldId id="278" r:id="rId9"/>
    <p:sldId id="270" r:id="rId10"/>
    <p:sldId id="267" r:id="rId11"/>
    <p:sldId id="271" r:id="rId12"/>
    <p:sldId id="272" r:id="rId13"/>
    <p:sldId id="273" r:id="rId14"/>
    <p:sldId id="274" r:id="rId15"/>
    <p:sldId id="277" r:id="rId16"/>
    <p:sldId id="266" r:id="rId1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2F2F2"/>
    <a:srgbClr val="00B050"/>
    <a:srgbClr val="FF9900"/>
    <a:srgbClr val="116EFF"/>
    <a:srgbClr val="FFFFFF"/>
    <a:srgbClr val="609EFF"/>
    <a:srgbClr val="B0CFFF"/>
    <a:srgbClr val="FF3232"/>
    <a:srgbClr val="F8F8F8"/>
    <a:srgbClr val="F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4"/>
  </p:normalViewPr>
  <p:slideViewPr>
    <p:cSldViewPr>
      <p:cViewPr varScale="1">
        <p:scale>
          <a:sx n="106" d="100"/>
          <a:sy n="106" d="100"/>
        </p:scale>
        <p:origin x="62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77" d="100"/>
          <a:sy n="77" d="100"/>
        </p:scale>
        <p:origin x="5504" y="24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18-4929-A7CC-D193FBB24FD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7F18-4929-A7CC-D193FBB24FD2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0" tIns="0" rIns="0" bIns="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Paid Fully</c:v>
                </c:pt>
                <c:pt idx="1">
                  <c:v>Not Paid Fully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8045</c:v>
                </c:pt>
                <c:pt idx="1">
                  <c:v>1533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18-4929-A7CC-D193FBB24F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27"/>
        <c:axId val="2126604240"/>
        <c:axId val="2126602992"/>
      </c:barChart>
      <c:catAx>
        <c:axId val="212660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602992"/>
        <c:crosses val="autoZero"/>
        <c:auto val="1"/>
        <c:lblAlgn val="ctr"/>
        <c:lblOffset val="100"/>
        <c:noMultiLvlLbl val="0"/>
      </c:catAx>
      <c:valAx>
        <c:axId val="212660299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6042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347604986876646E-2"/>
          <c:y val="2.0890748031496063E-2"/>
          <c:w val="0.91165239501312334"/>
          <c:h val="0.9518489173228346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9D-4DAB-8A77-F52F8ADC51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4517840"/>
        <c:axId val="414516176"/>
      </c:scatterChart>
      <c:valAx>
        <c:axId val="414517840"/>
        <c:scaling>
          <c:orientation val="minMax"/>
          <c:max val="1"/>
          <c:min val="0"/>
        </c:scaling>
        <c:delete val="0"/>
        <c:axPos val="b"/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516176"/>
        <c:crosses val="autoZero"/>
        <c:crossBetween val="midCat"/>
        <c:majorUnit val="0.25"/>
      </c:valAx>
      <c:valAx>
        <c:axId val="414516176"/>
        <c:scaling>
          <c:orientation val="minMax"/>
          <c:max val="1"/>
          <c:min val="0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517840"/>
        <c:crosses val="autoZero"/>
        <c:crossBetween val="midCat"/>
        <c:majorUnit val="0.25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9AAF3D2-EDFA-BA42-9460-032E57456FC5}" type="datetimeFigureOut">
              <a:rPr lang="en-US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3E6B18D-BC97-A741-A494-5A40B396D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</a:defRPr>
            </a:lvl1pPr>
          </a:lstStyle>
          <a:p>
            <a:pPr>
              <a:defRPr/>
            </a:pPr>
            <a:fld id="{2B24F439-14CB-B64A-A38E-43868DBA8F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ＭＳ Ｐゴシック" charset="0"/>
        <a:cs typeface="Geneva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fld id="{A4676FBE-E17B-9F40-B294-2A0EC4B80004}" type="slidenum">
              <a:rPr lang="en-US" altLang="x-none" sz="1200">
                <a:latin typeface="Open Sans" charset="0"/>
              </a:rPr>
              <a:pPr/>
              <a:t>1</a:t>
            </a:fld>
            <a:endParaRPr lang="en-US" altLang="x-none" sz="1200">
              <a:latin typeface="Open Sans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  <a:cs typeface="Geneva" charset="0"/>
              </a:rPr>
              <a:t>Main title: 40 pt. Arial</a:t>
            </a:r>
          </a:p>
          <a:p>
            <a:pPr eaLnBrk="1" hangingPunct="1"/>
            <a:br>
              <a:rPr lang="en-US" altLang="x-none">
                <a:ea typeface="ＭＳ Ｐゴシック" charset="-128"/>
                <a:cs typeface="Geneva" charset="0"/>
              </a:rPr>
            </a:br>
            <a:r>
              <a:rPr lang="en-US" altLang="x-none">
                <a:ea typeface="ＭＳ Ｐゴシック" charset="-128"/>
                <a:cs typeface="Geneva" charset="0"/>
              </a:rPr>
              <a:t>Presenter Name: 16 pt. Arial</a:t>
            </a:r>
          </a:p>
          <a:p>
            <a:pPr eaLnBrk="1" hangingPunct="1"/>
            <a:r>
              <a:rPr lang="en-US" altLang="x-none">
                <a:ea typeface="ＭＳ Ｐゴシック" charset="-128"/>
                <a:cs typeface="Geneva" charset="0"/>
              </a:rPr>
              <a:t>Presenters Title: 16 pt. Arial Italic</a:t>
            </a:r>
          </a:p>
          <a:p>
            <a:pPr eaLnBrk="1" hangingPunct="1"/>
            <a:endParaRPr lang="en-US" altLang="x-none">
              <a:ea typeface="ＭＳ Ｐゴシック" charset="-128"/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_Plaid-Digital_FINAL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_Plaid-Digital_FINAL-NEW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31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2296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1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39624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27448" y="1212300"/>
            <a:ext cx="39593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2766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0960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1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5654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6736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67818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0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33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_Plaid-Digital_FINAL-NEW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_Plaid-Digital_FINAL-NEW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48150"/>
            <a:ext cx="1154590" cy="7363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D83416-00FF-7E42-B8E5-8A7EE0EDCA9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DBF4EFE-C980-B844-B5ED-B8094C71D895}"/>
              </a:ext>
            </a:extLst>
          </p:cNvPr>
          <p:cNvSpPr txBox="1">
            <a:spLocks/>
          </p:cNvSpPr>
          <p:nvPr userDrawn="1"/>
        </p:nvSpPr>
        <p:spPr>
          <a:xfrm>
            <a:off x="11226318" y="65528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E7423C-EEE2-3F45-8EF7-78515AA765E4}"/>
              </a:ext>
            </a:extLst>
          </p:cNvPr>
          <p:cNvSpPr txBox="1">
            <a:spLocks/>
          </p:cNvSpPr>
          <p:nvPr userDrawn="1"/>
        </p:nvSpPr>
        <p:spPr>
          <a:xfrm>
            <a:off x="11378718" y="67052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C78D2C9-EC69-C447-A43E-74428D9672F5}"/>
              </a:ext>
            </a:extLst>
          </p:cNvPr>
          <p:cNvSpPr txBox="1">
            <a:spLocks/>
          </p:cNvSpPr>
          <p:nvPr userDrawn="1"/>
        </p:nvSpPr>
        <p:spPr>
          <a:xfrm>
            <a:off x="11531118" y="68576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1E7F3-AD6C-224E-BD90-D1A35CEDCAE6}"/>
              </a:ext>
            </a:extLst>
          </p:cNvPr>
          <p:cNvSpPr txBox="1"/>
          <p:nvPr userDrawn="1"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6CB4B4D-7CA3-9044-876B-883B54F8677D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9pPr>
    </p:titleStyle>
    <p:bodyStyle>
      <a:lvl1pPr marL="6350" indent="-6350" algn="l" rtl="0" eaLnBrk="1" fontAlgn="base" hangingPunct="1">
        <a:spcBef>
          <a:spcPts val="600"/>
        </a:spcBef>
        <a:spcAft>
          <a:spcPct val="0"/>
        </a:spcAft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7429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2001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573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1" name="Straight Connector 11"/>
          <p:cNvCxnSpPr>
            <a:cxnSpLocks noChangeShapeType="1"/>
          </p:cNvCxnSpPr>
          <p:nvPr/>
        </p:nvCxnSpPr>
        <p:spPr bwMode="auto">
          <a:xfrm>
            <a:off x="2209800" y="3486150"/>
            <a:ext cx="5486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" name="Text Placeholder 14"/>
          <p:cNvSpPr txBox="1">
            <a:spLocks/>
          </p:cNvSpPr>
          <p:nvPr/>
        </p:nvSpPr>
        <p:spPr bwMode="auto">
          <a:xfrm>
            <a:off x="2133600" y="2038350"/>
            <a:ext cx="518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x-none" sz="4000" dirty="0">
                <a:solidFill>
                  <a:schemeClr val="bg1"/>
                </a:solidFill>
                <a:ea typeface="ＭＳ Ｐゴシック" charset="-128"/>
              </a:rPr>
              <a:t>LOAN REPAYMENT FORECASTING</a:t>
            </a:r>
          </a:p>
        </p:txBody>
      </p:sp>
      <p:sp>
        <p:nvSpPr>
          <p:cNvPr id="5123" name="Text Placeholder 16"/>
          <p:cNvSpPr txBox="1">
            <a:spLocks/>
          </p:cNvSpPr>
          <p:nvPr/>
        </p:nvSpPr>
        <p:spPr bwMode="auto"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x-none" sz="1600" dirty="0">
                <a:solidFill>
                  <a:srgbClr val="FFFFFF"/>
                </a:solidFill>
                <a:ea typeface="ＭＳ Ｐゴシック" charset="-128"/>
              </a:rPr>
              <a:t>Group Members: </a:t>
            </a:r>
          </a:p>
          <a:p>
            <a:pPr>
              <a:spcBef>
                <a:spcPct val="20000"/>
              </a:spcBef>
            </a:pPr>
            <a:r>
              <a:rPr lang="en-US" altLang="x-none" sz="1600" i="1" dirty="0">
                <a:solidFill>
                  <a:srgbClr val="FFFFFF"/>
                </a:solidFill>
                <a:ea typeface="ＭＳ Ｐゴシック" charset="-128"/>
              </a:rPr>
              <a:t>Janvi Umesh </a:t>
            </a:r>
            <a:r>
              <a:rPr lang="en-US" altLang="x-none" sz="1600" i="1" dirty="0" err="1">
                <a:solidFill>
                  <a:srgbClr val="FFFFFF"/>
                </a:solidFill>
                <a:ea typeface="ＭＳ Ｐゴシック" charset="-128"/>
              </a:rPr>
              <a:t>Mirchandani</a:t>
            </a:r>
            <a:endParaRPr lang="en-US" altLang="x-none" sz="1600" i="1" dirty="0">
              <a:solidFill>
                <a:srgbClr val="FFFFFF"/>
              </a:solidFill>
              <a:ea typeface="ＭＳ Ｐゴシック" charset="-128"/>
            </a:endParaRPr>
          </a:p>
          <a:p>
            <a:pPr>
              <a:spcBef>
                <a:spcPct val="20000"/>
              </a:spcBef>
            </a:pPr>
            <a:r>
              <a:rPr lang="en-US" altLang="x-none" sz="1600" i="1" dirty="0">
                <a:solidFill>
                  <a:srgbClr val="FFFFFF"/>
                </a:solidFill>
                <a:ea typeface="ＭＳ Ｐゴシック" charset="-128"/>
              </a:rPr>
              <a:t>Le Hai Phu</a:t>
            </a:r>
          </a:p>
          <a:p>
            <a:pPr>
              <a:spcBef>
                <a:spcPct val="20000"/>
              </a:spcBef>
            </a:pPr>
            <a:r>
              <a:rPr lang="en-US" altLang="x-none" sz="1600" i="1" dirty="0">
                <a:solidFill>
                  <a:srgbClr val="FFFFFF"/>
                </a:solidFill>
                <a:ea typeface="ＭＳ Ｐゴシック" charset="-128"/>
              </a:rPr>
              <a:t>Yash Dugar</a:t>
            </a:r>
          </a:p>
        </p:txBody>
      </p:sp>
    </p:spTree>
    <p:extLst>
      <p:ext uri="{BB962C8B-B14F-4D97-AF65-F5344CB8AC3E}">
        <p14:creationId xmlns:p14="http://schemas.microsoft.com/office/powerpoint/2010/main" val="17864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5FFE89-1520-3CEA-CB87-60F39E09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Logistic Regression (Accuracy-62% ; NPV</a:t>
            </a:r>
            <a:r>
              <a:rPr lang="en-US" sz="2000" baseline="30000" dirty="0"/>
              <a:t>1</a:t>
            </a:r>
            <a:r>
              <a:rPr lang="en-US" sz="2000" dirty="0"/>
              <a:t>-62%)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11CB1E-CF2E-EED9-905E-575167CE6C61}"/>
              </a:ext>
            </a:extLst>
          </p:cNvPr>
          <p:cNvSpPr/>
          <p:nvPr/>
        </p:nvSpPr>
        <p:spPr bwMode="auto">
          <a:xfrm>
            <a:off x="954291" y="1363845"/>
            <a:ext cx="2041232" cy="20010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97F627-435A-914F-4299-FE9DEDBC74D3}"/>
              </a:ext>
            </a:extLst>
          </p:cNvPr>
          <p:cNvSpPr/>
          <p:nvPr/>
        </p:nvSpPr>
        <p:spPr bwMode="auto">
          <a:xfrm>
            <a:off x="1007700" y="1415457"/>
            <a:ext cx="952807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1004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AEF25-FBFB-978C-3D6F-74B8C35B7363}"/>
              </a:ext>
            </a:extLst>
          </p:cNvPr>
          <p:cNvSpPr/>
          <p:nvPr/>
        </p:nvSpPr>
        <p:spPr bwMode="auto">
          <a:xfrm>
            <a:off x="1007700" y="2380257"/>
            <a:ext cx="95280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117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973254-9CFC-A53B-29CB-247A84AB990D}"/>
              </a:ext>
            </a:extLst>
          </p:cNvPr>
          <p:cNvSpPr/>
          <p:nvPr/>
        </p:nvSpPr>
        <p:spPr bwMode="auto">
          <a:xfrm>
            <a:off x="1986907" y="1422657"/>
            <a:ext cx="95280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605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13B21-DD79-23CA-01FF-850E2373C17E}"/>
              </a:ext>
            </a:extLst>
          </p:cNvPr>
          <p:cNvSpPr/>
          <p:nvPr/>
        </p:nvSpPr>
        <p:spPr bwMode="auto">
          <a:xfrm>
            <a:off x="1989307" y="2379207"/>
            <a:ext cx="952807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50"/>
                </a:solidFill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190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34EE9-3490-90F9-0040-EED466FCA98C}"/>
              </a:ext>
            </a:extLst>
          </p:cNvPr>
          <p:cNvSpPr txBox="1"/>
          <p:nvPr/>
        </p:nvSpPr>
        <p:spPr>
          <a:xfrm>
            <a:off x="954291" y="1047750"/>
            <a:ext cx="20412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Confusion Matrix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77C450-961A-9BD4-598F-7B328F2FCBBC}"/>
              </a:ext>
            </a:extLst>
          </p:cNvPr>
          <p:cNvSpPr txBox="1"/>
          <p:nvPr/>
        </p:nvSpPr>
        <p:spPr>
          <a:xfrm rot="16200000">
            <a:off x="363847" y="1725320"/>
            <a:ext cx="76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Paid Fully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F3DDAF-BB85-03E0-025F-3E81CDED271D}"/>
              </a:ext>
            </a:extLst>
          </p:cNvPr>
          <p:cNvSpPr txBox="1"/>
          <p:nvPr/>
        </p:nvSpPr>
        <p:spPr>
          <a:xfrm rot="16200000">
            <a:off x="363848" y="2604432"/>
            <a:ext cx="7692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Not</a:t>
            </a:r>
          </a:p>
          <a:p>
            <a:pPr algn="ctr"/>
            <a:r>
              <a:rPr lang="en-US" sz="1100" dirty="0"/>
              <a:t>Paid Fully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16A43-EB34-3482-A552-23633CF41928}"/>
              </a:ext>
            </a:extLst>
          </p:cNvPr>
          <p:cNvSpPr txBox="1"/>
          <p:nvPr/>
        </p:nvSpPr>
        <p:spPr>
          <a:xfrm>
            <a:off x="2058307" y="3408405"/>
            <a:ext cx="769200" cy="323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Not </a:t>
            </a:r>
          </a:p>
          <a:p>
            <a:pPr algn="ctr"/>
            <a:r>
              <a:rPr lang="en-US" sz="1100" dirty="0"/>
              <a:t>Paid Fully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815CB-7FF5-0382-3E75-673B09C1A10F}"/>
              </a:ext>
            </a:extLst>
          </p:cNvPr>
          <p:cNvSpPr txBox="1"/>
          <p:nvPr/>
        </p:nvSpPr>
        <p:spPr>
          <a:xfrm>
            <a:off x="1116015" y="3471996"/>
            <a:ext cx="769200" cy="196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Paid Fully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7B8F2D-8DF9-E262-0B18-369BF3126BA4}"/>
              </a:ext>
            </a:extLst>
          </p:cNvPr>
          <p:cNvSpPr txBox="1"/>
          <p:nvPr/>
        </p:nvSpPr>
        <p:spPr>
          <a:xfrm rot="16200000">
            <a:off x="-177366" y="2232585"/>
            <a:ext cx="1126186" cy="295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TRUE LABEL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78614-1AE4-9BA7-63A5-693D7ED2340A}"/>
              </a:ext>
            </a:extLst>
          </p:cNvPr>
          <p:cNvSpPr txBox="1"/>
          <p:nvPr/>
        </p:nvSpPr>
        <p:spPr>
          <a:xfrm>
            <a:off x="1211030" y="3831277"/>
            <a:ext cx="1498955" cy="295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PREDICTED LABEL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D2629D-F38C-160C-09E8-31D4A984545D}"/>
              </a:ext>
            </a:extLst>
          </p:cNvPr>
          <p:cNvSpPr/>
          <p:nvPr/>
        </p:nvSpPr>
        <p:spPr bwMode="auto">
          <a:xfrm>
            <a:off x="260447" y="4308629"/>
            <a:ext cx="7376161" cy="32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 regression performs well when we look for potential borrowers, who might not re-pay the complete loan, but the accuracy of the models limit to 62%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5ECABD2F-A103-DD73-5A2D-A045B68F25CF}"/>
              </a:ext>
            </a:extLst>
          </p:cNvPr>
          <p:cNvSpPr/>
          <p:nvPr/>
        </p:nvSpPr>
        <p:spPr bwMode="auto">
          <a:xfrm>
            <a:off x="1398057" y="2139143"/>
            <a:ext cx="2655014" cy="451628"/>
          </a:xfrm>
          <a:prstGeom prst="wedgeRoundRectCallout">
            <a:avLst>
              <a:gd name="adj1" fmla="val -38162"/>
              <a:gd name="adj2" fmla="val 79096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High % of the “Not Paid Fully” payors are predicted (62%)</a:t>
            </a:r>
            <a:r>
              <a:rPr kumimoji="0" 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, with the logistic regression 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19A0A7-D8D8-E534-60B3-31A43106ED59}"/>
              </a:ext>
            </a:extLst>
          </p:cNvPr>
          <p:cNvSpPr txBox="1"/>
          <p:nvPr/>
        </p:nvSpPr>
        <p:spPr>
          <a:xfrm>
            <a:off x="3214800" y="0"/>
            <a:ext cx="5929200" cy="132344"/>
          </a:xfrm>
          <a:prstGeom prst="rect">
            <a:avLst/>
          </a:prstGeom>
          <a:noFill/>
        </p:spPr>
        <p:txBody>
          <a:bodyPr wrap="square" tIns="9144" bIns="0">
            <a:spAutoFit/>
          </a:bodyPr>
          <a:lstStyle/>
          <a:p>
            <a:pPr lvl="1" algn="r"/>
            <a:r>
              <a:rPr lang="en-US" sz="8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MACHINE LEARNING MODELS</a:t>
            </a:r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89B76163-09EA-BECE-42DA-C3EAD745E11E}"/>
              </a:ext>
            </a:extLst>
          </p:cNvPr>
          <p:cNvSpPr/>
          <p:nvPr/>
        </p:nvSpPr>
        <p:spPr bwMode="auto">
          <a:xfrm>
            <a:off x="577596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TAKEAWAYS</a:t>
            </a:r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738F7A9B-5924-6F16-51B2-43C434F78FE4}"/>
              </a:ext>
            </a:extLst>
          </p:cNvPr>
          <p:cNvSpPr/>
          <p:nvPr/>
        </p:nvSpPr>
        <p:spPr bwMode="auto">
          <a:xfrm>
            <a:off x="4693920" y="57150"/>
            <a:ext cx="1234440" cy="272807"/>
          </a:xfrm>
          <a:prstGeom prst="homePlat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C0B7277B-0924-1E2F-66A5-2428B4C47672}"/>
              </a:ext>
            </a:extLst>
          </p:cNvPr>
          <p:cNvSpPr/>
          <p:nvPr/>
        </p:nvSpPr>
        <p:spPr bwMode="auto">
          <a:xfrm>
            <a:off x="361188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</a:t>
            </a:r>
          </a:p>
        </p:txBody>
      </p:sp>
      <p:sp>
        <p:nvSpPr>
          <p:cNvPr id="53" name="Arrow: Pentagon 52">
            <a:extLst>
              <a:ext uri="{FF2B5EF4-FFF2-40B4-BE49-F238E27FC236}">
                <a16:creationId xmlns:a16="http://schemas.microsoft.com/office/drawing/2014/main" id="{7F27CD2A-EA8D-D22A-23A7-BE67B3B5C266}"/>
              </a:ext>
            </a:extLst>
          </p:cNvPr>
          <p:cNvSpPr/>
          <p:nvPr/>
        </p:nvSpPr>
        <p:spPr bwMode="auto">
          <a:xfrm>
            <a:off x="2568722" y="57150"/>
            <a:ext cx="1195558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PROCESSING</a:t>
            </a:r>
          </a:p>
        </p:txBody>
      </p:sp>
      <p:sp>
        <p:nvSpPr>
          <p:cNvPr id="54" name="Arrow: Pentagon 53">
            <a:extLst>
              <a:ext uri="{FF2B5EF4-FFF2-40B4-BE49-F238E27FC236}">
                <a16:creationId xmlns:a16="http://schemas.microsoft.com/office/drawing/2014/main" id="{93BB8730-E1C1-1E97-73E4-9C904DDEF7C4}"/>
              </a:ext>
            </a:extLst>
          </p:cNvPr>
          <p:cNvSpPr/>
          <p:nvPr/>
        </p:nvSpPr>
        <p:spPr bwMode="auto">
          <a:xfrm>
            <a:off x="144780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OVERALL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</a:t>
            </a:r>
          </a:p>
        </p:txBody>
      </p:sp>
      <p:sp>
        <p:nvSpPr>
          <p:cNvPr id="55" name="Arrow: Pentagon 54">
            <a:extLst>
              <a:ext uri="{FF2B5EF4-FFF2-40B4-BE49-F238E27FC236}">
                <a16:creationId xmlns:a16="http://schemas.microsoft.com/office/drawing/2014/main" id="{435F5AB1-E9E4-26FC-FAE2-BE8E87A52772}"/>
              </a:ext>
            </a:extLst>
          </p:cNvPr>
          <p:cNvSpPr/>
          <p:nvPr/>
        </p:nvSpPr>
        <p:spPr bwMode="auto">
          <a:xfrm>
            <a:off x="76200" y="57150"/>
            <a:ext cx="152400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5BB4C0-4E4A-A0F1-4AB8-292004777D2A}"/>
              </a:ext>
            </a:extLst>
          </p:cNvPr>
          <p:cNvSpPr txBox="1"/>
          <p:nvPr/>
        </p:nvSpPr>
        <p:spPr>
          <a:xfrm>
            <a:off x="17075" y="4939937"/>
            <a:ext cx="2041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aseline="30000" dirty="0"/>
              <a:t>1</a:t>
            </a:r>
            <a:r>
              <a:rPr lang="en-US" sz="800" dirty="0"/>
              <a:t>NPV- Negative Predictive Value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9665E6-D6D2-2632-658E-793C35181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87310"/>
            <a:ext cx="3821395" cy="203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69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F21B9CE6-66A5-A48F-F554-868841F19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87311"/>
            <a:ext cx="3821395" cy="203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55FFE89-1520-3CEA-CB87-60F39E09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Random Forest (Accuracy-65% ; NPV</a:t>
            </a:r>
            <a:r>
              <a:rPr lang="en-US" sz="2000" baseline="30000" dirty="0"/>
              <a:t>1</a:t>
            </a:r>
            <a:r>
              <a:rPr lang="en-US" sz="2000" dirty="0"/>
              <a:t>-54%)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11CB1E-CF2E-EED9-905E-575167CE6C61}"/>
              </a:ext>
            </a:extLst>
          </p:cNvPr>
          <p:cNvSpPr/>
          <p:nvPr/>
        </p:nvSpPr>
        <p:spPr bwMode="auto">
          <a:xfrm>
            <a:off x="954291" y="1363845"/>
            <a:ext cx="2041232" cy="20010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97F627-435A-914F-4299-FE9DEDBC74D3}"/>
              </a:ext>
            </a:extLst>
          </p:cNvPr>
          <p:cNvSpPr/>
          <p:nvPr/>
        </p:nvSpPr>
        <p:spPr bwMode="auto">
          <a:xfrm>
            <a:off x="1007700" y="1415457"/>
            <a:ext cx="952807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1073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AEF25-FBFB-978C-3D6F-74B8C35B7363}"/>
              </a:ext>
            </a:extLst>
          </p:cNvPr>
          <p:cNvSpPr/>
          <p:nvPr/>
        </p:nvSpPr>
        <p:spPr bwMode="auto">
          <a:xfrm>
            <a:off x="1007700" y="2380257"/>
            <a:ext cx="95280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141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973254-9CFC-A53B-29CB-247A84AB990D}"/>
              </a:ext>
            </a:extLst>
          </p:cNvPr>
          <p:cNvSpPr/>
          <p:nvPr/>
        </p:nvSpPr>
        <p:spPr bwMode="auto">
          <a:xfrm>
            <a:off x="1986907" y="1422657"/>
            <a:ext cx="95280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536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13B21-DD79-23CA-01FF-850E2373C17E}"/>
              </a:ext>
            </a:extLst>
          </p:cNvPr>
          <p:cNvSpPr/>
          <p:nvPr/>
        </p:nvSpPr>
        <p:spPr bwMode="auto">
          <a:xfrm>
            <a:off x="1989307" y="2379207"/>
            <a:ext cx="952807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50"/>
                </a:solidFill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166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34EE9-3490-90F9-0040-EED466FCA98C}"/>
              </a:ext>
            </a:extLst>
          </p:cNvPr>
          <p:cNvSpPr txBox="1"/>
          <p:nvPr/>
        </p:nvSpPr>
        <p:spPr>
          <a:xfrm>
            <a:off x="954291" y="1047750"/>
            <a:ext cx="20412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Confusion Matrix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77C450-961A-9BD4-598F-7B328F2FCBBC}"/>
              </a:ext>
            </a:extLst>
          </p:cNvPr>
          <p:cNvSpPr txBox="1"/>
          <p:nvPr/>
        </p:nvSpPr>
        <p:spPr>
          <a:xfrm rot="16200000">
            <a:off x="363847" y="1725320"/>
            <a:ext cx="76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Paid Fully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F3DDAF-BB85-03E0-025F-3E81CDED271D}"/>
              </a:ext>
            </a:extLst>
          </p:cNvPr>
          <p:cNvSpPr txBox="1"/>
          <p:nvPr/>
        </p:nvSpPr>
        <p:spPr>
          <a:xfrm rot="16200000">
            <a:off x="363848" y="2604432"/>
            <a:ext cx="7692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Not</a:t>
            </a:r>
          </a:p>
          <a:p>
            <a:pPr algn="ctr"/>
            <a:r>
              <a:rPr lang="en-US" sz="1100" dirty="0"/>
              <a:t>Paid Fully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16A43-EB34-3482-A552-23633CF41928}"/>
              </a:ext>
            </a:extLst>
          </p:cNvPr>
          <p:cNvSpPr txBox="1"/>
          <p:nvPr/>
        </p:nvSpPr>
        <p:spPr>
          <a:xfrm>
            <a:off x="2058307" y="3408405"/>
            <a:ext cx="769200" cy="323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Not </a:t>
            </a:r>
          </a:p>
          <a:p>
            <a:pPr algn="ctr"/>
            <a:r>
              <a:rPr lang="en-US" sz="1100" dirty="0"/>
              <a:t>Paid Fully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815CB-7FF5-0382-3E75-673B09C1A10F}"/>
              </a:ext>
            </a:extLst>
          </p:cNvPr>
          <p:cNvSpPr txBox="1"/>
          <p:nvPr/>
        </p:nvSpPr>
        <p:spPr>
          <a:xfrm>
            <a:off x="1116015" y="3471996"/>
            <a:ext cx="769200" cy="196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Paid Fully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7B8F2D-8DF9-E262-0B18-369BF3126BA4}"/>
              </a:ext>
            </a:extLst>
          </p:cNvPr>
          <p:cNvSpPr txBox="1"/>
          <p:nvPr/>
        </p:nvSpPr>
        <p:spPr>
          <a:xfrm rot="16200000">
            <a:off x="-177366" y="2232585"/>
            <a:ext cx="1126186" cy="295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TRUE LABEL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78614-1AE4-9BA7-63A5-693D7ED2340A}"/>
              </a:ext>
            </a:extLst>
          </p:cNvPr>
          <p:cNvSpPr txBox="1"/>
          <p:nvPr/>
        </p:nvSpPr>
        <p:spPr>
          <a:xfrm>
            <a:off x="1211030" y="3831277"/>
            <a:ext cx="1498955" cy="295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PREDICTED LABEL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D2629D-F38C-160C-09E8-31D4A984545D}"/>
              </a:ext>
            </a:extLst>
          </p:cNvPr>
          <p:cNvSpPr/>
          <p:nvPr/>
        </p:nvSpPr>
        <p:spPr bwMode="auto">
          <a:xfrm>
            <a:off x="260447" y="4308629"/>
            <a:ext cx="7376161" cy="32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forest seems to work well with our model. It can predict almost 55% of the non loan repayors, and still maintains a high accuracy of 65%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22DA95C7-F3B9-2E7D-CBD4-9923FCCBF7E0}"/>
              </a:ext>
            </a:extLst>
          </p:cNvPr>
          <p:cNvSpPr/>
          <p:nvPr/>
        </p:nvSpPr>
        <p:spPr bwMode="auto">
          <a:xfrm>
            <a:off x="1398057" y="2139143"/>
            <a:ext cx="2655014" cy="451628"/>
          </a:xfrm>
          <a:prstGeom prst="wedgeRoundRectCallout">
            <a:avLst>
              <a:gd name="adj1" fmla="val -38162"/>
              <a:gd name="adj2" fmla="val 79096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High Accuracy of 65%, as well as ability to predict ~54% </a:t>
            </a:r>
            <a:r>
              <a:rPr kumimoji="0" 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of the loan non repayors</a:t>
            </a:r>
            <a:endParaRPr kumimoji="0" lang="en-US" sz="1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31EC46-1697-709B-9699-D8E7ED64D7D6}"/>
              </a:ext>
            </a:extLst>
          </p:cNvPr>
          <p:cNvSpPr txBox="1"/>
          <p:nvPr/>
        </p:nvSpPr>
        <p:spPr>
          <a:xfrm>
            <a:off x="3214800" y="0"/>
            <a:ext cx="5929200" cy="132344"/>
          </a:xfrm>
          <a:prstGeom prst="rect">
            <a:avLst/>
          </a:prstGeom>
          <a:noFill/>
        </p:spPr>
        <p:txBody>
          <a:bodyPr wrap="square" tIns="9144" bIns="0">
            <a:spAutoFit/>
          </a:bodyPr>
          <a:lstStyle/>
          <a:p>
            <a:pPr lvl="1" algn="r"/>
            <a:r>
              <a:rPr lang="en-US" sz="8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MACHINE LEARNING MODELS</a:t>
            </a: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F757E421-7EF5-2294-E5D2-07CE85FE6318}"/>
              </a:ext>
            </a:extLst>
          </p:cNvPr>
          <p:cNvSpPr/>
          <p:nvPr/>
        </p:nvSpPr>
        <p:spPr bwMode="auto">
          <a:xfrm>
            <a:off x="577596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TAKEAWAYS</a:t>
            </a:r>
          </a:p>
        </p:txBody>
      </p: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22B2CC22-B291-596D-F2CE-F77AC8A15E89}"/>
              </a:ext>
            </a:extLst>
          </p:cNvPr>
          <p:cNvSpPr/>
          <p:nvPr/>
        </p:nvSpPr>
        <p:spPr bwMode="auto">
          <a:xfrm>
            <a:off x="4693920" y="57150"/>
            <a:ext cx="1234440" cy="272807"/>
          </a:xfrm>
          <a:prstGeom prst="homePlat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F4E92A97-160E-9912-46D2-13ADE9BA41D3}"/>
              </a:ext>
            </a:extLst>
          </p:cNvPr>
          <p:cNvSpPr/>
          <p:nvPr/>
        </p:nvSpPr>
        <p:spPr bwMode="auto">
          <a:xfrm>
            <a:off x="361188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</a:t>
            </a:r>
          </a:p>
        </p:txBody>
      </p: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BC38AFA9-C886-54A6-101C-E448D760A07C}"/>
              </a:ext>
            </a:extLst>
          </p:cNvPr>
          <p:cNvSpPr/>
          <p:nvPr/>
        </p:nvSpPr>
        <p:spPr bwMode="auto">
          <a:xfrm>
            <a:off x="2568722" y="57150"/>
            <a:ext cx="1195558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PROCESSING</a:t>
            </a:r>
          </a:p>
        </p:txBody>
      </p:sp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33DFE4D4-BF62-DB0C-B00C-53F3A73D705D}"/>
              </a:ext>
            </a:extLst>
          </p:cNvPr>
          <p:cNvSpPr/>
          <p:nvPr/>
        </p:nvSpPr>
        <p:spPr bwMode="auto">
          <a:xfrm>
            <a:off x="144780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OVERALL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</a:t>
            </a:r>
          </a:p>
        </p:txBody>
      </p:sp>
      <p:sp>
        <p:nvSpPr>
          <p:cNvPr id="45" name="Arrow: Pentagon 44">
            <a:extLst>
              <a:ext uri="{FF2B5EF4-FFF2-40B4-BE49-F238E27FC236}">
                <a16:creationId xmlns:a16="http://schemas.microsoft.com/office/drawing/2014/main" id="{ED717861-6C85-014A-6138-7D38BAF54EB3}"/>
              </a:ext>
            </a:extLst>
          </p:cNvPr>
          <p:cNvSpPr/>
          <p:nvPr/>
        </p:nvSpPr>
        <p:spPr bwMode="auto">
          <a:xfrm>
            <a:off x="76200" y="57150"/>
            <a:ext cx="152400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2F0E9D-D6FC-9591-5363-67A167C866BD}"/>
              </a:ext>
            </a:extLst>
          </p:cNvPr>
          <p:cNvSpPr txBox="1"/>
          <p:nvPr/>
        </p:nvSpPr>
        <p:spPr>
          <a:xfrm>
            <a:off x="17075" y="4939937"/>
            <a:ext cx="2041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aseline="30000" dirty="0"/>
              <a:t>1</a:t>
            </a:r>
            <a:r>
              <a:rPr lang="en-US" sz="800" dirty="0"/>
              <a:t>NPV- Negative Predictive Value</a:t>
            </a:r>
          </a:p>
        </p:txBody>
      </p:sp>
    </p:spTree>
    <p:extLst>
      <p:ext uri="{BB962C8B-B14F-4D97-AF65-F5344CB8AC3E}">
        <p14:creationId xmlns:p14="http://schemas.microsoft.com/office/powerpoint/2010/main" val="37332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04455D1-9513-8328-5970-7E495D4D3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87311"/>
            <a:ext cx="3821395" cy="203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55FFE89-1520-3CEA-CB87-60F39E09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XGBoost</a:t>
            </a:r>
            <a:r>
              <a:rPr lang="en-US" sz="2000" dirty="0"/>
              <a:t> (Accuracy-60% ; NPV</a:t>
            </a:r>
            <a:r>
              <a:rPr lang="en-US" sz="2000" baseline="30000" dirty="0"/>
              <a:t>1</a:t>
            </a:r>
            <a:r>
              <a:rPr lang="en-US" sz="2000" dirty="0"/>
              <a:t>-60%)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11CB1E-CF2E-EED9-905E-575167CE6C61}"/>
              </a:ext>
            </a:extLst>
          </p:cNvPr>
          <p:cNvSpPr/>
          <p:nvPr/>
        </p:nvSpPr>
        <p:spPr bwMode="auto">
          <a:xfrm>
            <a:off x="954291" y="1363845"/>
            <a:ext cx="2041232" cy="20010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97F627-435A-914F-4299-FE9DEDBC74D3}"/>
              </a:ext>
            </a:extLst>
          </p:cNvPr>
          <p:cNvSpPr/>
          <p:nvPr/>
        </p:nvSpPr>
        <p:spPr bwMode="auto">
          <a:xfrm>
            <a:off x="1007700" y="1415457"/>
            <a:ext cx="952807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962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AEF25-FBFB-978C-3D6F-74B8C35B7363}"/>
              </a:ext>
            </a:extLst>
          </p:cNvPr>
          <p:cNvSpPr/>
          <p:nvPr/>
        </p:nvSpPr>
        <p:spPr bwMode="auto">
          <a:xfrm>
            <a:off x="1007700" y="2380257"/>
            <a:ext cx="95280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124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973254-9CFC-A53B-29CB-247A84AB990D}"/>
              </a:ext>
            </a:extLst>
          </p:cNvPr>
          <p:cNvSpPr/>
          <p:nvPr/>
        </p:nvSpPr>
        <p:spPr bwMode="auto">
          <a:xfrm>
            <a:off x="1986907" y="1422657"/>
            <a:ext cx="95280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647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13B21-DD79-23CA-01FF-850E2373C17E}"/>
              </a:ext>
            </a:extLst>
          </p:cNvPr>
          <p:cNvSpPr/>
          <p:nvPr/>
        </p:nvSpPr>
        <p:spPr bwMode="auto">
          <a:xfrm>
            <a:off x="1989307" y="2379207"/>
            <a:ext cx="952807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50"/>
                </a:solidFill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183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34EE9-3490-90F9-0040-EED466FCA98C}"/>
              </a:ext>
            </a:extLst>
          </p:cNvPr>
          <p:cNvSpPr txBox="1"/>
          <p:nvPr/>
        </p:nvSpPr>
        <p:spPr>
          <a:xfrm>
            <a:off x="954291" y="1047750"/>
            <a:ext cx="20412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Confusion Matrix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77C450-961A-9BD4-598F-7B328F2FCBBC}"/>
              </a:ext>
            </a:extLst>
          </p:cNvPr>
          <p:cNvSpPr txBox="1"/>
          <p:nvPr/>
        </p:nvSpPr>
        <p:spPr>
          <a:xfrm rot="16200000">
            <a:off x="363847" y="1725320"/>
            <a:ext cx="76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Paid Fully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F3DDAF-BB85-03E0-025F-3E81CDED271D}"/>
              </a:ext>
            </a:extLst>
          </p:cNvPr>
          <p:cNvSpPr txBox="1"/>
          <p:nvPr/>
        </p:nvSpPr>
        <p:spPr>
          <a:xfrm rot="16200000">
            <a:off x="363848" y="2604432"/>
            <a:ext cx="7692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Not</a:t>
            </a:r>
          </a:p>
          <a:p>
            <a:pPr algn="ctr"/>
            <a:r>
              <a:rPr lang="en-US" sz="1100" dirty="0"/>
              <a:t>Paid Fully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16A43-EB34-3482-A552-23633CF41928}"/>
              </a:ext>
            </a:extLst>
          </p:cNvPr>
          <p:cNvSpPr txBox="1"/>
          <p:nvPr/>
        </p:nvSpPr>
        <p:spPr>
          <a:xfrm>
            <a:off x="2058307" y="3408405"/>
            <a:ext cx="769200" cy="323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Not </a:t>
            </a:r>
          </a:p>
          <a:p>
            <a:pPr algn="ctr"/>
            <a:r>
              <a:rPr lang="en-US" sz="1100" dirty="0"/>
              <a:t>Paid Fully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815CB-7FF5-0382-3E75-673B09C1A10F}"/>
              </a:ext>
            </a:extLst>
          </p:cNvPr>
          <p:cNvSpPr txBox="1"/>
          <p:nvPr/>
        </p:nvSpPr>
        <p:spPr>
          <a:xfrm>
            <a:off x="1116015" y="3471996"/>
            <a:ext cx="769200" cy="196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Paid Fully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7B8F2D-8DF9-E262-0B18-369BF3126BA4}"/>
              </a:ext>
            </a:extLst>
          </p:cNvPr>
          <p:cNvSpPr txBox="1"/>
          <p:nvPr/>
        </p:nvSpPr>
        <p:spPr>
          <a:xfrm rot="16200000">
            <a:off x="-177366" y="2232585"/>
            <a:ext cx="1126186" cy="295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TRUE LABEL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78614-1AE4-9BA7-63A5-693D7ED2340A}"/>
              </a:ext>
            </a:extLst>
          </p:cNvPr>
          <p:cNvSpPr txBox="1"/>
          <p:nvPr/>
        </p:nvSpPr>
        <p:spPr>
          <a:xfrm>
            <a:off x="1211030" y="3831277"/>
            <a:ext cx="1498955" cy="295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PREDICTED LABEL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D2629D-F38C-160C-09E8-31D4A984545D}"/>
              </a:ext>
            </a:extLst>
          </p:cNvPr>
          <p:cNvSpPr/>
          <p:nvPr/>
        </p:nvSpPr>
        <p:spPr bwMode="auto">
          <a:xfrm>
            <a:off x="260447" y="4308629"/>
            <a:ext cx="7376161" cy="32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right parameter tuning,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XGBoost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gives equal performance in terms of both accuracy and NPV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22DA95C7-F3B9-2E7D-CBD4-9923FCCBF7E0}"/>
              </a:ext>
            </a:extLst>
          </p:cNvPr>
          <p:cNvSpPr/>
          <p:nvPr/>
        </p:nvSpPr>
        <p:spPr bwMode="auto">
          <a:xfrm>
            <a:off x="1398057" y="2114550"/>
            <a:ext cx="2655014" cy="451628"/>
          </a:xfrm>
          <a:prstGeom prst="wedgeRoundRectCallout">
            <a:avLst>
              <a:gd name="adj1" fmla="val -38162"/>
              <a:gd name="adj2" fmla="val 79096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NPV Value with </a:t>
            </a:r>
            <a:r>
              <a:rPr kumimoji="0" lang="en-US" sz="10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XGBoost</a:t>
            </a:r>
            <a:r>
              <a:rPr kumimoji="0" 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 </a:t>
            </a:r>
            <a:r>
              <a:rPr lang="en-US" sz="1000" b="1" i="1" dirty="0"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is same as overall accuracy of ~60%</a:t>
            </a:r>
            <a:endParaRPr kumimoji="0" lang="en-US" sz="1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F57AF9-DFD3-3399-0EBD-79340F3E973B}"/>
              </a:ext>
            </a:extLst>
          </p:cNvPr>
          <p:cNvSpPr txBox="1"/>
          <p:nvPr/>
        </p:nvSpPr>
        <p:spPr>
          <a:xfrm>
            <a:off x="3214800" y="0"/>
            <a:ext cx="5929200" cy="132344"/>
          </a:xfrm>
          <a:prstGeom prst="rect">
            <a:avLst/>
          </a:prstGeom>
          <a:noFill/>
        </p:spPr>
        <p:txBody>
          <a:bodyPr wrap="square" tIns="9144" bIns="0">
            <a:spAutoFit/>
          </a:bodyPr>
          <a:lstStyle/>
          <a:p>
            <a:pPr lvl="1" algn="r"/>
            <a:r>
              <a:rPr lang="en-US" sz="8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MACHINE LEARNING MODELS</a:t>
            </a: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869BA55C-7168-D256-4000-0FC3811AA6B4}"/>
              </a:ext>
            </a:extLst>
          </p:cNvPr>
          <p:cNvSpPr/>
          <p:nvPr/>
        </p:nvSpPr>
        <p:spPr bwMode="auto">
          <a:xfrm>
            <a:off x="577596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TAKEAWAYS</a:t>
            </a:r>
          </a:p>
        </p:txBody>
      </p: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019F4CF3-3122-543D-5821-B5E551C5593E}"/>
              </a:ext>
            </a:extLst>
          </p:cNvPr>
          <p:cNvSpPr/>
          <p:nvPr/>
        </p:nvSpPr>
        <p:spPr bwMode="auto">
          <a:xfrm>
            <a:off x="4693920" y="57150"/>
            <a:ext cx="1234440" cy="272807"/>
          </a:xfrm>
          <a:prstGeom prst="homePlat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1DCECDF4-8257-CF54-40B8-51BFB8C1BA29}"/>
              </a:ext>
            </a:extLst>
          </p:cNvPr>
          <p:cNvSpPr/>
          <p:nvPr/>
        </p:nvSpPr>
        <p:spPr bwMode="auto">
          <a:xfrm>
            <a:off x="361188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</a:t>
            </a:r>
          </a:p>
        </p:txBody>
      </p: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7BC90B3A-B4F8-DFF6-EBD5-7214C612AA9C}"/>
              </a:ext>
            </a:extLst>
          </p:cNvPr>
          <p:cNvSpPr/>
          <p:nvPr/>
        </p:nvSpPr>
        <p:spPr bwMode="auto">
          <a:xfrm>
            <a:off x="2568722" y="57150"/>
            <a:ext cx="1195558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PROCESSING</a:t>
            </a:r>
          </a:p>
        </p:txBody>
      </p:sp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B45C2F7F-42B2-A4AE-4639-5FC043BB2BC3}"/>
              </a:ext>
            </a:extLst>
          </p:cNvPr>
          <p:cNvSpPr/>
          <p:nvPr/>
        </p:nvSpPr>
        <p:spPr bwMode="auto">
          <a:xfrm>
            <a:off x="144780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OVERALL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</a:t>
            </a:r>
          </a:p>
        </p:txBody>
      </p:sp>
      <p:sp>
        <p:nvSpPr>
          <p:cNvPr id="45" name="Arrow: Pentagon 44">
            <a:extLst>
              <a:ext uri="{FF2B5EF4-FFF2-40B4-BE49-F238E27FC236}">
                <a16:creationId xmlns:a16="http://schemas.microsoft.com/office/drawing/2014/main" id="{9CAD4C5F-7E5F-231F-6CE0-8A391017226B}"/>
              </a:ext>
            </a:extLst>
          </p:cNvPr>
          <p:cNvSpPr/>
          <p:nvPr/>
        </p:nvSpPr>
        <p:spPr bwMode="auto">
          <a:xfrm>
            <a:off x="76200" y="57150"/>
            <a:ext cx="152400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81FA0C-5200-D546-EE8C-9BE57128CB1A}"/>
              </a:ext>
            </a:extLst>
          </p:cNvPr>
          <p:cNvSpPr txBox="1"/>
          <p:nvPr/>
        </p:nvSpPr>
        <p:spPr>
          <a:xfrm>
            <a:off x="17075" y="4939937"/>
            <a:ext cx="2041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aseline="30000" dirty="0"/>
              <a:t>1</a:t>
            </a:r>
            <a:r>
              <a:rPr lang="en-US" sz="800" dirty="0"/>
              <a:t>NPV- Negative Predictive Value</a:t>
            </a:r>
          </a:p>
        </p:txBody>
      </p:sp>
    </p:spTree>
    <p:extLst>
      <p:ext uri="{BB962C8B-B14F-4D97-AF65-F5344CB8AC3E}">
        <p14:creationId xmlns:p14="http://schemas.microsoft.com/office/powerpoint/2010/main" val="294426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5FFE89-1520-3CEA-CB87-60F39E09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KNN (Accuracy-60% ; NPV</a:t>
            </a:r>
            <a:r>
              <a:rPr lang="en-US" sz="2000" baseline="30000" dirty="0"/>
              <a:t>1</a:t>
            </a:r>
            <a:r>
              <a:rPr lang="en-US" sz="2000" dirty="0"/>
              <a:t>-40%)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11CB1E-CF2E-EED9-905E-575167CE6C61}"/>
              </a:ext>
            </a:extLst>
          </p:cNvPr>
          <p:cNvSpPr/>
          <p:nvPr/>
        </p:nvSpPr>
        <p:spPr bwMode="auto">
          <a:xfrm>
            <a:off x="954291" y="1363845"/>
            <a:ext cx="2041232" cy="20010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97F627-435A-914F-4299-FE9DEDBC74D3}"/>
              </a:ext>
            </a:extLst>
          </p:cNvPr>
          <p:cNvSpPr/>
          <p:nvPr/>
        </p:nvSpPr>
        <p:spPr bwMode="auto">
          <a:xfrm>
            <a:off x="1007700" y="1415457"/>
            <a:ext cx="952807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1011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AEF25-FBFB-978C-3D6F-74B8C35B7363}"/>
              </a:ext>
            </a:extLst>
          </p:cNvPr>
          <p:cNvSpPr/>
          <p:nvPr/>
        </p:nvSpPr>
        <p:spPr bwMode="auto">
          <a:xfrm>
            <a:off x="1007700" y="2380257"/>
            <a:ext cx="95280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183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973254-9CFC-A53B-29CB-247A84AB990D}"/>
              </a:ext>
            </a:extLst>
          </p:cNvPr>
          <p:cNvSpPr/>
          <p:nvPr/>
        </p:nvSpPr>
        <p:spPr bwMode="auto">
          <a:xfrm>
            <a:off x="1986907" y="1422657"/>
            <a:ext cx="95280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598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13B21-DD79-23CA-01FF-850E2373C17E}"/>
              </a:ext>
            </a:extLst>
          </p:cNvPr>
          <p:cNvSpPr/>
          <p:nvPr/>
        </p:nvSpPr>
        <p:spPr bwMode="auto">
          <a:xfrm>
            <a:off x="1989307" y="2379207"/>
            <a:ext cx="952807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124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34EE9-3490-90F9-0040-EED466FCA98C}"/>
              </a:ext>
            </a:extLst>
          </p:cNvPr>
          <p:cNvSpPr txBox="1"/>
          <p:nvPr/>
        </p:nvSpPr>
        <p:spPr>
          <a:xfrm>
            <a:off x="954291" y="1047750"/>
            <a:ext cx="20412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Confusion Matrix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77C450-961A-9BD4-598F-7B328F2FCBBC}"/>
              </a:ext>
            </a:extLst>
          </p:cNvPr>
          <p:cNvSpPr txBox="1"/>
          <p:nvPr/>
        </p:nvSpPr>
        <p:spPr>
          <a:xfrm rot="16200000">
            <a:off x="363847" y="1725320"/>
            <a:ext cx="76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Paid Fully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F3DDAF-BB85-03E0-025F-3E81CDED271D}"/>
              </a:ext>
            </a:extLst>
          </p:cNvPr>
          <p:cNvSpPr txBox="1"/>
          <p:nvPr/>
        </p:nvSpPr>
        <p:spPr>
          <a:xfrm rot="16200000">
            <a:off x="363848" y="2604432"/>
            <a:ext cx="7692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Not</a:t>
            </a:r>
          </a:p>
          <a:p>
            <a:pPr algn="ctr"/>
            <a:r>
              <a:rPr lang="en-US" sz="1100" dirty="0"/>
              <a:t>Paid Fully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16A43-EB34-3482-A552-23633CF41928}"/>
              </a:ext>
            </a:extLst>
          </p:cNvPr>
          <p:cNvSpPr txBox="1"/>
          <p:nvPr/>
        </p:nvSpPr>
        <p:spPr>
          <a:xfrm>
            <a:off x="2058307" y="3408405"/>
            <a:ext cx="769200" cy="323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Not </a:t>
            </a:r>
          </a:p>
          <a:p>
            <a:pPr algn="ctr"/>
            <a:r>
              <a:rPr lang="en-US" sz="1100" dirty="0"/>
              <a:t>Paid Fully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815CB-7FF5-0382-3E75-673B09C1A10F}"/>
              </a:ext>
            </a:extLst>
          </p:cNvPr>
          <p:cNvSpPr txBox="1"/>
          <p:nvPr/>
        </p:nvSpPr>
        <p:spPr>
          <a:xfrm>
            <a:off x="1116015" y="3471996"/>
            <a:ext cx="769200" cy="196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Paid Fully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7B8F2D-8DF9-E262-0B18-369BF3126BA4}"/>
              </a:ext>
            </a:extLst>
          </p:cNvPr>
          <p:cNvSpPr txBox="1"/>
          <p:nvPr/>
        </p:nvSpPr>
        <p:spPr>
          <a:xfrm rot="16200000">
            <a:off x="-177366" y="2232585"/>
            <a:ext cx="1126186" cy="295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TRUE LABEL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78614-1AE4-9BA7-63A5-693D7ED2340A}"/>
              </a:ext>
            </a:extLst>
          </p:cNvPr>
          <p:cNvSpPr txBox="1"/>
          <p:nvPr/>
        </p:nvSpPr>
        <p:spPr>
          <a:xfrm>
            <a:off x="1211030" y="3831277"/>
            <a:ext cx="1498955" cy="295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PREDICTED LABEL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D2629D-F38C-160C-09E8-31D4A984545D}"/>
              </a:ext>
            </a:extLst>
          </p:cNvPr>
          <p:cNvSpPr/>
          <p:nvPr/>
        </p:nvSpPr>
        <p:spPr bwMode="auto">
          <a:xfrm>
            <a:off x="260447" y="4308629"/>
            <a:ext cx="7376161" cy="32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KNN has a decent accuracy but very low NPV, suggesting it is also not the best model for our dataset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22DA95C7-F3B9-2E7D-CBD4-9923FCCBF7E0}"/>
              </a:ext>
            </a:extLst>
          </p:cNvPr>
          <p:cNvSpPr/>
          <p:nvPr/>
        </p:nvSpPr>
        <p:spPr bwMode="auto">
          <a:xfrm>
            <a:off x="1398057" y="2139143"/>
            <a:ext cx="2655014" cy="451628"/>
          </a:xfrm>
          <a:prstGeom prst="wedgeRoundRectCallout">
            <a:avLst>
              <a:gd name="adj1" fmla="val -38162"/>
              <a:gd name="adj2" fmla="val 79096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High chances of predicting a loan defaulter</a:t>
            </a:r>
            <a:r>
              <a:rPr lang="en-US" sz="1000" i="1" dirty="0"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, but a very low overall accuracy of ~61%</a:t>
            </a:r>
            <a:endParaRPr kumimoji="0" lang="en-US" sz="1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B0DF3D-5A8B-1649-03E2-34E4429190E3}"/>
              </a:ext>
            </a:extLst>
          </p:cNvPr>
          <p:cNvSpPr txBox="1"/>
          <p:nvPr/>
        </p:nvSpPr>
        <p:spPr>
          <a:xfrm>
            <a:off x="3214800" y="0"/>
            <a:ext cx="5929200" cy="132344"/>
          </a:xfrm>
          <a:prstGeom prst="rect">
            <a:avLst/>
          </a:prstGeom>
          <a:noFill/>
        </p:spPr>
        <p:txBody>
          <a:bodyPr wrap="square" tIns="9144" bIns="0">
            <a:spAutoFit/>
          </a:bodyPr>
          <a:lstStyle/>
          <a:p>
            <a:pPr lvl="1" algn="r"/>
            <a:r>
              <a:rPr lang="en-US" sz="8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MACHINE LEARNING MODELS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ACB01089-0F72-46DE-EC6A-88807F275C2D}"/>
              </a:ext>
            </a:extLst>
          </p:cNvPr>
          <p:cNvSpPr/>
          <p:nvPr/>
        </p:nvSpPr>
        <p:spPr bwMode="auto">
          <a:xfrm>
            <a:off x="577596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TAKEAWAYS</a:t>
            </a: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6EDAA9CF-6DB8-C893-9E27-EE4723DE4845}"/>
              </a:ext>
            </a:extLst>
          </p:cNvPr>
          <p:cNvSpPr/>
          <p:nvPr/>
        </p:nvSpPr>
        <p:spPr bwMode="auto">
          <a:xfrm>
            <a:off x="4693920" y="57150"/>
            <a:ext cx="1234440" cy="272807"/>
          </a:xfrm>
          <a:prstGeom prst="homePlat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</a:p>
        </p:txBody>
      </p: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4FC56C4C-15BF-89C2-8FBC-A422DC8F882C}"/>
              </a:ext>
            </a:extLst>
          </p:cNvPr>
          <p:cNvSpPr/>
          <p:nvPr/>
        </p:nvSpPr>
        <p:spPr bwMode="auto">
          <a:xfrm>
            <a:off x="361188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</a:t>
            </a:r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5220A820-6189-2592-EDF1-BDC7B15D53DC}"/>
              </a:ext>
            </a:extLst>
          </p:cNvPr>
          <p:cNvSpPr/>
          <p:nvPr/>
        </p:nvSpPr>
        <p:spPr bwMode="auto">
          <a:xfrm>
            <a:off x="2568722" y="57150"/>
            <a:ext cx="1195558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PROCESSING</a:t>
            </a: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D79C3BFA-F87F-3A6F-D078-B4B07E768212}"/>
              </a:ext>
            </a:extLst>
          </p:cNvPr>
          <p:cNvSpPr/>
          <p:nvPr/>
        </p:nvSpPr>
        <p:spPr bwMode="auto">
          <a:xfrm>
            <a:off x="144780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OVERALL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3E0B1ECD-A7EF-0662-3D0E-198A80104EBD}"/>
              </a:ext>
            </a:extLst>
          </p:cNvPr>
          <p:cNvSpPr/>
          <p:nvPr/>
        </p:nvSpPr>
        <p:spPr bwMode="auto">
          <a:xfrm>
            <a:off x="76200" y="57150"/>
            <a:ext cx="152400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47F02-FD83-A26D-02D7-AC96240E9109}"/>
              </a:ext>
            </a:extLst>
          </p:cNvPr>
          <p:cNvSpPr txBox="1"/>
          <p:nvPr/>
        </p:nvSpPr>
        <p:spPr>
          <a:xfrm>
            <a:off x="17075" y="4939937"/>
            <a:ext cx="2041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aseline="30000" dirty="0"/>
              <a:t>1</a:t>
            </a:r>
            <a:r>
              <a:rPr lang="en-US" sz="800" dirty="0"/>
              <a:t>NPV- Negative Predictive Value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507563-0C43-5281-2681-6E9C60881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90112"/>
            <a:ext cx="3821395" cy="203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354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5FFE89-1520-3CEA-CB87-60F39E09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3 of the 5 Models perform very similar, and give optimum results for our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D2629D-F38C-160C-09E8-31D4A984545D}"/>
              </a:ext>
            </a:extLst>
          </p:cNvPr>
          <p:cNvSpPr/>
          <p:nvPr/>
        </p:nvSpPr>
        <p:spPr bwMode="auto">
          <a:xfrm>
            <a:off x="260447" y="4308629"/>
            <a:ext cx="7376161" cy="32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“Logistic Regression” is the best performing model for our dataset, giving the best results compared to other models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7FD390DB-7EF0-607C-0E86-997D25FE81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1969102"/>
              </p:ext>
            </p:extLst>
          </p:nvPr>
        </p:nvGraphicFramePr>
        <p:xfrm>
          <a:off x="824345" y="1241714"/>
          <a:ext cx="5957455" cy="2701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8F6B56-440D-4BE1-83AC-7DB164159635}"/>
              </a:ext>
            </a:extLst>
          </p:cNvPr>
          <p:cNvCxnSpPr>
            <a:cxnSpLocks/>
          </p:cNvCxnSpPr>
          <p:nvPr/>
        </p:nvCxnSpPr>
        <p:spPr bwMode="auto">
          <a:xfrm flipV="1">
            <a:off x="3834031" y="1334249"/>
            <a:ext cx="0" cy="231995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F34EE3-CB7D-88F7-5326-84A6692CFBDA}"/>
              </a:ext>
            </a:extLst>
          </p:cNvPr>
          <p:cNvCxnSpPr>
            <a:cxnSpLocks/>
          </p:cNvCxnSpPr>
          <p:nvPr/>
        </p:nvCxnSpPr>
        <p:spPr bwMode="auto">
          <a:xfrm flipH="1">
            <a:off x="1286431" y="2492293"/>
            <a:ext cx="522250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05DFE34-86CE-7422-B8A9-36DCE1676984}"/>
              </a:ext>
            </a:extLst>
          </p:cNvPr>
          <p:cNvSpPr/>
          <p:nvPr/>
        </p:nvSpPr>
        <p:spPr bwMode="auto">
          <a:xfrm>
            <a:off x="1281001" y="1317719"/>
            <a:ext cx="2524230" cy="11273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Average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 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B8A778-454C-5420-668C-6BF010B235D5}"/>
              </a:ext>
            </a:extLst>
          </p:cNvPr>
          <p:cNvSpPr/>
          <p:nvPr/>
        </p:nvSpPr>
        <p:spPr bwMode="auto">
          <a:xfrm>
            <a:off x="1281000" y="2530738"/>
            <a:ext cx="2524230" cy="1127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 Model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806E11-A983-66A0-773A-A49AAD933E9B}"/>
              </a:ext>
            </a:extLst>
          </p:cNvPr>
          <p:cNvSpPr/>
          <p:nvPr/>
        </p:nvSpPr>
        <p:spPr bwMode="auto">
          <a:xfrm>
            <a:off x="3862830" y="2539557"/>
            <a:ext cx="2638189" cy="11273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>
                <a:ln>
                  <a:noFill/>
                </a:ln>
                <a:solidFill>
                  <a:schemeClr val="accent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Average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>
                <a:ln>
                  <a:noFill/>
                </a:ln>
                <a:solidFill>
                  <a:schemeClr val="accent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 Model</a:t>
            </a:r>
            <a:endParaRPr kumimoji="0" lang="en-US" sz="1800" b="1" i="1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AB5973-6246-0391-F274-9000F1835267}"/>
              </a:ext>
            </a:extLst>
          </p:cNvPr>
          <p:cNvSpPr/>
          <p:nvPr/>
        </p:nvSpPr>
        <p:spPr bwMode="auto">
          <a:xfrm>
            <a:off x="3862830" y="1309360"/>
            <a:ext cx="2638189" cy="1129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 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367A27-9E2B-F6FA-4E2E-7F0AD06C690A}"/>
              </a:ext>
            </a:extLst>
          </p:cNvPr>
          <p:cNvSpPr txBox="1"/>
          <p:nvPr/>
        </p:nvSpPr>
        <p:spPr>
          <a:xfrm>
            <a:off x="3214800" y="0"/>
            <a:ext cx="5929200" cy="132344"/>
          </a:xfrm>
          <a:prstGeom prst="rect">
            <a:avLst/>
          </a:prstGeom>
          <a:noFill/>
        </p:spPr>
        <p:txBody>
          <a:bodyPr wrap="square" tIns="9144" bIns="0">
            <a:spAutoFit/>
          </a:bodyPr>
          <a:lstStyle/>
          <a:p>
            <a:pPr lvl="1" algn="r"/>
            <a:r>
              <a:rPr lang="en-US" sz="8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302BDD6-C791-88B2-D733-78B5B89EE11F}"/>
              </a:ext>
            </a:extLst>
          </p:cNvPr>
          <p:cNvSpPr/>
          <p:nvPr/>
        </p:nvSpPr>
        <p:spPr bwMode="auto">
          <a:xfrm>
            <a:off x="7507383" y="1302801"/>
            <a:ext cx="277176" cy="277886"/>
          </a:xfrm>
          <a:prstGeom prst="ellipse">
            <a:avLst/>
          </a:prstGeom>
          <a:solidFill>
            <a:srgbClr val="00B0F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4CEA50B-A203-83D7-E562-897D4EBFA43C}"/>
              </a:ext>
            </a:extLst>
          </p:cNvPr>
          <p:cNvSpPr/>
          <p:nvPr/>
        </p:nvSpPr>
        <p:spPr bwMode="auto">
          <a:xfrm>
            <a:off x="7507383" y="1726370"/>
            <a:ext cx="277176" cy="277886"/>
          </a:xfrm>
          <a:prstGeom prst="ellipse">
            <a:avLst/>
          </a:prstGeom>
          <a:solidFill>
            <a:schemeClr val="accent4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0A17BF4-32DB-4632-C3D0-1E015EB1FEB2}"/>
              </a:ext>
            </a:extLst>
          </p:cNvPr>
          <p:cNvSpPr/>
          <p:nvPr/>
        </p:nvSpPr>
        <p:spPr bwMode="auto">
          <a:xfrm>
            <a:off x="7507383" y="2573508"/>
            <a:ext cx="277176" cy="277886"/>
          </a:xfrm>
          <a:prstGeom prst="ellipse">
            <a:avLst/>
          </a:prstGeom>
          <a:solidFill>
            <a:schemeClr val="accent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55B1E1-1B45-7413-CBE9-C55B24AFF507}"/>
              </a:ext>
            </a:extLst>
          </p:cNvPr>
          <p:cNvSpPr/>
          <p:nvPr/>
        </p:nvSpPr>
        <p:spPr bwMode="auto">
          <a:xfrm>
            <a:off x="7507383" y="2149939"/>
            <a:ext cx="277176" cy="277886"/>
          </a:xfrm>
          <a:prstGeom prst="ellipse">
            <a:avLst/>
          </a:prstGeom>
          <a:solidFill>
            <a:srgbClr val="00B05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B51F0A3-A8EE-ABF2-78B7-7FE060585B0F}"/>
              </a:ext>
            </a:extLst>
          </p:cNvPr>
          <p:cNvSpPr/>
          <p:nvPr/>
        </p:nvSpPr>
        <p:spPr bwMode="auto">
          <a:xfrm>
            <a:off x="7507383" y="2997075"/>
            <a:ext cx="277176" cy="277886"/>
          </a:xfrm>
          <a:prstGeom prst="ellipse">
            <a:avLst/>
          </a:prstGeom>
          <a:solidFill>
            <a:schemeClr val="tx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82A2E-F6B7-160D-49CC-E31D47F54ED3}"/>
              </a:ext>
            </a:extLst>
          </p:cNvPr>
          <p:cNvSpPr txBox="1"/>
          <p:nvPr/>
        </p:nvSpPr>
        <p:spPr>
          <a:xfrm>
            <a:off x="7772400" y="1293672"/>
            <a:ext cx="1354980" cy="338554"/>
          </a:xfrm>
          <a:prstGeom prst="rect">
            <a:avLst/>
          </a:prstGeom>
          <a:noFill/>
        </p:spPr>
        <p:txBody>
          <a:bodyPr wrap="square" rIns="0">
            <a:spAutoFit/>
          </a:bodyPr>
          <a:lstStyle/>
          <a:p>
            <a:r>
              <a:rPr lang="en-US" sz="8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DECISION TREE </a:t>
            </a:r>
          </a:p>
          <a:p>
            <a:r>
              <a:rPr lang="en-US" sz="8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(Accuracy-74% ; NPV-24%)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C4ACF2-A6F4-4E0A-74B2-E3BEBF9A7E62}"/>
              </a:ext>
            </a:extLst>
          </p:cNvPr>
          <p:cNvSpPr txBox="1"/>
          <p:nvPr/>
        </p:nvSpPr>
        <p:spPr>
          <a:xfrm>
            <a:off x="7772400" y="3002745"/>
            <a:ext cx="1354980" cy="338554"/>
          </a:xfrm>
          <a:prstGeom prst="rect">
            <a:avLst/>
          </a:prstGeom>
          <a:noFill/>
        </p:spPr>
        <p:txBody>
          <a:bodyPr wrap="square" r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(Accuracy-60% ; NPV-40%)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B77966-EBB1-6FCC-7212-9E7CDD5B6E73}"/>
              </a:ext>
            </a:extLst>
          </p:cNvPr>
          <p:cNvSpPr txBox="1"/>
          <p:nvPr/>
        </p:nvSpPr>
        <p:spPr>
          <a:xfrm>
            <a:off x="7772400" y="1720940"/>
            <a:ext cx="1354980" cy="338554"/>
          </a:xfrm>
          <a:prstGeom prst="rect">
            <a:avLst/>
          </a:prstGeom>
          <a:noFill/>
        </p:spPr>
        <p:txBody>
          <a:bodyPr wrap="square" r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 Regression (Accuracy-62% ; NPV-62%)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E3CD2D-9C65-0500-89C2-B01C5430BBBB}"/>
              </a:ext>
            </a:extLst>
          </p:cNvPr>
          <p:cNvSpPr txBox="1"/>
          <p:nvPr/>
        </p:nvSpPr>
        <p:spPr>
          <a:xfrm>
            <a:off x="7772400" y="2148208"/>
            <a:ext cx="1354980" cy="338554"/>
          </a:xfrm>
          <a:prstGeom prst="rect">
            <a:avLst/>
          </a:prstGeom>
          <a:noFill/>
        </p:spPr>
        <p:txBody>
          <a:bodyPr wrap="square" r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Forest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(Accuracy-65% ; NPV-54%)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5AC127-3748-A594-76FE-D0B8EFF97E01}"/>
              </a:ext>
            </a:extLst>
          </p:cNvPr>
          <p:cNvSpPr txBox="1"/>
          <p:nvPr/>
        </p:nvSpPr>
        <p:spPr>
          <a:xfrm>
            <a:off x="7772400" y="2575476"/>
            <a:ext cx="1354980" cy="338554"/>
          </a:xfrm>
          <a:prstGeom prst="rect">
            <a:avLst/>
          </a:prstGeom>
          <a:noFill/>
        </p:spPr>
        <p:txBody>
          <a:bodyPr wrap="square" r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XGBoost</a:t>
            </a:r>
            <a:r>
              <a:rPr kumimoji="0" lang="en-US" sz="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(Accuracy-60% ; NPV-60%)</a:t>
            </a:r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8949B50A-99D9-0262-1FE0-2997E87B7B98}"/>
              </a:ext>
            </a:extLst>
          </p:cNvPr>
          <p:cNvSpPr/>
          <p:nvPr/>
        </p:nvSpPr>
        <p:spPr bwMode="auto">
          <a:xfrm>
            <a:off x="326211" y="1197235"/>
            <a:ext cx="434075" cy="2604516"/>
          </a:xfrm>
          <a:prstGeom prst="up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Increasing </a:t>
            </a:r>
            <a:r>
              <a:rPr kumimoji="0" lang="en-US" sz="1050" b="1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</a:t>
            </a: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105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the model</a:t>
            </a:r>
          </a:p>
        </p:txBody>
      </p:sp>
      <p:sp>
        <p:nvSpPr>
          <p:cNvPr id="52" name="Arrow: Up 51">
            <a:extLst>
              <a:ext uri="{FF2B5EF4-FFF2-40B4-BE49-F238E27FC236}">
                <a16:creationId xmlns:a16="http://schemas.microsoft.com/office/drawing/2014/main" id="{5EB700C6-461F-AA5F-F83E-5D06C06D46B6}"/>
              </a:ext>
            </a:extLst>
          </p:cNvPr>
          <p:cNvSpPr/>
          <p:nvPr/>
        </p:nvSpPr>
        <p:spPr bwMode="auto">
          <a:xfrm rot="5400000">
            <a:off x="3695387" y="1443413"/>
            <a:ext cx="434075" cy="5281551"/>
          </a:xfrm>
          <a:prstGeom prst="up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Increasing NPV</a:t>
            </a:r>
            <a:r>
              <a:rPr kumimoji="0" lang="en-US" sz="105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the model</a:t>
            </a:r>
          </a:p>
        </p:txBody>
      </p:sp>
      <p:sp>
        <p:nvSpPr>
          <p:cNvPr id="6149" name="Oval 6148">
            <a:extLst>
              <a:ext uri="{FF2B5EF4-FFF2-40B4-BE49-F238E27FC236}">
                <a16:creationId xmlns:a16="http://schemas.microsoft.com/office/drawing/2014/main" id="{9F6F57F1-832C-6B03-2747-E0F66927E34A}"/>
              </a:ext>
            </a:extLst>
          </p:cNvPr>
          <p:cNvSpPr/>
          <p:nvPr/>
        </p:nvSpPr>
        <p:spPr bwMode="auto">
          <a:xfrm>
            <a:off x="4548622" y="1962150"/>
            <a:ext cx="251978" cy="277886"/>
          </a:xfrm>
          <a:prstGeom prst="ellipse">
            <a:avLst/>
          </a:prstGeom>
          <a:solidFill>
            <a:srgbClr val="FF990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50" name="Oval 6149">
            <a:extLst>
              <a:ext uri="{FF2B5EF4-FFF2-40B4-BE49-F238E27FC236}">
                <a16:creationId xmlns:a16="http://schemas.microsoft.com/office/drawing/2014/main" id="{B50BC410-090B-C3D4-FED5-5F16AFDE7E44}"/>
              </a:ext>
            </a:extLst>
          </p:cNvPr>
          <p:cNvSpPr/>
          <p:nvPr/>
        </p:nvSpPr>
        <p:spPr bwMode="auto">
          <a:xfrm>
            <a:off x="2411796" y="1808227"/>
            <a:ext cx="251978" cy="277886"/>
          </a:xfrm>
          <a:prstGeom prst="ellipse">
            <a:avLst/>
          </a:prstGeom>
          <a:solidFill>
            <a:srgbClr val="00B0F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51" name="Oval 6150">
            <a:extLst>
              <a:ext uri="{FF2B5EF4-FFF2-40B4-BE49-F238E27FC236}">
                <a16:creationId xmlns:a16="http://schemas.microsoft.com/office/drawing/2014/main" id="{0B0BCFB4-3255-AC7A-C7F4-A33648E23235}"/>
              </a:ext>
            </a:extLst>
          </p:cNvPr>
          <p:cNvSpPr/>
          <p:nvPr/>
        </p:nvSpPr>
        <p:spPr bwMode="auto">
          <a:xfrm>
            <a:off x="4224663" y="2149939"/>
            <a:ext cx="251978" cy="277886"/>
          </a:xfrm>
          <a:prstGeom prst="ellipse">
            <a:avLst/>
          </a:prstGeom>
          <a:solidFill>
            <a:schemeClr val="accent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52" name="Oval 6151">
            <a:extLst>
              <a:ext uri="{FF2B5EF4-FFF2-40B4-BE49-F238E27FC236}">
                <a16:creationId xmlns:a16="http://schemas.microsoft.com/office/drawing/2014/main" id="{2A6DC616-141E-8F5C-BB1B-560F0199D002}"/>
              </a:ext>
            </a:extLst>
          </p:cNvPr>
          <p:cNvSpPr/>
          <p:nvPr/>
        </p:nvSpPr>
        <p:spPr bwMode="auto">
          <a:xfrm>
            <a:off x="4605683" y="2161251"/>
            <a:ext cx="251978" cy="277886"/>
          </a:xfrm>
          <a:prstGeom prst="ellipse">
            <a:avLst/>
          </a:prstGeom>
          <a:solidFill>
            <a:srgbClr val="00B05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53" name="Oval 6152">
            <a:extLst>
              <a:ext uri="{FF2B5EF4-FFF2-40B4-BE49-F238E27FC236}">
                <a16:creationId xmlns:a16="http://schemas.microsoft.com/office/drawing/2014/main" id="{1744B456-177E-C79E-82E2-593458D6F94E}"/>
              </a:ext>
            </a:extLst>
          </p:cNvPr>
          <p:cNvSpPr/>
          <p:nvPr/>
        </p:nvSpPr>
        <p:spPr bwMode="auto">
          <a:xfrm>
            <a:off x="4230406" y="2603444"/>
            <a:ext cx="251978" cy="277886"/>
          </a:xfrm>
          <a:prstGeom prst="ellipse">
            <a:avLst/>
          </a:prstGeom>
          <a:solidFill>
            <a:schemeClr val="tx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6154" name="Oval 6153">
            <a:extLst>
              <a:ext uri="{FF2B5EF4-FFF2-40B4-BE49-F238E27FC236}">
                <a16:creationId xmlns:a16="http://schemas.microsoft.com/office/drawing/2014/main" id="{763E415A-F3B7-FD60-03DD-597685A09534}"/>
              </a:ext>
            </a:extLst>
          </p:cNvPr>
          <p:cNvSpPr/>
          <p:nvPr/>
        </p:nvSpPr>
        <p:spPr bwMode="auto">
          <a:xfrm>
            <a:off x="3994398" y="1910495"/>
            <a:ext cx="1130433" cy="681309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6155" name="Oval 6154">
            <a:extLst>
              <a:ext uri="{FF2B5EF4-FFF2-40B4-BE49-F238E27FC236}">
                <a16:creationId xmlns:a16="http://schemas.microsoft.com/office/drawing/2014/main" id="{A49D80D0-27A3-9237-43EF-C6A920A3C555}"/>
              </a:ext>
            </a:extLst>
          </p:cNvPr>
          <p:cNvSpPr/>
          <p:nvPr/>
        </p:nvSpPr>
        <p:spPr bwMode="auto">
          <a:xfrm>
            <a:off x="6833724" y="3714750"/>
            <a:ext cx="2157876" cy="390079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Optimum Models, based on the overall results</a:t>
            </a:r>
          </a:p>
        </p:txBody>
      </p:sp>
      <p:sp>
        <p:nvSpPr>
          <p:cNvPr id="6156" name="Arrow: Pentagon 6155">
            <a:extLst>
              <a:ext uri="{FF2B5EF4-FFF2-40B4-BE49-F238E27FC236}">
                <a16:creationId xmlns:a16="http://schemas.microsoft.com/office/drawing/2014/main" id="{89BADC39-FA33-863E-88D5-CC8A1F7251E3}"/>
              </a:ext>
            </a:extLst>
          </p:cNvPr>
          <p:cNvSpPr/>
          <p:nvPr/>
        </p:nvSpPr>
        <p:spPr bwMode="auto">
          <a:xfrm>
            <a:off x="5775960" y="57150"/>
            <a:ext cx="1234440" cy="272807"/>
          </a:xfrm>
          <a:prstGeom prst="homePlat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TAKEAWAYS</a:t>
            </a:r>
          </a:p>
        </p:txBody>
      </p:sp>
      <p:sp>
        <p:nvSpPr>
          <p:cNvPr id="6157" name="Arrow: Pentagon 6156">
            <a:extLst>
              <a:ext uri="{FF2B5EF4-FFF2-40B4-BE49-F238E27FC236}">
                <a16:creationId xmlns:a16="http://schemas.microsoft.com/office/drawing/2014/main" id="{830BCDF7-2DBA-C09F-CDF6-C75122770757}"/>
              </a:ext>
            </a:extLst>
          </p:cNvPr>
          <p:cNvSpPr/>
          <p:nvPr/>
        </p:nvSpPr>
        <p:spPr bwMode="auto">
          <a:xfrm>
            <a:off x="469392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</a:p>
        </p:txBody>
      </p:sp>
      <p:sp>
        <p:nvSpPr>
          <p:cNvPr id="6158" name="Arrow: Pentagon 6157">
            <a:extLst>
              <a:ext uri="{FF2B5EF4-FFF2-40B4-BE49-F238E27FC236}">
                <a16:creationId xmlns:a16="http://schemas.microsoft.com/office/drawing/2014/main" id="{40D49233-B817-2A0A-BE52-2C0E7B7751FE}"/>
              </a:ext>
            </a:extLst>
          </p:cNvPr>
          <p:cNvSpPr/>
          <p:nvPr/>
        </p:nvSpPr>
        <p:spPr bwMode="auto">
          <a:xfrm>
            <a:off x="361188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</a:t>
            </a:r>
          </a:p>
        </p:txBody>
      </p:sp>
      <p:sp>
        <p:nvSpPr>
          <p:cNvPr id="6159" name="Arrow: Pentagon 6158">
            <a:extLst>
              <a:ext uri="{FF2B5EF4-FFF2-40B4-BE49-F238E27FC236}">
                <a16:creationId xmlns:a16="http://schemas.microsoft.com/office/drawing/2014/main" id="{A77EBCE0-FCC3-8B88-8991-B783D1C54439}"/>
              </a:ext>
            </a:extLst>
          </p:cNvPr>
          <p:cNvSpPr/>
          <p:nvPr/>
        </p:nvSpPr>
        <p:spPr bwMode="auto">
          <a:xfrm>
            <a:off x="2568722" y="57150"/>
            <a:ext cx="1195558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PROCESSING</a:t>
            </a:r>
          </a:p>
        </p:txBody>
      </p:sp>
      <p:sp>
        <p:nvSpPr>
          <p:cNvPr id="6160" name="Arrow: Pentagon 6159">
            <a:extLst>
              <a:ext uri="{FF2B5EF4-FFF2-40B4-BE49-F238E27FC236}">
                <a16:creationId xmlns:a16="http://schemas.microsoft.com/office/drawing/2014/main" id="{B951A4F1-1CD8-9C9D-29C3-A7D28F4EAD77}"/>
              </a:ext>
            </a:extLst>
          </p:cNvPr>
          <p:cNvSpPr/>
          <p:nvPr/>
        </p:nvSpPr>
        <p:spPr bwMode="auto">
          <a:xfrm>
            <a:off x="144780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OVERALL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</a:t>
            </a:r>
          </a:p>
        </p:txBody>
      </p:sp>
      <p:sp>
        <p:nvSpPr>
          <p:cNvPr id="6161" name="Arrow: Pentagon 6160">
            <a:extLst>
              <a:ext uri="{FF2B5EF4-FFF2-40B4-BE49-F238E27FC236}">
                <a16:creationId xmlns:a16="http://schemas.microsoft.com/office/drawing/2014/main" id="{9CFB77AC-BA3B-D6E3-3923-6F86B689177D}"/>
              </a:ext>
            </a:extLst>
          </p:cNvPr>
          <p:cNvSpPr/>
          <p:nvPr/>
        </p:nvSpPr>
        <p:spPr bwMode="auto">
          <a:xfrm>
            <a:off x="76200" y="57150"/>
            <a:ext cx="152400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B7CAB76-6230-0961-2BF7-D7CF5C4B1545}"/>
              </a:ext>
            </a:extLst>
          </p:cNvPr>
          <p:cNvSpPr/>
          <p:nvPr/>
        </p:nvSpPr>
        <p:spPr bwMode="auto">
          <a:xfrm>
            <a:off x="7497512" y="2578950"/>
            <a:ext cx="299160" cy="266430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9DCAB2-13C3-AD12-50A3-A3D91EE184FF}"/>
              </a:ext>
            </a:extLst>
          </p:cNvPr>
          <p:cNvSpPr/>
          <p:nvPr/>
        </p:nvSpPr>
        <p:spPr bwMode="auto">
          <a:xfrm>
            <a:off x="7497512" y="1711950"/>
            <a:ext cx="299160" cy="293073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268684-E3AF-60CD-25C6-5E3C1B25DB88}"/>
              </a:ext>
            </a:extLst>
          </p:cNvPr>
          <p:cNvSpPr/>
          <p:nvPr/>
        </p:nvSpPr>
        <p:spPr bwMode="auto">
          <a:xfrm>
            <a:off x="7492055" y="2139097"/>
            <a:ext cx="299160" cy="284453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654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5FFE89-1520-3CEA-CB87-60F39E09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Enhancement and Conclusion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D2629D-F38C-160C-09E8-31D4A984545D}"/>
              </a:ext>
            </a:extLst>
          </p:cNvPr>
          <p:cNvSpPr/>
          <p:nvPr/>
        </p:nvSpPr>
        <p:spPr bwMode="auto">
          <a:xfrm>
            <a:off x="260447" y="4308629"/>
            <a:ext cx="7376161" cy="32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this study, it is noticed that the model was found which best fits the dataset with highest accuracy is the random forest model, and the model with balance Accuracy &amp; NPV score is Logistic Regression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367A27-9E2B-F6FA-4E2E-7F0AD06C690A}"/>
              </a:ext>
            </a:extLst>
          </p:cNvPr>
          <p:cNvSpPr txBox="1"/>
          <p:nvPr/>
        </p:nvSpPr>
        <p:spPr>
          <a:xfrm>
            <a:off x="3214800" y="0"/>
            <a:ext cx="5929200" cy="132344"/>
          </a:xfrm>
          <a:prstGeom prst="rect">
            <a:avLst/>
          </a:prstGeom>
          <a:noFill/>
        </p:spPr>
        <p:txBody>
          <a:bodyPr wrap="square" tIns="9144" bIns="0">
            <a:spAutoFit/>
          </a:bodyPr>
          <a:lstStyle/>
          <a:p>
            <a:pPr lvl="1" algn="r"/>
            <a:r>
              <a:rPr lang="en-US" sz="8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</a:p>
        </p:txBody>
      </p:sp>
      <p:sp>
        <p:nvSpPr>
          <p:cNvPr id="6156" name="Arrow: Pentagon 6155">
            <a:extLst>
              <a:ext uri="{FF2B5EF4-FFF2-40B4-BE49-F238E27FC236}">
                <a16:creationId xmlns:a16="http://schemas.microsoft.com/office/drawing/2014/main" id="{89BADC39-FA33-863E-88D5-CC8A1F7251E3}"/>
              </a:ext>
            </a:extLst>
          </p:cNvPr>
          <p:cNvSpPr/>
          <p:nvPr/>
        </p:nvSpPr>
        <p:spPr bwMode="auto">
          <a:xfrm>
            <a:off x="5775960" y="57150"/>
            <a:ext cx="1234440" cy="272807"/>
          </a:xfrm>
          <a:prstGeom prst="homePlat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TAKEAWAYS</a:t>
            </a:r>
          </a:p>
        </p:txBody>
      </p:sp>
      <p:sp>
        <p:nvSpPr>
          <p:cNvPr id="6157" name="Arrow: Pentagon 6156">
            <a:extLst>
              <a:ext uri="{FF2B5EF4-FFF2-40B4-BE49-F238E27FC236}">
                <a16:creationId xmlns:a16="http://schemas.microsoft.com/office/drawing/2014/main" id="{830BCDF7-2DBA-C09F-CDF6-C75122770757}"/>
              </a:ext>
            </a:extLst>
          </p:cNvPr>
          <p:cNvSpPr/>
          <p:nvPr/>
        </p:nvSpPr>
        <p:spPr bwMode="auto">
          <a:xfrm>
            <a:off x="469392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</a:p>
        </p:txBody>
      </p:sp>
      <p:sp>
        <p:nvSpPr>
          <p:cNvPr id="6158" name="Arrow: Pentagon 6157">
            <a:extLst>
              <a:ext uri="{FF2B5EF4-FFF2-40B4-BE49-F238E27FC236}">
                <a16:creationId xmlns:a16="http://schemas.microsoft.com/office/drawing/2014/main" id="{40D49233-B817-2A0A-BE52-2C0E7B7751FE}"/>
              </a:ext>
            </a:extLst>
          </p:cNvPr>
          <p:cNvSpPr/>
          <p:nvPr/>
        </p:nvSpPr>
        <p:spPr bwMode="auto">
          <a:xfrm>
            <a:off x="361188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</a:t>
            </a:r>
          </a:p>
        </p:txBody>
      </p:sp>
      <p:sp>
        <p:nvSpPr>
          <p:cNvPr id="6159" name="Arrow: Pentagon 6158">
            <a:extLst>
              <a:ext uri="{FF2B5EF4-FFF2-40B4-BE49-F238E27FC236}">
                <a16:creationId xmlns:a16="http://schemas.microsoft.com/office/drawing/2014/main" id="{A77EBCE0-FCC3-8B88-8991-B783D1C54439}"/>
              </a:ext>
            </a:extLst>
          </p:cNvPr>
          <p:cNvSpPr/>
          <p:nvPr/>
        </p:nvSpPr>
        <p:spPr bwMode="auto">
          <a:xfrm>
            <a:off x="2568722" y="57150"/>
            <a:ext cx="1195558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PROCESSING</a:t>
            </a:r>
          </a:p>
        </p:txBody>
      </p:sp>
      <p:sp>
        <p:nvSpPr>
          <p:cNvPr id="6160" name="Arrow: Pentagon 6159">
            <a:extLst>
              <a:ext uri="{FF2B5EF4-FFF2-40B4-BE49-F238E27FC236}">
                <a16:creationId xmlns:a16="http://schemas.microsoft.com/office/drawing/2014/main" id="{B951A4F1-1CD8-9C9D-29C3-A7D28F4EAD77}"/>
              </a:ext>
            </a:extLst>
          </p:cNvPr>
          <p:cNvSpPr/>
          <p:nvPr/>
        </p:nvSpPr>
        <p:spPr bwMode="auto">
          <a:xfrm>
            <a:off x="144780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OVERALL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</a:t>
            </a:r>
          </a:p>
        </p:txBody>
      </p:sp>
      <p:sp>
        <p:nvSpPr>
          <p:cNvPr id="6161" name="Arrow: Pentagon 6160">
            <a:extLst>
              <a:ext uri="{FF2B5EF4-FFF2-40B4-BE49-F238E27FC236}">
                <a16:creationId xmlns:a16="http://schemas.microsoft.com/office/drawing/2014/main" id="{9CFB77AC-BA3B-D6E3-3923-6F86B689177D}"/>
              </a:ext>
            </a:extLst>
          </p:cNvPr>
          <p:cNvSpPr/>
          <p:nvPr/>
        </p:nvSpPr>
        <p:spPr bwMode="auto">
          <a:xfrm>
            <a:off x="76200" y="57150"/>
            <a:ext cx="152400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7B4E6-811A-16FE-C75C-919619C34C82}"/>
              </a:ext>
            </a:extLst>
          </p:cNvPr>
          <p:cNvSpPr txBox="1"/>
          <p:nvPr/>
        </p:nvSpPr>
        <p:spPr>
          <a:xfrm>
            <a:off x="17075" y="4939937"/>
            <a:ext cx="2041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aseline="30000" dirty="0"/>
              <a:t>1</a:t>
            </a:r>
            <a:r>
              <a:rPr lang="en-US" sz="800" dirty="0"/>
              <a:t>NPV- Negative Predictive Value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98D786B-BA2B-26C2-8306-DA13DFF4C7E2}"/>
              </a:ext>
            </a:extLst>
          </p:cNvPr>
          <p:cNvGrpSpPr/>
          <p:nvPr/>
        </p:nvGrpSpPr>
        <p:grpSpPr>
          <a:xfrm>
            <a:off x="3566714" y="1065701"/>
            <a:ext cx="1962149" cy="2804930"/>
            <a:chOff x="4357967" y="1144473"/>
            <a:chExt cx="3476066" cy="4969104"/>
          </a:xfrm>
        </p:grpSpPr>
        <p:sp>
          <p:nvSpPr>
            <p:cNvPr id="6166" name="Shape">
              <a:extLst>
                <a:ext uri="{FF2B5EF4-FFF2-40B4-BE49-F238E27FC236}">
                  <a16:creationId xmlns:a16="http://schemas.microsoft.com/office/drawing/2014/main" id="{F1558CDB-5367-2A0B-2387-CCD63666B757}"/>
                </a:ext>
              </a:extLst>
            </p:cNvPr>
            <p:cNvSpPr/>
            <p:nvPr/>
          </p:nvSpPr>
          <p:spPr>
            <a:xfrm>
              <a:off x="4357967" y="1144473"/>
              <a:ext cx="1375968" cy="3885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3" h="21600" extrusionOk="0">
                  <a:moveTo>
                    <a:pt x="19013" y="0"/>
                  </a:moveTo>
                  <a:cubicBezTo>
                    <a:pt x="19013" y="0"/>
                    <a:pt x="3919" y="141"/>
                    <a:pt x="666" y="4896"/>
                  </a:cubicBezTo>
                  <a:cubicBezTo>
                    <a:pt x="-2587" y="9651"/>
                    <a:pt x="6493" y="17250"/>
                    <a:pt x="19013" y="21600"/>
                  </a:cubicBezTo>
                  <a:cubicBezTo>
                    <a:pt x="19013" y="21600"/>
                    <a:pt x="4948" y="13305"/>
                    <a:pt x="5978" y="6789"/>
                  </a:cubicBezTo>
                  <a:cubicBezTo>
                    <a:pt x="7008" y="273"/>
                    <a:pt x="19013" y="0"/>
                    <a:pt x="19013" y="0"/>
                  </a:cubicBezTo>
                  <a:close/>
                </a:path>
              </a:pathLst>
            </a:custGeom>
            <a:solidFill>
              <a:srgbClr val="F7931F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67" name="Shape">
              <a:extLst>
                <a:ext uri="{FF2B5EF4-FFF2-40B4-BE49-F238E27FC236}">
                  <a16:creationId xmlns:a16="http://schemas.microsoft.com/office/drawing/2014/main" id="{F7037D9C-0D71-F7EF-2B9E-C941E0C1FEE7}"/>
                </a:ext>
              </a:extLst>
            </p:cNvPr>
            <p:cNvSpPr/>
            <p:nvPr/>
          </p:nvSpPr>
          <p:spPr>
            <a:xfrm>
              <a:off x="5221717" y="1144473"/>
              <a:ext cx="805881" cy="3885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98" h="21600" extrusionOk="0">
                  <a:moveTo>
                    <a:pt x="18998" y="0"/>
                  </a:moveTo>
                  <a:cubicBezTo>
                    <a:pt x="18998" y="0"/>
                    <a:pt x="3946" y="141"/>
                    <a:pt x="672" y="4896"/>
                  </a:cubicBezTo>
                  <a:cubicBezTo>
                    <a:pt x="-2602" y="9651"/>
                    <a:pt x="6501" y="17250"/>
                    <a:pt x="18998" y="21600"/>
                  </a:cubicBezTo>
                  <a:cubicBezTo>
                    <a:pt x="18998" y="21600"/>
                    <a:pt x="10933" y="13305"/>
                    <a:pt x="11971" y="6789"/>
                  </a:cubicBezTo>
                  <a:cubicBezTo>
                    <a:pt x="13009" y="273"/>
                    <a:pt x="18998" y="0"/>
                    <a:pt x="18998" y="0"/>
                  </a:cubicBezTo>
                  <a:close/>
                </a:path>
              </a:pathLst>
            </a:custGeom>
            <a:solidFill>
              <a:srgbClr val="4CC1EF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68" name="Shape">
              <a:extLst>
                <a:ext uri="{FF2B5EF4-FFF2-40B4-BE49-F238E27FC236}">
                  <a16:creationId xmlns:a16="http://schemas.microsoft.com/office/drawing/2014/main" id="{26811794-28E8-8000-4668-10F4146BCF33}"/>
                </a:ext>
              </a:extLst>
            </p:cNvPr>
            <p:cNvSpPr/>
            <p:nvPr/>
          </p:nvSpPr>
          <p:spPr>
            <a:xfrm>
              <a:off x="6458066" y="1144473"/>
              <a:ext cx="1375967" cy="3885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3" h="21600" extrusionOk="0">
                  <a:moveTo>
                    <a:pt x="0" y="0"/>
                  </a:moveTo>
                  <a:cubicBezTo>
                    <a:pt x="0" y="0"/>
                    <a:pt x="15094" y="141"/>
                    <a:pt x="18347" y="4896"/>
                  </a:cubicBezTo>
                  <a:cubicBezTo>
                    <a:pt x="21600" y="9651"/>
                    <a:pt x="12520" y="17250"/>
                    <a:pt x="0" y="21600"/>
                  </a:cubicBezTo>
                  <a:cubicBezTo>
                    <a:pt x="0" y="21600"/>
                    <a:pt x="14065" y="13305"/>
                    <a:pt x="13035" y="6789"/>
                  </a:cubicBezTo>
                  <a:cubicBezTo>
                    <a:pt x="12005" y="27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C4C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69" name="Shape">
              <a:extLst>
                <a:ext uri="{FF2B5EF4-FFF2-40B4-BE49-F238E27FC236}">
                  <a16:creationId xmlns:a16="http://schemas.microsoft.com/office/drawing/2014/main" id="{E42F1588-93D0-3936-4CCC-B64FEE808EB8}"/>
                </a:ext>
              </a:extLst>
            </p:cNvPr>
            <p:cNvSpPr/>
            <p:nvPr/>
          </p:nvSpPr>
          <p:spPr>
            <a:xfrm>
              <a:off x="6153212" y="1144473"/>
              <a:ext cx="805357" cy="3885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21" h="21600" extrusionOk="0">
                  <a:moveTo>
                    <a:pt x="0" y="0"/>
                  </a:moveTo>
                  <a:cubicBezTo>
                    <a:pt x="0" y="0"/>
                    <a:pt x="15080" y="141"/>
                    <a:pt x="18360" y="4896"/>
                  </a:cubicBezTo>
                  <a:cubicBezTo>
                    <a:pt x="21600" y="9661"/>
                    <a:pt x="12520" y="17250"/>
                    <a:pt x="0" y="21600"/>
                  </a:cubicBezTo>
                  <a:cubicBezTo>
                    <a:pt x="0" y="21600"/>
                    <a:pt x="8080" y="13305"/>
                    <a:pt x="7040" y="6789"/>
                  </a:cubicBezTo>
                  <a:cubicBezTo>
                    <a:pt x="6000" y="27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2B969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70" name="Shape">
              <a:extLst>
                <a:ext uri="{FF2B5EF4-FFF2-40B4-BE49-F238E27FC236}">
                  <a16:creationId xmlns:a16="http://schemas.microsoft.com/office/drawing/2014/main" id="{6CB51EDC-F6ED-B7B6-6A5B-60794B85372C}"/>
                </a:ext>
              </a:extLst>
            </p:cNvPr>
            <p:cNvSpPr/>
            <p:nvPr/>
          </p:nvSpPr>
          <p:spPr>
            <a:xfrm>
              <a:off x="5712870" y="4904326"/>
              <a:ext cx="772735" cy="120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600" extrusionOk="0">
                  <a:moveTo>
                    <a:pt x="20227" y="5234"/>
                  </a:moveTo>
                  <a:lnTo>
                    <a:pt x="20916" y="2632"/>
                  </a:lnTo>
                  <a:cubicBezTo>
                    <a:pt x="21284" y="1240"/>
                    <a:pt x="19675" y="0"/>
                    <a:pt x="17515" y="0"/>
                  </a:cubicBezTo>
                  <a:lnTo>
                    <a:pt x="3452" y="0"/>
                  </a:lnTo>
                  <a:cubicBezTo>
                    <a:pt x="1338" y="0"/>
                    <a:pt x="-316" y="1271"/>
                    <a:pt x="52" y="2632"/>
                  </a:cubicBezTo>
                  <a:lnTo>
                    <a:pt x="741" y="5294"/>
                  </a:lnTo>
                  <a:lnTo>
                    <a:pt x="787" y="5294"/>
                  </a:lnTo>
                  <a:lnTo>
                    <a:pt x="3544" y="11738"/>
                  </a:lnTo>
                  <a:lnTo>
                    <a:pt x="3912" y="19845"/>
                  </a:lnTo>
                  <a:cubicBezTo>
                    <a:pt x="3958" y="20844"/>
                    <a:pt x="5199" y="21600"/>
                    <a:pt x="6670" y="21600"/>
                  </a:cubicBezTo>
                  <a:lnTo>
                    <a:pt x="14344" y="21600"/>
                  </a:lnTo>
                  <a:cubicBezTo>
                    <a:pt x="15861" y="21600"/>
                    <a:pt x="17056" y="20813"/>
                    <a:pt x="17102" y="19845"/>
                  </a:cubicBezTo>
                  <a:lnTo>
                    <a:pt x="17470" y="11798"/>
                  </a:lnTo>
                  <a:lnTo>
                    <a:pt x="20227" y="5324"/>
                  </a:lnTo>
                  <a:lnTo>
                    <a:pt x="20227" y="5324"/>
                  </a:lnTo>
                  <a:lnTo>
                    <a:pt x="20227" y="5294"/>
                  </a:lnTo>
                  <a:lnTo>
                    <a:pt x="20227" y="5234"/>
                  </a:lnTo>
                  <a:lnTo>
                    <a:pt x="20227" y="5234"/>
                  </a:lnTo>
                  <a:close/>
                  <a:moveTo>
                    <a:pt x="13609" y="5294"/>
                  </a:moveTo>
                  <a:lnTo>
                    <a:pt x="12276" y="11556"/>
                  </a:lnTo>
                  <a:lnTo>
                    <a:pt x="8784" y="11556"/>
                  </a:lnTo>
                  <a:lnTo>
                    <a:pt x="7451" y="5294"/>
                  </a:lnTo>
                  <a:lnTo>
                    <a:pt x="13609" y="5294"/>
                  </a:lnTo>
                  <a:close/>
                  <a:moveTo>
                    <a:pt x="6302" y="5294"/>
                  </a:moveTo>
                  <a:lnTo>
                    <a:pt x="7635" y="11556"/>
                  </a:lnTo>
                  <a:lnTo>
                    <a:pt x="4418" y="11556"/>
                  </a:lnTo>
                  <a:lnTo>
                    <a:pt x="1752" y="5294"/>
                  </a:lnTo>
                  <a:lnTo>
                    <a:pt x="6302" y="5294"/>
                  </a:lnTo>
                  <a:close/>
                  <a:moveTo>
                    <a:pt x="16504" y="11556"/>
                  </a:moveTo>
                  <a:lnTo>
                    <a:pt x="13287" y="11556"/>
                  </a:lnTo>
                  <a:lnTo>
                    <a:pt x="14620" y="5294"/>
                  </a:lnTo>
                  <a:lnTo>
                    <a:pt x="19124" y="5294"/>
                  </a:lnTo>
                  <a:lnTo>
                    <a:pt x="16504" y="11556"/>
                  </a:lnTo>
                  <a:close/>
                </a:path>
              </a:pathLst>
            </a:custGeom>
            <a:solidFill>
              <a:srgbClr val="063951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71" name="TextBox 2">
              <a:extLst>
                <a:ext uri="{FF2B5EF4-FFF2-40B4-BE49-F238E27FC236}">
                  <a16:creationId xmlns:a16="http://schemas.microsoft.com/office/drawing/2014/main" id="{27FFD8B1-75FA-8054-8C49-6A671A7E9454}"/>
                </a:ext>
              </a:extLst>
            </p:cNvPr>
            <p:cNvSpPr txBox="1"/>
            <p:nvPr/>
          </p:nvSpPr>
          <p:spPr>
            <a:xfrm>
              <a:off x="4357967" y="2191006"/>
              <a:ext cx="44435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01</a:t>
              </a:r>
            </a:p>
          </p:txBody>
        </p:sp>
        <p:sp>
          <p:nvSpPr>
            <p:cNvPr id="6172" name="TextBox 28">
              <a:extLst>
                <a:ext uri="{FF2B5EF4-FFF2-40B4-BE49-F238E27FC236}">
                  <a16:creationId xmlns:a16="http://schemas.microsoft.com/office/drawing/2014/main" id="{8B64B4CD-C8E2-D8B7-A2BB-493FE719F4D3}"/>
                </a:ext>
              </a:extLst>
            </p:cNvPr>
            <p:cNvSpPr txBox="1"/>
            <p:nvPr/>
          </p:nvSpPr>
          <p:spPr>
            <a:xfrm>
              <a:off x="5245082" y="2191006"/>
              <a:ext cx="44435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02</a:t>
              </a:r>
            </a:p>
          </p:txBody>
        </p:sp>
        <p:sp>
          <p:nvSpPr>
            <p:cNvPr id="6173" name="TextBox 29">
              <a:extLst>
                <a:ext uri="{FF2B5EF4-FFF2-40B4-BE49-F238E27FC236}">
                  <a16:creationId xmlns:a16="http://schemas.microsoft.com/office/drawing/2014/main" id="{776F5ACA-C49F-FD0C-09D4-3F4B6E3F352A}"/>
                </a:ext>
              </a:extLst>
            </p:cNvPr>
            <p:cNvSpPr txBox="1"/>
            <p:nvPr/>
          </p:nvSpPr>
          <p:spPr>
            <a:xfrm>
              <a:off x="6482212" y="2191006"/>
              <a:ext cx="44435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03</a:t>
              </a:r>
            </a:p>
          </p:txBody>
        </p:sp>
        <p:sp>
          <p:nvSpPr>
            <p:cNvPr id="6174" name="TextBox 30">
              <a:extLst>
                <a:ext uri="{FF2B5EF4-FFF2-40B4-BE49-F238E27FC236}">
                  <a16:creationId xmlns:a16="http://schemas.microsoft.com/office/drawing/2014/main" id="{876CD5FC-93F0-38B5-789A-47604FA2DDBA}"/>
                </a:ext>
              </a:extLst>
            </p:cNvPr>
            <p:cNvSpPr txBox="1"/>
            <p:nvPr/>
          </p:nvSpPr>
          <p:spPr>
            <a:xfrm>
              <a:off x="7389680" y="2191006"/>
              <a:ext cx="44435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04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C58C971-8603-5803-FAF9-3E03A5349B52}"/>
              </a:ext>
            </a:extLst>
          </p:cNvPr>
          <p:cNvGrpSpPr/>
          <p:nvPr/>
        </p:nvGrpSpPr>
        <p:grpSpPr>
          <a:xfrm>
            <a:off x="5801275" y="1381072"/>
            <a:ext cx="2418249" cy="1337412"/>
            <a:chOff x="8921977" y="1437670"/>
            <a:chExt cx="2926080" cy="2369307"/>
          </a:xfrm>
        </p:grpSpPr>
        <p:sp>
          <p:nvSpPr>
            <p:cNvPr id="6164" name="TextBox 6163">
              <a:extLst>
                <a:ext uri="{FF2B5EF4-FFF2-40B4-BE49-F238E27FC236}">
                  <a16:creationId xmlns:a16="http://schemas.microsoft.com/office/drawing/2014/main" id="{6E987D7D-2918-9C0C-3059-A69FD1288937}"/>
                </a:ext>
              </a:extLst>
            </p:cNvPr>
            <p:cNvSpPr txBox="1"/>
            <p:nvPr/>
          </p:nvSpPr>
          <p:spPr>
            <a:xfrm>
              <a:off x="8921977" y="1437670"/>
              <a:ext cx="2926080" cy="49072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0" noProof="1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Methodology</a:t>
              </a:r>
            </a:p>
          </p:txBody>
        </p:sp>
        <p:sp>
          <p:nvSpPr>
            <p:cNvPr id="6165" name="TextBox 6164">
              <a:extLst>
                <a:ext uri="{FF2B5EF4-FFF2-40B4-BE49-F238E27FC236}">
                  <a16:creationId xmlns:a16="http://schemas.microsoft.com/office/drawing/2014/main" id="{95E71D3D-943D-5960-CE43-C56BA199045D}"/>
                </a:ext>
              </a:extLst>
            </p:cNvPr>
            <p:cNvSpPr txBox="1"/>
            <p:nvPr/>
          </p:nvSpPr>
          <p:spPr>
            <a:xfrm>
              <a:off x="8921977" y="1925882"/>
              <a:ext cx="2926080" cy="18810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900" i="1" dirty="0">
                  <a:latin typeface="Open Sans" charset="0"/>
                  <a:ea typeface="Open Sans" charset="0"/>
                  <a:cs typeface="Open Sans" charset="0"/>
                </a:rPr>
                <a:t>In this study, the dataset was cleaned first, and the exploratory data analysis and feature engineering were performed. Then we propose 5 machine learning models to predict if the applicant could repay the loan, which are Random Forest, Logistic Regression, Decision Tree, </a:t>
              </a:r>
              <a:r>
                <a:rPr lang="en-US" sz="900" i="1" dirty="0" err="1">
                  <a:latin typeface="Open Sans" charset="0"/>
                  <a:ea typeface="Open Sans" charset="0"/>
                  <a:cs typeface="Open Sans" charset="0"/>
                </a:rPr>
                <a:t>XGBoost</a:t>
              </a:r>
              <a:r>
                <a:rPr lang="en-US" sz="900" i="1" dirty="0">
                  <a:latin typeface="Open Sans" charset="0"/>
                  <a:ea typeface="Open Sans" charset="0"/>
                  <a:cs typeface="Open Sans" charset="0"/>
                </a:rPr>
                <a:t>, and K-Nearest Neighbors.</a:t>
              </a:r>
              <a:endParaRPr lang="en-US" sz="900" i="1" noProof="1"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63914E8-8535-31B4-DC1E-5CE3F33AF2F9}"/>
              </a:ext>
            </a:extLst>
          </p:cNvPr>
          <p:cNvGrpSpPr/>
          <p:nvPr/>
        </p:nvGrpSpPr>
        <p:grpSpPr>
          <a:xfrm>
            <a:off x="5638800" y="2956478"/>
            <a:ext cx="2660075" cy="1060413"/>
            <a:chOff x="8921977" y="4044331"/>
            <a:chExt cx="2926081" cy="1878586"/>
          </a:xfrm>
        </p:grpSpPr>
        <p:sp>
          <p:nvSpPr>
            <p:cNvPr id="6162" name="TextBox 6161">
              <a:extLst>
                <a:ext uri="{FF2B5EF4-FFF2-40B4-BE49-F238E27FC236}">
                  <a16:creationId xmlns:a16="http://schemas.microsoft.com/office/drawing/2014/main" id="{AA7CC0D1-D179-E443-95A2-D10BB2477DBC}"/>
                </a:ext>
              </a:extLst>
            </p:cNvPr>
            <p:cNvSpPr txBox="1"/>
            <p:nvPr/>
          </p:nvSpPr>
          <p:spPr>
            <a:xfrm>
              <a:off x="8921978" y="4044331"/>
              <a:ext cx="2926080" cy="4907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1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Risk Prediction</a:t>
              </a:r>
            </a:p>
          </p:txBody>
        </p:sp>
        <p:sp>
          <p:nvSpPr>
            <p:cNvPr id="6163" name="TextBox 6162">
              <a:extLst>
                <a:ext uri="{FF2B5EF4-FFF2-40B4-BE49-F238E27FC236}">
                  <a16:creationId xmlns:a16="http://schemas.microsoft.com/office/drawing/2014/main" id="{9F3FB3B7-ABBD-76F8-BF55-71006A763106}"/>
                </a:ext>
              </a:extLst>
            </p:cNvPr>
            <p:cNvSpPr txBox="1"/>
            <p:nvPr/>
          </p:nvSpPr>
          <p:spPr>
            <a:xfrm>
              <a:off x="8921977" y="4532543"/>
              <a:ext cx="2926080" cy="139037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900" i="1" noProof="1">
                  <a:latin typeface="Open Sans" charset="0"/>
                  <a:ea typeface="Open Sans" charset="0"/>
                  <a:cs typeface="Open Sans" charset="0"/>
                </a:rPr>
                <a:t>As we expected, borrowers with higher annual income and higher FICO scores are more likely to repay the loan fully;  In addition, borrowers with lower interest rates and smallerinstallments are more likely to pay the loan fully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CAC6966-A3AB-0624-5B18-6BB714B8CCAC}"/>
              </a:ext>
            </a:extLst>
          </p:cNvPr>
          <p:cNvGrpSpPr/>
          <p:nvPr/>
        </p:nvGrpSpPr>
        <p:grpSpPr>
          <a:xfrm>
            <a:off x="896410" y="1585744"/>
            <a:ext cx="2513143" cy="921914"/>
            <a:chOff x="332934" y="2598711"/>
            <a:chExt cx="4452186" cy="1633227"/>
          </a:xfrm>
        </p:grpSpPr>
        <p:sp>
          <p:nvSpPr>
            <p:cNvPr id="6147" name="TextBox 6146">
              <a:extLst>
                <a:ext uri="{FF2B5EF4-FFF2-40B4-BE49-F238E27FC236}">
                  <a16:creationId xmlns:a16="http://schemas.microsoft.com/office/drawing/2014/main" id="{A4425B01-5654-F7D9-1DC1-3CA9AE59A36C}"/>
                </a:ext>
              </a:extLst>
            </p:cNvPr>
            <p:cNvSpPr txBox="1"/>
            <p:nvPr/>
          </p:nvSpPr>
          <p:spPr>
            <a:xfrm>
              <a:off x="332934" y="2598711"/>
              <a:ext cx="4367115" cy="49072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Advance Modelling Techniques</a:t>
              </a:r>
            </a:p>
          </p:txBody>
        </p:sp>
        <p:sp>
          <p:nvSpPr>
            <p:cNvPr id="6148" name="TextBox 6147">
              <a:extLst>
                <a:ext uri="{FF2B5EF4-FFF2-40B4-BE49-F238E27FC236}">
                  <a16:creationId xmlns:a16="http://schemas.microsoft.com/office/drawing/2014/main" id="{29F84AF4-BB54-E4B8-144B-64DE6C57A475}"/>
                </a:ext>
              </a:extLst>
            </p:cNvPr>
            <p:cNvSpPr txBox="1"/>
            <p:nvPr/>
          </p:nvSpPr>
          <p:spPr>
            <a:xfrm>
              <a:off x="332936" y="3086923"/>
              <a:ext cx="4452184" cy="114501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900" i="1" noProof="1">
                  <a:latin typeface="Open Sans" charset="0"/>
                  <a:ea typeface="Open Sans" charset="0"/>
                  <a:cs typeface="Open Sans" charset="0"/>
                </a:rPr>
                <a:t>Neural network and other deep learning algorithm method might be more helpful and provide better results when predicting for the loan repayment status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F650BC-84BC-DDF5-E5AC-428E8A6460A6}"/>
              </a:ext>
            </a:extLst>
          </p:cNvPr>
          <p:cNvGrpSpPr/>
          <p:nvPr/>
        </p:nvGrpSpPr>
        <p:grpSpPr>
          <a:xfrm>
            <a:off x="940029" y="2956479"/>
            <a:ext cx="2418249" cy="921914"/>
            <a:chOff x="332936" y="4623282"/>
            <a:chExt cx="2926080" cy="1633226"/>
          </a:xfrm>
        </p:grpSpPr>
        <p:sp>
          <p:nvSpPr>
            <p:cNvPr id="6145" name="TextBox 6144">
              <a:extLst>
                <a:ext uri="{FF2B5EF4-FFF2-40B4-BE49-F238E27FC236}">
                  <a16:creationId xmlns:a16="http://schemas.microsoft.com/office/drawing/2014/main" id="{D01DE2A7-5E12-AC2A-C1AD-8D50FAEDFB76}"/>
                </a:ext>
              </a:extLst>
            </p:cNvPr>
            <p:cNvSpPr txBox="1"/>
            <p:nvPr/>
          </p:nvSpPr>
          <p:spPr>
            <a:xfrm>
              <a:off x="332936" y="4623282"/>
              <a:ext cx="2926080" cy="4907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0" noProof="1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More and more data…</a:t>
              </a:r>
            </a:p>
          </p:txBody>
        </p:sp>
        <p:sp>
          <p:nvSpPr>
            <p:cNvPr id="6146" name="TextBox 6145">
              <a:extLst>
                <a:ext uri="{FF2B5EF4-FFF2-40B4-BE49-F238E27FC236}">
                  <a16:creationId xmlns:a16="http://schemas.microsoft.com/office/drawing/2014/main" id="{E5DAB959-BF81-EA4E-D7D4-387A1142E9E6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114501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 eaLnBrk="1" hangingPunct="1">
                <a:defRPr/>
              </a:pPr>
              <a:r>
                <a:rPr lang="en-US" sz="900" i="1" dirty="0">
                  <a:latin typeface="Open Sans" charset="0"/>
                  <a:ea typeface="Open Sans" charset="0"/>
                  <a:cs typeface="Open Sans" charset="0"/>
                </a:rPr>
                <a:t>If we would have a larger dataset, we would have more training samples. By which, it might help fix the low scoring of our models and make our analysis more valid</a:t>
              </a:r>
              <a:endParaRPr lang="en-US" sz="900" i="1" noProof="1"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pic>
        <p:nvPicPr>
          <p:cNvPr id="61" name="Graphic 21" descr="Bar graph with downward trend with solid fill">
            <a:extLst>
              <a:ext uri="{FF2B5EF4-FFF2-40B4-BE49-F238E27FC236}">
                <a16:creationId xmlns:a16="http://schemas.microsoft.com/office/drawing/2014/main" id="{452E7244-CEDB-7766-A92F-1FDEF9976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8873" y="2943669"/>
            <a:ext cx="266269" cy="266269"/>
          </a:xfrm>
          <a:prstGeom prst="rect">
            <a:avLst/>
          </a:prstGeom>
        </p:spPr>
      </p:pic>
      <p:pic>
        <p:nvPicPr>
          <p:cNvPr id="62" name="Graphic 22" descr="Board Of Directors with solid fill">
            <a:extLst>
              <a:ext uri="{FF2B5EF4-FFF2-40B4-BE49-F238E27FC236}">
                <a16:creationId xmlns:a16="http://schemas.microsoft.com/office/drawing/2014/main" id="{1393B133-294D-E016-9027-84E6D9F7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076" y="1616025"/>
            <a:ext cx="266269" cy="266269"/>
          </a:xfrm>
          <a:prstGeom prst="rect">
            <a:avLst/>
          </a:prstGeom>
        </p:spPr>
      </p:pic>
      <p:pic>
        <p:nvPicPr>
          <p:cNvPr id="63" name="Graphic 23" descr="Briefcase with solid fill">
            <a:extLst>
              <a:ext uri="{FF2B5EF4-FFF2-40B4-BE49-F238E27FC236}">
                <a16:creationId xmlns:a16="http://schemas.microsoft.com/office/drawing/2014/main" id="{5DE217BF-E687-419C-37E5-D27140C3F4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243" y="3028956"/>
            <a:ext cx="266269" cy="266269"/>
          </a:xfrm>
          <a:prstGeom prst="rect">
            <a:avLst/>
          </a:prstGeom>
        </p:spPr>
      </p:pic>
      <p:pic>
        <p:nvPicPr>
          <p:cNvPr id="6144" name="Graphic 24" descr="Customer review with solid fill">
            <a:extLst>
              <a:ext uri="{FF2B5EF4-FFF2-40B4-BE49-F238E27FC236}">
                <a16:creationId xmlns:a16="http://schemas.microsoft.com/office/drawing/2014/main" id="{C91A51DA-9075-8EA6-E2B7-808DA69511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98874" y="1512127"/>
            <a:ext cx="266269" cy="26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11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4" name="Picture 8" descr="Thank You In Different Languages Images – Browse 1,991 Stock Photos,  Vectors, and Video | Adobe Stock">
            <a:extLst>
              <a:ext uri="{FF2B5EF4-FFF2-40B4-BE49-F238E27FC236}">
                <a16:creationId xmlns:a16="http://schemas.microsoft.com/office/drawing/2014/main" id="{5C48C4FF-F8CF-0E2D-0C38-276B74086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8081"/>
            <a:ext cx="6778894" cy="406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89CDE7F9-018C-484A-4CD7-BE229D4C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</p:spPr>
        <p:txBody>
          <a:bodyPr/>
          <a:lstStyle/>
          <a:p>
            <a:r>
              <a:rPr lang="en-US" sz="2000" dirty="0"/>
              <a:t>Thank You.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35814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5FFE89-1520-3CEA-CB87-60F39E09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TEAM INTRODUCTION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7964EA-209F-C98A-3C42-2C0A6B546933}"/>
              </a:ext>
            </a:extLst>
          </p:cNvPr>
          <p:cNvSpPr txBox="1"/>
          <p:nvPr/>
        </p:nvSpPr>
        <p:spPr>
          <a:xfrm>
            <a:off x="3214800" y="0"/>
            <a:ext cx="5929200" cy="132344"/>
          </a:xfrm>
          <a:prstGeom prst="rect">
            <a:avLst/>
          </a:prstGeom>
          <a:noFill/>
        </p:spPr>
        <p:txBody>
          <a:bodyPr wrap="square" tIns="9144" bIns="0">
            <a:spAutoFit/>
          </a:bodyPr>
          <a:lstStyle/>
          <a:p>
            <a:pPr algn="r"/>
            <a:r>
              <a:rPr lang="en-US" sz="800" b="1" i="1" dirty="0"/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5CFA6-1EDD-590E-FF2C-A8AF4AF37E5E}"/>
              </a:ext>
            </a:extLst>
          </p:cNvPr>
          <p:cNvSpPr txBox="1"/>
          <p:nvPr/>
        </p:nvSpPr>
        <p:spPr>
          <a:xfrm>
            <a:off x="3410863" y="2880824"/>
            <a:ext cx="231376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Hai Phu</a:t>
            </a:r>
          </a:p>
          <a:p>
            <a:pPr algn="ctr"/>
            <a:endParaRPr lang="en-US" sz="14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1100" b="0" i="0" dirty="0">
                <a:solidFill>
                  <a:srgbClr val="4D5051"/>
                </a:solidFill>
                <a:effectLst/>
                <a:latin typeface="Open Sans" panose="020B0606030504020204" pitchFamily="34" charset="0"/>
              </a:rPr>
              <a:t>B.A. International Business Econ</a:t>
            </a:r>
            <a:br>
              <a:rPr lang="en-US" sz="1100" dirty="0"/>
            </a:br>
            <a:r>
              <a:rPr lang="en-US" sz="1100" b="0" i="0" dirty="0">
                <a:solidFill>
                  <a:srgbClr val="4D5051"/>
                </a:solidFill>
                <a:effectLst/>
                <a:latin typeface="Open Sans" panose="020B0606030504020204" pitchFamily="34" charset="0"/>
              </a:rPr>
              <a:t>Foreign Studies University</a:t>
            </a:r>
            <a:br>
              <a:rPr lang="en-US" sz="1100" dirty="0"/>
            </a:br>
            <a:r>
              <a:rPr lang="en-US" sz="1100" b="0" i="0" dirty="0">
                <a:solidFill>
                  <a:srgbClr val="4D5051"/>
                </a:solidFill>
                <a:effectLst/>
                <a:latin typeface="Open Sans" panose="020B0606030504020204" pitchFamily="34" charset="0"/>
              </a:rPr>
              <a:t>Masters Supply Chain </a:t>
            </a:r>
            <a:r>
              <a:rPr lang="en-US" sz="1100" b="0" i="0" dirty="0" err="1">
                <a:solidFill>
                  <a:srgbClr val="4D5051"/>
                </a:solidFill>
                <a:effectLst/>
                <a:latin typeface="Open Sans" panose="020B0606030504020204" pitchFamily="34" charset="0"/>
              </a:rPr>
              <a:t>Mgmt</a:t>
            </a:r>
            <a:br>
              <a:rPr lang="en-US" sz="1100" dirty="0"/>
            </a:br>
            <a:r>
              <a:rPr lang="en-US" sz="1100" b="0" i="0" dirty="0">
                <a:solidFill>
                  <a:srgbClr val="4D5051"/>
                </a:solidFill>
                <a:effectLst/>
                <a:latin typeface="Open Sans" panose="020B0606030504020204" pitchFamily="34" charset="0"/>
              </a:rPr>
              <a:t>MIT</a:t>
            </a:r>
            <a:endParaRPr lang="en-US" sz="14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2" descr="dugar_yash">
            <a:extLst>
              <a:ext uri="{FF2B5EF4-FFF2-40B4-BE49-F238E27FC236}">
                <a16:creationId xmlns:a16="http://schemas.microsoft.com/office/drawing/2014/main" id="{8C73E869-7735-970D-7149-D38F6D089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" t="-1487" r="9985" b="14769"/>
          <a:stretch/>
        </p:blipFill>
        <p:spPr bwMode="auto">
          <a:xfrm>
            <a:off x="6617375" y="1367871"/>
            <a:ext cx="1421725" cy="1421192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59C614-5E9F-629C-CEAB-38CEA32DFE33}"/>
              </a:ext>
            </a:extLst>
          </p:cNvPr>
          <p:cNvSpPr txBox="1"/>
          <p:nvPr/>
        </p:nvSpPr>
        <p:spPr>
          <a:xfrm>
            <a:off x="6222933" y="2864990"/>
            <a:ext cx="210342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Yash Dugar</a:t>
            </a:r>
          </a:p>
          <a:p>
            <a:pPr algn="ctr"/>
            <a:endParaRPr lang="en-US" sz="14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1100" b="0" i="1" dirty="0" err="1">
                <a:effectLst/>
                <a:latin typeface="Open Sans" panose="020B0606030504020204" pitchFamily="34" charset="0"/>
              </a:rPr>
              <a:t>B.Tech</a:t>
            </a:r>
            <a:r>
              <a:rPr lang="en-US" sz="1100" b="0" i="1" dirty="0">
                <a:effectLst/>
                <a:latin typeface="Open Sans" panose="020B0606030504020204" pitchFamily="34" charset="0"/>
              </a:rPr>
              <a:t> Automotive Engineering</a:t>
            </a:r>
            <a:br>
              <a:rPr lang="en-US" sz="1100" i="1" dirty="0"/>
            </a:br>
            <a:r>
              <a:rPr lang="en-US" sz="1100" b="0" i="1" dirty="0">
                <a:effectLst/>
                <a:latin typeface="Open Sans" panose="020B0606030504020204" pitchFamily="34" charset="0"/>
              </a:rPr>
              <a:t>Delhi Technological University</a:t>
            </a:r>
            <a:endParaRPr lang="en-US" sz="14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Picture 16" descr="A person standing on a balcony overlooking a city&#10;&#10;Description automatically generated with low confidence">
            <a:extLst>
              <a:ext uri="{FF2B5EF4-FFF2-40B4-BE49-F238E27FC236}">
                <a16:creationId xmlns:a16="http://schemas.microsoft.com/office/drawing/2014/main" id="{C25AE7AE-F1DF-B57B-4543-632B65F484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92" t="36708" r="31776" b="16051"/>
          <a:stretch/>
        </p:blipFill>
        <p:spPr>
          <a:xfrm>
            <a:off x="1104900" y="1392667"/>
            <a:ext cx="1371600" cy="1371600"/>
          </a:xfrm>
          <a:prstGeom prst="ellips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527B9C-672A-0311-DFE1-D58D29AE84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80" t="14863" r="13380" b="14863"/>
          <a:stretch/>
        </p:blipFill>
        <p:spPr>
          <a:xfrm>
            <a:off x="3857263" y="1381689"/>
            <a:ext cx="1379349" cy="1393557"/>
          </a:xfrm>
          <a:prstGeom prst="ellips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AE97C3F-C598-BA49-B6AA-4F22A79E050D}"/>
              </a:ext>
            </a:extLst>
          </p:cNvPr>
          <p:cNvSpPr txBox="1"/>
          <p:nvPr/>
        </p:nvSpPr>
        <p:spPr>
          <a:xfrm>
            <a:off x="390874" y="2864990"/>
            <a:ext cx="279965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Janvi </a:t>
            </a:r>
            <a:r>
              <a:rPr lang="en-US" sz="1400" b="1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Mirchandani</a:t>
            </a:r>
            <a:endParaRPr lang="en-US" sz="14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14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1100" b="0" i="0" dirty="0" err="1">
                <a:solidFill>
                  <a:srgbClr val="4D5051"/>
                </a:solidFill>
                <a:effectLst/>
                <a:latin typeface="Open Sans" panose="020B0606030504020204" pitchFamily="34" charset="0"/>
              </a:rPr>
              <a:t>B.Eng</a:t>
            </a:r>
            <a:r>
              <a:rPr lang="en-US" sz="1100" b="0" i="0" dirty="0">
                <a:solidFill>
                  <a:srgbClr val="4D5051"/>
                </a:solidFill>
                <a:effectLst/>
                <a:latin typeface="Open Sans" panose="020B0606030504020204" pitchFamily="34" charset="0"/>
              </a:rPr>
              <a:t> Computer Science</a:t>
            </a:r>
            <a:br>
              <a:rPr lang="en-US" sz="1100" dirty="0"/>
            </a:br>
            <a:r>
              <a:rPr lang="en-US" sz="1100" b="0" i="0" dirty="0">
                <a:solidFill>
                  <a:srgbClr val="4D5051"/>
                </a:solidFill>
                <a:effectLst/>
                <a:latin typeface="Open Sans" panose="020B0606030504020204" pitchFamily="34" charset="0"/>
              </a:rPr>
              <a:t>Birla Institute of Technology &amp; Science</a:t>
            </a:r>
            <a:endParaRPr lang="en-US" sz="14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14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8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11,063 Personal Loan Stock Photos - Free &amp; Royalty-Free Stock Photos from  Dreamstime">
            <a:extLst>
              <a:ext uri="{FF2B5EF4-FFF2-40B4-BE49-F238E27FC236}">
                <a16:creationId xmlns:a16="http://schemas.microsoft.com/office/drawing/2014/main" id="{D1F2DC18-B50B-5739-3DA9-1F7AB453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17779"/>
            <a:ext cx="5466658" cy="323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5DB3EC75-6FBC-8D5F-D14C-D86A1C7463C2}"/>
              </a:ext>
            </a:extLst>
          </p:cNvPr>
          <p:cNvSpPr/>
          <p:nvPr/>
        </p:nvSpPr>
        <p:spPr bwMode="auto">
          <a:xfrm>
            <a:off x="457200" y="1047750"/>
            <a:ext cx="2133600" cy="381000"/>
          </a:xfrm>
          <a:prstGeom prst="homePlat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Problem Statement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55FFE89-1520-3CEA-CB87-60F39E09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AGENDA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FCBB7D76-586F-61D7-D107-A59B912BC2B6}"/>
              </a:ext>
            </a:extLst>
          </p:cNvPr>
          <p:cNvSpPr/>
          <p:nvPr/>
        </p:nvSpPr>
        <p:spPr bwMode="auto">
          <a:xfrm>
            <a:off x="457200" y="1600200"/>
            <a:ext cx="2133600" cy="381000"/>
          </a:xfrm>
          <a:prstGeom prst="homePlat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Overall Approach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287ACB6-5582-3CCE-D215-6CD6851E3DB5}"/>
              </a:ext>
            </a:extLst>
          </p:cNvPr>
          <p:cNvSpPr/>
          <p:nvPr/>
        </p:nvSpPr>
        <p:spPr bwMode="auto">
          <a:xfrm>
            <a:off x="457200" y="2152650"/>
            <a:ext cx="2133600" cy="381000"/>
          </a:xfrm>
          <a:prstGeom prst="homePlat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Data Processing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4F7CA6AA-E46A-5462-F710-216A307584C2}"/>
              </a:ext>
            </a:extLst>
          </p:cNvPr>
          <p:cNvSpPr/>
          <p:nvPr/>
        </p:nvSpPr>
        <p:spPr bwMode="auto">
          <a:xfrm>
            <a:off x="457200" y="2705100"/>
            <a:ext cx="2133600" cy="381000"/>
          </a:xfrm>
          <a:prstGeom prst="homePlat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EDA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966F4AB7-076D-F492-BBD6-C467A5B1DD08}"/>
              </a:ext>
            </a:extLst>
          </p:cNvPr>
          <p:cNvSpPr/>
          <p:nvPr/>
        </p:nvSpPr>
        <p:spPr bwMode="auto">
          <a:xfrm>
            <a:off x="457200" y="3257550"/>
            <a:ext cx="2133600" cy="381000"/>
          </a:xfrm>
          <a:prstGeom prst="homePlat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Models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34C02987-6781-62D5-4B98-F4BEEB5A902C}"/>
              </a:ext>
            </a:extLst>
          </p:cNvPr>
          <p:cNvSpPr/>
          <p:nvPr/>
        </p:nvSpPr>
        <p:spPr bwMode="auto">
          <a:xfrm>
            <a:off x="457200" y="3752850"/>
            <a:ext cx="2133600" cy="381000"/>
          </a:xfrm>
          <a:prstGeom prst="homePlat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Key Takeaways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7964EA-209F-C98A-3C42-2C0A6B546933}"/>
              </a:ext>
            </a:extLst>
          </p:cNvPr>
          <p:cNvSpPr txBox="1"/>
          <p:nvPr/>
        </p:nvSpPr>
        <p:spPr>
          <a:xfrm>
            <a:off x="3214800" y="0"/>
            <a:ext cx="5929200" cy="132344"/>
          </a:xfrm>
          <a:prstGeom prst="rect">
            <a:avLst/>
          </a:prstGeom>
          <a:noFill/>
        </p:spPr>
        <p:txBody>
          <a:bodyPr wrap="square" tIns="9144" bIns="0">
            <a:spAutoFit/>
          </a:bodyPr>
          <a:lstStyle/>
          <a:p>
            <a:pPr algn="r"/>
            <a:r>
              <a:rPr lang="en-US" sz="800" b="1" i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4826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Off-page Connector 41">
            <a:extLst>
              <a:ext uri="{FF2B5EF4-FFF2-40B4-BE49-F238E27FC236}">
                <a16:creationId xmlns:a16="http://schemas.microsoft.com/office/drawing/2014/main" id="{8EDF93DB-532E-6DAF-E326-8A8FC41C15D8}"/>
              </a:ext>
            </a:extLst>
          </p:cNvPr>
          <p:cNvSpPr/>
          <p:nvPr/>
        </p:nvSpPr>
        <p:spPr bwMode="auto">
          <a:xfrm rot="10800000">
            <a:off x="6386589" y="2052898"/>
            <a:ext cx="1857510" cy="1961917"/>
          </a:xfrm>
          <a:prstGeom prst="flowChartOffpageConnector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44" name="Flowchart: Off-page Connector 43">
            <a:extLst>
              <a:ext uri="{FF2B5EF4-FFF2-40B4-BE49-F238E27FC236}">
                <a16:creationId xmlns:a16="http://schemas.microsoft.com/office/drawing/2014/main" id="{56FC5D2C-0B19-13A7-B2B0-EBECEE1CDCA3}"/>
              </a:ext>
            </a:extLst>
          </p:cNvPr>
          <p:cNvSpPr/>
          <p:nvPr/>
        </p:nvSpPr>
        <p:spPr bwMode="auto">
          <a:xfrm rot="10800000">
            <a:off x="3653013" y="2052898"/>
            <a:ext cx="1857510" cy="1961917"/>
          </a:xfrm>
          <a:prstGeom prst="flowChartOffpageConnector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B0F626-E849-388D-1110-880893DC4325}"/>
              </a:ext>
            </a:extLst>
          </p:cNvPr>
          <p:cNvCxnSpPr/>
          <p:nvPr/>
        </p:nvCxnSpPr>
        <p:spPr bwMode="auto">
          <a:xfrm>
            <a:off x="3770391" y="4015350"/>
            <a:ext cx="1622755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Flowchart: Off-page Connector 38">
            <a:extLst>
              <a:ext uri="{FF2B5EF4-FFF2-40B4-BE49-F238E27FC236}">
                <a16:creationId xmlns:a16="http://schemas.microsoft.com/office/drawing/2014/main" id="{B800D030-E77F-8101-F179-FB70A277D479}"/>
              </a:ext>
            </a:extLst>
          </p:cNvPr>
          <p:cNvSpPr/>
          <p:nvPr/>
        </p:nvSpPr>
        <p:spPr bwMode="auto">
          <a:xfrm rot="10800000">
            <a:off x="953277" y="2057632"/>
            <a:ext cx="1857510" cy="1961917"/>
          </a:xfrm>
          <a:prstGeom prst="flowChartOffpageConnector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A36AB9-D102-4315-B625-4B37AE1E0A06}"/>
              </a:ext>
            </a:extLst>
          </p:cNvPr>
          <p:cNvSpPr/>
          <p:nvPr/>
        </p:nvSpPr>
        <p:spPr bwMode="auto">
          <a:xfrm>
            <a:off x="1113050" y="1123950"/>
            <a:ext cx="1535132" cy="15351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E52B34-B7C9-388B-AB0E-6018FEFB2058}"/>
              </a:ext>
            </a:extLst>
          </p:cNvPr>
          <p:cNvSpPr/>
          <p:nvPr/>
        </p:nvSpPr>
        <p:spPr bwMode="auto">
          <a:xfrm>
            <a:off x="1210056" y="1220956"/>
            <a:ext cx="1341120" cy="134112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002C7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55FFE89-1520-3CEA-CB87-60F39E09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With this project, we plan to answer the following questions: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7964EA-209F-C98A-3C42-2C0A6B546933}"/>
              </a:ext>
            </a:extLst>
          </p:cNvPr>
          <p:cNvSpPr txBox="1"/>
          <p:nvPr/>
        </p:nvSpPr>
        <p:spPr>
          <a:xfrm>
            <a:off x="3214800" y="0"/>
            <a:ext cx="5929200" cy="132344"/>
          </a:xfrm>
          <a:prstGeom prst="rect">
            <a:avLst/>
          </a:prstGeom>
          <a:noFill/>
        </p:spPr>
        <p:txBody>
          <a:bodyPr wrap="square" tIns="9144" bIns="0">
            <a:spAutoFit/>
          </a:bodyPr>
          <a:lstStyle/>
          <a:p>
            <a:pPr algn="r"/>
            <a:r>
              <a:rPr lang="en-US" sz="800" b="1" i="1" dirty="0"/>
              <a:t>AGENDA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11DBB0-449B-2158-85D8-490439C71ED2}"/>
              </a:ext>
            </a:extLst>
          </p:cNvPr>
          <p:cNvSpPr/>
          <p:nvPr/>
        </p:nvSpPr>
        <p:spPr bwMode="auto">
          <a:xfrm>
            <a:off x="1271016" y="1281916"/>
            <a:ext cx="1219200" cy="1219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Predicting whether the loan will be fully paid or not?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08CAA5-3426-823B-9099-F100CF1AB1A0}"/>
              </a:ext>
            </a:extLst>
          </p:cNvPr>
          <p:cNvSpPr/>
          <p:nvPr/>
        </p:nvSpPr>
        <p:spPr bwMode="auto">
          <a:xfrm>
            <a:off x="3831122" y="1123950"/>
            <a:ext cx="1535132" cy="15351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438901C-35F2-BDDA-77EC-309B25073CC1}"/>
              </a:ext>
            </a:extLst>
          </p:cNvPr>
          <p:cNvSpPr/>
          <p:nvPr/>
        </p:nvSpPr>
        <p:spPr bwMode="auto">
          <a:xfrm>
            <a:off x="3928128" y="1220956"/>
            <a:ext cx="1341120" cy="134112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CEC4EB1-46DE-335D-02A4-EFC4A0294042}"/>
              </a:ext>
            </a:extLst>
          </p:cNvPr>
          <p:cNvSpPr/>
          <p:nvPr/>
        </p:nvSpPr>
        <p:spPr bwMode="auto">
          <a:xfrm>
            <a:off x="3989088" y="1281916"/>
            <a:ext cx="1219200" cy="1219200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45 Helvetica Light" pitchFamily="-110" charset="0"/>
                <a:ea typeface="Geneva" pitchFamily="-110" charset="-128"/>
              </a:rPr>
              <a:t>What are the risks are associated for the borrower?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4E59B7-5A51-120C-518D-413D9DD15258}"/>
              </a:ext>
            </a:extLst>
          </p:cNvPr>
          <p:cNvSpPr/>
          <p:nvPr/>
        </p:nvSpPr>
        <p:spPr bwMode="auto">
          <a:xfrm>
            <a:off x="6562394" y="1123950"/>
            <a:ext cx="1535132" cy="15351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2C6AF0-E05B-A880-0EBB-E95E530B0504}"/>
              </a:ext>
            </a:extLst>
          </p:cNvPr>
          <p:cNvSpPr/>
          <p:nvPr/>
        </p:nvSpPr>
        <p:spPr bwMode="auto">
          <a:xfrm>
            <a:off x="6659400" y="1220956"/>
            <a:ext cx="1341120" cy="134112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BCDFA3-991A-3C56-FE83-1C3B62E86496}"/>
              </a:ext>
            </a:extLst>
          </p:cNvPr>
          <p:cNvSpPr/>
          <p:nvPr/>
        </p:nvSpPr>
        <p:spPr bwMode="auto">
          <a:xfrm>
            <a:off x="6720360" y="1281916"/>
            <a:ext cx="1219200" cy="1219200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45 Helvetica Light" pitchFamily="-110" charset="0"/>
                <a:ea typeface="Geneva" pitchFamily="-110" charset="-128"/>
              </a:rPr>
              <a:t>Is it wise to invest in the borrower given the risk?</a:t>
            </a:r>
          </a:p>
        </p:txBody>
      </p:sp>
      <p:pic>
        <p:nvPicPr>
          <p:cNvPr id="1030" name="Picture 6" descr="Money bag">
            <a:extLst>
              <a:ext uri="{FF2B5EF4-FFF2-40B4-BE49-F238E27FC236}">
                <a16:creationId xmlns:a16="http://schemas.microsoft.com/office/drawing/2014/main" id="{FD16C2CC-7CE7-3A44-05E3-A729545C5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16" y="1358116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E27B961-9566-D89F-56E8-BD17CB5AB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372" y="1384978"/>
            <a:ext cx="484632" cy="4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vest ">
            <a:extLst>
              <a:ext uri="{FF2B5EF4-FFF2-40B4-BE49-F238E27FC236}">
                <a16:creationId xmlns:a16="http://schemas.microsoft.com/office/drawing/2014/main" id="{5F0FAA8E-3C14-A320-9E17-BF42D65C1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401585"/>
            <a:ext cx="440575" cy="44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5E408D-22A9-03CF-89BB-43046BDEF61B}"/>
              </a:ext>
            </a:extLst>
          </p:cNvPr>
          <p:cNvCxnSpPr/>
          <p:nvPr/>
        </p:nvCxnSpPr>
        <p:spPr bwMode="auto">
          <a:xfrm>
            <a:off x="1070655" y="4020084"/>
            <a:ext cx="1622755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AB167-76E4-CF11-7215-E51E18DB4A63}"/>
              </a:ext>
            </a:extLst>
          </p:cNvPr>
          <p:cNvCxnSpPr/>
          <p:nvPr/>
        </p:nvCxnSpPr>
        <p:spPr bwMode="auto">
          <a:xfrm>
            <a:off x="6503967" y="4015350"/>
            <a:ext cx="1622755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3A433A9-C04A-69B3-003C-3FABADCA5DE3}"/>
              </a:ext>
            </a:extLst>
          </p:cNvPr>
          <p:cNvSpPr txBox="1"/>
          <p:nvPr/>
        </p:nvSpPr>
        <p:spPr>
          <a:xfrm>
            <a:off x="953277" y="2656155"/>
            <a:ext cx="18575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datasets, we plan to predict if a borrower will be able to pay the loan (based on different features) or not, thus </a:t>
            </a:r>
            <a:r>
              <a:rPr lang="en-US" sz="9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evaluating the chance of  loan re-payment for the investors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C0B827-046D-2B4A-5488-BC15B47F8EA2}"/>
              </a:ext>
            </a:extLst>
          </p:cNvPr>
          <p:cNvSpPr txBox="1"/>
          <p:nvPr/>
        </p:nvSpPr>
        <p:spPr>
          <a:xfrm>
            <a:off x="6386588" y="2638760"/>
            <a:ext cx="18575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Evaluating the chance of loan repayment, and </a:t>
            </a:r>
            <a:r>
              <a:rPr lang="en-US" sz="9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determining if it’s wise for the investors to provide the loan to the borrower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894BFC-5D7F-D79B-1DB5-CD93A53F39D0}"/>
              </a:ext>
            </a:extLst>
          </p:cNvPr>
          <p:cNvSpPr txBox="1"/>
          <p:nvPr/>
        </p:nvSpPr>
        <p:spPr>
          <a:xfrm>
            <a:off x="3643290" y="2638760"/>
            <a:ext cx="185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data features and their importance, thus helping </a:t>
            </a:r>
            <a:r>
              <a:rPr lang="en-US" sz="9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 evaluate the risks involved with the loan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AEF6EC51-5F1E-B29C-58A5-D8E36DEBEE08}"/>
              </a:ext>
            </a:extLst>
          </p:cNvPr>
          <p:cNvSpPr/>
          <p:nvPr/>
        </p:nvSpPr>
        <p:spPr bwMode="auto">
          <a:xfrm>
            <a:off x="577596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TAKEAWAYS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CEC15C8-EB6A-6ABB-69B0-392E0D517516}"/>
              </a:ext>
            </a:extLst>
          </p:cNvPr>
          <p:cNvSpPr/>
          <p:nvPr/>
        </p:nvSpPr>
        <p:spPr bwMode="auto">
          <a:xfrm>
            <a:off x="469392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ADB9BE4B-3B70-0976-DA9B-DC32C78BDA65}"/>
              </a:ext>
            </a:extLst>
          </p:cNvPr>
          <p:cNvSpPr/>
          <p:nvPr/>
        </p:nvSpPr>
        <p:spPr bwMode="auto">
          <a:xfrm>
            <a:off x="361188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9F9ACD3E-062A-9DFA-E566-4B2263063330}"/>
              </a:ext>
            </a:extLst>
          </p:cNvPr>
          <p:cNvSpPr/>
          <p:nvPr/>
        </p:nvSpPr>
        <p:spPr bwMode="auto">
          <a:xfrm>
            <a:off x="2568722" y="57150"/>
            <a:ext cx="1195558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PROCESSING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EEAA9CCA-2B3C-474F-2247-4C7DA09DA8BE}"/>
              </a:ext>
            </a:extLst>
          </p:cNvPr>
          <p:cNvSpPr/>
          <p:nvPr/>
        </p:nvSpPr>
        <p:spPr bwMode="auto">
          <a:xfrm>
            <a:off x="144780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OVERALL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F740A425-76FB-F310-C50D-5AA77A32C572}"/>
              </a:ext>
            </a:extLst>
          </p:cNvPr>
          <p:cNvSpPr/>
          <p:nvPr/>
        </p:nvSpPr>
        <p:spPr bwMode="auto">
          <a:xfrm>
            <a:off x="76200" y="57150"/>
            <a:ext cx="1524000" cy="272807"/>
          </a:xfrm>
          <a:prstGeom prst="homePlat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9D3C70-18FB-BAF4-1392-3DC84FDDD9A0}"/>
              </a:ext>
            </a:extLst>
          </p:cNvPr>
          <p:cNvSpPr/>
          <p:nvPr/>
        </p:nvSpPr>
        <p:spPr bwMode="auto">
          <a:xfrm>
            <a:off x="260447" y="4308629"/>
            <a:ext cx="7376161" cy="32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our model, we aim to implement necessary data analyses &amp; improve the overall score of our model</a:t>
            </a:r>
          </a:p>
        </p:txBody>
      </p:sp>
    </p:spTree>
    <p:extLst>
      <p:ext uri="{BB962C8B-B14F-4D97-AF65-F5344CB8AC3E}">
        <p14:creationId xmlns:p14="http://schemas.microsoft.com/office/powerpoint/2010/main" val="70979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5FFE89-1520-3CEA-CB87-60F39E09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dataset consisted of ~10K rows &amp; 14 features, among which “Not Fully Paid” is our target variable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7964EA-209F-C98A-3C42-2C0A6B546933}"/>
              </a:ext>
            </a:extLst>
          </p:cNvPr>
          <p:cNvSpPr txBox="1"/>
          <p:nvPr/>
        </p:nvSpPr>
        <p:spPr>
          <a:xfrm>
            <a:off x="3214800" y="0"/>
            <a:ext cx="5929200" cy="132344"/>
          </a:xfrm>
          <a:prstGeom prst="rect">
            <a:avLst/>
          </a:prstGeom>
          <a:noFill/>
        </p:spPr>
        <p:txBody>
          <a:bodyPr wrap="square" tIns="9144" bIns="0">
            <a:spAutoFit/>
          </a:bodyPr>
          <a:lstStyle/>
          <a:p>
            <a:pPr algn="r"/>
            <a:r>
              <a:rPr lang="en-US" sz="8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ANALYSES &amp;  DATA PROCESSING</a:t>
            </a:r>
          </a:p>
        </p:txBody>
      </p:sp>
      <p:sp>
        <p:nvSpPr>
          <p:cNvPr id="242" name="Shape">
            <a:extLst>
              <a:ext uri="{FF2B5EF4-FFF2-40B4-BE49-F238E27FC236}">
                <a16:creationId xmlns:a16="http://schemas.microsoft.com/office/drawing/2014/main" id="{81384B07-49A3-99C6-4C66-C6BD9F7812F5}"/>
              </a:ext>
            </a:extLst>
          </p:cNvPr>
          <p:cNvSpPr/>
          <p:nvPr/>
        </p:nvSpPr>
        <p:spPr>
          <a:xfrm>
            <a:off x="899802" y="1777810"/>
            <a:ext cx="7182296" cy="1781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61" y="21600"/>
                </a:moveTo>
                <a:cubicBezTo>
                  <a:pt x="14500" y="21600"/>
                  <a:pt x="14149" y="21314"/>
                  <a:pt x="13818" y="20752"/>
                </a:cubicBezTo>
                <a:cubicBezTo>
                  <a:pt x="13499" y="20210"/>
                  <a:pt x="13213" y="19430"/>
                  <a:pt x="12966" y="18437"/>
                </a:cubicBezTo>
                <a:cubicBezTo>
                  <a:pt x="12720" y="17445"/>
                  <a:pt x="12528" y="16292"/>
                  <a:pt x="12392" y="15004"/>
                </a:cubicBezTo>
                <a:cubicBezTo>
                  <a:pt x="12253" y="13672"/>
                  <a:pt x="12182" y="12258"/>
                  <a:pt x="12182" y="10800"/>
                </a:cubicBezTo>
                <a:cubicBezTo>
                  <a:pt x="12182" y="7734"/>
                  <a:pt x="11563" y="5235"/>
                  <a:pt x="10801" y="5235"/>
                </a:cubicBezTo>
                <a:cubicBezTo>
                  <a:pt x="10041" y="5235"/>
                  <a:pt x="9421" y="7730"/>
                  <a:pt x="9421" y="10800"/>
                </a:cubicBezTo>
                <a:cubicBezTo>
                  <a:pt x="9421" y="12258"/>
                  <a:pt x="9350" y="13672"/>
                  <a:pt x="9210" y="15004"/>
                </a:cubicBezTo>
                <a:cubicBezTo>
                  <a:pt x="9076" y="16292"/>
                  <a:pt x="8882" y="17445"/>
                  <a:pt x="8636" y="18437"/>
                </a:cubicBezTo>
                <a:cubicBezTo>
                  <a:pt x="8390" y="19430"/>
                  <a:pt x="8104" y="20205"/>
                  <a:pt x="7784" y="20752"/>
                </a:cubicBezTo>
                <a:cubicBezTo>
                  <a:pt x="7454" y="21314"/>
                  <a:pt x="7103" y="21600"/>
                  <a:pt x="6741" y="21600"/>
                </a:cubicBezTo>
                <a:cubicBezTo>
                  <a:pt x="6379" y="21600"/>
                  <a:pt x="6028" y="21314"/>
                  <a:pt x="5698" y="20752"/>
                </a:cubicBezTo>
                <a:cubicBezTo>
                  <a:pt x="5378" y="20210"/>
                  <a:pt x="5092" y="19430"/>
                  <a:pt x="4846" y="18437"/>
                </a:cubicBezTo>
                <a:cubicBezTo>
                  <a:pt x="4600" y="17445"/>
                  <a:pt x="4407" y="16292"/>
                  <a:pt x="4272" y="15004"/>
                </a:cubicBezTo>
                <a:cubicBezTo>
                  <a:pt x="4132" y="13672"/>
                  <a:pt x="4061" y="12258"/>
                  <a:pt x="4061" y="10800"/>
                </a:cubicBezTo>
                <a:cubicBezTo>
                  <a:pt x="4061" y="7734"/>
                  <a:pt x="3443" y="5235"/>
                  <a:pt x="2681" y="5235"/>
                </a:cubicBezTo>
                <a:cubicBezTo>
                  <a:pt x="1919" y="5235"/>
                  <a:pt x="1300" y="7730"/>
                  <a:pt x="1300" y="10800"/>
                </a:cubicBezTo>
                <a:cubicBezTo>
                  <a:pt x="1300" y="12248"/>
                  <a:pt x="1009" y="13420"/>
                  <a:pt x="650" y="13420"/>
                </a:cubicBezTo>
                <a:cubicBezTo>
                  <a:pt x="291" y="13420"/>
                  <a:pt x="0" y="12248"/>
                  <a:pt x="0" y="10800"/>
                </a:cubicBezTo>
                <a:cubicBezTo>
                  <a:pt x="0" y="9342"/>
                  <a:pt x="71" y="7928"/>
                  <a:pt x="210" y="6596"/>
                </a:cubicBezTo>
                <a:cubicBezTo>
                  <a:pt x="345" y="5308"/>
                  <a:pt x="538" y="4155"/>
                  <a:pt x="785" y="3163"/>
                </a:cubicBezTo>
                <a:cubicBezTo>
                  <a:pt x="1031" y="2170"/>
                  <a:pt x="1317" y="1395"/>
                  <a:pt x="1637" y="848"/>
                </a:cubicBezTo>
                <a:cubicBezTo>
                  <a:pt x="1967" y="286"/>
                  <a:pt x="2318" y="0"/>
                  <a:pt x="2680" y="0"/>
                </a:cubicBezTo>
                <a:cubicBezTo>
                  <a:pt x="3041" y="0"/>
                  <a:pt x="3392" y="286"/>
                  <a:pt x="3723" y="848"/>
                </a:cubicBezTo>
                <a:cubicBezTo>
                  <a:pt x="4042" y="1390"/>
                  <a:pt x="4328" y="2170"/>
                  <a:pt x="4575" y="3163"/>
                </a:cubicBezTo>
                <a:cubicBezTo>
                  <a:pt x="4821" y="4155"/>
                  <a:pt x="5013" y="5308"/>
                  <a:pt x="5149" y="6596"/>
                </a:cubicBezTo>
                <a:cubicBezTo>
                  <a:pt x="5288" y="7928"/>
                  <a:pt x="5359" y="9342"/>
                  <a:pt x="5359" y="10800"/>
                </a:cubicBezTo>
                <a:cubicBezTo>
                  <a:pt x="5359" y="13866"/>
                  <a:pt x="5978" y="16365"/>
                  <a:pt x="6740" y="16365"/>
                </a:cubicBezTo>
                <a:cubicBezTo>
                  <a:pt x="7502" y="16365"/>
                  <a:pt x="8120" y="13870"/>
                  <a:pt x="8120" y="10800"/>
                </a:cubicBezTo>
                <a:cubicBezTo>
                  <a:pt x="8120" y="9342"/>
                  <a:pt x="8191" y="7928"/>
                  <a:pt x="8331" y="6596"/>
                </a:cubicBezTo>
                <a:cubicBezTo>
                  <a:pt x="8465" y="5308"/>
                  <a:pt x="8659" y="4155"/>
                  <a:pt x="8905" y="3163"/>
                </a:cubicBezTo>
                <a:cubicBezTo>
                  <a:pt x="9151" y="2170"/>
                  <a:pt x="9437" y="1395"/>
                  <a:pt x="9757" y="848"/>
                </a:cubicBezTo>
                <a:cubicBezTo>
                  <a:pt x="10087" y="286"/>
                  <a:pt x="10438" y="0"/>
                  <a:pt x="10800" y="0"/>
                </a:cubicBezTo>
                <a:cubicBezTo>
                  <a:pt x="11162" y="0"/>
                  <a:pt x="11513" y="286"/>
                  <a:pt x="11843" y="848"/>
                </a:cubicBezTo>
                <a:cubicBezTo>
                  <a:pt x="12163" y="1390"/>
                  <a:pt x="12449" y="2170"/>
                  <a:pt x="12695" y="3163"/>
                </a:cubicBezTo>
                <a:cubicBezTo>
                  <a:pt x="12941" y="4155"/>
                  <a:pt x="13134" y="5308"/>
                  <a:pt x="13269" y="6596"/>
                </a:cubicBezTo>
                <a:cubicBezTo>
                  <a:pt x="13409" y="7928"/>
                  <a:pt x="13480" y="9342"/>
                  <a:pt x="13480" y="10800"/>
                </a:cubicBezTo>
                <a:cubicBezTo>
                  <a:pt x="13480" y="13866"/>
                  <a:pt x="14098" y="16365"/>
                  <a:pt x="14860" y="16365"/>
                </a:cubicBezTo>
                <a:cubicBezTo>
                  <a:pt x="15622" y="16365"/>
                  <a:pt x="16241" y="13870"/>
                  <a:pt x="16241" y="10800"/>
                </a:cubicBezTo>
                <a:cubicBezTo>
                  <a:pt x="16241" y="9342"/>
                  <a:pt x="16312" y="7928"/>
                  <a:pt x="16451" y="6596"/>
                </a:cubicBezTo>
                <a:cubicBezTo>
                  <a:pt x="16586" y="5308"/>
                  <a:pt x="16779" y="4155"/>
                  <a:pt x="17026" y="3163"/>
                </a:cubicBezTo>
                <a:cubicBezTo>
                  <a:pt x="17272" y="2170"/>
                  <a:pt x="17558" y="1395"/>
                  <a:pt x="17877" y="848"/>
                </a:cubicBezTo>
                <a:cubicBezTo>
                  <a:pt x="18208" y="286"/>
                  <a:pt x="18559" y="0"/>
                  <a:pt x="18920" y="0"/>
                </a:cubicBezTo>
                <a:cubicBezTo>
                  <a:pt x="19282" y="0"/>
                  <a:pt x="19633" y="286"/>
                  <a:pt x="19963" y="848"/>
                </a:cubicBezTo>
                <a:cubicBezTo>
                  <a:pt x="20283" y="1390"/>
                  <a:pt x="20569" y="2170"/>
                  <a:pt x="20815" y="3163"/>
                </a:cubicBezTo>
                <a:cubicBezTo>
                  <a:pt x="21062" y="4155"/>
                  <a:pt x="21254" y="5308"/>
                  <a:pt x="21390" y="6596"/>
                </a:cubicBezTo>
                <a:cubicBezTo>
                  <a:pt x="21529" y="7928"/>
                  <a:pt x="21600" y="9342"/>
                  <a:pt x="21600" y="10800"/>
                </a:cubicBezTo>
                <a:cubicBezTo>
                  <a:pt x="21600" y="12248"/>
                  <a:pt x="21309" y="13420"/>
                  <a:pt x="20950" y="13420"/>
                </a:cubicBezTo>
                <a:cubicBezTo>
                  <a:pt x="20591" y="13420"/>
                  <a:pt x="20300" y="12248"/>
                  <a:pt x="20300" y="10800"/>
                </a:cubicBezTo>
                <a:cubicBezTo>
                  <a:pt x="20300" y="7734"/>
                  <a:pt x="19681" y="5235"/>
                  <a:pt x="18919" y="5235"/>
                </a:cubicBezTo>
                <a:cubicBezTo>
                  <a:pt x="18157" y="5235"/>
                  <a:pt x="17539" y="7730"/>
                  <a:pt x="17539" y="10800"/>
                </a:cubicBezTo>
                <a:cubicBezTo>
                  <a:pt x="17539" y="12258"/>
                  <a:pt x="17468" y="13672"/>
                  <a:pt x="17328" y="15004"/>
                </a:cubicBezTo>
                <a:cubicBezTo>
                  <a:pt x="17194" y="16292"/>
                  <a:pt x="17000" y="17445"/>
                  <a:pt x="16754" y="18437"/>
                </a:cubicBezTo>
                <a:cubicBezTo>
                  <a:pt x="16508" y="19430"/>
                  <a:pt x="16222" y="20205"/>
                  <a:pt x="15902" y="20752"/>
                </a:cubicBezTo>
                <a:cubicBezTo>
                  <a:pt x="15574" y="21314"/>
                  <a:pt x="15223" y="21600"/>
                  <a:pt x="14861" y="21600"/>
                </a:cubicBezTo>
                <a:close/>
              </a:path>
            </a:pathLst>
          </a:custGeom>
          <a:solidFill>
            <a:srgbClr val="06395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3" name="Circle">
            <a:extLst>
              <a:ext uri="{FF2B5EF4-FFF2-40B4-BE49-F238E27FC236}">
                <a16:creationId xmlns:a16="http://schemas.microsoft.com/office/drawing/2014/main" id="{128DB53C-BE91-37E3-2D0E-CA62E8EEDAEB}"/>
              </a:ext>
            </a:extLst>
          </p:cNvPr>
          <p:cNvSpPr/>
          <p:nvPr/>
        </p:nvSpPr>
        <p:spPr>
          <a:xfrm>
            <a:off x="2501995" y="2029526"/>
            <a:ext cx="1278557" cy="1278557"/>
          </a:xfrm>
          <a:prstGeom prst="ellipse">
            <a:avLst/>
          </a:prstGeom>
          <a:solidFill>
            <a:sysClr val="window" lastClr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4" name="Circle">
            <a:extLst>
              <a:ext uri="{FF2B5EF4-FFF2-40B4-BE49-F238E27FC236}">
                <a16:creationId xmlns:a16="http://schemas.microsoft.com/office/drawing/2014/main" id="{0D8120F8-0BD4-632D-4379-5913F188F493}"/>
              </a:ext>
            </a:extLst>
          </p:cNvPr>
          <p:cNvSpPr/>
          <p:nvPr/>
        </p:nvSpPr>
        <p:spPr>
          <a:xfrm>
            <a:off x="2633048" y="2161377"/>
            <a:ext cx="1016453" cy="1016453"/>
          </a:xfrm>
          <a:prstGeom prst="ellipse">
            <a:avLst/>
          </a:prstGeom>
          <a:solidFill>
            <a:srgbClr val="FFCC4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" name="Circle">
            <a:extLst>
              <a:ext uri="{FF2B5EF4-FFF2-40B4-BE49-F238E27FC236}">
                <a16:creationId xmlns:a16="http://schemas.microsoft.com/office/drawing/2014/main" id="{2A29A24D-FF59-66BE-6BF8-0451E7228938}"/>
              </a:ext>
            </a:extLst>
          </p:cNvPr>
          <p:cNvSpPr/>
          <p:nvPr/>
        </p:nvSpPr>
        <p:spPr>
          <a:xfrm>
            <a:off x="3852472" y="2029526"/>
            <a:ext cx="1278557" cy="1278557"/>
          </a:xfrm>
          <a:prstGeom prst="ellipse">
            <a:avLst/>
          </a:prstGeom>
          <a:solidFill>
            <a:sysClr val="window" lastClr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6" name="Circle">
            <a:extLst>
              <a:ext uri="{FF2B5EF4-FFF2-40B4-BE49-F238E27FC236}">
                <a16:creationId xmlns:a16="http://schemas.microsoft.com/office/drawing/2014/main" id="{9BBDF804-F227-A0C1-E7B3-58B1D8ACD2C8}"/>
              </a:ext>
            </a:extLst>
          </p:cNvPr>
          <p:cNvSpPr/>
          <p:nvPr/>
        </p:nvSpPr>
        <p:spPr>
          <a:xfrm>
            <a:off x="3983524" y="2161377"/>
            <a:ext cx="1016453" cy="1016453"/>
          </a:xfrm>
          <a:prstGeom prst="ellipse">
            <a:avLst/>
          </a:prstGeom>
          <a:solidFill>
            <a:srgbClr val="F7931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7" name="Circle">
            <a:extLst>
              <a:ext uri="{FF2B5EF4-FFF2-40B4-BE49-F238E27FC236}">
                <a16:creationId xmlns:a16="http://schemas.microsoft.com/office/drawing/2014/main" id="{4DD60888-342A-D1EC-A114-5BF88A1CCB95}"/>
              </a:ext>
            </a:extLst>
          </p:cNvPr>
          <p:cNvSpPr/>
          <p:nvPr/>
        </p:nvSpPr>
        <p:spPr>
          <a:xfrm>
            <a:off x="5202948" y="2029526"/>
            <a:ext cx="1278557" cy="1278557"/>
          </a:xfrm>
          <a:prstGeom prst="ellipse">
            <a:avLst/>
          </a:prstGeom>
          <a:solidFill>
            <a:sysClr val="window" lastClr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8" name="Circle">
            <a:extLst>
              <a:ext uri="{FF2B5EF4-FFF2-40B4-BE49-F238E27FC236}">
                <a16:creationId xmlns:a16="http://schemas.microsoft.com/office/drawing/2014/main" id="{D661B5A2-656D-66B5-F865-50C5A4080D33}"/>
              </a:ext>
            </a:extLst>
          </p:cNvPr>
          <p:cNvSpPr/>
          <p:nvPr/>
        </p:nvSpPr>
        <p:spPr>
          <a:xfrm>
            <a:off x="5334000" y="2161377"/>
            <a:ext cx="1016453" cy="1016453"/>
          </a:xfrm>
          <a:prstGeom prst="ellipse">
            <a:avLst/>
          </a:prstGeom>
          <a:solidFill>
            <a:srgbClr val="4CC1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9" name="Circle">
            <a:extLst>
              <a:ext uri="{FF2B5EF4-FFF2-40B4-BE49-F238E27FC236}">
                <a16:creationId xmlns:a16="http://schemas.microsoft.com/office/drawing/2014/main" id="{EFF76914-463F-20B8-251A-952F8B78DE18}"/>
              </a:ext>
            </a:extLst>
          </p:cNvPr>
          <p:cNvSpPr/>
          <p:nvPr/>
        </p:nvSpPr>
        <p:spPr>
          <a:xfrm>
            <a:off x="6553424" y="2029526"/>
            <a:ext cx="1278559" cy="1278557"/>
          </a:xfrm>
          <a:prstGeom prst="ellipse">
            <a:avLst/>
          </a:prstGeom>
          <a:solidFill>
            <a:sysClr val="window" lastClr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0" name="Circle">
            <a:extLst>
              <a:ext uri="{FF2B5EF4-FFF2-40B4-BE49-F238E27FC236}">
                <a16:creationId xmlns:a16="http://schemas.microsoft.com/office/drawing/2014/main" id="{E31B9040-8ADE-4B20-F025-8772B84931F9}"/>
              </a:ext>
            </a:extLst>
          </p:cNvPr>
          <p:cNvSpPr/>
          <p:nvPr/>
        </p:nvSpPr>
        <p:spPr>
          <a:xfrm>
            <a:off x="6684478" y="2161377"/>
            <a:ext cx="1016453" cy="1016453"/>
          </a:xfrm>
          <a:prstGeom prst="ellipse">
            <a:avLst/>
          </a:prstGeom>
          <a:solidFill>
            <a:srgbClr val="C1301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1" name="Circle">
            <a:extLst>
              <a:ext uri="{FF2B5EF4-FFF2-40B4-BE49-F238E27FC236}">
                <a16:creationId xmlns:a16="http://schemas.microsoft.com/office/drawing/2014/main" id="{ED04F6D4-8BA5-57DC-5D5D-3694A8E5BF2D}"/>
              </a:ext>
            </a:extLst>
          </p:cNvPr>
          <p:cNvSpPr/>
          <p:nvPr/>
        </p:nvSpPr>
        <p:spPr>
          <a:xfrm>
            <a:off x="1155514" y="2029526"/>
            <a:ext cx="1278557" cy="1278557"/>
          </a:xfrm>
          <a:prstGeom prst="ellipse">
            <a:avLst/>
          </a:prstGeom>
          <a:solidFill>
            <a:sysClr val="window" lastClr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2" name="Circle">
            <a:extLst>
              <a:ext uri="{FF2B5EF4-FFF2-40B4-BE49-F238E27FC236}">
                <a16:creationId xmlns:a16="http://schemas.microsoft.com/office/drawing/2014/main" id="{7A703065-3E43-F754-CE39-DAEB7A428E5D}"/>
              </a:ext>
            </a:extLst>
          </p:cNvPr>
          <p:cNvSpPr/>
          <p:nvPr/>
        </p:nvSpPr>
        <p:spPr>
          <a:xfrm>
            <a:off x="1286567" y="2161377"/>
            <a:ext cx="1016453" cy="1016453"/>
          </a:xfrm>
          <a:prstGeom prst="ellipse">
            <a:avLst/>
          </a:prstGeom>
          <a:solidFill>
            <a:srgbClr val="A2B96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76FBDF9E-658D-ECE7-4D5E-870B5C413767}"/>
              </a:ext>
            </a:extLst>
          </p:cNvPr>
          <p:cNvSpPr txBox="1"/>
          <p:nvPr/>
        </p:nvSpPr>
        <p:spPr>
          <a:xfrm>
            <a:off x="2596092" y="1165214"/>
            <a:ext cx="1053177" cy="92333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binary dependent variable “Not Fully Paid”  indicates that the loan was </a:t>
            </a:r>
            <a:r>
              <a:rPr lang="en-US" sz="9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 paid back in full</a:t>
            </a:r>
            <a:r>
              <a:rPr lang="en-US" sz="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81F92BF4-1EB0-5386-C498-189C3A3D0C8F}"/>
              </a:ext>
            </a:extLst>
          </p:cNvPr>
          <p:cNvSpPr txBox="1"/>
          <p:nvPr/>
        </p:nvSpPr>
        <p:spPr>
          <a:xfrm>
            <a:off x="1571014" y="1719938"/>
            <a:ext cx="44755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3584215-CAAA-ACC5-7BE8-DAEE5E64266C}"/>
              </a:ext>
            </a:extLst>
          </p:cNvPr>
          <p:cNvSpPr txBox="1"/>
          <p:nvPr/>
        </p:nvSpPr>
        <p:spPr>
          <a:xfrm>
            <a:off x="2917495" y="3248734"/>
            <a:ext cx="44755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92EDFAB-3A8D-D19C-9559-E6B1B43C8D6A}"/>
              </a:ext>
            </a:extLst>
          </p:cNvPr>
          <p:cNvSpPr txBox="1"/>
          <p:nvPr/>
        </p:nvSpPr>
        <p:spPr>
          <a:xfrm>
            <a:off x="4267971" y="1719938"/>
            <a:ext cx="44755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CE01383-81B9-1872-2A4A-8B17101750A7}"/>
              </a:ext>
            </a:extLst>
          </p:cNvPr>
          <p:cNvSpPr txBox="1"/>
          <p:nvPr/>
        </p:nvSpPr>
        <p:spPr>
          <a:xfrm>
            <a:off x="5618447" y="3248734"/>
            <a:ext cx="44755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07F9C230-A3A1-0CB0-C96F-5684CBA91087}"/>
              </a:ext>
            </a:extLst>
          </p:cNvPr>
          <p:cNvSpPr txBox="1"/>
          <p:nvPr/>
        </p:nvSpPr>
        <p:spPr>
          <a:xfrm>
            <a:off x="6968925" y="1719938"/>
            <a:ext cx="44755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FA9CEBF6-85A4-01C4-5BCD-7D5AC3A6F44E}"/>
              </a:ext>
            </a:extLst>
          </p:cNvPr>
          <p:cNvSpPr txBox="1"/>
          <p:nvPr/>
        </p:nvSpPr>
        <p:spPr>
          <a:xfrm>
            <a:off x="5315638" y="1123950"/>
            <a:ext cx="1053177" cy="92333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9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Feature Scaling</a:t>
            </a:r>
            <a:r>
              <a:rPr lang="en-US" sz="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bring the entire dataset </a:t>
            </a:r>
            <a:r>
              <a:rPr lang="en-US" sz="9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a similar scale</a:t>
            </a:r>
            <a:r>
              <a:rPr lang="en-US" sz="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thus improving our overall model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A590D0A8-C6F9-2818-1346-FFB6488F009F}"/>
              </a:ext>
            </a:extLst>
          </p:cNvPr>
          <p:cNvSpPr txBox="1"/>
          <p:nvPr/>
        </p:nvSpPr>
        <p:spPr>
          <a:xfrm>
            <a:off x="6664617" y="3385015"/>
            <a:ext cx="1401780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EDA helped us understand our </a:t>
            </a:r>
            <a:r>
              <a:rPr lang="en-US" sz="9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data’s distribution</a:t>
            </a:r>
            <a:r>
              <a:rPr lang="en-US" sz="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and doing </a:t>
            </a:r>
            <a:r>
              <a:rPr lang="en-US" sz="9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necessary transformation</a:t>
            </a:r>
            <a:r>
              <a:rPr lang="en-US" sz="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certain features, as needed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073B96A8-8896-47DE-6F4D-76874F2CDB39}"/>
              </a:ext>
            </a:extLst>
          </p:cNvPr>
          <p:cNvSpPr txBox="1"/>
          <p:nvPr/>
        </p:nvSpPr>
        <p:spPr>
          <a:xfrm>
            <a:off x="3957851" y="3313239"/>
            <a:ext cx="1053177" cy="92333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9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One hot encoding of features, that are non numerical</a:t>
            </a:r>
            <a:r>
              <a:rPr lang="en-US" sz="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thus can’t be directly used in our data analyses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F8127E4-5CEE-BE25-5C19-AF3F6534A4BF}"/>
              </a:ext>
            </a:extLst>
          </p:cNvPr>
          <p:cNvSpPr txBox="1"/>
          <p:nvPr/>
        </p:nvSpPr>
        <p:spPr>
          <a:xfrm>
            <a:off x="1198703" y="3292121"/>
            <a:ext cx="1053177" cy="92333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90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had several </a:t>
            </a:r>
            <a:r>
              <a:rPr lang="en-US" sz="9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 values in our data, and we replaced them with mean values, </a:t>
            </a:r>
            <a:r>
              <a:rPr lang="en-US" sz="90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wherever possible</a:t>
            </a:r>
          </a:p>
        </p:txBody>
      </p:sp>
      <p:pic>
        <p:nvPicPr>
          <p:cNvPr id="3" name="Picture 2" descr="Encoding">
            <a:extLst>
              <a:ext uri="{FF2B5EF4-FFF2-40B4-BE49-F238E27FC236}">
                <a16:creationId xmlns:a16="http://schemas.microsoft.com/office/drawing/2014/main" id="{178203A7-0021-E3E5-47CF-50DCCDB32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679" y="2356780"/>
            <a:ext cx="625644" cy="62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Target">
            <a:extLst>
              <a:ext uri="{FF2B5EF4-FFF2-40B4-BE49-F238E27FC236}">
                <a16:creationId xmlns:a16="http://schemas.microsoft.com/office/drawing/2014/main" id="{5903C1B3-77F7-FE65-452B-20F85BBCD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25499"/>
            <a:ext cx="688207" cy="68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Analysis ">
            <a:extLst>
              <a:ext uri="{FF2B5EF4-FFF2-40B4-BE49-F238E27FC236}">
                <a16:creationId xmlns:a16="http://schemas.microsoft.com/office/drawing/2014/main" id="{C1467150-7570-E482-60EB-DD1478C30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57" y="2326828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1429E6B7-70A7-B829-8E89-9787F6C99693}"/>
              </a:ext>
            </a:extLst>
          </p:cNvPr>
          <p:cNvSpPr/>
          <p:nvPr/>
        </p:nvSpPr>
        <p:spPr bwMode="auto">
          <a:xfrm>
            <a:off x="577596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TAKEAWAYS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B2425FF9-A62D-5836-B2AF-C387AF75B581}"/>
              </a:ext>
            </a:extLst>
          </p:cNvPr>
          <p:cNvSpPr/>
          <p:nvPr/>
        </p:nvSpPr>
        <p:spPr bwMode="auto">
          <a:xfrm>
            <a:off x="469392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76671D79-3416-920F-42C1-004B2788DBFB}"/>
              </a:ext>
            </a:extLst>
          </p:cNvPr>
          <p:cNvSpPr/>
          <p:nvPr/>
        </p:nvSpPr>
        <p:spPr bwMode="auto">
          <a:xfrm>
            <a:off x="361188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</a:t>
            </a: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A7F212DE-39DC-BB91-F4D9-E51A77E36CC4}"/>
              </a:ext>
            </a:extLst>
          </p:cNvPr>
          <p:cNvSpPr/>
          <p:nvPr/>
        </p:nvSpPr>
        <p:spPr bwMode="auto">
          <a:xfrm>
            <a:off x="2568722" y="57150"/>
            <a:ext cx="1195558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PROCESSING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160DDBF7-43B5-9631-7FCC-889DB1EA16F3}"/>
              </a:ext>
            </a:extLst>
          </p:cNvPr>
          <p:cNvSpPr/>
          <p:nvPr/>
        </p:nvSpPr>
        <p:spPr bwMode="auto">
          <a:xfrm>
            <a:off x="1447800" y="57150"/>
            <a:ext cx="1234440" cy="272807"/>
          </a:xfrm>
          <a:prstGeom prst="homePlat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OVERALL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7DAA1377-7B9F-58DD-0F98-E8AAE81C5B84}"/>
              </a:ext>
            </a:extLst>
          </p:cNvPr>
          <p:cNvSpPr/>
          <p:nvPr/>
        </p:nvSpPr>
        <p:spPr bwMode="auto">
          <a:xfrm>
            <a:off x="76200" y="57150"/>
            <a:ext cx="152400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53D52D-E8BF-9B5A-C500-240CD19D0558}"/>
              </a:ext>
            </a:extLst>
          </p:cNvPr>
          <p:cNvSpPr/>
          <p:nvPr/>
        </p:nvSpPr>
        <p:spPr bwMode="auto">
          <a:xfrm>
            <a:off x="260447" y="4308629"/>
            <a:ext cx="7376161" cy="32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go in detail of the above summary, in subsequent slides</a:t>
            </a:r>
          </a:p>
        </p:txBody>
      </p:sp>
      <p:pic>
        <p:nvPicPr>
          <p:cNvPr id="4" name="Picture 4" descr="Scale ">
            <a:extLst>
              <a:ext uri="{FF2B5EF4-FFF2-40B4-BE49-F238E27FC236}">
                <a16:creationId xmlns:a16="http://schemas.microsoft.com/office/drawing/2014/main" id="{462DA2D9-85A4-4544-4942-CEE725CB2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04" y="2355982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 ">
            <a:extLst>
              <a:ext uri="{FF2B5EF4-FFF2-40B4-BE49-F238E27FC236}">
                <a16:creationId xmlns:a16="http://schemas.microsoft.com/office/drawing/2014/main" id="{FF773432-EC17-533F-470F-E5CFD2B05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78" y="2283376"/>
            <a:ext cx="757028" cy="75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78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5FFE89-1520-3CEA-CB87-60F39E09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we start modelling our data, we need to do some basic data processing steps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7964EA-209F-C98A-3C42-2C0A6B546933}"/>
              </a:ext>
            </a:extLst>
          </p:cNvPr>
          <p:cNvSpPr txBox="1"/>
          <p:nvPr/>
        </p:nvSpPr>
        <p:spPr>
          <a:xfrm>
            <a:off x="3214800" y="0"/>
            <a:ext cx="5929200" cy="132344"/>
          </a:xfrm>
          <a:prstGeom prst="rect">
            <a:avLst/>
          </a:prstGeom>
          <a:noFill/>
        </p:spPr>
        <p:txBody>
          <a:bodyPr wrap="square" tIns="9144" bIns="0">
            <a:spAutoFit/>
          </a:bodyPr>
          <a:lstStyle/>
          <a:p>
            <a:pPr algn="r"/>
            <a:r>
              <a:rPr lang="en-US" sz="8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ANALYSES &amp;  DATA PROCESSING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F0163853-3FBC-2F31-8972-E10BCC3C355A}"/>
              </a:ext>
            </a:extLst>
          </p:cNvPr>
          <p:cNvSpPr/>
          <p:nvPr/>
        </p:nvSpPr>
        <p:spPr bwMode="auto">
          <a:xfrm>
            <a:off x="457200" y="1550400"/>
            <a:ext cx="2438400" cy="2690850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18288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One Hot Encoding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5FEE546F-1B11-3A0E-A9BB-B58D667AEB4D}"/>
              </a:ext>
            </a:extLst>
          </p:cNvPr>
          <p:cNvSpPr/>
          <p:nvPr/>
        </p:nvSpPr>
        <p:spPr bwMode="auto">
          <a:xfrm>
            <a:off x="3390900" y="1550400"/>
            <a:ext cx="2438400" cy="2690850"/>
          </a:xfrm>
          <a:prstGeom prst="round2Same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18288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Feature Scaling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3575DC68-2EF8-B933-6628-F7260257955B}"/>
              </a:ext>
            </a:extLst>
          </p:cNvPr>
          <p:cNvSpPr/>
          <p:nvPr/>
        </p:nvSpPr>
        <p:spPr bwMode="auto">
          <a:xfrm>
            <a:off x="6324600" y="1526550"/>
            <a:ext cx="2438400" cy="2690850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18288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Train-Test Split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071679-42FB-0AC0-BC43-CFFD3FAEAFC0}"/>
              </a:ext>
            </a:extLst>
          </p:cNvPr>
          <p:cNvSpPr/>
          <p:nvPr/>
        </p:nvSpPr>
        <p:spPr bwMode="auto">
          <a:xfrm>
            <a:off x="457200" y="2137524"/>
            <a:ext cx="2438400" cy="19642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900" b="0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machine learning algorithms cannot operate on label data directly. They require all input variables and output variables to be numeric.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900" b="0" i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900" b="0" i="1" dirty="0">
                <a:solidFill>
                  <a:srgbClr val="3C3C3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hot encoding is a process by which categorical variables are converted into a form that could be provided to ML algorithms.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900" i="1" dirty="0">
              <a:solidFill>
                <a:srgbClr val="3C3C3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900" i="1" dirty="0">
                <a:solidFill>
                  <a:srgbClr val="3C3C3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creates column for all the different categorical value: </a:t>
            </a:r>
            <a:r>
              <a:rPr lang="fr-FR" sz="900" i="1" dirty="0">
                <a:solidFill>
                  <a:srgbClr val="3C3C3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0-represents non- existent, </a:t>
            </a:r>
            <a:r>
              <a:rPr lang="fr-FR" sz="900" i="1" dirty="0" err="1">
                <a:solidFill>
                  <a:srgbClr val="3C3C3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fr-FR" sz="900" i="1" dirty="0">
                <a:solidFill>
                  <a:srgbClr val="3C3C3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  <a:r>
              <a:rPr lang="fr-FR" sz="900" i="1" dirty="0" err="1">
                <a:solidFill>
                  <a:srgbClr val="3C3C3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indicates</a:t>
            </a:r>
            <a:r>
              <a:rPr lang="fr-FR" sz="900" i="1" dirty="0">
                <a:solidFill>
                  <a:srgbClr val="3C3C3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existent.</a:t>
            </a:r>
            <a:endParaRPr kumimoji="0" lang="en-US" sz="900" i="1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DDAD4E-0C0F-5AFA-0CE1-D707ACCC380A}"/>
              </a:ext>
            </a:extLst>
          </p:cNvPr>
          <p:cNvSpPr/>
          <p:nvPr/>
        </p:nvSpPr>
        <p:spPr bwMode="auto">
          <a:xfrm>
            <a:off x="6324600" y="2137524"/>
            <a:ext cx="2438400" cy="19642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 test split is a </a:t>
            </a:r>
            <a:r>
              <a:rPr kumimoji="0" lang="en-US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validation process that allows you to simulate how your model would perform with new data.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9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the data set into two pieces — a training set and a testing set. This consists of </a:t>
            </a:r>
            <a:r>
              <a:rPr kumimoji="0" lang="en-US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sampling without replacement about 80 percent of the rows 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(you can vary this) and putting them into your training set. </a:t>
            </a:r>
            <a:r>
              <a:rPr kumimoji="0" lang="en-US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remaining 20 percent is put into your test set.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36996C-FAD0-F37C-E0D8-FC37A3493A59}"/>
              </a:ext>
            </a:extLst>
          </p:cNvPr>
          <p:cNvSpPr/>
          <p:nvPr/>
        </p:nvSpPr>
        <p:spPr bwMode="auto">
          <a:xfrm>
            <a:off x="3390900" y="2137524"/>
            <a:ext cx="2438400" cy="19642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900" b="0" i="1" dirty="0">
                <a:solidFill>
                  <a:srgbClr val="29292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 scaling in machine learning is one of </a:t>
            </a:r>
            <a:r>
              <a:rPr lang="en-US" sz="900" b="1" i="1" dirty="0">
                <a:solidFill>
                  <a:srgbClr val="29292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critical steps during the pre-processing of data before </a:t>
            </a:r>
            <a:r>
              <a:rPr lang="en-US" sz="900" b="0" i="1" dirty="0">
                <a:solidFill>
                  <a:srgbClr val="29292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a machine learning model.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900" i="1" dirty="0">
              <a:solidFill>
                <a:srgbClr val="29292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900" b="0" i="1" dirty="0">
                <a:solidFill>
                  <a:srgbClr val="29292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Scaling can make a </a:t>
            </a:r>
            <a:r>
              <a:rPr lang="en-US" sz="900" b="1" i="1" dirty="0">
                <a:solidFill>
                  <a:srgbClr val="29292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difference between a weak machine learning model and a better one.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9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kumimoji="0" lang="en-US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common techniques 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feature scaling are </a:t>
            </a:r>
            <a:r>
              <a:rPr kumimoji="0" lang="en-US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Normalization and Standardization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2B95D8B-A9ED-275A-A428-DE950E68523D}"/>
              </a:ext>
            </a:extLst>
          </p:cNvPr>
          <p:cNvGrpSpPr/>
          <p:nvPr/>
        </p:nvGrpSpPr>
        <p:grpSpPr>
          <a:xfrm>
            <a:off x="1344027" y="1102292"/>
            <a:ext cx="664745" cy="703848"/>
            <a:chOff x="1344027" y="1094483"/>
            <a:chExt cx="664745" cy="70384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23FAFBB-21A1-E8D0-7F43-4268B08F7E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44027" y="1094483"/>
              <a:ext cx="664745" cy="703848"/>
            </a:xfrm>
            <a:prstGeom prst="ellipse">
              <a:avLst/>
            </a:prstGeom>
            <a:solidFill>
              <a:srgbClr val="B0C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D6CA0DE-2087-91FA-DC55-DAAA27D8BB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74242" y="1126476"/>
              <a:ext cx="604314" cy="63986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pic>
          <p:nvPicPr>
            <p:cNvPr id="2050" name="Picture 2" descr="Encoding">
              <a:extLst>
                <a:ext uri="{FF2B5EF4-FFF2-40B4-BE49-F238E27FC236}">
                  <a16:creationId xmlns:a16="http://schemas.microsoft.com/office/drawing/2014/main" id="{5FBF86E3-298B-1CB4-0245-0DB990E91C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800" y="1251034"/>
              <a:ext cx="388475" cy="38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38AAF7-7086-EB91-DF51-1D312C552CBA}"/>
              </a:ext>
            </a:extLst>
          </p:cNvPr>
          <p:cNvGrpSpPr/>
          <p:nvPr/>
        </p:nvGrpSpPr>
        <p:grpSpPr>
          <a:xfrm>
            <a:off x="7219312" y="1102292"/>
            <a:ext cx="664745" cy="703848"/>
            <a:chOff x="7219312" y="1110102"/>
            <a:chExt cx="664745" cy="70384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6A0ACE3-F03E-1F79-B358-22F4A036AA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219312" y="1110102"/>
              <a:ext cx="664745" cy="703848"/>
            </a:xfrm>
            <a:prstGeom prst="ellipse">
              <a:avLst/>
            </a:prstGeom>
            <a:solidFill>
              <a:srgbClr val="116E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89ED32E-2F5C-B761-2ECF-9012BB3F70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249527" y="1142095"/>
              <a:ext cx="604314" cy="63986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pic>
          <p:nvPicPr>
            <p:cNvPr id="2056" name="Picture 8" descr="Document ">
              <a:extLst>
                <a:ext uri="{FF2B5EF4-FFF2-40B4-BE49-F238E27FC236}">
                  <a16:creationId xmlns:a16="http://schemas.microsoft.com/office/drawing/2014/main" id="{0159E772-BCDB-2C54-DF8B-84B435FDF5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5283" y="1251034"/>
              <a:ext cx="388475" cy="38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2A81FF5-FD3F-382A-C84D-70A9345E8142}"/>
              </a:ext>
            </a:extLst>
          </p:cNvPr>
          <p:cNvGrpSpPr/>
          <p:nvPr/>
        </p:nvGrpSpPr>
        <p:grpSpPr>
          <a:xfrm>
            <a:off x="4281670" y="1102292"/>
            <a:ext cx="664745" cy="703848"/>
            <a:chOff x="4239628" y="1094483"/>
            <a:chExt cx="664745" cy="70384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E713D5-5704-01B3-6CAE-6AC114C99FB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39628" y="1094483"/>
              <a:ext cx="664745" cy="703848"/>
            </a:xfrm>
            <a:prstGeom prst="ellipse">
              <a:avLst/>
            </a:prstGeom>
            <a:solidFill>
              <a:srgbClr val="609E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A1E709-79B5-883C-BA38-0AD10F54376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69843" y="1126476"/>
              <a:ext cx="604314" cy="63986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pic>
          <p:nvPicPr>
            <p:cNvPr id="16" name="Picture 4" descr="Scale ">
              <a:extLst>
                <a:ext uri="{FF2B5EF4-FFF2-40B4-BE49-F238E27FC236}">
                  <a16:creationId xmlns:a16="http://schemas.microsoft.com/office/drawing/2014/main" id="{1AA93D0F-C46A-6B65-B601-5BC8EE665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8338" y="1231609"/>
              <a:ext cx="427323" cy="427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D4DC0024-7D13-BC1D-3E66-8C1040BFBEC3}"/>
              </a:ext>
            </a:extLst>
          </p:cNvPr>
          <p:cNvSpPr/>
          <p:nvPr/>
        </p:nvSpPr>
        <p:spPr bwMode="auto">
          <a:xfrm>
            <a:off x="577596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TAKEAWAYS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F65617B-E707-39B3-AFAF-6A92AFEF4BFA}"/>
              </a:ext>
            </a:extLst>
          </p:cNvPr>
          <p:cNvSpPr/>
          <p:nvPr/>
        </p:nvSpPr>
        <p:spPr bwMode="auto">
          <a:xfrm>
            <a:off x="469392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E974C220-108F-4CB8-17BA-B6651B6DE4F4}"/>
              </a:ext>
            </a:extLst>
          </p:cNvPr>
          <p:cNvSpPr/>
          <p:nvPr/>
        </p:nvSpPr>
        <p:spPr bwMode="auto">
          <a:xfrm>
            <a:off x="361188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</a:t>
            </a: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7289F966-36C7-6D43-194C-64F715DE7AD0}"/>
              </a:ext>
            </a:extLst>
          </p:cNvPr>
          <p:cNvSpPr/>
          <p:nvPr/>
        </p:nvSpPr>
        <p:spPr bwMode="auto">
          <a:xfrm>
            <a:off x="2568722" y="57150"/>
            <a:ext cx="1195558" cy="272807"/>
          </a:xfrm>
          <a:prstGeom prst="homePlat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PROCESSING</a:t>
            </a:r>
          </a:p>
        </p:txBody>
      </p: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3C7E368F-BB6E-9ECA-710D-1CF30FFD1487}"/>
              </a:ext>
            </a:extLst>
          </p:cNvPr>
          <p:cNvSpPr/>
          <p:nvPr/>
        </p:nvSpPr>
        <p:spPr bwMode="auto">
          <a:xfrm>
            <a:off x="144780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OVERALL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EE971CD2-4E47-E1EB-EE84-17238B5FB82D}"/>
              </a:ext>
            </a:extLst>
          </p:cNvPr>
          <p:cNvSpPr/>
          <p:nvPr/>
        </p:nvSpPr>
        <p:spPr bwMode="auto">
          <a:xfrm>
            <a:off x="76200" y="57150"/>
            <a:ext cx="152400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8A6486-5B0A-6136-9138-F8C8397F1936}"/>
              </a:ext>
            </a:extLst>
          </p:cNvPr>
          <p:cNvSpPr/>
          <p:nvPr/>
        </p:nvSpPr>
        <p:spPr bwMode="auto">
          <a:xfrm>
            <a:off x="260447" y="4308629"/>
            <a:ext cx="7376161" cy="32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also replaced/removed any NA values from our data, thus making the dataset ready for any analyses and implementing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6111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67EF5FE7-0EB9-0320-DCC8-CCE5A885568C}"/>
              </a:ext>
            </a:extLst>
          </p:cNvPr>
          <p:cNvSpPr/>
          <p:nvPr/>
        </p:nvSpPr>
        <p:spPr bwMode="auto">
          <a:xfrm>
            <a:off x="3736200" y="3809442"/>
            <a:ext cx="2715651" cy="513497"/>
          </a:xfrm>
          <a:prstGeom prst="wedgeRoundRectCallout">
            <a:avLst>
              <a:gd name="adj1" fmla="val 10098"/>
              <a:gd name="adj2" fmla="val -73218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Most of the features were normally distributed (others were transformed) before performing modelling or any other analyses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55FFE89-1520-3CEA-CB87-60F39E09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As the next step, we examined several data summaries &amp; visualizations to better understand our entire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7964EA-209F-C98A-3C42-2C0A6B546933}"/>
              </a:ext>
            </a:extLst>
          </p:cNvPr>
          <p:cNvSpPr txBox="1"/>
          <p:nvPr/>
        </p:nvSpPr>
        <p:spPr>
          <a:xfrm>
            <a:off x="3214800" y="0"/>
            <a:ext cx="5929200" cy="132344"/>
          </a:xfrm>
          <a:prstGeom prst="rect">
            <a:avLst/>
          </a:prstGeom>
          <a:noFill/>
        </p:spPr>
        <p:txBody>
          <a:bodyPr wrap="square" tIns="9144" bIns="0">
            <a:spAutoFit/>
          </a:bodyPr>
          <a:lstStyle/>
          <a:p>
            <a:pPr algn="r"/>
            <a:r>
              <a:rPr lang="en-US" sz="8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ANALYSES &amp;  DATA PROCESSING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DB1A63-AB1E-C67C-E750-80633B79F3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10"/>
          <a:stretch/>
        </p:blipFill>
        <p:spPr bwMode="auto">
          <a:xfrm>
            <a:off x="3910329" y="1535728"/>
            <a:ext cx="2531252" cy="196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75B58D4-D7F2-B09A-2CBE-ADCAA759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39345"/>
            <a:ext cx="2909455" cy="253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3A61282-BD42-3AC8-440A-21B9CB8017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6783553"/>
              </p:ext>
            </p:extLst>
          </p:nvPr>
        </p:nvGraphicFramePr>
        <p:xfrm>
          <a:off x="6781800" y="1273870"/>
          <a:ext cx="2286000" cy="2345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1844615-E687-B64D-838C-07E1D87B82C0}"/>
              </a:ext>
            </a:extLst>
          </p:cNvPr>
          <p:cNvSpPr txBox="1"/>
          <p:nvPr/>
        </p:nvSpPr>
        <p:spPr>
          <a:xfrm>
            <a:off x="7266549" y="1074063"/>
            <a:ext cx="16488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1" dirty="0"/>
              <a:t>Breakdown of Loans repayment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7D22A67-48CE-C8B0-C51F-625A92E43F6C}"/>
              </a:ext>
            </a:extLst>
          </p:cNvPr>
          <p:cNvSpPr/>
          <p:nvPr/>
        </p:nvSpPr>
        <p:spPr bwMode="auto">
          <a:xfrm>
            <a:off x="6858000" y="3766012"/>
            <a:ext cx="2133600" cy="412022"/>
          </a:xfrm>
          <a:prstGeom prst="wedgeRoundRectCallout">
            <a:avLst>
              <a:gd name="adj1" fmla="val 8688"/>
              <a:gd name="adj2" fmla="val -74267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~16% of the loans (in our dataset) were not paid in full, by the borrower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5065A-92C0-202D-0670-EEFEB5D71FF8}"/>
              </a:ext>
            </a:extLst>
          </p:cNvPr>
          <p:cNvSpPr txBox="1"/>
          <p:nvPr/>
        </p:nvSpPr>
        <p:spPr>
          <a:xfrm>
            <a:off x="4382199" y="1074063"/>
            <a:ext cx="16488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1" dirty="0"/>
              <a:t>Distribution of different features 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BEDC8C8F-8482-16BC-4A5B-1E4B14556E71}"/>
              </a:ext>
            </a:extLst>
          </p:cNvPr>
          <p:cNvSpPr/>
          <p:nvPr/>
        </p:nvSpPr>
        <p:spPr bwMode="auto">
          <a:xfrm>
            <a:off x="258463" y="3990595"/>
            <a:ext cx="2956337" cy="389547"/>
          </a:xfrm>
          <a:prstGeom prst="wedgeRoundRectCallout">
            <a:avLst>
              <a:gd name="adj1" fmla="val 15322"/>
              <a:gd name="adj2" fmla="val -75066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Correlation between different features, to determine any relationship among the various features</a:t>
            </a:r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1DE0A901-D9E5-8004-4F3C-2148AF86981C}"/>
              </a:ext>
            </a:extLst>
          </p:cNvPr>
          <p:cNvSpPr/>
          <p:nvPr/>
        </p:nvSpPr>
        <p:spPr bwMode="auto">
          <a:xfrm>
            <a:off x="577596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TAKEAWAYS</a:t>
            </a: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33558642-810C-3726-B7FB-C770EE82E3B0}"/>
              </a:ext>
            </a:extLst>
          </p:cNvPr>
          <p:cNvSpPr/>
          <p:nvPr/>
        </p:nvSpPr>
        <p:spPr bwMode="auto">
          <a:xfrm>
            <a:off x="469392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3B4BB414-A60D-0EE2-15D8-F9991F1AB8C1}"/>
              </a:ext>
            </a:extLst>
          </p:cNvPr>
          <p:cNvSpPr/>
          <p:nvPr/>
        </p:nvSpPr>
        <p:spPr bwMode="auto">
          <a:xfrm>
            <a:off x="3611880" y="57150"/>
            <a:ext cx="1234440" cy="272807"/>
          </a:xfrm>
          <a:prstGeom prst="homePlat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3E3EB393-845F-9943-D9E6-824865E17C7B}"/>
              </a:ext>
            </a:extLst>
          </p:cNvPr>
          <p:cNvSpPr/>
          <p:nvPr/>
        </p:nvSpPr>
        <p:spPr bwMode="auto">
          <a:xfrm>
            <a:off x="2568722" y="57150"/>
            <a:ext cx="1195558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PROCESSING</a:t>
            </a: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016DDC50-3216-97ED-0672-946A25418F45}"/>
              </a:ext>
            </a:extLst>
          </p:cNvPr>
          <p:cNvSpPr/>
          <p:nvPr/>
        </p:nvSpPr>
        <p:spPr bwMode="auto">
          <a:xfrm>
            <a:off x="144780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OVERALL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</a:t>
            </a:r>
          </a:p>
        </p:txBody>
      </p: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C3FE704F-1E7C-C9E0-5F4E-7906EF14E99D}"/>
              </a:ext>
            </a:extLst>
          </p:cNvPr>
          <p:cNvSpPr/>
          <p:nvPr/>
        </p:nvSpPr>
        <p:spPr bwMode="auto">
          <a:xfrm>
            <a:off x="76200" y="57150"/>
            <a:ext cx="152400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35F2D3-1963-9A58-B165-DA811117C48C}"/>
              </a:ext>
            </a:extLst>
          </p:cNvPr>
          <p:cNvSpPr txBox="1"/>
          <p:nvPr/>
        </p:nvSpPr>
        <p:spPr>
          <a:xfrm>
            <a:off x="1268143" y="1166396"/>
            <a:ext cx="16488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1" dirty="0"/>
              <a:t>Correlation Plot</a:t>
            </a:r>
          </a:p>
        </p:txBody>
      </p:sp>
    </p:spTree>
    <p:extLst>
      <p:ext uri="{BB962C8B-B14F-4D97-AF65-F5344CB8AC3E}">
        <p14:creationId xmlns:p14="http://schemas.microsoft.com/office/powerpoint/2010/main" val="244645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5FFE89-1520-3CEA-CB87-60F39E09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Other EDA exercise included, looking at feature importance and plotting a scatter/density plot across the various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7964EA-209F-C98A-3C42-2C0A6B546933}"/>
              </a:ext>
            </a:extLst>
          </p:cNvPr>
          <p:cNvSpPr txBox="1"/>
          <p:nvPr/>
        </p:nvSpPr>
        <p:spPr>
          <a:xfrm>
            <a:off x="3214800" y="0"/>
            <a:ext cx="5929200" cy="132344"/>
          </a:xfrm>
          <a:prstGeom prst="rect">
            <a:avLst/>
          </a:prstGeom>
          <a:noFill/>
        </p:spPr>
        <p:txBody>
          <a:bodyPr wrap="square" tIns="9144" bIns="0">
            <a:spAutoFit/>
          </a:bodyPr>
          <a:lstStyle/>
          <a:p>
            <a:pPr algn="r"/>
            <a:r>
              <a:rPr lang="en-US" sz="8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ANALYSES &amp;  DATA PROCESSING</a:t>
            </a:r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1DE0A901-D9E5-8004-4F3C-2148AF86981C}"/>
              </a:ext>
            </a:extLst>
          </p:cNvPr>
          <p:cNvSpPr/>
          <p:nvPr/>
        </p:nvSpPr>
        <p:spPr bwMode="auto">
          <a:xfrm>
            <a:off x="577596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TAKEAWAYS</a:t>
            </a: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33558642-810C-3726-B7FB-C770EE82E3B0}"/>
              </a:ext>
            </a:extLst>
          </p:cNvPr>
          <p:cNvSpPr/>
          <p:nvPr/>
        </p:nvSpPr>
        <p:spPr bwMode="auto">
          <a:xfrm>
            <a:off x="469392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3B4BB414-A60D-0EE2-15D8-F9991F1AB8C1}"/>
              </a:ext>
            </a:extLst>
          </p:cNvPr>
          <p:cNvSpPr/>
          <p:nvPr/>
        </p:nvSpPr>
        <p:spPr bwMode="auto">
          <a:xfrm>
            <a:off x="3611880" y="57150"/>
            <a:ext cx="1234440" cy="272807"/>
          </a:xfrm>
          <a:prstGeom prst="homePlat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3E3EB393-845F-9943-D9E6-824865E17C7B}"/>
              </a:ext>
            </a:extLst>
          </p:cNvPr>
          <p:cNvSpPr/>
          <p:nvPr/>
        </p:nvSpPr>
        <p:spPr bwMode="auto">
          <a:xfrm>
            <a:off x="2568722" y="57150"/>
            <a:ext cx="1195558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PROCESSING</a:t>
            </a: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016DDC50-3216-97ED-0672-946A25418F45}"/>
              </a:ext>
            </a:extLst>
          </p:cNvPr>
          <p:cNvSpPr/>
          <p:nvPr/>
        </p:nvSpPr>
        <p:spPr bwMode="auto">
          <a:xfrm>
            <a:off x="144780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OVERALL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</a:t>
            </a:r>
          </a:p>
        </p:txBody>
      </p: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C3FE704F-1E7C-C9E0-5F4E-7906EF14E99D}"/>
              </a:ext>
            </a:extLst>
          </p:cNvPr>
          <p:cNvSpPr/>
          <p:nvPr/>
        </p:nvSpPr>
        <p:spPr bwMode="auto">
          <a:xfrm>
            <a:off x="76200" y="57150"/>
            <a:ext cx="152400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3E966F-1C45-4A22-F6E2-8E377F5B3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935" y="1003543"/>
            <a:ext cx="3127665" cy="319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AAFD507-915D-58CE-963B-654B710E1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53" y="1428750"/>
            <a:ext cx="4466174" cy="290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72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DDD083C-AF41-9BEF-4030-8937DBDEB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87310"/>
            <a:ext cx="3821395" cy="203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55FFE89-1520-3CEA-CB87-60F39E09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DECISION TREE (Accuracy-74% ; NPV</a:t>
            </a:r>
            <a:r>
              <a:rPr lang="en-US" sz="2000" baseline="30000" dirty="0"/>
              <a:t>1</a:t>
            </a:r>
            <a:r>
              <a:rPr lang="en-US" sz="2000" dirty="0"/>
              <a:t>-24%)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7964EA-209F-C98A-3C42-2C0A6B546933}"/>
              </a:ext>
            </a:extLst>
          </p:cNvPr>
          <p:cNvSpPr txBox="1"/>
          <p:nvPr/>
        </p:nvSpPr>
        <p:spPr>
          <a:xfrm>
            <a:off x="3214800" y="0"/>
            <a:ext cx="5929200" cy="132344"/>
          </a:xfrm>
          <a:prstGeom prst="rect">
            <a:avLst/>
          </a:prstGeom>
          <a:noFill/>
        </p:spPr>
        <p:txBody>
          <a:bodyPr wrap="square" tIns="9144" bIns="0">
            <a:spAutoFit/>
          </a:bodyPr>
          <a:lstStyle/>
          <a:p>
            <a:pPr lvl="1" algn="r"/>
            <a:r>
              <a:rPr lang="en-US" sz="8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MACHINE LEARNING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11CB1E-CF2E-EED9-905E-575167CE6C61}"/>
              </a:ext>
            </a:extLst>
          </p:cNvPr>
          <p:cNvSpPr/>
          <p:nvPr/>
        </p:nvSpPr>
        <p:spPr bwMode="auto">
          <a:xfrm>
            <a:off x="954291" y="1363845"/>
            <a:ext cx="2041232" cy="20010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97F627-435A-914F-4299-FE9DEDBC74D3}"/>
              </a:ext>
            </a:extLst>
          </p:cNvPr>
          <p:cNvSpPr/>
          <p:nvPr/>
        </p:nvSpPr>
        <p:spPr bwMode="auto">
          <a:xfrm>
            <a:off x="1007700" y="1415457"/>
            <a:ext cx="952807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1344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AEF25-FBFB-978C-3D6F-74B8C35B7363}"/>
              </a:ext>
            </a:extLst>
          </p:cNvPr>
          <p:cNvSpPr/>
          <p:nvPr/>
        </p:nvSpPr>
        <p:spPr bwMode="auto">
          <a:xfrm>
            <a:off x="1007700" y="2380257"/>
            <a:ext cx="95280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233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973254-9CFC-A53B-29CB-247A84AB990D}"/>
              </a:ext>
            </a:extLst>
          </p:cNvPr>
          <p:cNvSpPr/>
          <p:nvPr/>
        </p:nvSpPr>
        <p:spPr bwMode="auto">
          <a:xfrm>
            <a:off x="1986907" y="1422657"/>
            <a:ext cx="95280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265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13B21-DD79-23CA-01FF-850E2373C17E}"/>
              </a:ext>
            </a:extLst>
          </p:cNvPr>
          <p:cNvSpPr/>
          <p:nvPr/>
        </p:nvSpPr>
        <p:spPr bwMode="auto">
          <a:xfrm>
            <a:off x="1989307" y="2379207"/>
            <a:ext cx="952807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50"/>
                </a:solidFill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74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34EE9-3490-90F9-0040-EED466FCA98C}"/>
              </a:ext>
            </a:extLst>
          </p:cNvPr>
          <p:cNvSpPr txBox="1"/>
          <p:nvPr/>
        </p:nvSpPr>
        <p:spPr>
          <a:xfrm>
            <a:off x="954291" y="1047750"/>
            <a:ext cx="20412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Confusion Matrix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77C450-961A-9BD4-598F-7B328F2FCBBC}"/>
              </a:ext>
            </a:extLst>
          </p:cNvPr>
          <p:cNvSpPr txBox="1"/>
          <p:nvPr/>
        </p:nvSpPr>
        <p:spPr>
          <a:xfrm rot="16200000">
            <a:off x="363847" y="1725320"/>
            <a:ext cx="76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Paid Fully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F3DDAF-BB85-03E0-025F-3E81CDED271D}"/>
              </a:ext>
            </a:extLst>
          </p:cNvPr>
          <p:cNvSpPr txBox="1"/>
          <p:nvPr/>
        </p:nvSpPr>
        <p:spPr>
          <a:xfrm rot="16200000">
            <a:off x="363848" y="2604432"/>
            <a:ext cx="7692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Not</a:t>
            </a:r>
          </a:p>
          <a:p>
            <a:pPr algn="ctr"/>
            <a:r>
              <a:rPr lang="en-US" sz="1100" dirty="0"/>
              <a:t>Paid Fully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16A43-EB34-3482-A552-23633CF41928}"/>
              </a:ext>
            </a:extLst>
          </p:cNvPr>
          <p:cNvSpPr txBox="1"/>
          <p:nvPr/>
        </p:nvSpPr>
        <p:spPr>
          <a:xfrm>
            <a:off x="2058307" y="3408405"/>
            <a:ext cx="769200" cy="323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Not </a:t>
            </a:r>
          </a:p>
          <a:p>
            <a:pPr algn="ctr"/>
            <a:r>
              <a:rPr lang="en-US" sz="1100" dirty="0"/>
              <a:t>Paid Fully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815CB-7FF5-0382-3E75-673B09C1A10F}"/>
              </a:ext>
            </a:extLst>
          </p:cNvPr>
          <p:cNvSpPr txBox="1"/>
          <p:nvPr/>
        </p:nvSpPr>
        <p:spPr>
          <a:xfrm>
            <a:off x="1116015" y="3471996"/>
            <a:ext cx="769200" cy="196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Paid Fully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45886819-A67B-5109-E1EC-B498F4AE1C17}"/>
              </a:ext>
            </a:extLst>
          </p:cNvPr>
          <p:cNvSpPr/>
          <p:nvPr/>
        </p:nvSpPr>
        <p:spPr bwMode="auto">
          <a:xfrm>
            <a:off x="1398057" y="2139143"/>
            <a:ext cx="2655014" cy="451628"/>
          </a:xfrm>
          <a:prstGeom prst="wedgeRoundRectCallout">
            <a:avLst>
              <a:gd name="adj1" fmla="val -38162"/>
              <a:gd name="adj2" fmla="val 79096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Decision Tree </a:t>
            </a:r>
            <a:r>
              <a:rPr kumimoji="0" lang="en-US" sz="1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only</a:t>
            </a:r>
            <a:r>
              <a:rPr kumimoji="0" 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 </a:t>
            </a:r>
            <a:r>
              <a:rPr kumimoji="0" 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gives an approximate </a:t>
            </a:r>
            <a:r>
              <a:rPr kumimoji="0" lang="en-US" sz="1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accuracy of ~74% </a:t>
            </a:r>
            <a:r>
              <a:rPr kumimoji="0" 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, but only </a:t>
            </a:r>
            <a:r>
              <a:rPr kumimoji="0" 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predict ~24% of loan non repayors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7B8F2D-8DF9-E262-0B18-369BF3126BA4}"/>
              </a:ext>
            </a:extLst>
          </p:cNvPr>
          <p:cNvSpPr txBox="1"/>
          <p:nvPr/>
        </p:nvSpPr>
        <p:spPr>
          <a:xfrm rot="16200000">
            <a:off x="-177366" y="2232585"/>
            <a:ext cx="1126186" cy="295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TRUE LABEL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78614-1AE4-9BA7-63A5-693D7ED2340A}"/>
              </a:ext>
            </a:extLst>
          </p:cNvPr>
          <p:cNvSpPr txBox="1"/>
          <p:nvPr/>
        </p:nvSpPr>
        <p:spPr>
          <a:xfrm>
            <a:off x="1211030" y="3831277"/>
            <a:ext cx="1498955" cy="295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PREDICTED LABEL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D2629D-F38C-160C-09E8-31D4A984545D}"/>
              </a:ext>
            </a:extLst>
          </p:cNvPr>
          <p:cNvSpPr/>
          <p:nvPr/>
        </p:nvSpPr>
        <p:spPr bwMode="auto">
          <a:xfrm>
            <a:off x="260447" y="4308629"/>
            <a:ext cx="7376161" cy="32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high accuracy but very low chances of predicting a loan non repayor suggests that “Decision Tree” is not the right model for our dataset</a:t>
            </a:r>
          </a:p>
        </p:txBody>
      </p: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20888E32-EA68-18E0-386F-3A9DB80F493B}"/>
              </a:ext>
            </a:extLst>
          </p:cNvPr>
          <p:cNvSpPr/>
          <p:nvPr/>
        </p:nvSpPr>
        <p:spPr bwMode="auto">
          <a:xfrm>
            <a:off x="577596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TAKEAWAYS</a:t>
            </a:r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116B1BC2-BE7E-D6B0-5EEA-F4DC9851B5E0}"/>
              </a:ext>
            </a:extLst>
          </p:cNvPr>
          <p:cNvSpPr/>
          <p:nvPr/>
        </p:nvSpPr>
        <p:spPr bwMode="auto">
          <a:xfrm>
            <a:off x="4693920" y="57150"/>
            <a:ext cx="1234440" cy="272807"/>
          </a:xfrm>
          <a:prstGeom prst="homePlat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9905F02C-EB7A-5C04-011B-C36D93378B9D}"/>
              </a:ext>
            </a:extLst>
          </p:cNvPr>
          <p:cNvSpPr/>
          <p:nvPr/>
        </p:nvSpPr>
        <p:spPr bwMode="auto">
          <a:xfrm>
            <a:off x="361188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E1F5E432-31BE-FA80-E6F8-16E1F39DB125}"/>
              </a:ext>
            </a:extLst>
          </p:cNvPr>
          <p:cNvSpPr/>
          <p:nvPr/>
        </p:nvSpPr>
        <p:spPr bwMode="auto">
          <a:xfrm>
            <a:off x="2568722" y="57150"/>
            <a:ext cx="1195558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PROCESSING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975C59E7-3C96-01F2-5706-18CBDA8FB5D3}"/>
              </a:ext>
            </a:extLst>
          </p:cNvPr>
          <p:cNvSpPr/>
          <p:nvPr/>
        </p:nvSpPr>
        <p:spPr bwMode="auto">
          <a:xfrm>
            <a:off x="1447800" y="57150"/>
            <a:ext cx="123444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OVERALL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</a:t>
            </a: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451B28BE-CF96-0804-C2ED-CB99424A4C07}"/>
              </a:ext>
            </a:extLst>
          </p:cNvPr>
          <p:cNvSpPr/>
          <p:nvPr/>
        </p:nvSpPr>
        <p:spPr bwMode="auto">
          <a:xfrm>
            <a:off x="76200" y="57150"/>
            <a:ext cx="1524000" cy="27280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18288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47DE2-AC3C-2F1C-58D7-6318F2384EAF}"/>
              </a:ext>
            </a:extLst>
          </p:cNvPr>
          <p:cNvSpPr txBox="1"/>
          <p:nvPr/>
        </p:nvSpPr>
        <p:spPr>
          <a:xfrm>
            <a:off x="17075" y="4939937"/>
            <a:ext cx="2041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aseline="30000" dirty="0"/>
              <a:t>1</a:t>
            </a:r>
            <a:r>
              <a:rPr lang="en-US" sz="800" dirty="0"/>
              <a:t>NPV- Negative Predictive Value</a:t>
            </a:r>
          </a:p>
        </p:txBody>
      </p:sp>
    </p:spTree>
    <p:extLst>
      <p:ext uri="{BB962C8B-B14F-4D97-AF65-F5344CB8AC3E}">
        <p14:creationId xmlns:p14="http://schemas.microsoft.com/office/powerpoint/2010/main" val="1684658519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305A81DC-F056-FF44-9553-6A4D4150B4C1}" vid="{22C4A014-A9D7-334E-98D6-A9C7E73BCA4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Project v0.1</Template>
  <TotalTime>1520</TotalTime>
  <Words>1578</Words>
  <Application>Microsoft Office PowerPoint</Application>
  <PresentationFormat>On-screen Show (16:9)</PresentationFormat>
  <Paragraphs>339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.AppleSystemUIFont</vt:lpstr>
      <vt:lpstr>45 Helvetica Light</vt:lpstr>
      <vt:lpstr>Arial</vt:lpstr>
      <vt:lpstr>Calibri</vt:lpstr>
      <vt:lpstr>Open Sans</vt:lpstr>
      <vt:lpstr>Open Sans Light</vt:lpstr>
      <vt:lpstr>Open Sans Regular</vt:lpstr>
      <vt:lpstr>Times</vt:lpstr>
      <vt:lpstr>CMU PPT Theme</vt:lpstr>
      <vt:lpstr>PowerPoint Presentation</vt:lpstr>
      <vt:lpstr>TEAM INTRODUCTION</vt:lpstr>
      <vt:lpstr>AGENDA</vt:lpstr>
      <vt:lpstr>With this project, we plan to answer the following questions:</vt:lpstr>
      <vt:lpstr>Our dataset consisted of ~10K rows &amp; 14 features, among which “Not Fully Paid” is our target variable</vt:lpstr>
      <vt:lpstr>Before we start modelling our data, we need to do some basic data processing steps</vt:lpstr>
      <vt:lpstr>As the next step, we examined several data summaries &amp; visualizations to better understand our entire dataset</vt:lpstr>
      <vt:lpstr>Other EDA exercise included, looking at feature importance and plotting a scatter/density plot across the various features</vt:lpstr>
      <vt:lpstr>DECISION TREE (Accuracy-74% ; NPV1-24%)</vt:lpstr>
      <vt:lpstr>Logistic Regression (Accuracy-62% ; NPV1-62%)</vt:lpstr>
      <vt:lpstr>Random Forest (Accuracy-65% ; NPV1-54%)</vt:lpstr>
      <vt:lpstr>XGBoost (Accuracy-60% ; NPV1-60%)</vt:lpstr>
      <vt:lpstr>KNN (Accuracy-60% ; NPV1-40%)</vt:lpstr>
      <vt:lpstr>3 of the 5 Models perform very similar, and give optimum results for our dataset</vt:lpstr>
      <vt:lpstr>Enhancement and Conclusion</vt:lpstr>
      <vt:lpstr>Thank You.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Dugar</dc:creator>
  <cp:lastModifiedBy>Yash Dugar</cp:lastModifiedBy>
  <cp:revision>18</cp:revision>
  <cp:lastPrinted>2016-12-06T18:52:42Z</cp:lastPrinted>
  <dcterms:created xsi:type="dcterms:W3CDTF">2022-12-07T13:36:27Z</dcterms:created>
  <dcterms:modified xsi:type="dcterms:W3CDTF">2022-12-12T07:04:36Z</dcterms:modified>
</cp:coreProperties>
</file>