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5" r:id="rId3"/>
    <p:sldId id="261" r:id="rId4"/>
    <p:sldId id="264" r:id="rId5"/>
    <p:sldId id="266" r:id="rId6"/>
    <p:sldId id="267" r:id="rId7"/>
    <p:sldId id="272" r:id="rId8"/>
    <p:sldId id="270" r:id="rId9"/>
    <p:sldId id="269" r:id="rId10"/>
    <p:sldId id="273" r:id="rId11"/>
    <p:sldId id="27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120" d="100"/>
          <a:sy n="120" d="100"/>
        </p:scale>
        <p:origin x="1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andfonline.com/doi/full/10.1080/21649502.2015.1165905?src=recsy" TargetMode="External"/><Relationship Id="rId2" Type="http://schemas.openxmlformats.org/officeDocument/2006/relationships/hyperlink" Target="https://www.tandfonline.com/doi/full/10.1080/21649502.2015.116589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BSEYD and Log PE Measures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Efficacy as a TRADING SIGNAL </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Trading Strategy: Performance Metrics: Addendum:- CASH or DXY</a:t>
            </a:r>
            <a:endParaRPr lang="en-IN" sz="2400" dirty="0"/>
          </a:p>
        </p:txBody>
      </p:sp>
      <p:sp>
        <p:nvSpPr>
          <p:cNvPr id="8" name="TextBox 7">
            <a:extLst>
              <a:ext uri="{FF2B5EF4-FFF2-40B4-BE49-F238E27FC236}">
                <a16:creationId xmlns:a16="http://schemas.microsoft.com/office/drawing/2014/main" id="{2CEBFA48-00C1-4021-AFF2-92FF5831B052}"/>
              </a:ext>
            </a:extLst>
          </p:cNvPr>
          <p:cNvSpPr txBox="1"/>
          <p:nvPr/>
        </p:nvSpPr>
        <p:spPr>
          <a:xfrm>
            <a:off x="503339" y="713335"/>
            <a:ext cx="5072932" cy="2400657"/>
          </a:xfrm>
          <a:prstGeom prst="rect">
            <a:avLst/>
          </a:prstGeom>
          <a:noFill/>
        </p:spPr>
        <p:txBody>
          <a:bodyPr wrap="square" rtlCol="0">
            <a:spAutoFit/>
          </a:bodyPr>
          <a:lstStyle/>
          <a:p>
            <a:r>
              <a:rPr lang="en-US" sz="1000" b="1" dirty="0"/>
              <a:t>Comments</a:t>
            </a:r>
            <a:r>
              <a:rPr lang="en-US" sz="1000" dirty="0"/>
              <a:t>:</a:t>
            </a:r>
          </a:p>
          <a:p>
            <a:pPr marL="228600" indent="-228600">
              <a:buFont typeface="+mj-lt"/>
              <a:buAutoNum type="arabicPeriod"/>
            </a:pPr>
            <a:r>
              <a:rPr lang="en-US" sz="1000" dirty="0"/>
              <a:t>I  tried to test for CSH and DXY as </a:t>
            </a:r>
            <a:r>
              <a:rPr lang="en-US" sz="1000" dirty="0" err="1"/>
              <a:t>riskoff</a:t>
            </a:r>
            <a:r>
              <a:rPr lang="en-US" sz="1000" dirty="0"/>
              <a:t> and in fact the strategy has best </a:t>
            </a:r>
            <a:r>
              <a:rPr lang="en-US" sz="1000" dirty="0" err="1"/>
              <a:t>sharpe</a:t>
            </a:r>
            <a:r>
              <a:rPr lang="en-US" sz="1000" dirty="0"/>
              <a:t> with them, did not include as I didn’t know for the data downloaded for DXY from yahoo is good and investible (I guess it is not and we need </a:t>
            </a:r>
            <a:r>
              <a:rPr lang="en-US" sz="1000" dirty="0" err="1"/>
              <a:t>dxy</a:t>
            </a:r>
            <a:r>
              <a:rPr lang="en-US" sz="1000" dirty="0"/>
              <a:t> futures or basket futures have worked)</a:t>
            </a:r>
          </a:p>
          <a:p>
            <a:pPr marL="228600" indent="-228600">
              <a:buFont typeface="+mj-lt"/>
              <a:buAutoNum type="arabicPeriod"/>
            </a:pPr>
            <a:r>
              <a:rPr lang="en-US" sz="1000" dirty="0"/>
              <a:t>The strategy with DXY index and cash has best </a:t>
            </a:r>
            <a:r>
              <a:rPr lang="en-US" sz="1000" dirty="0" err="1"/>
              <a:t>sharpe</a:t>
            </a:r>
            <a:r>
              <a:rPr lang="en-US" sz="1000" dirty="0"/>
              <a:t>, better than TLT: .93 and .96 resp</a:t>
            </a:r>
          </a:p>
          <a:p>
            <a:pPr marL="228600" indent="-228600">
              <a:buFont typeface="+mj-lt"/>
              <a:buAutoNum type="arabicPeriod"/>
            </a:pPr>
            <a:r>
              <a:rPr lang="en-US" sz="1000" dirty="0"/>
              <a:t>The cash </a:t>
            </a:r>
            <a:r>
              <a:rPr lang="en-US" sz="1000" dirty="0" err="1"/>
              <a:t>strat</a:t>
            </a:r>
            <a:r>
              <a:rPr lang="en-US" sz="1000" dirty="0"/>
              <a:t> work decently well with BSEYD measure as well</a:t>
            </a:r>
          </a:p>
          <a:p>
            <a:endParaRPr lang="en-US" sz="1000" dirty="0"/>
          </a:p>
          <a:p>
            <a:r>
              <a:rPr lang="en-US" sz="1000" dirty="0"/>
              <a:t>*pls ignore the formatting on this page</a:t>
            </a:r>
          </a:p>
          <a:p>
            <a:endParaRPr lang="en-US" sz="1000" dirty="0"/>
          </a:p>
          <a:p>
            <a:endParaRPr lang="en-US" sz="1000" b="1" dirty="0">
              <a:latin typeface="Calibri" panose="020F0502020204030204" pitchFamily="34" charset="0"/>
              <a:cs typeface="Calibri" panose="020F0502020204030204" pitchFamily="34" charset="0"/>
            </a:endParaRPr>
          </a:p>
          <a:p>
            <a:endParaRPr lang="en-US" sz="1000" dirty="0"/>
          </a:p>
          <a:p>
            <a:endParaRPr lang="en-US" sz="1000" dirty="0"/>
          </a:p>
          <a:p>
            <a:endParaRPr lang="en-IN" sz="1000" dirty="0"/>
          </a:p>
        </p:txBody>
      </p:sp>
      <p:pic>
        <p:nvPicPr>
          <p:cNvPr id="5" name="Picture 4">
            <a:extLst>
              <a:ext uri="{FF2B5EF4-FFF2-40B4-BE49-F238E27FC236}">
                <a16:creationId xmlns:a16="http://schemas.microsoft.com/office/drawing/2014/main" id="{D19075FF-449D-4CAD-8584-E31D401AB5C0}"/>
              </a:ext>
            </a:extLst>
          </p:cNvPr>
          <p:cNvPicPr>
            <a:picLocks noChangeAspect="1"/>
          </p:cNvPicPr>
          <p:nvPr/>
        </p:nvPicPr>
        <p:blipFill>
          <a:blip r:embed="rId2"/>
          <a:stretch>
            <a:fillRect/>
          </a:stretch>
        </p:blipFill>
        <p:spPr>
          <a:xfrm>
            <a:off x="399325" y="3252083"/>
            <a:ext cx="5786941" cy="2642689"/>
          </a:xfrm>
          <a:prstGeom prst="rect">
            <a:avLst/>
          </a:prstGeom>
        </p:spPr>
      </p:pic>
      <p:pic>
        <p:nvPicPr>
          <p:cNvPr id="9" name="Picture 8">
            <a:extLst>
              <a:ext uri="{FF2B5EF4-FFF2-40B4-BE49-F238E27FC236}">
                <a16:creationId xmlns:a16="http://schemas.microsoft.com/office/drawing/2014/main" id="{66757DA3-7B07-46C2-942E-49E9E637491E}"/>
              </a:ext>
            </a:extLst>
          </p:cNvPr>
          <p:cNvPicPr>
            <a:picLocks noChangeAspect="1"/>
          </p:cNvPicPr>
          <p:nvPr/>
        </p:nvPicPr>
        <p:blipFill>
          <a:blip r:embed="rId3"/>
          <a:stretch>
            <a:fillRect/>
          </a:stretch>
        </p:blipFill>
        <p:spPr>
          <a:xfrm>
            <a:off x="5753025" y="713335"/>
            <a:ext cx="5935636" cy="2575180"/>
          </a:xfrm>
          <a:prstGeom prst="rect">
            <a:avLst/>
          </a:prstGeom>
        </p:spPr>
      </p:pic>
    </p:spTree>
    <p:extLst>
      <p:ext uri="{BB962C8B-B14F-4D97-AF65-F5344CB8AC3E}">
        <p14:creationId xmlns:p14="http://schemas.microsoft.com/office/powerpoint/2010/main" val="119655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Addendum:- Turbulence Index</a:t>
            </a:r>
            <a:endParaRPr lang="en-IN" sz="2400" dirty="0"/>
          </a:p>
        </p:txBody>
      </p:sp>
      <p:sp>
        <p:nvSpPr>
          <p:cNvPr id="8" name="TextBox 7">
            <a:extLst>
              <a:ext uri="{FF2B5EF4-FFF2-40B4-BE49-F238E27FC236}">
                <a16:creationId xmlns:a16="http://schemas.microsoft.com/office/drawing/2014/main" id="{2CEBFA48-00C1-4021-AFF2-92FF5831B052}"/>
              </a:ext>
            </a:extLst>
          </p:cNvPr>
          <p:cNvSpPr txBox="1"/>
          <p:nvPr/>
        </p:nvSpPr>
        <p:spPr>
          <a:xfrm>
            <a:off x="503339" y="713335"/>
            <a:ext cx="5072932" cy="2092881"/>
          </a:xfrm>
          <a:prstGeom prst="rect">
            <a:avLst/>
          </a:prstGeom>
          <a:noFill/>
        </p:spPr>
        <p:txBody>
          <a:bodyPr wrap="square" rtlCol="0">
            <a:spAutoFit/>
          </a:bodyPr>
          <a:lstStyle/>
          <a:p>
            <a:r>
              <a:rPr lang="en-US" sz="1000" b="1" dirty="0"/>
              <a:t>Comments</a:t>
            </a:r>
            <a:r>
              <a:rPr lang="en-US" sz="1000" dirty="0"/>
              <a:t>:</a:t>
            </a:r>
          </a:p>
          <a:p>
            <a:pPr marL="228600" indent="-228600">
              <a:buFont typeface="+mj-lt"/>
              <a:buAutoNum type="arabicPeriod"/>
            </a:pPr>
            <a:r>
              <a:rPr lang="en-US" sz="1000" dirty="0"/>
              <a:t>More details in the </a:t>
            </a:r>
            <a:r>
              <a:rPr lang="en-US" sz="1000" dirty="0" err="1"/>
              <a:t>jupyter</a:t>
            </a:r>
            <a:r>
              <a:rPr lang="en-US" sz="1000" dirty="0"/>
              <a:t> notebook</a:t>
            </a:r>
          </a:p>
          <a:p>
            <a:endParaRPr lang="en-US" sz="1000" dirty="0"/>
          </a:p>
          <a:p>
            <a:r>
              <a:rPr lang="en-US" sz="1000" dirty="0"/>
              <a:t>Utility:</a:t>
            </a:r>
          </a:p>
          <a:p>
            <a:endParaRPr lang="en-US" sz="1000" dirty="0"/>
          </a:p>
          <a:p>
            <a:r>
              <a:rPr lang="en-US" sz="1000" dirty="0"/>
              <a:t>A better measure of dispersion</a:t>
            </a:r>
          </a:p>
          <a:p>
            <a:r>
              <a:rPr lang="en-US" sz="1000" dirty="0"/>
              <a:t>A proxy for VIX where VIX is not available or only signifies a small portion of mkt like currencies and </a:t>
            </a:r>
            <a:r>
              <a:rPr lang="en-US" sz="1000" dirty="0" err="1"/>
              <a:t>EuroStoxx</a:t>
            </a:r>
            <a:r>
              <a:rPr lang="en-US" sz="1000" dirty="0"/>
              <a:t>/NIFTY</a:t>
            </a:r>
          </a:p>
          <a:p>
            <a:endParaRPr lang="en-US" sz="1000" dirty="0"/>
          </a:p>
          <a:p>
            <a:endParaRPr lang="en-US" sz="1000" b="1" dirty="0">
              <a:latin typeface="Calibri" panose="020F0502020204030204" pitchFamily="34" charset="0"/>
              <a:cs typeface="Calibri" panose="020F0502020204030204" pitchFamily="34" charset="0"/>
            </a:endParaRPr>
          </a:p>
          <a:p>
            <a:endParaRPr lang="en-US" sz="1000" dirty="0"/>
          </a:p>
          <a:p>
            <a:endParaRPr lang="en-US" sz="1000" dirty="0"/>
          </a:p>
          <a:p>
            <a:endParaRPr lang="en-IN" sz="1000" dirty="0"/>
          </a:p>
        </p:txBody>
      </p:sp>
      <p:pic>
        <p:nvPicPr>
          <p:cNvPr id="4" name="Picture 3">
            <a:extLst>
              <a:ext uri="{FF2B5EF4-FFF2-40B4-BE49-F238E27FC236}">
                <a16:creationId xmlns:a16="http://schemas.microsoft.com/office/drawing/2014/main" id="{DBD69F58-7E89-4909-A1E6-365FA74E8308}"/>
              </a:ext>
            </a:extLst>
          </p:cNvPr>
          <p:cNvPicPr>
            <a:picLocks noChangeAspect="1"/>
          </p:cNvPicPr>
          <p:nvPr/>
        </p:nvPicPr>
        <p:blipFill>
          <a:blip r:embed="rId2"/>
          <a:stretch>
            <a:fillRect/>
          </a:stretch>
        </p:blipFill>
        <p:spPr>
          <a:xfrm>
            <a:off x="5901720" y="480393"/>
            <a:ext cx="5786941" cy="3420539"/>
          </a:xfrm>
          <a:prstGeom prst="rect">
            <a:avLst/>
          </a:prstGeom>
        </p:spPr>
      </p:pic>
    </p:spTree>
    <p:extLst>
      <p:ext uri="{BB962C8B-B14F-4D97-AF65-F5344CB8AC3E}">
        <p14:creationId xmlns:p14="http://schemas.microsoft.com/office/powerpoint/2010/main" val="138274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5C55-6FD2-4E8E-A17D-C7374F4C886C}"/>
              </a:ext>
            </a:extLst>
          </p:cNvPr>
          <p:cNvSpPr>
            <a:spLocks noGrp="1"/>
          </p:cNvSpPr>
          <p:nvPr>
            <p:ph type="ctrTitle"/>
          </p:nvPr>
        </p:nvSpPr>
        <p:spPr/>
        <p:txBody>
          <a:bodyPr/>
          <a:lstStyle/>
          <a:p>
            <a:r>
              <a:rPr lang="en-US" dirty="0"/>
              <a:t>Thanks</a:t>
            </a:r>
            <a:endParaRPr lang="en-IN" dirty="0"/>
          </a:p>
        </p:txBody>
      </p:sp>
    </p:spTree>
    <p:extLst>
      <p:ext uri="{BB962C8B-B14F-4D97-AF65-F5344CB8AC3E}">
        <p14:creationId xmlns:p14="http://schemas.microsoft.com/office/powerpoint/2010/main" val="368913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BSEYD and LOG PE: Future Crashes Warning Signals</a:t>
            </a:r>
            <a:endParaRPr lang="en-IN" sz="2400" dirty="0"/>
          </a:p>
        </p:txBody>
      </p:sp>
      <p:sp>
        <p:nvSpPr>
          <p:cNvPr id="8" name="TextBox 7">
            <a:extLst>
              <a:ext uri="{FF2B5EF4-FFF2-40B4-BE49-F238E27FC236}">
                <a16:creationId xmlns:a16="http://schemas.microsoft.com/office/drawing/2014/main" id="{D35435D8-9852-4580-948D-C42366977662}"/>
              </a:ext>
            </a:extLst>
          </p:cNvPr>
          <p:cNvSpPr txBox="1"/>
          <p:nvPr/>
        </p:nvSpPr>
        <p:spPr>
          <a:xfrm>
            <a:off x="437625" y="5706536"/>
            <a:ext cx="11185322" cy="577081"/>
          </a:xfrm>
          <a:prstGeom prst="rect">
            <a:avLst/>
          </a:prstGeom>
          <a:noFill/>
        </p:spPr>
        <p:txBody>
          <a:bodyPr wrap="square" rtlCol="0">
            <a:spAutoFit/>
          </a:bodyPr>
          <a:lstStyle/>
          <a:p>
            <a:r>
              <a:rPr lang="en-US" sz="1050" dirty="0"/>
              <a:t>*Ref:</a:t>
            </a:r>
          </a:p>
          <a:p>
            <a:r>
              <a:rPr lang="en-IN" sz="1050" dirty="0">
                <a:hlinkClick r:id="rId2"/>
              </a:rPr>
              <a:t>https://www.tandfonline.com/doi/full/10.1080/21649502.2015.1165893</a:t>
            </a:r>
            <a:endParaRPr lang="en-IN" sz="1050" dirty="0"/>
          </a:p>
          <a:p>
            <a:r>
              <a:rPr lang="en-IN" sz="1050" dirty="0">
                <a:hlinkClick r:id="rId3"/>
              </a:rPr>
              <a:t>https://www.tandfonline.com/doi/full/10.1080/21649502.2015.1165905?src=recsy</a:t>
            </a:r>
            <a:endParaRPr lang="en-IN" sz="1050" dirty="0"/>
          </a:p>
        </p:txBody>
      </p:sp>
      <p:sp>
        <p:nvSpPr>
          <p:cNvPr id="5" name="TextBox 4">
            <a:extLst>
              <a:ext uri="{FF2B5EF4-FFF2-40B4-BE49-F238E27FC236}">
                <a16:creationId xmlns:a16="http://schemas.microsoft.com/office/drawing/2014/main" id="{5715BF45-DE0C-438E-81F9-26287F79BD9D}"/>
              </a:ext>
            </a:extLst>
          </p:cNvPr>
          <p:cNvSpPr txBox="1"/>
          <p:nvPr/>
        </p:nvSpPr>
        <p:spPr>
          <a:xfrm>
            <a:off x="371912" y="782132"/>
            <a:ext cx="11316749" cy="4524315"/>
          </a:xfrm>
          <a:prstGeom prst="rect">
            <a:avLst/>
          </a:prstGeom>
          <a:noFill/>
        </p:spPr>
        <p:txBody>
          <a:bodyPr wrap="square" rtlCol="0">
            <a:spAutoFit/>
          </a:bodyPr>
          <a:lstStyle/>
          <a:p>
            <a:r>
              <a:rPr lang="en-IN" sz="1400" b="1" dirty="0">
                <a:latin typeface="Calibri" panose="020F0502020204030204" pitchFamily="34" charset="0"/>
                <a:cs typeface="Calibri" panose="020F0502020204030204" pitchFamily="34" charset="0"/>
              </a:rPr>
              <a:t>Introduction:</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Proposed by Ziemba et al. first in 2002-04 and its current form in 2016*, inspired by Gordon Growth formula and Shiller PE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We are using an old version, the current which says 500 days rolling period</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Future Crashes are defined as &gt;10% Draw-Down from a date Starting within 6 months from the first signal day.</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We will use a cutoff of sqrt(3) which is equivalent to which a 25% one sided tail in </a:t>
            </a:r>
            <a:r>
              <a:rPr lang="en-US" sz="1200" dirty="0" err="1">
                <a:latin typeface="Calibri" panose="020F0502020204030204" pitchFamily="34" charset="0"/>
                <a:cs typeface="Calibri" panose="020F0502020204030204" pitchFamily="34" charset="0"/>
              </a:rPr>
              <a:t>Cantelli’s</a:t>
            </a:r>
            <a:r>
              <a:rPr lang="en-US" sz="1200" dirty="0">
                <a:latin typeface="Calibri" panose="020F0502020204030204" pitchFamily="34" charset="0"/>
                <a:cs typeface="Calibri" panose="020F0502020204030204" pitchFamily="34" charset="0"/>
              </a:rPr>
              <a:t> inequality</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Later while deriving trading signal we use a little variation of this cutoff because the measure can remain above or below the cutoff level, We take a trade only when it cross the cutoff and then crosses below/above the cutoff as we do for normal technical indicators like RSI</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We will discuss more about the assumptions and rationale as we navigate through the sections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Also that first form of this indicator was published in 2002-2004 and the current papers are from 2016, so will be interesting to see the efficacy post publications</a:t>
            </a:r>
          </a:p>
          <a:p>
            <a:endParaRPr lang="en-IN" sz="1600" dirty="0">
              <a:latin typeface="Calibri" panose="020F0502020204030204" pitchFamily="34" charset="0"/>
              <a:cs typeface="Calibri" panose="020F0502020204030204" pitchFamily="34" charset="0"/>
            </a:endParaRPr>
          </a:p>
          <a:p>
            <a:r>
              <a:rPr lang="en-IN" sz="1400" b="1" dirty="0">
                <a:latin typeface="Calibri" panose="020F0502020204030204" pitchFamily="34" charset="0"/>
                <a:cs typeface="Calibri" panose="020F0502020204030204" pitchFamily="34" charset="0"/>
              </a:rPr>
              <a:t>Statistical Characteristics:</a:t>
            </a:r>
          </a:p>
          <a:p>
            <a:r>
              <a:rPr lang="en-US" sz="1200" dirty="0">
                <a:latin typeface="Calibri" panose="020F0502020204030204" pitchFamily="34" charset="0"/>
                <a:cs typeface="Calibri" panose="020F0502020204030204" pitchFamily="34" charset="0"/>
              </a:rPr>
              <a:t>We use a 500 days rolling z statistics: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BSEYD Measure = 10 Year CMT Yields - Earning Yield(EY) of Broader Stock Market(SPX 500)</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Log PE Measure = LN(PE), where PE=1/EY</a:t>
            </a:r>
          </a:p>
          <a:p>
            <a:r>
              <a:rPr lang="en-US" sz="1200" dirty="0">
                <a:latin typeface="Calibri" panose="020F0502020204030204" pitchFamily="34" charset="0"/>
                <a:cs typeface="Calibri" panose="020F0502020204030204" pitchFamily="34" charset="0"/>
              </a:rPr>
              <a:t>Both are then standardized based on 500 days historical lookback</a:t>
            </a:r>
          </a:p>
          <a:p>
            <a:endParaRPr lang="en-US" sz="1200" dirty="0">
              <a:latin typeface="Calibri" panose="020F0502020204030204" pitchFamily="34" charset="0"/>
              <a:cs typeface="Calibri" panose="020F0502020204030204" pitchFamily="34" charset="0"/>
            </a:endParaRPr>
          </a:p>
          <a:p>
            <a:r>
              <a:rPr lang="en-IN" sz="1200" b="1" dirty="0">
                <a:latin typeface="Calibri" panose="020F0502020204030204" pitchFamily="34" charset="0"/>
                <a:cs typeface="Calibri" panose="020F0502020204030204" pitchFamily="34" charset="0"/>
              </a:rPr>
              <a:t>Raw Signals: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We will check for raw signals efficacy, we will calc the peak date and max DD date after each signal (for a lookahead period of 252 Days from signal)</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To critically asses the claims we will also look at the run up and number of days from the signal date to the peak date, this will be pain if short on the signal date and it will also force us forego any upside in case of a false signal</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Different period of Good – Bad Signals will be assessed and we will try to find reasons for their performance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But the strategy will be formed in a way so that these biases do not creep in while formulating</a:t>
            </a: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292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Raw Signals: BSEYD</a:t>
            </a:r>
            <a:endParaRPr lang="en-IN" sz="2400" dirty="0"/>
          </a:p>
        </p:txBody>
      </p:sp>
      <p:sp>
        <p:nvSpPr>
          <p:cNvPr id="8" name="TextBox 7">
            <a:extLst>
              <a:ext uri="{FF2B5EF4-FFF2-40B4-BE49-F238E27FC236}">
                <a16:creationId xmlns:a16="http://schemas.microsoft.com/office/drawing/2014/main" id="{D35435D8-9852-4580-948D-C42366977662}"/>
              </a:ext>
            </a:extLst>
          </p:cNvPr>
          <p:cNvSpPr txBox="1"/>
          <p:nvPr/>
        </p:nvSpPr>
        <p:spPr>
          <a:xfrm>
            <a:off x="503339" y="5798890"/>
            <a:ext cx="11185322" cy="415498"/>
          </a:xfrm>
          <a:prstGeom prst="rect">
            <a:avLst/>
          </a:prstGeom>
          <a:noFill/>
        </p:spPr>
        <p:txBody>
          <a:bodyPr wrap="square" rtlCol="0">
            <a:spAutoFit/>
          </a:bodyPr>
          <a:lstStyle/>
          <a:p>
            <a:r>
              <a:rPr lang="en-US" sz="1050" b="1" dirty="0"/>
              <a:t>Hit Ratio: 69.57%</a:t>
            </a:r>
          </a:p>
          <a:p>
            <a:r>
              <a:rPr lang="en-US" sz="1050" dirty="0"/>
              <a:t>* Hit ratio is defined as DD more than 10 percent starting within a year</a:t>
            </a:r>
            <a:endParaRPr lang="en-IN" sz="1050" dirty="0"/>
          </a:p>
        </p:txBody>
      </p:sp>
      <p:graphicFrame>
        <p:nvGraphicFramePr>
          <p:cNvPr id="3" name="Table 2">
            <a:extLst>
              <a:ext uri="{FF2B5EF4-FFF2-40B4-BE49-F238E27FC236}">
                <a16:creationId xmlns:a16="http://schemas.microsoft.com/office/drawing/2014/main" id="{47087AF6-3D21-44AB-889C-F3AF5FB93602}"/>
              </a:ext>
            </a:extLst>
          </p:cNvPr>
          <p:cNvGraphicFramePr>
            <a:graphicFrameLocks noGrp="1"/>
          </p:cNvGraphicFramePr>
          <p:nvPr>
            <p:extLst>
              <p:ext uri="{D42A27DB-BD31-4B8C-83A1-F6EECF244321}">
                <p14:modId xmlns:p14="http://schemas.microsoft.com/office/powerpoint/2010/main" val="1273958958"/>
              </p:ext>
            </p:extLst>
          </p:nvPr>
        </p:nvGraphicFramePr>
        <p:xfrm>
          <a:off x="1016000" y="811032"/>
          <a:ext cx="9479559" cy="4746928"/>
        </p:xfrm>
        <a:graphic>
          <a:graphicData uri="http://schemas.openxmlformats.org/drawingml/2006/table">
            <a:tbl>
              <a:tblPr firstRow="1" bandRow="1" bandCol="1">
                <a:tableStyleId>{073A0DAA-6AF3-43AB-8588-CEC1D06C72B9}</a:tableStyleId>
              </a:tblPr>
              <a:tblGrid>
                <a:gridCol w="1552208">
                  <a:extLst>
                    <a:ext uri="{9D8B030D-6E8A-4147-A177-3AD203B41FA5}">
                      <a16:colId xmlns:a16="http://schemas.microsoft.com/office/drawing/2014/main" val="159454203"/>
                    </a:ext>
                  </a:extLst>
                </a:gridCol>
                <a:gridCol w="1552208">
                  <a:extLst>
                    <a:ext uri="{9D8B030D-6E8A-4147-A177-3AD203B41FA5}">
                      <a16:colId xmlns:a16="http://schemas.microsoft.com/office/drawing/2014/main" val="2868707361"/>
                    </a:ext>
                  </a:extLst>
                </a:gridCol>
                <a:gridCol w="1552208">
                  <a:extLst>
                    <a:ext uri="{9D8B030D-6E8A-4147-A177-3AD203B41FA5}">
                      <a16:colId xmlns:a16="http://schemas.microsoft.com/office/drawing/2014/main" val="3109949752"/>
                    </a:ext>
                  </a:extLst>
                </a:gridCol>
                <a:gridCol w="1164157">
                  <a:extLst>
                    <a:ext uri="{9D8B030D-6E8A-4147-A177-3AD203B41FA5}">
                      <a16:colId xmlns:a16="http://schemas.microsoft.com/office/drawing/2014/main" val="1176661470"/>
                    </a:ext>
                  </a:extLst>
                </a:gridCol>
                <a:gridCol w="1025567">
                  <a:extLst>
                    <a:ext uri="{9D8B030D-6E8A-4147-A177-3AD203B41FA5}">
                      <a16:colId xmlns:a16="http://schemas.microsoft.com/office/drawing/2014/main" val="1865404841"/>
                    </a:ext>
                  </a:extLst>
                </a:gridCol>
                <a:gridCol w="1302747">
                  <a:extLst>
                    <a:ext uri="{9D8B030D-6E8A-4147-A177-3AD203B41FA5}">
                      <a16:colId xmlns:a16="http://schemas.microsoft.com/office/drawing/2014/main" val="409403099"/>
                    </a:ext>
                  </a:extLst>
                </a:gridCol>
                <a:gridCol w="1330464">
                  <a:extLst>
                    <a:ext uri="{9D8B030D-6E8A-4147-A177-3AD203B41FA5}">
                      <a16:colId xmlns:a16="http://schemas.microsoft.com/office/drawing/2014/main" val="3475757600"/>
                    </a:ext>
                  </a:extLst>
                </a:gridCol>
              </a:tblGrid>
              <a:tr h="203646">
                <a:tc>
                  <a:txBody>
                    <a:bodyPr/>
                    <a:lstStyle/>
                    <a:p>
                      <a:pPr algn="ctr" fontAlgn="ctr"/>
                      <a:r>
                        <a:rPr lang="en-IN" sz="800" u="none" strike="noStrike">
                          <a:effectLst/>
                        </a:rPr>
                        <a:t>signal_date</a:t>
                      </a:r>
                      <a:endParaRPr lang="en-IN" sz="800" b="1"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a:effectLst/>
                        </a:rPr>
                        <a:t>peak_date</a:t>
                      </a:r>
                      <a:endParaRPr lang="en-IN" sz="800" b="1"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a:effectLst/>
                        </a:rPr>
                        <a:t>trough_date</a:t>
                      </a:r>
                      <a:endParaRPr lang="en-IN" sz="800" b="1"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dirty="0" err="1">
                          <a:effectLst/>
                        </a:rPr>
                        <a:t>DrawDown</a:t>
                      </a:r>
                      <a:endParaRPr lang="en-IN" sz="8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a:effectLst/>
                        </a:rPr>
                        <a:t>RunUp</a:t>
                      </a:r>
                      <a:endParaRPr lang="en-IN" sz="800" b="1"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a:effectLst/>
                        </a:rPr>
                        <a:t>SigToPeakDays</a:t>
                      </a:r>
                      <a:endParaRPr lang="en-IN" sz="800" b="1"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800" u="none" strike="noStrike">
                          <a:effectLst/>
                        </a:rPr>
                        <a:t>PeakToTroughDays</a:t>
                      </a:r>
                      <a:endParaRPr lang="en-IN" sz="800" b="1"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226579273"/>
                  </a:ext>
                </a:extLst>
              </a:tr>
              <a:tr h="197534">
                <a:tc>
                  <a:txBody>
                    <a:bodyPr/>
                    <a:lstStyle/>
                    <a:p>
                      <a:pPr algn="ctr" fontAlgn="ctr"/>
                      <a:r>
                        <a:rPr lang="en-IN" sz="900" u="none" strike="noStrike" dirty="0">
                          <a:effectLst/>
                        </a:rPr>
                        <a:t>27-12-1999</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24-03-2000</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20-12-2000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-17.2</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4.83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188</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781085682"/>
                  </a:ext>
                </a:extLst>
              </a:tr>
              <a:tr h="197534">
                <a:tc>
                  <a:txBody>
                    <a:bodyPr/>
                    <a:lstStyle/>
                    <a:p>
                      <a:pPr algn="ctr" fontAlgn="ctr"/>
                      <a:r>
                        <a:rPr lang="en-IN" sz="900" u="none" strike="noStrike">
                          <a:effectLst/>
                        </a:rPr>
                        <a:t>07-03-2002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19-03-2002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09-10-2002</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-33.63</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142</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603136725"/>
                  </a:ext>
                </a:extLst>
              </a:tr>
              <a:tr h="197534">
                <a:tc>
                  <a:txBody>
                    <a:bodyPr/>
                    <a:lstStyle/>
                    <a:p>
                      <a:pPr algn="ctr" fontAlgn="ctr"/>
                      <a:r>
                        <a:rPr lang="en-IN" sz="900" u="none" strike="noStrike" dirty="0">
                          <a:effectLst/>
                        </a:rPr>
                        <a:t>22-05-2007</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09-10-2007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10-03-2008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-18.64</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2.69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98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104</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400055774"/>
                  </a:ext>
                </a:extLst>
              </a:tr>
              <a:tr h="197534">
                <a:tc>
                  <a:txBody>
                    <a:bodyPr/>
                    <a:lstStyle/>
                    <a:p>
                      <a:pPr algn="ctr" fontAlgn="ctr"/>
                      <a:r>
                        <a:rPr lang="en-IN" sz="900" u="none" strike="noStrike" dirty="0">
                          <a:effectLst/>
                        </a:rPr>
                        <a:t>20-09-2007</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09-10-2007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17-09-2008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-26.12</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3.06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237</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622763066"/>
                  </a:ext>
                </a:extLst>
              </a:tr>
              <a:tr h="197534">
                <a:tc>
                  <a:txBody>
                    <a:bodyPr/>
                    <a:lstStyle/>
                    <a:p>
                      <a:pPr algn="ctr" fontAlgn="ctr"/>
                      <a:r>
                        <a:rPr lang="en-IN" sz="900" u="none" strike="noStrike" dirty="0">
                          <a:effectLst/>
                        </a:rPr>
                        <a:t>21-12-2007</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26-12-2007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20-11-2008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-49.76</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0.89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229</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688325150"/>
                  </a:ext>
                </a:extLst>
              </a:tr>
              <a:tr h="197534">
                <a:tc>
                  <a:txBody>
                    <a:bodyPr/>
                    <a:lstStyle/>
                    <a:p>
                      <a:pPr algn="ctr" fontAlgn="ctr"/>
                      <a:r>
                        <a:rPr lang="en-IN" sz="900" u="none" strike="noStrike" dirty="0">
                          <a:effectLst/>
                        </a:rPr>
                        <a:t>24-04-2008</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19-05-2008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-52.58</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2.72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202</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644828508"/>
                  </a:ext>
                </a:extLst>
              </a:tr>
              <a:tr h="197534">
                <a:tc>
                  <a:txBody>
                    <a:bodyPr/>
                    <a:lstStyle/>
                    <a:p>
                      <a:pPr algn="ctr" fontAlgn="ctr"/>
                      <a:r>
                        <a:rPr lang="en-IN" sz="900" u="none" strike="noStrike">
                          <a:effectLst/>
                        </a:rPr>
                        <a:t>24-07-2008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11-08-2008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-48.17</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144</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935484739"/>
                  </a:ext>
                </a:extLst>
              </a:tr>
              <a:tr h="197534">
                <a:tc>
                  <a:txBody>
                    <a:bodyPr/>
                    <a:lstStyle/>
                    <a:p>
                      <a:pPr algn="ctr" fontAlgn="ctr"/>
                      <a:r>
                        <a:rPr lang="en-IN" sz="900" u="none" strike="noStrike">
                          <a:effectLst/>
                        </a:rPr>
                        <a:t>31-10-2008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04-11-2008</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-32.73</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3.82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84</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813947478"/>
                  </a:ext>
                </a:extLst>
              </a:tr>
              <a:tr h="197534">
                <a:tc>
                  <a:txBody>
                    <a:bodyPr/>
                    <a:lstStyle/>
                    <a:p>
                      <a:pPr algn="ctr" fontAlgn="ctr"/>
                      <a:r>
                        <a:rPr lang="en-IN" sz="900" u="none" strike="noStrike">
                          <a:effectLst/>
                        </a:rPr>
                        <a:t>03-02-2009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09-02-2009</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solidFill>
                            <a:schemeClr val="tx1"/>
                          </a:solidFill>
                          <a:effectLst/>
                        </a:rPr>
                        <a:t>-22.23</a:t>
                      </a:r>
                      <a:endParaRPr lang="en-IN" sz="900" b="1" i="0" u="none" strike="noStrike" dirty="0">
                        <a:solidFill>
                          <a:schemeClr val="tx1"/>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3.74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600727368"/>
                  </a:ext>
                </a:extLst>
              </a:tr>
              <a:tr h="197534">
                <a:tc>
                  <a:txBody>
                    <a:bodyPr/>
                    <a:lstStyle/>
                    <a:p>
                      <a:pPr algn="ctr" fontAlgn="ctr"/>
                      <a:r>
                        <a:rPr lang="en-IN" sz="900" u="none" strike="noStrike">
                          <a:effectLst/>
                        </a:rPr>
                        <a:t>05-05-2009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19-01-2010</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08-02-2010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-8.13</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27.27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179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14</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504094563"/>
                  </a:ext>
                </a:extLst>
              </a:tr>
              <a:tr h="197534">
                <a:tc>
                  <a:txBody>
                    <a:bodyPr/>
                    <a:lstStyle/>
                    <a:p>
                      <a:pPr algn="ctr" fontAlgn="ctr"/>
                      <a:r>
                        <a:rPr lang="en-IN" sz="900" u="none" strike="noStrike">
                          <a:effectLst/>
                        </a:rPr>
                        <a:t>04-08-2009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23-04-2010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02-07-2010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-15.99</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21.04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49</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522588764"/>
                  </a:ext>
                </a:extLst>
              </a:tr>
              <a:tr h="197534">
                <a:tc>
                  <a:txBody>
                    <a:bodyPr/>
                    <a:lstStyle/>
                    <a:p>
                      <a:pPr algn="ctr" fontAlgn="ctr"/>
                      <a:r>
                        <a:rPr lang="en-IN" sz="900" u="none" strike="noStrike">
                          <a:effectLst/>
                        </a:rPr>
                        <a:t>22-05-2013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15-01-2014</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03-02-2014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-5.76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11.66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165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489345112"/>
                  </a:ext>
                </a:extLst>
              </a:tr>
              <a:tr h="197534">
                <a:tc>
                  <a:txBody>
                    <a:bodyPr/>
                    <a:lstStyle/>
                    <a:p>
                      <a:pPr algn="ctr" fontAlgn="ctr"/>
                      <a:r>
                        <a:rPr lang="en-IN" sz="900" u="none" strike="noStrike">
                          <a:effectLst/>
                        </a:rPr>
                        <a:t>21-08-2013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15-01-2014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03-02-2014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-5.76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12.51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102</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53560828"/>
                  </a:ext>
                </a:extLst>
              </a:tr>
              <a:tr h="197534">
                <a:tc>
                  <a:txBody>
                    <a:bodyPr/>
                    <a:lstStyle/>
                    <a:p>
                      <a:pPr algn="ctr" fontAlgn="ctr"/>
                      <a:r>
                        <a:rPr lang="en-IN" sz="900" u="none" strike="noStrike">
                          <a:effectLst/>
                        </a:rPr>
                        <a:t>20-11-2013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18-09-2014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15-10-2014</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-7.4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12.91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593422055"/>
                  </a:ext>
                </a:extLst>
              </a:tr>
              <a:tr h="197534">
                <a:tc>
                  <a:txBody>
                    <a:bodyPr/>
                    <a:lstStyle/>
                    <a:p>
                      <a:pPr algn="ctr" fontAlgn="ctr"/>
                      <a:r>
                        <a:rPr lang="en-IN" sz="900" u="none" strike="noStrike">
                          <a:effectLst/>
                        </a:rPr>
                        <a:t>01-05-2015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21-05-2015</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11-02-2016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-14.16</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1.07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183</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864735136"/>
                  </a:ext>
                </a:extLst>
              </a:tr>
              <a:tr h="197534">
                <a:tc>
                  <a:txBody>
                    <a:bodyPr/>
                    <a:lstStyle/>
                    <a:p>
                      <a:pPr algn="ctr" fontAlgn="ctr"/>
                      <a:r>
                        <a:rPr lang="en-IN" sz="900" u="none" strike="noStrike">
                          <a:effectLst/>
                        </a:rPr>
                        <a:t>31-07-2015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03-11-2015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11-02-2016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-13.31</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0.28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68</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375314574"/>
                  </a:ext>
                </a:extLst>
              </a:tr>
              <a:tr h="197534">
                <a:tc>
                  <a:txBody>
                    <a:bodyPr/>
                    <a:lstStyle/>
                    <a:p>
                      <a:pPr algn="ctr" fontAlgn="ctr"/>
                      <a:r>
                        <a:rPr lang="en-IN" sz="900" u="none" strike="noStrike">
                          <a:effectLst/>
                        </a:rPr>
                        <a:t>29-10-2015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03-11-2015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11-02-2016</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-13.31</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0.98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68</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670679118"/>
                  </a:ext>
                </a:extLst>
              </a:tr>
              <a:tr h="197534">
                <a:tc>
                  <a:txBody>
                    <a:bodyPr/>
                    <a:lstStyle/>
                    <a:p>
                      <a:pPr algn="ctr" fontAlgn="ctr"/>
                      <a:r>
                        <a:rPr lang="en-IN" sz="900" u="none" strike="noStrike">
                          <a:effectLst/>
                        </a:rPr>
                        <a:t>17-11-2016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01-03-2017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13-04-2017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9.55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70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31</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6400432"/>
                  </a:ext>
                </a:extLst>
              </a:tr>
              <a:tr h="197534">
                <a:tc>
                  <a:txBody>
                    <a:bodyPr/>
                    <a:lstStyle/>
                    <a:p>
                      <a:pPr algn="ctr" fontAlgn="ctr"/>
                      <a:r>
                        <a:rPr lang="en-IN" sz="900" u="none" strike="noStrike">
                          <a:effectLst/>
                        </a:rPr>
                        <a:t>21-02-2017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26-01-2018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08-02-2018</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-10.16</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21.45</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236</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1295517351"/>
                  </a:ext>
                </a:extLst>
              </a:tr>
              <a:tr h="197534">
                <a:tc>
                  <a:txBody>
                    <a:bodyPr/>
                    <a:lstStyle/>
                    <a:p>
                      <a:pPr algn="ctr" fontAlgn="ctr"/>
                      <a:r>
                        <a:rPr lang="en-IN" sz="900" u="none" strike="noStrike">
                          <a:effectLst/>
                        </a:rPr>
                        <a:t>20-12-2017</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20-09-2018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20-12-2018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-15.81</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9.39</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189</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63</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968836944"/>
                  </a:ext>
                </a:extLst>
              </a:tr>
              <a:tr h="197534">
                <a:tc>
                  <a:txBody>
                    <a:bodyPr/>
                    <a:lstStyle/>
                    <a:p>
                      <a:pPr algn="ctr" fontAlgn="ctr"/>
                      <a:r>
                        <a:rPr lang="en-IN" sz="900" u="none" strike="noStrike">
                          <a:effectLst/>
                        </a:rPr>
                        <a:t>17-05-2018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20-09-2018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24-12-2018</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b="1" u="none" strike="noStrike" dirty="0">
                          <a:effectLst/>
                        </a:rPr>
                        <a:t>-19.78</a:t>
                      </a:r>
                      <a:endParaRPr lang="en-IN" sz="900" b="1"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7.74</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88</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65</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3214714553"/>
                  </a:ext>
                </a:extLst>
              </a:tr>
              <a:tr h="197534">
                <a:tc>
                  <a:txBody>
                    <a:bodyPr/>
                    <a:lstStyle/>
                    <a:p>
                      <a:pPr algn="ctr" fontAlgn="ctr"/>
                      <a:r>
                        <a:rPr lang="en-IN" sz="900" u="none" strike="noStrike">
                          <a:effectLst/>
                        </a:rPr>
                        <a:t>09-11-2020</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12-02-2021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04-03-2021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-4.23</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10.82</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66</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13</a:t>
                      </a:r>
                      <a:endParaRPr lang="en-IN" sz="900" b="0" i="0" u="none" strike="noStrike">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70583843"/>
                  </a:ext>
                </a:extLst>
              </a:tr>
              <a:tr h="197534">
                <a:tc>
                  <a:txBody>
                    <a:bodyPr/>
                    <a:lstStyle/>
                    <a:p>
                      <a:pPr algn="ctr" fontAlgn="ctr"/>
                      <a:r>
                        <a:rPr lang="en-IN" sz="900" u="none" strike="noStrike">
                          <a:effectLst/>
                        </a:rPr>
                        <a:t>25-02-2021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07-05-2021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12-05-2021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a:effectLst/>
                        </a:rPr>
                        <a:t>-4.01</a:t>
                      </a:r>
                      <a:endParaRPr lang="en-IN" sz="900" b="0" i="0" u="none" strike="noStrike">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10.53</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51</a:t>
                      </a:r>
                      <a:endParaRPr lang="en-IN" sz="900" b="0" i="0" u="none" strike="noStrike" dirty="0">
                        <a:solidFill>
                          <a:srgbClr val="000000"/>
                        </a:solidFill>
                        <a:effectLst/>
                        <a:latin typeface="Calibri" panose="020F0502020204030204" pitchFamily="34" charset="0"/>
                      </a:endParaRPr>
                    </a:p>
                  </a:txBody>
                  <a:tcPr marL="6289" marR="6289" marT="6289" marB="0" anchor="ctr"/>
                </a:tc>
                <a:tc>
                  <a:txBody>
                    <a:bodyPr/>
                    <a:lstStyle/>
                    <a:p>
                      <a:pPr algn="ctr" fontAlgn="ctr"/>
                      <a:r>
                        <a:rPr lang="en-IN" sz="900" u="none" strike="noStrike" dirty="0">
                          <a:effectLst/>
                        </a:rPr>
                        <a:t>3</a:t>
                      </a:r>
                      <a:endParaRPr lang="en-IN" sz="900" b="0" i="0" u="none" strike="noStrike" dirty="0">
                        <a:solidFill>
                          <a:srgbClr val="000000"/>
                        </a:solidFill>
                        <a:effectLst/>
                        <a:latin typeface="Calibri" panose="020F0502020204030204" pitchFamily="34" charset="0"/>
                      </a:endParaRPr>
                    </a:p>
                  </a:txBody>
                  <a:tcPr marL="6289" marR="6289" marT="6289" marB="0" anchor="ctr"/>
                </a:tc>
                <a:extLst>
                  <a:ext uri="{0D108BD9-81ED-4DB2-BD59-A6C34878D82A}">
                    <a16:rowId xmlns:a16="http://schemas.microsoft.com/office/drawing/2014/main" val="2333211485"/>
                  </a:ext>
                </a:extLst>
              </a:tr>
            </a:tbl>
          </a:graphicData>
        </a:graphic>
      </p:graphicFrame>
    </p:spTree>
    <p:extLst>
      <p:ext uri="{BB962C8B-B14F-4D97-AF65-F5344CB8AC3E}">
        <p14:creationId xmlns:p14="http://schemas.microsoft.com/office/powerpoint/2010/main" val="375341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Raw Signals: Log PE</a:t>
            </a:r>
            <a:endParaRPr lang="en-IN" sz="2400" dirty="0"/>
          </a:p>
        </p:txBody>
      </p:sp>
      <p:sp>
        <p:nvSpPr>
          <p:cNvPr id="8" name="TextBox 7">
            <a:extLst>
              <a:ext uri="{FF2B5EF4-FFF2-40B4-BE49-F238E27FC236}">
                <a16:creationId xmlns:a16="http://schemas.microsoft.com/office/drawing/2014/main" id="{D35435D8-9852-4580-948D-C42366977662}"/>
              </a:ext>
            </a:extLst>
          </p:cNvPr>
          <p:cNvSpPr txBox="1"/>
          <p:nvPr/>
        </p:nvSpPr>
        <p:spPr>
          <a:xfrm>
            <a:off x="503339" y="5798890"/>
            <a:ext cx="11185322" cy="415498"/>
          </a:xfrm>
          <a:prstGeom prst="rect">
            <a:avLst/>
          </a:prstGeom>
          <a:noFill/>
        </p:spPr>
        <p:txBody>
          <a:bodyPr wrap="square" rtlCol="0">
            <a:spAutoFit/>
          </a:bodyPr>
          <a:lstStyle/>
          <a:p>
            <a:r>
              <a:rPr lang="en-US" sz="1050" b="1" dirty="0"/>
              <a:t>Hit Ratio: 75 %</a:t>
            </a:r>
          </a:p>
          <a:p>
            <a:r>
              <a:rPr lang="en-US" sz="1050" dirty="0"/>
              <a:t>* Hit ratio is defined as DD more than 10 percent starting within a year</a:t>
            </a:r>
            <a:endParaRPr lang="en-IN" sz="1050" dirty="0"/>
          </a:p>
        </p:txBody>
      </p:sp>
      <p:graphicFrame>
        <p:nvGraphicFramePr>
          <p:cNvPr id="3" name="Table 2">
            <a:extLst>
              <a:ext uri="{FF2B5EF4-FFF2-40B4-BE49-F238E27FC236}">
                <a16:creationId xmlns:a16="http://schemas.microsoft.com/office/drawing/2014/main" id="{E1013C93-1CAC-43D1-8938-69089E6576DB}"/>
              </a:ext>
            </a:extLst>
          </p:cNvPr>
          <p:cNvGraphicFramePr>
            <a:graphicFrameLocks noGrp="1"/>
          </p:cNvGraphicFramePr>
          <p:nvPr>
            <p:extLst>
              <p:ext uri="{D42A27DB-BD31-4B8C-83A1-F6EECF244321}">
                <p14:modId xmlns:p14="http://schemas.microsoft.com/office/powerpoint/2010/main" val="98600384"/>
              </p:ext>
            </p:extLst>
          </p:nvPr>
        </p:nvGraphicFramePr>
        <p:xfrm>
          <a:off x="984359" y="922350"/>
          <a:ext cx="9479559" cy="4552572"/>
        </p:xfrm>
        <a:graphic>
          <a:graphicData uri="http://schemas.openxmlformats.org/drawingml/2006/table">
            <a:tbl>
              <a:tblPr firstRow="1" bandRow="1" bandCol="1">
                <a:tableStyleId>{073A0DAA-6AF3-43AB-8588-CEC1D06C72B9}</a:tableStyleId>
              </a:tblPr>
              <a:tblGrid>
                <a:gridCol w="1552209">
                  <a:extLst>
                    <a:ext uri="{9D8B030D-6E8A-4147-A177-3AD203B41FA5}">
                      <a16:colId xmlns:a16="http://schemas.microsoft.com/office/drawing/2014/main" val="143645160"/>
                    </a:ext>
                  </a:extLst>
                </a:gridCol>
                <a:gridCol w="1552209">
                  <a:extLst>
                    <a:ext uri="{9D8B030D-6E8A-4147-A177-3AD203B41FA5}">
                      <a16:colId xmlns:a16="http://schemas.microsoft.com/office/drawing/2014/main" val="1143579022"/>
                    </a:ext>
                  </a:extLst>
                </a:gridCol>
                <a:gridCol w="1552209">
                  <a:extLst>
                    <a:ext uri="{9D8B030D-6E8A-4147-A177-3AD203B41FA5}">
                      <a16:colId xmlns:a16="http://schemas.microsoft.com/office/drawing/2014/main" val="3541230617"/>
                    </a:ext>
                  </a:extLst>
                </a:gridCol>
                <a:gridCol w="1164157">
                  <a:extLst>
                    <a:ext uri="{9D8B030D-6E8A-4147-A177-3AD203B41FA5}">
                      <a16:colId xmlns:a16="http://schemas.microsoft.com/office/drawing/2014/main" val="3321867187"/>
                    </a:ext>
                  </a:extLst>
                </a:gridCol>
                <a:gridCol w="1025565">
                  <a:extLst>
                    <a:ext uri="{9D8B030D-6E8A-4147-A177-3AD203B41FA5}">
                      <a16:colId xmlns:a16="http://schemas.microsoft.com/office/drawing/2014/main" val="809472944"/>
                    </a:ext>
                  </a:extLst>
                </a:gridCol>
                <a:gridCol w="1302745">
                  <a:extLst>
                    <a:ext uri="{9D8B030D-6E8A-4147-A177-3AD203B41FA5}">
                      <a16:colId xmlns:a16="http://schemas.microsoft.com/office/drawing/2014/main" val="2218329147"/>
                    </a:ext>
                  </a:extLst>
                </a:gridCol>
                <a:gridCol w="1330465">
                  <a:extLst>
                    <a:ext uri="{9D8B030D-6E8A-4147-A177-3AD203B41FA5}">
                      <a16:colId xmlns:a16="http://schemas.microsoft.com/office/drawing/2014/main" val="1803803316"/>
                    </a:ext>
                  </a:extLst>
                </a:gridCol>
              </a:tblGrid>
              <a:tr h="180708">
                <a:tc>
                  <a:txBody>
                    <a:bodyPr/>
                    <a:lstStyle/>
                    <a:p>
                      <a:pPr algn="ctr" fontAlgn="ctr"/>
                      <a:r>
                        <a:rPr lang="en-IN" sz="800" u="none" strike="noStrike">
                          <a:effectLst/>
                        </a:rPr>
                        <a:t>signal_date</a:t>
                      </a:r>
                      <a:endParaRPr lang="en-IN" sz="800" b="1"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dirty="0" err="1">
                          <a:effectLst/>
                        </a:rPr>
                        <a:t>peak_date</a:t>
                      </a:r>
                      <a:endParaRPr lang="en-IN" sz="800" b="1"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a:effectLst/>
                        </a:rPr>
                        <a:t>trough_date</a:t>
                      </a:r>
                      <a:endParaRPr lang="en-IN" sz="800" b="1"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a:effectLst/>
                        </a:rPr>
                        <a:t>DrawDown</a:t>
                      </a:r>
                      <a:endParaRPr lang="en-IN" sz="800" b="1"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a:effectLst/>
                        </a:rPr>
                        <a:t>RunUp</a:t>
                      </a:r>
                      <a:endParaRPr lang="en-IN" sz="800" b="1"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a:effectLst/>
                        </a:rPr>
                        <a:t>SigToPeakDays</a:t>
                      </a:r>
                      <a:endParaRPr lang="en-IN" sz="800" b="1"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800" u="none" strike="noStrike">
                          <a:effectLst/>
                        </a:rPr>
                        <a:t>PeakToTroughDays</a:t>
                      </a:r>
                      <a:endParaRPr lang="en-IN" sz="800" b="1"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396276283"/>
                  </a:ext>
                </a:extLst>
              </a:tr>
              <a:tr h="182161">
                <a:tc>
                  <a:txBody>
                    <a:bodyPr/>
                    <a:lstStyle/>
                    <a:p>
                      <a:pPr algn="ctr" fontAlgn="ctr"/>
                      <a:r>
                        <a:rPr lang="en-IN" sz="900" u="none" strike="noStrike" dirty="0">
                          <a:effectLst/>
                        </a:rPr>
                        <a:t>16-05-2001</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21-05-2001</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21-09-2001</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-26.43</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82</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3663063396"/>
                  </a:ext>
                </a:extLst>
              </a:tr>
              <a:tr h="182161">
                <a:tc>
                  <a:txBody>
                    <a:bodyPr/>
                    <a:lstStyle/>
                    <a:p>
                      <a:pPr algn="ctr" fontAlgn="ctr"/>
                      <a:r>
                        <a:rPr lang="en-IN" sz="900" u="none" strike="noStrike" dirty="0">
                          <a:effectLst/>
                        </a:rPr>
                        <a:t>15-08-2001</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24-08-2001</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23-07-2002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-32.68</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0.59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224</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709063421"/>
                  </a:ext>
                </a:extLst>
              </a:tr>
              <a:tr h="182161">
                <a:tc>
                  <a:txBody>
                    <a:bodyPr/>
                    <a:lstStyle/>
                    <a:p>
                      <a:pPr algn="ctr" fontAlgn="ctr"/>
                      <a:r>
                        <a:rPr lang="en-IN" sz="900" u="none" strike="noStrike" dirty="0">
                          <a:effectLst/>
                        </a:rPr>
                        <a:t>19-11-2001</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04-01-2002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09-10-2002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-33.75</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1.86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32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192</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800758116"/>
                  </a:ext>
                </a:extLst>
              </a:tr>
              <a:tr h="182161">
                <a:tc>
                  <a:txBody>
                    <a:bodyPr/>
                    <a:lstStyle/>
                    <a:p>
                      <a:pPr algn="ctr" fontAlgn="ctr"/>
                      <a:r>
                        <a:rPr lang="en-IN" sz="900" u="none" strike="noStrike" dirty="0">
                          <a:effectLst/>
                        </a:rPr>
                        <a:t>25-02-2002</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19-03-2002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09-10-2002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-33.63</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5.49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142</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731280162"/>
                  </a:ext>
                </a:extLst>
              </a:tr>
              <a:tr h="182161">
                <a:tc>
                  <a:txBody>
                    <a:bodyPr/>
                    <a:lstStyle/>
                    <a:p>
                      <a:pPr algn="ctr" fontAlgn="ctr"/>
                      <a:r>
                        <a:rPr lang="en-IN" sz="900" u="none" strike="noStrike" dirty="0">
                          <a:effectLst/>
                        </a:rPr>
                        <a:t>13-07-2007</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09-10-2007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11-07-2008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-20.81</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0.81</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814193025"/>
                  </a:ext>
                </a:extLst>
              </a:tr>
              <a:tr h="182161">
                <a:tc>
                  <a:txBody>
                    <a:bodyPr/>
                    <a:lstStyle/>
                    <a:p>
                      <a:pPr algn="ctr" fontAlgn="ctr"/>
                      <a:r>
                        <a:rPr lang="en-IN" sz="900" u="none" strike="noStrike" dirty="0">
                          <a:effectLst/>
                        </a:rPr>
                        <a:t>11-10-2007</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12-10-2007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09-10-2008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-41.74</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0.48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250</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652576466"/>
                  </a:ext>
                </a:extLst>
              </a:tr>
              <a:tr h="182161">
                <a:tc>
                  <a:txBody>
                    <a:bodyPr/>
                    <a:lstStyle/>
                    <a:p>
                      <a:pPr algn="ctr" fontAlgn="ctr"/>
                      <a:r>
                        <a:rPr lang="en-IN" sz="900" u="none" strike="noStrike">
                          <a:effectLst/>
                        </a:rPr>
                        <a:t>11-01-2008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19-05-2008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20-11-2008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-47.26</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1.83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89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130</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542686055"/>
                  </a:ext>
                </a:extLst>
              </a:tr>
              <a:tr h="182161">
                <a:tc>
                  <a:txBody>
                    <a:bodyPr/>
                    <a:lstStyle/>
                    <a:p>
                      <a:pPr algn="ctr" fontAlgn="ctr"/>
                      <a:r>
                        <a:rPr lang="en-IN" sz="900" u="none" strike="noStrike">
                          <a:effectLst/>
                        </a:rPr>
                        <a:t>14-04-2008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19-05-2008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-52.58</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7.4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202</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684694682"/>
                  </a:ext>
                </a:extLst>
              </a:tr>
              <a:tr h="182161">
                <a:tc>
                  <a:txBody>
                    <a:bodyPr/>
                    <a:lstStyle/>
                    <a:p>
                      <a:pPr algn="ctr" fontAlgn="ctr"/>
                      <a:r>
                        <a:rPr lang="en-IN" sz="900" u="none" strike="noStrike">
                          <a:effectLst/>
                        </a:rPr>
                        <a:t>16-07-2008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11-08-2008</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-48.17</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4.81</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144</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196423774"/>
                  </a:ext>
                </a:extLst>
              </a:tr>
              <a:tr h="182161">
                <a:tc>
                  <a:txBody>
                    <a:bodyPr/>
                    <a:lstStyle/>
                    <a:p>
                      <a:pPr algn="ctr" fontAlgn="ctr"/>
                      <a:r>
                        <a:rPr lang="en-IN" sz="900" u="none" strike="noStrike">
                          <a:effectLst/>
                        </a:rPr>
                        <a:t>14-10-2008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04-11-2008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-32.73</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0.78</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84</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26175118"/>
                  </a:ext>
                </a:extLst>
              </a:tr>
              <a:tr h="182161">
                <a:tc>
                  <a:txBody>
                    <a:bodyPr/>
                    <a:lstStyle/>
                    <a:p>
                      <a:pPr algn="ctr" fontAlgn="ctr"/>
                      <a:r>
                        <a:rPr lang="en-IN" sz="900" u="none" strike="noStrike">
                          <a:effectLst/>
                        </a:rPr>
                        <a:t>14-01-2009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28-01-2009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09-03-2009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-22.6</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3.73</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165788070"/>
                  </a:ext>
                </a:extLst>
              </a:tr>
              <a:tr h="182161">
                <a:tc>
                  <a:txBody>
                    <a:bodyPr/>
                    <a:lstStyle/>
                    <a:p>
                      <a:pPr algn="ctr" fontAlgn="ctr"/>
                      <a:r>
                        <a:rPr lang="en-IN" sz="900" u="none" strike="noStrike">
                          <a:effectLst/>
                        </a:rPr>
                        <a:t>16-04-2009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19-01-2010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08-02-2010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solidFill>
                            <a:schemeClr val="tx1"/>
                          </a:solidFill>
                          <a:effectLst/>
                        </a:rPr>
                        <a:t>-8.13</a:t>
                      </a:r>
                      <a:endParaRPr lang="en-IN" sz="900" b="0" i="0" u="none" strike="noStrike">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32.93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14</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038338901"/>
                  </a:ext>
                </a:extLst>
              </a:tr>
              <a:tr h="182161">
                <a:tc>
                  <a:txBody>
                    <a:bodyPr/>
                    <a:lstStyle/>
                    <a:p>
                      <a:pPr algn="ctr" fontAlgn="ctr"/>
                      <a:r>
                        <a:rPr lang="en-IN" sz="900" u="none" strike="noStrike">
                          <a:effectLst/>
                        </a:rPr>
                        <a:t>29-01-2013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24-06-2013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solidFill>
                            <a:schemeClr val="tx1"/>
                          </a:solidFill>
                          <a:effectLst/>
                        </a:rPr>
                        <a:t>-5.76</a:t>
                      </a:r>
                      <a:endParaRPr lang="en-IN" sz="900" b="0"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10.7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79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116324639"/>
                  </a:ext>
                </a:extLst>
              </a:tr>
              <a:tr h="182161">
                <a:tc>
                  <a:txBody>
                    <a:bodyPr/>
                    <a:lstStyle/>
                    <a:p>
                      <a:pPr algn="ctr" fontAlgn="ctr"/>
                      <a:r>
                        <a:rPr lang="en-IN" sz="900" u="none" strike="noStrike">
                          <a:effectLst/>
                        </a:rPr>
                        <a:t>30-04-2013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24-06-2013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solidFill>
                            <a:schemeClr val="tx1"/>
                          </a:solidFill>
                          <a:effectLst/>
                        </a:rPr>
                        <a:t>-5.76</a:t>
                      </a:r>
                      <a:endParaRPr lang="en-IN" sz="900" b="0" i="0" u="none" strike="noStrike">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4.48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992515949"/>
                  </a:ext>
                </a:extLst>
              </a:tr>
              <a:tr h="182161">
                <a:tc>
                  <a:txBody>
                    <a:bodyPr/>
                    <a:lstStyle/>
                    <a:p>
                      <a:pPr algn="ctr" fontAlgn="ctr"/>
                      <a:r>
                        <a:rPr lang="en-IN" sz="900" u="none" strike="noStrike">
                          <a:effectLst/>
                        </a:rPr>
                        <a:t>03-11-2014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25-08-2015</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-12.35</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5.6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138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66</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166130636"/>
                  </a:ext>
                </a:extLst>
              </a:tr>
              <a:tr h="182161">
                <a:tc>
                  <a:txBody>
                    <a:bodyPr/>
                    <a:lstStyle/>
                    <a:p>
                      <a:pPr algn="ctr" fontAlgn="ctr"/>
                      <a:r>
                        <a:rPr lang="en-IN" sz="900" u="none" strike="noStrike">
                          <a:effectLst/>
                        </a:rPr>
                        <a:t>04-02-2015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20-01-2016</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-12.74</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4.37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75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167</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188987789"/>
                  </a:ext>
                </a:extLst>
              </a:tr>
              <a:tr h="182161">
                <a:tc>
                  <a:txBody>
                    <a:bodyPr/>
                    <a:lstStyle/>
                    <a:p>
                      <a:pPr algn="ctr" fontAlgn="ctr"/>
                      <a:r>
                        <a:rPr lang="en-IN" sz="900" u="none" strike="noStrike">
                          <a:effectLst/>
                        </a:rPr>
                        <a:t>06-05-2015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21-05-2015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11-02-2016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-14.16</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2.44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183</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3834221285"/>
                  </a:ext>
                </a:extLst>
              </a:tr>
              <a:tr h="182161">
                <a:tc>
                  <a:txBody>
                    <a:bodyPr/>
                    <a:lstStyle/>
                    <a:p>
                      <a:pPr algn="ctr" fontAlgn="ctr"/>
                      <a:r>
                        <a:rPr lang="en-IN" sz="900" u="none" strike="noStrike">
                          <a:effectLst/>
                        </a:rPr>
                        <a:t>05-08-2015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03-11-2015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11-02-2016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-13.31</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0.47</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68</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057256277"/>
                  </a:ext>
                </a:extLst>
              </a:tr>
              <a:tr h="182161">
                <a:tc>
                  <a:txBody>
                    <a:bodyPr/>
                    <a:lstStyle/>
                    <a:p>
                      <a:pPr algn="ctr" fontAlgn="ctr"/>
                      <a:r>
                        <a:rPr lang="en-IN" sz="900" u="none" strike="noStrike">
                          <a:effectLst/>
                        </a:rPr>
                        <a:t>03-11-2015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03-11-2015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11-02-2016</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-13.31</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68</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349038200"/>
                  </a:ext>
                </a:extLst>
              </a:tr>
              <a:tr h="182161">
                <a:tc>
                  <a:txBody>
                    <a:bodyPr/>
                    <a:lstStyle/>
                    <a:p>
                      <a:pPr algn="ctr" fontAlgn="ctr"/>
                      <a:r>
                        <a:rPr lang="en-IN" sz="900" u="none" strike="noStrike">
                          <a:effectLst/>
                        </a:rPr>
                        <a:t>11-01-2018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20-09-2018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24-12-2018</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-19.78</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5.9</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175</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65</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943756222"/>
                  </a:ext>
                </a:extLst>
              </a:tr>
              <a:tr h="182161">
                <a:tc>
                  <a:txBody>
                    <a:bodyPr/>
                    <a:lstStyle/>
                    <a:p>
                      <a:pPr algn="ctr" fontAlgn="ctr"/>
                      <a:r>
                        <a:rPr lang="en-IN" sz="900" u="none" strike="noStrike">
                          <a:effectLst/>
                        </a:rPr>
                        <a:t>02-01-2020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19-02-2020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23-03-2020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b="1" u="none" strike="noStrike" dirty="0">
                          <a:solidFill>
                            <a:schemeClr val="tx1"/>
                          </a:solidFill>
                          <a:effectLst/>
                        </a:rPr>
                        <a:t>-33.92</a:t>
                      </a:r>
                      <a:endParaRPr lang="en-IN" sz="900" b="1"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3.94</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33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920519116"/>
                  </a:ext>
                </a:extLst>
              </a:tr>
              <a:tr h="182161">
                <a:tc>
                  <a:txBody>
                    <a:bodyPr/>
                    <a:lstStyle/>
                    <a:p>
                      <a:pPr algn="ctr" fontAlgn="ctr"/>
                      <a:r>
                        <a:rPr lang="en-IN" sz="900" u="none" strike="noStrike">
                          <a:effectLst/>
                        </a:rPr>
                        <a:t>09-04-2020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02-09-2020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23-09-2020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solidFill>
                            <a:schemeClr val="tx1"/>
                          </a:solidFill>
                          <a:effectLst/>
                        </a:rPr>
                        <a:t>-9.6</a:t>
                      </a:r>
                      <a:endParaRPr lang="en-IN" sz="900" b="0" i="0" u="none" strike="noStrike">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28.35</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102</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14</a:t>
                      </a:r>
                      <a:endParaRPr lang="en-IN" sz="900" b="0" i="0" u="none" strike="noStrike">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4069421660"/>
                  </a:ext>
                </a:extLst>
              </a:tr>
              <a:tr h="182161">
                <a:tc>
                  <a:txBody>
                    <a:bodyPr/>
                    <a:lstStyle/>
                    <a:p>
                      <a:pPr algn="ctr" fontAlgn="ctr"/>
                      <a:r>
                        <a:rPr lang="en-IN" sz="900" u="none" strike="noStrike">
                          <a:effectLst/>
                        </a:rPr>
                        <a:t>10-07-2020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02-09-2020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23-09-2020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solidFill>
                            <a:schemeClr val="tx1"/>
                          </a:solidFill>
                          <a:effectLst/>
                        </a:rPr>
                        <a:t>-9.6</a:t>
                      </a:r>
                      <a:endParaRPr lang="en-IN" sz="900" b="0"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12.43</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39</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14</a:t>
                      </a:r>
                      <a:endParaRPr lang="en-IN" sz="900" b="0" i="0" u="none" strike="noStrike" dirty="0">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1235106569"/>
                  </a:ext>
                </a:extLst>
              </a:tr>
              <a:tr h="182161">
                <a:tc>
                  <a:txBody>
                    <a:bodyPr/>
                    <a:lstStyle/>
                    <a:p>
                      <a:pPr algn="ctr" fontAlgn="ctr"/>
                      <a:r>
                        <a:rPr lang="en-IN" sz="900" u="none" strike="noStrike">
                          <a:effectLst/>
                        </a:rPr>
                        <a:t>08-10-2020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12-10-2020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30-10-2020</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solidFill>
                            <a:schemeClr val="tx1"/>
                          </a:solidFill>
                          <a:effectLst/>
                        </a:rPr>
                        <a:t>-7.48</a:t>
                      </a:r>
                      <a:endParaRPr lang="en-IN" sz="900" b="0" i="0" u="none" strike="noStrike" dirty="0">
                        <a:solidFill>
                          <a:schemeClr val="tx1"/>
                        </a:solidFill>
                        <a:effectLst/>
                        <a:latin typeface="Calibri" panose="020F0502020204030204" pitchFamily="34" charset="0"/>
                      </a:endParaRPr>
                    </a:p>
                  </a:txBody>
                  <a:tcPr marL="6046" marR="6046" marT="6046" marB="0" anchor="ctr"/>
                </a:tc>
                <a:tc>
                  <a:txBody>
                    <a:bodyPr/>
                    <a:lstStyle/>
                    <a:p>
                      <a:pPr algn="ctr" fontAlgn="ctr"/>
                      <a:r>
                        <a:rPr lang="en-IN" sz="900" u="none" strike="noStrike">
                          <a:effectLst/>
                        </a:rPr>
                        <a:t>2.54</a:t>
                      </a:r>
                      <a:endParaRPr lang="en-IN" sz="900" b="0" i="0" u="none" strike="noStrike">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3</a:t>
                      </a:r>
                      <a:endParaRPr lang="en-IN" sz="900" b="0" i="0" u="none" strike="noStrike" dirty="0">
                        <a:solidFill>
                          <a:srgbClr val="000000"/>
                        </a:solidFill>
                        <a:effectLst/>
                        <a:latin typeface="Calibri" panose="020F0502020204030204" pitchFamily="34" charset="0"/>
                      </a:endParaRPr>
                    </a:p>
                  </a:txBody>
                  <a:tcPr marL="6046" marR="6046" marT="6046" marB="0" anchor="ctr"/>
                </a:tc>
                <a:tc>
                  <a:txBody>
                    <a:bodyPr/>
                    <a:lstStyle/>
                    <a:p>
                      <a:pPr algn="ctr" fontAlgn="ctr"/>
                      <a:r>
                        <a:rPr lang="en-IN" sz="900" u="none" strike="noStrike" dirty="0">
                          <a:effectLst/>
                        </a:rPr>
                        <a:t>14</a:t>
                      </a:r>
                      <a:endParaRPr lang="en-IN" sz="900" b="0" i="0" u="none" strike="noStrike" dirty="0">
                        <a:solidFill>
                          <a:srgbClr val="000000"/>
                        </a:solidFill>
                        <a:effectLst/>
                        <a:latin typeface="Calibri" panose="020F0502020204030204" pitchFamily="34" charset="0"/>
                      </a:endParaRPr>
                    </a:p>
                  </a:txBody>
                  <a:tcPr marL="6046" marR="6046" marT="6046" marB="0" anchor="ctr"/>
                </a:tc>
                <a:extLst>
                  <a:ext uri="{0D108BD9-81ED-4DB2-BD59-A6C34878D82A}">
                    <a16:rowId xmlns:a16="http://schemas.microsoft.com/office/drawing/2014/main" val="2491474930"/>
                  </a:ext>
                </a:extLst>
              </a:tr>
            </a:tbl>
          </a:graphicData>
        </a:graphic>
      </p:graphicFrame>
    </p:spTree>
    <p:extLst>
      <p:ext uri="{BB962C8B-B14F-4D97-AF65-F5344CB8AC3E}">
        <p14:creationId xmlns:p14="http://schemas.microsoft.com/office/powerpoint/2010/main" val="365589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Raw Signals to Trading Strategy</a:t>
            </a:r>
            <a:endParaRPr lang="en-IN" sz="2400" dirty="0"/>
          </a:p>
        </p:txBody>
      </p:sp>
      <p:sp>
        <p:nvSpPr>
          <p:cNvPr id="5" name="TextBox 4">
            <a:extLst>
              <a:ext uri="{FF2B5EF4-FFF2-40B4-BE49-F238E27FC236}">
                <a16:creationId xmlns:a16="http://schemas.microsoft.com/office/drawing/2014/main" id="{5715BF45-DE0C-438E-81F9-26287F79BD9D}"/>
              </a:ext>
            </a:extLst>
          </p:cNvPr>
          <p:cNvSpPr txBox="1"/>
          <p:nvPr/>
        </p:nvSpPr>
        <p:spPr>
          <a:xfrm>
            <a:off x="371912" y="782132"/>
            <a:ext cx="11316749" cy="4585871"/>
          </a:xfrm>
          <a:prstGeom prst="rect">
            <a:avLst/>
          </a:prstGeom>
          <a:noFill/>
        </p:spPr>
        <p:txBody>
          <a:bodyPr wrap="square" rtlCol="0">
            <a:spAutoFit/>
          </a:bodyPr>
          <a:lstStyle/>
          <a:p>
            <a:r>
              <a:rPr lang="en-IN" sz="1400" b="1" dirty="0">
                <a:latin typeface="Calibri" panose="020F0502020204030204" pitchFamily="34" charset="0"/>
                <a:cs typeface="Calibri" panose="020F0502020204030204" pitchFamily="34" charset="0"/>
              </a:rPr>
              <a:t>Commentary on Raw Signals:</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err="1">
                <a:latin typeface="Calibri" panose="020F0502020204030204" pitchFamily="34" charset="0"/>
                <a:cs typeface="Calibri" panose="020F0502020204030204" pitchFamily="34" charset="0"/>
              </a:rPr>
              <a:t>LogPE</a:t>
            </a:r>
            <a:r>
              <a:rPr lang="en-US" sz="1200" dirty="0">
                <a:latin typeface="Calibri" panose="020F0502020204030204" pitchFamily="34" charset="0"/>
                <a:cs typeface="Calibri" panose="020F0502020204030204" pitchFamily="34" charset="0"/>
              </a:rPr>
              <a:t> measure are better than BSEYD signals and more consistent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There are certain successful signals but with a big run-up before drawdown, this can be painful</a:t>
            </a:r>
          </a:p>
          <a:p>
            <a:pPr marL="285750"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The signals fake-out during aggressive QE </a:t>
            </a:r>
            <a:r>
              <a:rPr lang="en-US" sz="1200" b="1" dirty="0" err="1">
                <a:latin typeface="Calibri" panose="020F0502020204030204" pitchFamily="34" charset="0"/>
                <a:cs typeface="Calibri" panose="020F0502020204030204" pitchFamily="34" charset="0"/>
              </a:rPr>
              <a:t>upto</a:t>
            </a:r>
            <a:r>
              <a:rPr lang="en-US" sz="1200" b="1" dirty="0">
                <a:latin typeface="Calibri" panose="020F0502020204030204" pitchFamily="34" charset="0"/>
                <a:cs typeface="Calibri" panose="020F0502020204030204" pitchFamily="34" charset="0"/>
              </a:rPr>
              <a:t> 2016 and Taper tantrum (2012-13) and more recent after the covid rally (so they are sensitive to Fed actions and Puts)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Since we have seen the Raw signals we should be wary of formulating a </a:t>
            </a:r>
            <a:r>
              <a:rPr lang="en-US" sz="1200" dirty="0" err="1">
                <a:latin typeface="Calibri" panose="020F0502020204030204" pitchFamily="34" charset="0"/>
                <a:cs typeface="Calibri" panose="020F0502020204030204" pitchFamily="34" charset="0"/>
              </a:rPr>
              <a:t>strat</a:t>
            </a:r>
            <a:r>
              <a:rPr lang="en-US" sz="1200" dirty="0">
                <a:latin typeface="Calibri" panose="020F0502020204030204" pitchFamily="34" charset="0"/>
                <a:cs typeface="Calibri" panose="020F0502020204030204" pitchFamily="34" charset="0"/>
              </a:rPr>
              <a:t> to avoid any hindsight bias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Raw signals are one thing, we will try to use these signals to trade a strategy profitably</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Raw signal esp. the log PE are good , and would have averted most crashes in last 2 decades</a:t>
            </a:r>
          </a:p>
          <a:p>
            <a:pPr marL="285750"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I have to admit that a test should also be done on the cases (&gt;10%DD) when the system didn’t give any warnings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A longer period should have been checked but for data constraints</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r>
              <a:rPr lang="en-IN" sz="1400" b="1" dirty="0">
                <a:latin typeface="Calibri" panose="020F0502020204030204" pitchFamily="34" charset="0"/>
                <a:cs typeface="Calibri" panose="020F0502020204030204" pitchFamily="34" charset="0"/>
              </a:rPr>
              <a:t>Trading Signals:</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The original raw signals were meant to be early warning signals, we do not have access to data (options market) and VIX ETNs to formulate any sophisticated strategy to express our view</a:t>
            </a:r>
          </a:p>
          <a:p>
            <a:pPr marL="285750"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I have fetched data for 5% Put Protected SPX (^PPUT) and TLT ETF (</a:t>
            </a:r>
            <a:r>
              <a:rPr lang="en-US" sz="1200" b="1" dirty="0" err="1">
                <a:latin typeface="Calibri" panose="020F0502020204030204" pitchFamily="34" charset="0"/>
                <a:cs typeface="Calibri" panose="020F0502020204030204" pitchFamily="34" charset="0"/>
              </a:rPr>
              <a:t>Treas</a:t>
            </a:r>
            <a:r>
              <a:rPr lang="en-US" sz="1200" b="1" dirty="0">
                <a:latin typeface="Calibri" panose="020F0502020204030204" pitchFamily="34" charset="0"/>
                <a:cs typeface="Calibri" panose="020F0502020204030204" pitchFamily="34" charset="0"/>
              </a:rPr>
              <a:t> 20+ year) from </a:t>
            </a:r>
            <a:r>
              <a:rPr lang="en-US" sz="1200" b="1" dirty="0" err="1">
                <a:latin typeface="Calibri" panose="020F0502020204030204" pitchFamily="34" charset="0"/>
                <a:cs typeface="Calibri" panose="020F0502020204030204" pitchFamily="34" charset="0"/>
              </a:rPr>
              <a:t>cboe</a:t>
            </a:r>
            <a:r>
              <a:rPr lang="en-US" sz="1200" b="1" dirty="0">
                <a:latin typeface="Calibri" panose="020F0502020204030204" pitchFamily="34" charset="0"/>
                <a:cs typeface="Calibri" panose="020F0502020204030204" pitchFamily="34" charset="0"/>
              </a:rPr>
              <a:t> website and yahoo resp.</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So we use a Naïve strategy to re-allocate our assets completely (de-lever Risky Asset) to Hedge(PPUT/TLT) on first signal, to be conservative after deleveraging we will remain invested in the hedge for 252 </a:t>
            </a:r>
            <a:r>
              <a:rPr lang="en-US" sz="1200" dirty="0" err="1">
                <a:latin typeface="Calibri" panose="020F0502020204030204" pitchFamily="34" charset="0"/>
                <a:cs typeface="Calibri" panose="020F0502020204030204" pitchFamily="34" charset="0"/>
              </a:rPr>
              <a:t>Bdays</a:t>
            </a:r>
            <a:r>
              <a:rPr lang="en-US" sz="1200" dirty="0">
                <a:latin typeface="Calibri" panose="020F0502020204030204" pitchFamily="34" charset="0"/>
                <a:cs typeface="Calibri" panose="020F0502020204030204" pitchFamily="34" charset="0"/>
              </a:rPr>
              <a:t>, and then again do risk-on given we do not have any risk-off signal on that day</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It can be argued that will be unfair, but lets assume it as a compensation for any hindsight bias because of our knowledge</a:t>
            </a:r>
          </a:p>
          <a:p>
            <a:pPr marL="285750"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TXN cost 10 bps for both SPX and Hedge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Target weight rebalancing is not done during any intervening period and weights are allocated back and forth only on the turn of Buy-Sell signal days</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Ideally I should have used SPY (and Adj Close which would have been TR) but the PPUTs are based of SPX so if have used close of SPY, while using TLT I am using adj. close i.e. TR values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Long only portfolio, No Leverage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The runups can be painful if we take the signal as a short signal, and that is expected because the signals are meant to be an early warning system</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88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43719"/>
            <a:ext cx="9479560" cy="461665"/>
          </a:xfrm>
          <a:prstGeom prst="rect">
            <a:avLst/>
          </a:prstGeom>
          <a:noFill/>
        </p:spPr>
        <p:txBody>
          <a:bodyPr wrap="square" rtlCol="0">
            <a:spAutoFit/>
          </a:bodyPr>
          <a:lstStyle/>
          <a:p>
            <a:r>
              <a:rPr lang="en-US" sz="2400" dirty="0"/>
              <a:t>Trading Strategy: Performance: Log PE Measure</a:t>
            </a:r>
            <a:endParaRPr lang="en-IN" sz="2400" dirty="0"/>
          </a:p>
        </p:txBody>
      </p:sp>
      <p:sp>
        <p:nvSpPr>
          <p:cNvPr id="8" name="TextBox 7">
            <a:extLst>
              <a:ext uri="{FF2B5EF4-FFF2-40B4-BE49-F238E27FC236}">
                <a16:creationId xmlns:a16="http://schemas.microsoft.com/office/drawing/2014/main" id="{D35435D8-9852-4580-948D-C42366977662}"/>
              </a:ext>
            </a:extLst>
          </p:cNvPr>
          <p:cNvSpPr txBox="1"/>
          <p:nvPr/>
        </p:nvSpPr>
        <p:spPr>
          <a:xfrm>
            <a:off x="503339" y="5798890"/>
            <a:ext cx="11185322" cy="415498"/>
          </a:xfrm>
          <a:prstGeom prst="rect">
            <a:avLst/>
          </a:prstGeom>
          <a:noFill/>
        </p:spPr>
        <p:txBody>
          <a:bodyPr wrap="square" rtlCol="0">
            <a:spAutoFit/>
          </a:bodyPr>
          <a:lstStyle/>
          <a:p>
            <a:r>
              <a:rPr lang="en-US" sz="1050" b="1" dirty="0"/>
              <a:t>Hit Ratio: 64.71 %</a:t>
            </a:r>
          </a:p>
          <a:p>
            <a:r>
              <a:rPr lang="en-US" sz="1050" dirty="0"/>
              <a:t>* Hit ratio is defined as DD more than 10 percent starting in 6 months to year period</a:t>
            </a:r>
            <a:endParaRPr lang="en-IN" sz="1050" dirty="0"/>
          </a:p>
        </p:txBody>
      </p:sp>
      <p:sp>
        <p:nvSpPr>
          <p:cNvPr id="12" name="TextBox 11">
            <a:extLst>
              <a:ext uri="{FF2B5EF4-FFF2-40B4-BE49-F238E27FC236}">
                <a16:creationId xmlns:a16="http://schemas.microsoft.com/office/drawing/2014/main" id="{D67BCCB9-205D-40B1-B553-BD2911F6FCDF}"/>
              </a:ext>
            </a:extLst>
          </p:cNvPr>
          <p:cNvSpPr txBox="1"/>
          <p:nvPr/>
        </p:nvSpPr>
        <p:spPr>
          <a:xfrm>
            <a:off x="572494" y="4262592"/>
            <a:ext cx="3172570" cy="1015663"/>
          </a:xfrm>
          <a:prstGeom prst="rect">
            <a:avLst/>
          </a:prstGeom>
          <a:noFill/>
        </p:spPr>
        <p:txBody>
          <a:bodyPr wrap="square" rtlCol="0">
            <a:spAutoFit/>
          </a:bodyPr>
          <a:lstStyle/>
          <a:p>
            <a:pPr marL="171450" indent="-171450">
              <a:buFont typeface="Arial" panose="020B0604020202020204" pitchFamily="34" charset="0"/>
              <a:buChar char="•"/>
            </a:pPr>
            <a:r>
              <a:rPr lang="en-US" sz="1000" b="1" dirty="0"/>
              <a:t>Init Cap  = USD 1 Mio</a:t>
            </a:r>
          </a:p>
          <a:p>
            <a:pPr marL="171450" indent="-171450">
              <a:buFont typeface="Arial" panose="020B0604020202020204" pitchFamily="34" charset="0"/>
              <a:buChar char="•"/>
            </a:pPr>
            <a:r>
              <a:rPr lang="en-US" sz="1000" b="1" dirty="0"/>
              <a:t>BM = SPY Close For PPUT and SPY Adj Close(TR) for TLT</a:t>
            </a:r>
          </a:p>
          <a:p>
            <a:pPr marL="171450" indent="-171450">
              <a:buFont typeface="Arial" panose="020B0604020202020204" pitchFamily="34" charset="0"/>
              <a:buChar char="•"/>
            </a:pPr>
            <a:r>
              <a:rPr lang="en-US" sz="1000" b="1" dirty="0"/>
              <a:t>Hedge </a:t>
            </a:r>
            <a:r>
              <a:rPr lang="en-US" sz="1000" b="1" dirty="0" err="1"/>
              <a:t>BuyHold</a:t>
            </a:r>
            <a:r>
              <a:rPr lang="en-US" sz="1000" b="1" dirty="0"/>
              <a:t> is the </a:t>
            </a:r>
            <a:r>
              <a:rPr lang="en-US" sz="1000" b="1" dirty="0" err="1"/>
              <a:t>eqt</a:t>
            </a:r>
            <a:r>
              <a:rPr lang="en-US" sz="1000" b="1" dirty="0"/>
              <a:t> curve if we would have been always been in Risk off asset instead (TLT or PPUTs)</a:t>
            </a:r>
            <a:endParaRPr lang="en-IN" sz="1000" b="1" dirty="0"/>
          </a:p>
        </p:txBody>
      </p:sp>
      <p:sp>
        <p:nvSpPr>
          <p:cNvPr id="13" name="TextBox 12">
            <a:extLst>
              <a:ext uri="{FF2B5EF4-FFF2-40B4-BE49-F238E27FC236}">
                <a16:creationId xmlns:a16="http://schemas.microsoft.com/office/drawing/2014/main" id="{4F3C6261-3130-4C89-8885-371DBDE4B6F5}"/>
              </a:ext>
            </a:extLst>
          </p:cNvPr>
          <p:cNvSpPr txBox="1"/>
          <p:nvPr/>
        </p:nvSpPr>
        <p:spPr>
          <a:xfrm>
            <a:off x="6473686" y="1179853"/>
            <a:ext cx="4705847" cy="1323439"/>
          </a:xfrm>
          <a:prstGeom prst="rect">
            <a:avLst/>
          </a:prstGeom>
          <a:noFill/>
        </p:spPr>
        <p:txBody>
          <a:bodyPr wrap="square" rtlCol="0">
            <a:spAutoFit/>
          </a:bodyPr>
          <a:lstStyle/>
          <a:p>
            <a:r>
              <a:rPr lang="en-US" sz="1000" b="1" dirty="0"/>
              <a:t>Comments</a:t>
            </a:r>
            <a:r>
              <a:rPr lang="en-US" sz="1000" dirty="0"/>
              <a:t>:</a:t>
            </a:r>
          </a:p>
          <a:p>
            <a:pPr marL="171450" indent="-171450">
              <a:buFont typeface="Arial" panose="020B0604020202020204" pitchFamily="34" charset="0"/>
              <a:buChar char="•"/>
            </a:pPr>
            <a:r>
              <a:rPr lang="en-US" sz="1000" b="1" i="1" dirty="0"/>
              <a:t>One would expect that PPUT will perform better given its is protected at 5% but it was able to save dd during GFC and also during ‘19 correction- Static Hedges are not so good for portfolio protection</a:t>
            </a:r>
          </a:p>
          <a:p>
            <a:pPr marL="171450" indent="-171450">
              <a:buFont typeface="Arial" panose="020B0604020202020204" pitchFamily="34" charset="0"/>
              <a:buChar char="•"/>
            </a:pPr>
            <a:r>
              <a:rPr lang="en-US" sz="1000" dirty="0"/>
              <a:t>TLT performs good but as the strategy is Naïve around timing it tends to hold TLT beyond its utility</a:t>
            </a:r>
          </a:p>
          <a:p>
            <a:pPr marL="171450" indent="-171450">
              <a:buFont typeface="Arial" panose="020B0604020202020204" pitchFamily="34" charset="0"/>
              <a:buChar char="•"/>
            </a:pPr>
            <a:r>
              <a:rPr lang="en-US" sz="1000" dirty="0"/>
              <a:t>Significantly reduces the drawdowns</a:t>
            </a:r>
          </a:p>
          <a:p>
            <a:pPr marL="171450" indent="-171450">
              <a:buFont typeface="Arial" panose="020B0604020202020204" pitchFamily="34" charset="0"/>
              <a:buChar char="•"/>
            </a:pPr>
            <a:r>
              <a:rPr lang="en-US" sz="1000" b="1" i="1" dirty="0"/>
              <a:t>Has good timing of risk on risk off red dotted lines</a:t>
            </a:r>
            <a:endParaRPr lang="en-IN" sz="1000" b="1" i="1" dirty="0"/>
          </a:p>
        </p:txBody>
      </p:sp>
      <p:pic>
        <p:nvPicPr>
          <p:cNvPr id="4" name="Picture 3">
            <a:extLst>
              <a:ext uri="{FF2B5EF4-FFF2-40B4-BE49-F238E27FC236}">
                <a16:creationId xmlns:a16="http://schemas.microsoft.com/office/drawing/2014/main" id="{44C2947B-353F-43EB-A3CD-889C5E357B25}"/>
              </a:ext>
            </a:extLst>
          </p:cNvPr>
          <p:cNvPicPr>
            <a:picLocks noChangeAspect="1"/>
          </p:cNvPicPr>
          <p:nvPr/>
        </p:nvPicPr>
        <p:blipFill>
          <a:blip r:embed="rId2"/>
          <a:stretch>
            <a:fillRect/>
          </a:stretch>
        </p:blipFill>
        <p:spPr>
          <a:xfrm>
            <a:off x="113969" y="705385"/>
            <a:ext cx="6224478" cy="2728796"/>
          </a:xfrm>
          <a:prstGeom prst="rect">
            <a:avLst/>
          </a:prstGeom>
        </p:spPr>
      </p:pic>
      <p:pic>
        <p:nvPicPr>
          <p:cNvPr id="6" name="Picture 5">
            <a:extLst>
              <a:ext uri="{FF2B5EF4-FFF2-40B4-BE49-F238E27FC236}">
                <a16:creationId xmlns:a16="http://schemas.microsoft.com/office/drawing/2014/main" id="{6792FC5F-65FB-42FC-9361-FA778B478D81}"/>
              </a:ext>
            </a:extLst>
          </p:cNvPr>
          <p:cNvPicPr>
            <a:picLocks noChangeAspect="1"/>
          </p:cNvPicPr>
          <p:nvPr/>
        </p:nvPicPr>
        <p:blipFill>
          <a:blip r:embed="rId3"/>
          <a:stretch>
            <a:fillRect/>
          </a:stretch>
        </p:blipFill>
        <p:spPr>
          <a:xfrm>
            <a:off x="5257467" y="2977761"/>
            <a:ext cx="6720711" cy="2890306"/>
          </a:xfrm>
          <a:prstGeom prst="rect">
            <a:avLst/>
          </a:prstGeom>
        </p:spPr>
      </p:pic>
    </p:spTree>
    <p:extLst>
      <p:ext uri="{BB962C8B-B14F-4D97-AF65-F5344CB8AC3E}">
        <p14:creationId xmlns:p14="http://schemas.microsoft.com/office/powerpoint/2010/main" val="108209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43719"/>
            <a:ext cx="9479560" cy="461665"/>
          </a:xfrm>
          <a:prstGeom prst="rect">
            <a:avLst/>
          </a:prstGeom>
          <a:noFill/>
        </p:spPr>
        <p:txBody>
          <a:bodyPr wrap="square" rtlCol="0">
            <a:spAutoFit/>
          </a:bodyPr>
          <a:lstStyle/>
          <a:p>
            <a:r>
              <a:rPr lang="en-US" sz="2400" dirty="0"/>
              <a:t>Trading Strategy: Performance: BSEYD Measure</a:t>
            </a:r>
            <a:endParaRPr lang="en-IN" sz="2400" dirty="0"/>
          </a:p>
        </p:txBody>
      </p:sp>
      <p:sp>
        <p:nvSpPr>
          <p:cNvPr id="8" name="TextBox 7">
            <a:extLst>
              <a:ext uri="{FF2B5EF4-FFF2-40B4-BE49-F238E27FC236}">
                <a16:creationId xmlns:a16="http://schemas.microsoft.com/office/drawing/2014/main" id="{D35435D8-9852-4580-948D-C42366977662}"/>
              </a:ext>
            </a:extLst>
          </p:cNvPr>
          <p:cNvSpPr txBox="1"/>
          <p:nvPr/>
        </p:nvSpPr>
        <p:spPr>
          <a:xfrm>
            <a:off x="503339" y="5798890"/>
            <a:ext cx="11185322" cy="415498"/>
          </a:xfrm>
          <a:prstGeom prst="rect">
            <a:avLst/>
          </a:prstGeom>
          <a:noFill/>
        </p:spPr>
        <p:txBody>
          <a:bodyPr wrap="square" rtlCol="0">
            <a:spAutoFit/>
          </a:bodyPr>
          <a:lstStyle/>
          <a:p>
            <a:r>
              <a:rPr lang="en-US" sz="1050" b="1" dirty="0"/>
              <a:t>Hit Ratio: 64.71 %</a:t>
            </a:r>
          </a:p>
          <a:p>
            <a:r>
              <a:rPr lang="en-US" sz="1050" dirty="0"/>
              <a:t>* Hit ratio is defined as DD more than 10 percent starting in 6 months to year period</a:t>
            </a:r>
            <a:endParaRPr lang="en-IN" sz="1050" dirty="0"/>
          </a:p>
        </p:txBody>
      </p:sp>
      <p:sp>
        <p:nvSpPr>
          <p:cNvPr id="12" name="TextBox 11">
            <a:extLst>
              <a:ext uri="{FF2B5EF4-FFF2-40B4-BE49-F238E27FC236}">
                <a16:creationId xmlns:a16="http://schemas.microsoft.com/office/drawing/2014/main" id="{D67BCCB9-205D-40B1-B553-BD2911F6FCDF}"/>
              </a:ext>
            </a:extLst>
          </p:cNvPr>
          <p:cNvSpPr txBox="1"/>
          <p:nvPr/>
        </p:nvSpPr>
        <p:spPr>
          <a:xfrm>
            <a:off x="572494" y="4262592"/>
            <a:ext cx="3172570" cy="707886"/>
          </a:xfrm>
          <a:prstGeom prst="rect">
            <a:avLst/>
          </a:prstGeom>
          <a:noFill/>
        </p:spPr>
        <p:txBody>
          <a:bodyPr wrap="square" rtlCol="0">
            <a:spAutoFit/>
          </a:bodyPr>
          <a:lstStyle/>
          <a:p>
            <a:pPr marL="171450" indent="-171450">
              <a:buFont typeface="Arial" panose="020B0604020202020204" pitchFamily="34" charset="0"/>
              <a:buChar char="•"/>
            </a:pPr>
            <a:r>
              <a:rPr lang="en-US" sz="1000" b="1" dirty="0"/>
              <a:t>Init Cap  = USD 1 Mio</a:t>
            </a:r>
          </a:p>
          <a:p>
            <a:pPr marL="171450" indent="-171450">
              <a:buFont typeface="Arial" panose="020B0604020202020204" pitchFamily="34" charset="0"/>
              <a:buChar char="•"/>
            </a:pPr>
            <a:r>
              <a:rPr lang="en-US" sz="1000" b="1" dirty="0"/>
              <a:t>BM = SPY For PPUT and SPY Adj Close(TR) for TLT</a:t>
            </a:r>
          </a:p>
          <a:p>
            <a:pPr marL="171450" indent="-171450">
              <a:buFont typeface="Arial" panose="020B0604020202020204" pitchFamily="34" charset="0"/>
              <a:buChar char="•"/>
            </a:pPr>
            <a:r>
              <a:rPr lang="en-US" sz="1000" b="1" dirty="0"/>
              <a:t>Hedge </a:t>
            </a:r>
            <a:r>
              <a:rPr lang="en-US" sz="1000" b="1" dirty="0" err="1"/>
              <a:t>BuyHold</a:t>
            </a:r>
            <a:r>
              <a:rPr lang="en-US" sz="1000" b="1" dirty="0"/>
              <a:t> is the </a:t>
            </a:r>
            <a:r>
              <a:rPr lang="en-US" sz="1000" b="1" dirty="0" err="1"/>
              <a:t>eqt</a:t>
            </a:r>
            <a:r>
              <a:rPr lang="en-US" sz="1000" b="1" dirty="0"/>
              <a:t> curve if we would have been always been in Risk off asset instead</a:t>
            </a:r>
            <a:endParaRPr lang="en-IN" sz="1000" b="1" dirty="0"/>
          </a:p>
        </p:txBody>
      </p:sp>
      <p:sp>
        <p:nvSpPr>
          <p:cNvPr id="13" name="TextBox 12">
            <a:extLst>
              <a:ext uri="{FF2B5EF4-FFF2-40B4-BE49-F238E27FC236}">
                <a16:creationId xmlns:a16="http://schemas.microsoft.com/office/drawing/2014/main" id="{4F3C6261-3130-4C89-8885-371DBDE4B6F5}"/>
              </a:ext>
            </a:extLst>
          </p:cNvPr>
          <p:cNvSpPr txBox="1"/>
          <p:nvPr/>
        </p:nvSpPr>
        <p:spPr>
          <a:xfrm>
            <a:off x="6473686" y="1179853"/>
            <a:ext cx="4705847" cy="861774"/>
          </a:xfrm>
          <a:prstGeom prst="rect">
            <a:avLst/>
          </a:prstGeom>
          <a:noFill/>
        </p:spPr>
        <p:txBody>
          <a:bodyPr wrap="square" rtlCol="0">
            <a:spAutoFit/>
          </a:bodyPr>
          <a:lstStyle/>
          <a:p>
            <a:r>
              <a:rPr lang="en-US" sz="1000" b="1" dirty="0"/>
              <a:t>Comments</a:t>
            </a:r>
            <a:r>
              <a:rPr lang="en-US" sz="1000" dirty="0"/>
              <a:t>:</a:t>
            </a:r>
          </a:p>
          <a:p>
            <a:pPr marL="171450" indent="-171450">
              <a:buFont typeface="Arial" panose="020B0604020202020204" pitchFamily="34" charset="0"/>
              <a:buChar char="•"/>
            </a:pPr>
            <a:r>
              <a:rPr lang="en-US" sz="1000" dirty="0"/>
              <a:t>BSEYD signals have been good in the past and it leveraged and deleveraged at the right moments</a:t>
            </a:r>
          </a:p>
          <a:p>
            <a:pPr marL="171450" indent="-171450">
              <a:buFont typeface="Arial" panose="020B0604020202020204" pitchFamily="34" charset="0"/>
              <a:buChar char="•"/>
            </a:pPr>
            <a:r>
              <a:rPr lang="en-US" sz="1000" dirty="0"/>
              <a:t>But it has floundered in the most recent past : Pre and Post Covid</a:t>
            </a:r>
          </a:p>
          <a:p>
            <a:pPr marL="171450" indent="-171450">
              <a:buFont typeface="Arial" panose="020B0604020202020204" pitchFamily="34" charset="0"/>
              <a:buChar char="•"/>
            </a:pPr>
            <a:r>
              <a:rPr lang="en-US" sz="1000" dirty="0"/>
              <a:t>It is very sensitive to central Bank intervention </a:t>
            </a:r>
          </a:p>
        </p:txBody>
      </p:sp>
      <p:pic>
        <p:nvPicPr>
          <p:cNvPr id="4" name="Picture 3">
            <a:extLst>
              <a:ext uri="{FF2B5EF4-FFF2-40B4-BE49-F238E27FC236}">
                <a16:creationId xmlns:a16="http://schemas.microsoft.com/office/drawing/2014/main" id="{8B585D12-E779-4957-95B0-930770112723}"/>
              </a:ext>
            </a:extLst>
          </p:cNvPr>
          <p:cNvPicPr>
            <a:picLocks noChangeAspect="1"/>
          </p:cNvPicPr>
          <p:nvPr/>
        </p:nvPicPr>
        <p:blipFill>
          <a:blip r:embed="rId2"/>
          <a:stretch>
            <a:fillRect/>
          </a:stretch>
        </p:blipFill>
        <p:spPr>
          <a:xfrm>
            <a:off x="407550" y="831408"/>
            <a:ext cx="5950626" cy="2531994"/>
          </a:xfrm>
          <a:prstGeom prst="rect">
            <a:avLst/>
          </a:prstGeom>
        </p:spPr>
      </p:pic>
      <p:pic>
        <p:nvPicPr>
          <p:cNvPr id="6" name="Picture 5">
            <a:extLst>
              <a:ext uri="{FF2B5EF4-FFF2-40B4-BE49-F238E27FC236}">
                <a16:creationId xmlns:a16="http://schemas.microsoft.com/office/drawing/2014/main" id="{F190BE55-690F-419A-9A27-4421BF6260CB}"/>
              </a:ext>
            </a:extLst>
          </p:cNvPr>
          <p:cNvPicPr>
            <a:picLocks noChangeAspect="1"/>
          </p:cNvPicPr>
          <p:nvPr/>
        </p:nvPicPr>
        <p:blipFill>
          <a:blip r:embed="rId3"/>
          <a:stretch>
            <a:fillRect/>
          </a:stretch>
        </p:blipFill>
        <p:spPr>
          <a:xfrm>
            <a:off x="5236255" y="2834138"/>
            <a:ext cx="6752210" cy="2964752"/>
          </a:xfrm>
          <a:prstGeom prst="rect">
            <a:avLst/>
          </a:prstGeom>
        </p:spPr>
      </p:pic>
    </p:spTree>
    <p:extLst>
      <p:ext uri="{BB962C8B-B14F-4D97-AF65-F5344CB8AC3E}">
        <p14:creationId xmlns:p14="http://schemas.microsoft.com/office/powerpoint/2010/main" val="202218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Trading Strategy: Performance Metrics</a:t>
            </a:r>
            <a:endParaRPr lang="en-IN" sz="2400" dirty="0"/>
          </a:p>
        </p:txBody>
      </p:sp>
      <p:graphicFrame>
        <p:nvGraphicFramePr>
          <p:cNvPr id="18" name="Table 17">
            <a:extLst>
              <a:ext uri="{FF2B5EF4-FFF2-40B4-BE49-F238E27FC236}">
                <a16:creationId xmlns:a16="http://schemas.microsoft.com/office/drawing/2014/main" id="{79F3C4CF-DB43-45E6-8380-C84C2A09A500}"/>
              </a:ext>
            </a:extLst>
          </p:cNvPr>
          <p:cNvGraphicFramePr>
            <a:graphicFrameLocks noGrp="1"/>
          </p:cNvGraphicFramePr>
          <p:nvPr>
            <p:extLst>
              <p:ext uri="{D42A27DB-BD31-4B8C-83A1-F6EECF244321}">
                <p14:modId xmlns:p14="http://schemas.microsoft.com/office/powerpoint/2010/main" val="782689000"/>
              </p:ext>
            </p:extLst>
          </p:nvPr>
        </p:nvGraphicFramePr>
        <p:xfrm>
          <a:off x="723694" y="893545"/>
          <a:ext cx="4468508" cy="2535455"/>
        </p:xfrm>
        <a:graphic>
          <a:graphicData uri="http://schemas.openxmlformats.org/drawingml/2006/table">
            <a:tbl>
              <a:tblPr firstRow="1" firstCol="1" bandRow="1" bandCol="1">
                <a:tableStyleId>{3C2FFA5D-87B4-456A-9821-1D502468CF0F}</a:tableStyleId>
              </a:tblPr>
              <a:tblGrid>
                <a:gridCol w="1553505">
                  <a:extLst>
                    <a:ext uri="{9D8B030D-6E8A-4147-A177-3AD203B41FA5}">
                      <a16:colId xmlns:a16="http://schemas.microsoft.com/office/drawing/2014/main" val="828815351"/>
                    </a:ext>
                  </a:extLst>
                </a:gridCol>
                <a:gridCol w="942576">
                  <a:extLst>
                    <a:ext uri="{9D8B030D-6E8A-4147-A177-3AD203B41FA5}">
                      <a16:colId xmlns:a16="http://schemas.microsoft.com/office/drawing/2014/main" val="3425358787"/>
                    </a:ext>
                  </a:extLst>
                </a:gridCol>
                <a:gridCol w="942576">
                  <a:extLst>
                    <a:ext uri="{9D8B030D-6E8A-4147-A177-3AD203B41FA5}">
                      <a16:colId xmlns:a16="http://schemas.microsoft.com/office/drawing/2014/main" val="1917239133"/>
                    </a:ext>
                  </a:extLst>
                </a:gridCol>
                <a:gridCol w="1029851">
                  <a:extLst>
                    <a:ext uri="{9D8B030D-6E8A-4147-A177-3AD203B41FA5}">
                      <a16:colId xmlns:a16="http://schemas.microsoft.com/office/drawing/2014/main" val="2784888577"/>
                    </a:ext>
                  </a:extLst>
                </a:gridCol>
              </a:tblGrid>
              <a:tr h="256755">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Strategy with TLT(SPY)</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Log PE</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BSEYD</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dirty="0" err="1">
                          <a:solidFill>
                            <a:srgbClr val="000000"/>
                          </a:solidFill>
                          <a:effectLst/>
                          <a:latin typeface="Calibri" panose="020F0502020204030204" pitchFamily="34" charset="0"/>
                          <a:cs typeface="Calibri" panose="020F0502020204030204" pitchFamily="34" charset="0"/>
                        </a:rPr>
                        <a:t>Buy&amp;Hold</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12466284"/>
                  </a:ext>
                </a:extLst>
              </a:tr>
              <a:tr h="256755">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Start</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30-Jul-02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30-Jul-02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30-Jul-02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14785255"/>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End</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06-Aug-21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06-Aug-21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06-Aug-21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999413329"/>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Cuml. Ret</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1005.50%</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594.75%</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604.64%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111575338"/>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CAGR%</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13.46%</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10.72%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10.80%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75573287"/>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Sharpe</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0.91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0.72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0.63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111905828"/>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Sortino</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1.32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1.02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0.89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641132948"/>
                  </a:ext>
                </a:extLst>
              </a:tr>
              <a:tr h="256755">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Max DD</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-26.59%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-33.72%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-55.19%</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047807257"/>
                  </a:ext>
                </a:extLst>
              </a:tr>
              <a:tr h="481415">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Longest DD days</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             723 </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             744 </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            1,772 </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644142631"/>
                  </a:ext>
                </a:extLst>
              </a:tr>
            </a:tbl>
          </a:graphicData>
        </a:graphic>
      </p:graphicFrame>
      <p:graphicFrame>
        <p:nvGraphicFramePr>
          <p:cNvPr id="4" name="Table 3">
            <a:extLst>
              <a:ext uri="{FF2B5EF4-FFF2-40B4-BE49-F238E27FC236}">
                <a16:creationId xmlns:a16="http://schemas.microsoft.com/office/drawing/2014/main" id="{2AB1D702-8E9F-45C0-AA8C-CF054EAF971F}"/>
              </a:ext>
            </a:extLst>
          </p:cNvPr>
          <p:cNvGraphicFramePr>
            <a:graphicFrameLocks noGrp="1"/>
          </p:cNvGraphicFramePr>
          <p:nvPr>
            <p:extLst>
              <p:ext uri="{D42A27DB-BD31-4B8C-83A1-F6EECF244321}">
                <p14:modId xmlns:p14="http://schemas.microsoft.com/office/powerpoint/2010/main" val="3088541565"/>
              </p:ext>
            </p:extLst>
          </p:nvPr>
        </p:nvGraphicFramePr>
        <p:xfrm>
          <a:off x="6321411" y="893544"/>
          <a:ext cx="4293579" cy="2535453"/>
        </p:xfrm>
        <a:graphic>
          <a:graphicData uri="http://schemas.openxmlformats.org/drawingml/2006/table">
            <a:tbl>
              <a:tblPr firstRow="1" firstCol="1" bandRow="1" bandCol="1">
                <a:tableStyleId>{3C2FFA5D-87B4-456A-9821-1D502468CF0F}</a:tableStyleId>
              </a:tblPr>
              <a:tblGrid>
                <a:gridCol w="1492689">
                  <a:extLst>
                    <a:ext uri="{9D8B030D-6E8A-4147-A177-3AD203B41FA5}">
                      <a16:colId xmlns:a16="http://schemas.microsoft.com/office/drawing/2014/main" val="4203959540"/>
                    </a:ext>
                  </a:extLst>
                </a:gridCol>
                <a:gridCol w="905677">
                  <a:extLst>
                    <a:ext uri="{9D8B030D-6E8A-4147-A177-3AD203B41FA5}">
                      <a16:colId xmlns:a16="http://schemas.microsoft.com/office/drawing/2014/main" val="3563534459"/>
                    </a:ext>
                  </a:extLst>
                </a:gridCol>
                <a:gridCol w="905677">
                  <a:extLst>
                    <a:ext uri="{9D8B030D-6E8A-4147-A177-3AD203B41FA5}">
                      <a16:colId xmlns:a16="http://schemas.microsoft.com/office/drawing/2014/main" val="872130863"/>
                    </a:ext>
                  </a:extLst>
                </a:gridCol>
                <a:gridCol w="989536">
                  <a:extLst>
                    <a:ext uri="{9D8B030D-6E8A-4147-A177-3AD203B41FA5}">
                      <a16:colId xmlns:a16="http://schemas.microsoft.com/office/drawing/2014/main" val="2390665110"/>
                    </a:ext>
                  </a:extLst>
                </a:gridCol>
              </a:tblGrid>
              <a:tr h="281717">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Strategy with PPUT(SPX)</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Log PE</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BSEYD</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100" b="1" u="none" strike="noStrike" dirty="0" err="1">
                          <a:solidFill>
                            <a:srgbClr val="000000"/>
                          </a:solidFill>
                          <a:effectLst/>
                          <a:latin typeface="Calibri" panose="020F0502020204030204" pitchFamily="34" charset="0"/>
                          <a:cs typeface="Calibri" panose="020F0502020204030204" pitchFamily="34" charset="0"/>
                        </a:rPr>
                        <a:t>Buy&amp;Hold</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688261433"/>
                  </a:ext>
                </a:extLst>
              </a:tr>
              <a:tr h="281717">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Start</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30-Jul-02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30-Jul-02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30-Jul-02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937079224"/>
                  </a:ext>
                </a:extLst>
              </a:tr>
              <a:tr h="281717">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End</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06-Aug-21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06-Aug-21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06-Aug-21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406437935"/>
                  </a:ext>
                </a:extLst>
              </a:tr>
              <a:tr h="281717">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Cuml. Ret</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514.57%</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408.52%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386.57%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389036095"/>
                  </a:ext>
                </a:extLst>
              </a:tr>
              <a:tr h="281717">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CAGR%</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10.01%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8.92%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8.67%</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789533958"/>
                  </a:ext>
                </a:extLst>
              </a:tr>
              <a:tr h="281717">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Sharpe</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0.7</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0.61</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0.53</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409442042"/>
                  </a:ext>
                </a:extLst>
              </a:tr>
              <a:tr h="281717">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Sortino</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0.86</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0.74</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146087554"/>
                  </a:ext>
                </a:extLst>
              </a:tr>
              <a:tr h="281717">
                <a:tc>
                  <a:txBody>
                    <a:bodyPr/>
                    <a:lstStyle/>
                    <a:p>
                      <a:pPr algn="ctr" fontAlgn="b"/>
                      <a:r>
                        <a:rPr lang="en-IN" sz="1100" b="1" u="none" strike="noStrike">
                          <a:solidFill>
                            <a:srgbClr val="000000"/>
                          </a:solidFill>
                          <a:effectLst/>
                          <a:latin typeface="Calibri" panose="020F0502020204030204" pitchFamily="34" charset="0"/>
                          <a:cs typeface="Calibri" panose="020F0502020204030204" pitchFamily="34" charset="0"/>
                        </a:rPr>
                        <a:t>Max DD</a:t>
                      </a:r>
                      <a:endParaRPr lang="en-IN" sz="11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-41.53%</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-41.42%</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-56.47%</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43437763"/>
                  </a:ext>
                </a:extLst>
              </a:tr>
              <a:tr h="281717">
                <a:tc>
                  <a:txBody>
                    <a:bodyPr/>
                    <a:lstStyle/>
                    <a:p>
                      <a:pPr algn="ctr" fontAlgn="b"/>
                      <a:r>
                        <a:rPr lang="en-IN" sz="1100" b="1" u="none" strike="noStrike" dirty="0">
                          <a:solidFill>
                            <a:srgbClr val="000000"/>
                          </a:solidFill>
                          <a:effectLst/>
                          <a:latin typeface="Calibri" panose="020F0502020204030204" pitchFamily="34" charset="0"/>
                          <a:cs typeface="Calibri" panose="020F0502020204030204" pitchFamily="34" charset="0"/>
                        </a:rPr>
                        <a:t>Longest DD days</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1299</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a:solidFill>
                            <a:srgbClr val="000000"/>
                          </a:solidFill>
                          <a:effectLst/>
                          <a:latin typeface="Calibri" panose="020F0502020204030204" pitchFamily="34" charset="0"/>
                          <a:cs typeface="Calibri" panose="020F0502020204030204" pitchFamily="34" charset="0"/>
                        </a:rPr>
                        <a:t>1680</a:t>
                      </a:r>
                      <a:endParaRPr lang="en-IN" sz="1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1000" b="0" u="none" strike="noStrike" dirty="0">
                          <a:solidFill>
                            <a:srgbClr val="000000"/>
                          </a:solidFill>
                          <a:effectLst/>
                          <a:latin typeface="Calibri" panose="020F0502020204030204" pitchFamily="34" charset="0"/>
                          <a:cs typeface="Calibri" panose="020F0502020204030204" pitchFamily="34" charset="0"/>
                        </a:rPr>
                        <a:t>1982</a:t>
                      </a:r>
                      <a:endParaRPr lang="en-IN" sz="1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990377743"/>
                  </a:ext>
                </a:extLst>
              </a:tr>
            </a:tbl>
          </a:graphicData>
        </a:graphic>
      </p:graphicFrame>
      <p:pic>
        <p:nvPicPr>
          <p:cNvPr id="6" name="Picture 5">
            <a:extLst>
              <a:ext uri="{FF2B5EF4-FFF2-40B4-BE49-F238E27FC236}">
                <a16:creationId xmlns:a16="http://schemas.microsoft.com/office/drawing/2014/main" id="{1C4019AB-4A36-4BBB-9A4F-5051B2A181D9}"/>
              </a:ext>
            </a:extLst>
          </p:cNvPr>
          <p:cNvPicPr>
            <a:picLocks noChangeAspect="1"/>
          </p:cNvPicPr>
          <p:nvPr/>
        </p:nvPicPr>
        <p:blipFill>
          <a:blip r:embed="rId2"/>
          <a:stretch>
            <a:fillRect/>
          </a:stretch>
        </p:blipFill>
        <p:spPr>
          <a:xfrm>
            <a:off x="6230896" y="3626069"/>
            <a:ext cx="4474608" cy="2338387"/>
          </a:xfrm>
          <a:prstGeom prst="rect">
            <a:avLst/>
          </a:prstGeom>
        </p:spPr>
      </p:pic>
      <p:sp>
        <p:nvSpPr>
          <p:cNvPr id="8" name="TextBox 7">
            <a:extLst>
              <a:ext uri="{FF2B5EF4-FFF2-40B4-BE49-F238E27FC236}">
                <a16:creationId xmlns:a16="http://schemas.microsoft.com/office/drawing/2014/main" id="{2CEBFA48-00C1-4021-AFF2-92FF5831B052}"/>
              </a:ext>
            </a:extLst>
          </p:cNvPr>
          <p:cNvSpPr txBox="1"/>
          <p:nvPr/>
        </p:nvSpPr>
        <p:spPr>
          <a:xfrm>
            <a:off x="593360" y="3428997"/>
            <a:ext cx="5072932" cy="3631763"/>
          </a:xfrm>
          <a:prstGeom prst="rect">
            <a:avLst/>
          </a:prstGeom>
          <a:noFill/>
        </p:spPr>
        <p:txBody>
          <a:bodyPr wrap="square" rtlCol="0">
            <a:spAutoFit/>
          </a:bodyPr>
          <a:lstStyle/>
          <a:p>
            <a:r>
              <a:rPr lang="en-US" sz="1000" b="1" dirty="0"/>
              <a:t>Comments</a:t>
            </a:r>
            <a:r>
              <a:rPr lang="en-US" sz="1000" dirty="0"/>
              <a:t>:</a:t>
            </a:r>
          </a:p>
          <a:p>
            <a:pPr marL="228600" indent="-228600">
              <a:buFont typeface="+mj-lt"/>
              <a:buAutoNum type="arabicPeriod"/>
            </a:pPr>
            <a:r>
              <a:rPr lang="en-US" sz="1000" dirty="0"/>
              <a:t>As mentioned PPUT are not a good index by construction as they give little benefit over the unhedged SPY other than lowering the vol slightly (static hedges are painful mostly)</a:t>
            </a:r>
          </a:p>
          <a:p>
            <a:pPr marL="228600" indent="-228600">
              <a:buFont typeface="+mj-lt"/>
              <a:buAutoNum type="arabicPeriod"/>
            </a:pPr>
            <a:r>
              <a:rPr lang="en-US" sz="1000" dirty="0"/>
              <a:t>TLT log PE </a:t>
            </a:r>
            <a:r>
              <a:rPr lang="en-US" sz="1000" dirty="0" err="1"/>
              <a:t>strat</a:t>
            </a:r>
            <a:r>
              <a:rPr lang="en-US" sz="1000" dirty="0"/>
              <a:t> Significantly reduces the drawdowns and increases the Sharpe by good amount</a:t>
            </a:r>
          </a:p>
          <a:p>
            <a:pPr marL="228600" indent="-228600">
              <a:buFont typeface="+mj-lt"/>
              <a:buAutoNum type="arabicPeriod"/>
            </a:pPr>
            <a:r>
              <a:rPr lang="en-US" sz="1000" dirty="0"/>
              <a:t>Even BSEYD with TLT has low drawdowns and most of the bad performance can be attributed to post covid era (sensitive to Fed Actions)</a:t>
            </a:r>
          </a:p>
          <a:p>
            <a:pPr marL="228600" indent="-228600">
              <a:buFont typeface="+mj-lt"/>
              <a:buAutoNum type="arabicPeriod"/>
            </a:pPr>
            <a:r>
              <a:rPr lang="en-US" sz="1000" dirty="0"/>
              <a:t>Right side is a graph of a Log PE vol matched strategy(using leverage), we can have outsized returns for the same level of risk</a:t>
            </a:r>
          </a:p>
          <a:p>
            <a:pPr marL="228600" indent="-228600">
              <a:buFont typeface="+mj-lt"/>
              <a:buAutoNum type="arabicPeriod"/>
            </a:pPr>
            <a:endParaRPr lang="en-US" sz="1000" dirty="0"/>
          </a:p>
          <a:p>
            <a:r>
              <a:rPr lang="en-US" sz="1000" b="1" dirty="0">
                <a:solidFill>
                  <a:srgbClr val="C00000"/>
                </a:solidFill>
                <a:latin typeface="Calibri" panose="020F0502020204030204" pitchFamily="34" charset="0"/>
                <a:cs typeface="Calibri" panose="020F0502020204030204" pitchFamily="34" charset="0"/>
              </a:rPr>
              <a:t>Point 1 and 4 also answers questions put forward by Chris during our discussion : </a:t>
            </a:r>
          </a:p>
          <a:p>
            <a:pPr marL="171450" indent="-171450">
              <a:buFontTx/>
              <a:buChar char="-"/>
            </a:pPr>
            <a:r>
              <a:rPr lang="en-US" sz="1000" b="1" dirty="0">
                <a:solidFill>
                  <a:srgbClr val="C00000"/>
                </a:solidFill>
                <a:latin typeface="Calibri" panose="020F0502020204030204" pitchFamily="34" charset="0"/>
                <a:cs typeface="Calibri" panose="020F0502020204030204" pitchFamily="34" charset="0"/>
              </a:rPr>
              <a:t>Dynamic puts like CPPIs are mostly better than Static Puts as they can not realize profits properly esp. if puts bought are short term (yes, they control the volatility a little but there are better ways).Also CPPIs have vol cost on realized vols rather than Implied vol</a:t>
            </a:r>
          </a:p>
          <a:p>
            <a:pPr marL="171450" indent="-171450">
              <a:buFontTx/>
              <a:buChar char="-"/>
            </a:pPr>
            <a:endParaRPr lang="en-US" sz="1000" b="1" dirty="0">
              <a:solidFill>
                <a:srgbClr val="C00000"/>
              </a:solidFill>
              <a:latin typeface="Calibri" panose="020F0502020204030204" pitchFamily="34" charset="0"/>
              <a:cs typeface="Calibri" panose="020F0502020204030204" pitchFamily="34" charset="0"/>
            </a:endParaRPr>
          </a:p>
          <a:p>
            <a:pPr marL="171450" indent="-171450">
              <a:buFontTx/>
              <a:buChar char="-"/>
            </a:pPr>
            <a:r>
              <a:rPr lang="en-US" sz="1000" b="1" dirty="0">
                <a:solidFill>
                  <a:srgbClr val="C00000"/>
                </a:solidFill>
                <a:latin typeface="Calibri" panose="020F0502020204030204" pitchFamily="34" charset="0"/>
                <a:cs typeface="Calibri" panose="020F0502020204030204" pitchFamily="34" charset="0"/>
              </a:rPr>
              <a:t>Vol/DD reducing </a:t>
            </a:r>
            <a:r>
              <a:rPr lang="en-US" sz="1000" b="1" dirty="0" err="1">
                <a:solidFill>
                  <a:srgbClr val="C00000"/>
                </a:solidFill>
                <a:latin typeface="Calibri" panose="020F0502020204030204" pitchFamily="34" charset="0"/>
                <a:cs typeface="Calibri" panose="020F0502020204030204" pitchFamily="34" charset="0"/>
              </a:rPr>
              <a:t>strats</a:t>
            </a:r>
            <a:r>
              <a:rPr lang="en-US" sz="1000" b="1" dirty="0">
                <a:solidFill>
                  <a:srgbClr val="C00000"/>
                </a:solidFill>
                <a:latin typeface="Calibri" panose="020F0502020204030204" pitchFamily="34" charset="0"/>
                <a:cs typeface="Calibri" panose="020F0502020204030204" pitchFamily="34" charset="0"/>
              </a:rPr>
              <a:t> can be used for maximizing return, normally without leverage those strategies are meant to control vol/drawdown, but they can leveraged (like we move up the slope on a CML line) to Vol match hence Higher return for equal risk (at least in expectations)</a:t>
            </a:r>
          </a:p>
          <a:p>
            <a:endParaRPr lang="en-US" sz="1000" b="1" dirty="0">
              <a:latin typeface="Calibri" panose="020F0502020204030204" pitchFamily="34" charset="0"/>
              <a:cs typeface="Calibri" panose="020F0502020204030204" pitchFamily="34" charset="0"/>
            </a:endParaRPr>
          </a:p>
          <a:p>
            <a:endParaRPr lang="en-US" sz="1000" dirty="0"/>
          </a:p>
          <a:p>
            <a:endParaRPr lang="en-US" sz="1000" dirty="0"/>
          </a:p>
          <a:p>
            <a:endParaRPr lang="en-IN" sz="1000" dirty="0"/>
          </a:p>
        </p:txBody>
      </p:sp>
    </p:spTree>
    <p:extLst>
      <p:ext uri="{BB962C8B-B14F-4D97-AF65-F5344CB8AC3E}">
        <p14:creationId xmlns:p14="http://schemas.microsoft.com/office/powerpoint/2010/main" val="9990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DBA3-410D-49A1-8848-D538F14D8D9E}"/>
              </a:ext>
            </a:extLst>
          </p:cNvPr>
          <p:cNvSpPr txBox="1"/>
          <p:nvPr/>
        </p:nvSpPr>
        <p:spPr>
          <a:xfrm>
            <a:off x="503339" y="251670"/>
            <a:ext cx="9479560" cy="461665"/>
          </a:xfrm>
          <a:prstGeom prst="rect">
            <a:avLst/>
          </a:prstGeom>
          <a:noFill/>
        </p:spPr>
        <p:txBody>
          <a:bodyPr wrap="square" rtlCol="0">
            <a:spAutoFit/>
          </a:bodyPr>
          <a:lstStyle/>
          <a:p>
            <a:r>
              <a:rPr lang="en-US" sz="2400" dirty="0"/>
              <a:t>Conclusion:</a:t>
            </a:r>
            <a:endParaRPr lang="en-IN" sz="2400" dirty="0"/>
          </a:p>
        </p:txBody>
      </p:sp>
      <p:sp>
        <p:nvSpPr>
          <p:cNvPr id="5" name="TextBox 4">
            <a:extLst>
              <a:ext uri="{FF2B5EF4-FFF2-40B4-BE49-F238E27FC236}">
                <a16:creationId xmlns:a16="http://schemas.microsoft.com/office/drawing/2014/main" id="{5715BF45-DE0C-438E-81F9-26287F79BD9D}"/>
              </a:ext>
            </a:extLst>
          </p:cNvPr>
          <p:cNvSpPr txBox="1"/>
          <p:nvPr/>
        </p:nvSpPr>
        <p:spPr>
          <a:xfrm>
            <a:off x="371912" y="782132"/>
            <a:ext cx="11316749" cy="5786199"/>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Conclusion:</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Our Raw Signals show good hit ratio for both the measures, we further check their timing by formulating a naïve trading rule</a:t>
            </a:r>
          </a:p>
          <a:p>
            <a:pPr marL="285750" indent="-285750">
              <a:buFont typeface="Arial" panose="020B0604020202020204" pitchFamily="34" charset="0"/>
              <a:buChar char="•"/>
            </a:pPr>
            <a:r>
              <a:rPr lang="en-US" sz="1200" dirty="0" err="1">
                <a:latin typeface="Calibri" panose="020F0502020204030204" pitchFamily="34" charset="0"/>
                <a:cs typeface="Calibri" panose="020F0502020204030204" pitchFamily="34" charset="0"/>
              </a:rPr>
              <a:t>LogPE</a:t>
            </a:r>
            <a:r>
              <a:rPr lang="en-US" sz="1200" dirty="0">
                <a:latin typeface="Calibri" panose="020F0502020204030204" pitchFamily="34" charset="0"/>
                <a:cs typeface="Calibri" panose="020F0502020204030204" pitchFamily="34" charset="0"/>
              </a:rPr>
              <a:t> Strategy outperforms B&amp;H SPY (with both risk-off assets)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BSEYD strategy has lost its sheen since lately and also is very sensitive  central bank intervention (FED Puts belief/QE)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Sharpe ratio and Drawdown are Attractive for Log-PE + TLT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PPUTs are decent but do not protect drawdowns and are not good hedge, I must have chosen something that is not corr. with equities mkt in the notebook have checked for GLD</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Vol matched portfolio looks an even better option but Vol Matching will deploy leverage(See previous slide)</a:t>
            </a:r>
          </a:p>
          <a:p>
            <a:pPr marL="285750" indent="-285750">
              <a:buFont typeface="Arial" panose="020B0604020202020204" pitchFamily="34" charset="0"/>
              <a:buChar char="•"/>
            </a:pPr>
            <a:r>
              <a:rPr lang="en-US" sz="1200" dirty="0" err="1">
                <a:latin typeface="Calibri" panose="020F0502020204030204" pitchFamily="34" charset="0"/>
                <a:cs typeface="Calibri" panose="020F0502020204030204" pitchFamily="34" charset="0"/>
              </a:rPr>
              <a:t>LogPE</a:t>
            </a:r>
            <a:r>
              <a:rPr lang="en-US" sz="1200" dirty="0">
                <a:latin typeface="Calibri" panose="020F0502020204030204" pitchFamily="34" charset="0"/>
                <a:cs typeface="Calibri" panose="020F0502020204030204" pitchFamily="34" charset="0"/>
              </a:rPr>
              <a:t> strategy was lagging behind the BM during low vol market of 2016 and also during taper tantrum, but has picked up post 2016</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On a long scale it is decisively better evading 2008 crash and covid crash more recently</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The 100% deleverage can be seen as a compensation for selecting any parameter that might have induced selection and hindsight bias</a:t>
            </a:r>
            <a:endParaRPr lang="en-IN"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IN" sz="1400" b="1" dirty="0">
                <a:latin typeface="Calibri" panose="020F0502020204030204" pitchFamily="34" charset="0"/>
                <a:cs typeface="Calibri" panose="020F0502020204030204" pitchFamily="34" charset="0"/>
              </a:rPr>
              <a:t>Improvements:</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Since the strategy is based on rather conservative approach and instantaneous risk off we can do better by using more sophisticated techniques like </a:t>
            </a:r>
            <a:r>
              <a:rPr lang="en-US" sz="1200" dirty="0" err="1">
                <a:latin typeface="Calibri" panose="020F0502020204030204" pitchFamily="34" charset="0"/>
                <a:cs typeface="Calibri" panose="020F0502020204030204" pitchFamily="34" charset="0"/>
              </a:rPr>
              <a:t>Deriv</a:t>
            </a:r>
            <a:r>
              <a:rPr lang="en-US" sz="1200" dirty="0">
                <a:latin typeface="Calibri" panose="020F0502020204030204" pitchFamily="34" charset="0"/>
                <a:cs typeface="Calibri" panose="020F0502020204030204" pitchFamily="34" charset="0"/>
              </a:rPr>
              <a:t> overlays, portfolio insurance, momentum to value rotations(and with knowledge of Momentum Crashes) , VIX exposure or using the weight in port construction such as black-</a:t>
            </a:r>
            <a:r>
              <a:rPr lang="en-US" sz="1200" dirty="0" err="1">
                <a:latin typeface="Calibri" panose="020F0502020204030204" pitchFamily="34" charset="0"/>
                <a:cs typeface="Calibri" panose="020F0502020204030204" pitchFamily="34" charset="0"/>
              </a:rPr>
              <a:t>litterman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etc</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1" i="1" dirty="0">
                <a:latin typeface="Calibri" panose="020F0502020204030204" pitchFamily="34" charset="0"/>
                <a:cs typeface="Calibri" panose="020F0502020204030204" pitchFamily="34" charset="0"/>
              </a:rPr>
              <a:t>Can be Esp. useful to combine BSEYD and </a:t>
            </a:r>
            <a:r>
              <a:rPr lang="en-US" sz="1200" b="1" i="1" dirty="0" err="1">
                <a:latin typeface="Calibri" panose="020F0502020204030204" pitchFamily="34" charset="0"/>
                <a:cs typeface="Calibri" panose="020F0502020204030204" pitchFamily="34" charset="0"/>
              </a:rPr>
              <a:t>LogPE</a:t>
            </a:r>
            <a:r>
              <a:rPr lang="en-US" sz="1200" b="1" i="1" dirty="0">
                <a:latin typeface="Calibri" panose="020F0502020204030204" pitchFamily="34" charset="0"/>
                <a:cs typeface="Calibri" panose="020F0502020204030204" pitchFamily="34" charset="0"/>
              </a:rPr>
              <a:t> values as they are not always co-incident and use it as a forward looking factor/weights in a more comprehensive factor blending method (through the statistical techniques like ridge regression decision trees, which are also decently tractable) such as  Low Implied Volatility, </a:t>
            </a:r>
            <a:r>
              <a:rPr lang="en-US" sz="1200" b="1" i="1" dirty="0">
                <a:highlight>
                  <a:srgbClr val="FFFF00"/>
                </a:highlight>
                <a:latin typeface="Calibri" panose="020F0502020204030204" pitchFamily="34" charset="0"/>
                <a:cs typeface="Calibri" panose="020F0502020204030204" pitchFamily="34" charset="0"/>
              </a:rPr>
              <a:t>High Dispersion** </a:t>
            </a:r>
            <a:r>
              <a:rPr lang="en-US" sz="1200" b="1" i="1" dirty="0">
                <a:latin typeface="Calibri" panose="020F0502020204030204" pitchFamily="34" charset="0"/>
                <a:cs typeface="Calibri" panose="020F0502020204030204" pitchFamily="34" charset="0"/>
              </a:rPr>
              <a:t>among assets, flattish yield, tight </a:t>
            </a:r>
            <a:r>
              <a:rPr lang="en-US" sz="1200" b="1" i="1" dirty="0" err="1">
                <a:latin typeface="Calibri" panose="020F0502020204030204" pitchFamily="34" charset="0"/>
                <a:cs typeface="Calibri" panose="020F0502020204030204" pitchFamily="34" charset="0"/>
              </a:rPr>
              <a:t>corp</a:t>
            </a:r>
            <a:r>
              <a:rPr lang="en-US" sz="1200" b="1" i="1" dirty="0">
                <a:latin typeface="Calibri" panose="020F0502020204030204" pitchFamily="34" charset="0"/>
                <a:cs typeface="Calibri" panose="020F0502020204030204" pitchFamily="34" charset="0"/>
              </a:rPr>
              <a:t> spreads etc. kind of regime factors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We have just used one tail of the measure we can further make a strategy based on other tail, </a:t>
            </a:r>
            <a:r>
              <a:rPr lang="en-US" sz="1200" dirty="0" err="1">
                <a:latin typeface="Calibri" panose="020F0502020204030204" pitchFamily="34" charset="0"/>
                <a:cs typeface="Calibri" panose="020F0502020204030204" pitchFamily="34" charset="0"/>
              </a:rPr>
              <a:t>infact</a:t>
            </a:r>
            <a:r>
              <a:rPr lang="en-US" sz="1200" dirty="0">
                <a:latin typeface="Calibri" panose="020F0502020204030204" pitchFamily="34" charset="0"/>
                <a:cs typeface="Calibri" panose="020F0502020204030204" pitchFamily="34" charset="0"/>
              </a:rPr>
              <a:t> many of Ziemba’s paper (2002) give such rules and I in my past work have found it to be useful (did not try it for US </a:t>
            </a:r>
            <a:r>
              <a:rPr lang="en-US" sz="1200" dirty="0" err="1">
                <a:latin typeface="Calibri" panose="020F0502020204030204" pitchFamily="34" charset="0"/>
                <a:cs typeface="Calibri" panose="020F0502020204030204" pitchFamily="34" charset="0"/>
              </a:rPr>
              <a:t>mkts</a:t>
            </a:r>
            <a:r>
              <a:rPr lang="en-US" sz="1200" dirty="0">
                <a:latin typeface="Calibri" panose="020F0502020204030204" pitchFamily="34" charset="0"/>
                <a:cs typeface="Calibri" panose="020F0502020204030204" pitchFamily="34" charset="0"/>
              </a:rPr>
              <a:t>, avoided here because those results were already back tested, any parameter tuning here would have inflated the stats)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Any further </a:t>
            </a:r>
            <a:r>
              <a:rPr lang="en-US" sz="1200" dirty="0" err="1">
                <a:latin typeface="Calibri" panose="020F0502020204030204" pitchFamily="34" charset="0"/>
                <a:cs typeface="Calibri" panose="020F0502020204030204" pitchFamily="34" charset="0"/>
              </a:rPr>
              <a:t>strat</a:t>
            </a:r>
            <a:r>
              <a:rPr lang="en-US" sz="1200" dirty="0">
                <a:latin typeface="Calibri" panose="020F0502020204030204" pitchFamily="34" charset="0"/>
                <a:cs typeface="Calibri" panose="020F0502020204030204" pitchFamily="34" charset="0"/>
              </a:rPr>
              <a:t> should be carefully analyzed for Sharpe (will prefer to use Probabilistic Sharpe for a good significance testing of Sharpe) if we choose to use the same framework of trading signals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The strategy signals(for both measure) are different than a typical trend-following signal , trend following signals are late to respond to sudden sell off and this factor can complement such </a:t>
            </a:r>
            <a:r>
              <a:rPr lang="en-US" sz="1200" dirty="0" err="1">
                <a:latin typeface="Calibri" panose="020F0502020204030204" pitchFamily="34" charset="0"/>
                <a:cs typeface="Calibri" panose="020F0502020204030204" pitchFamily="34" charset="0"/>
              </a:rPr>
              <a:t>strats</a:t>
            </a: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Forward PE measure can also be a good factor, have </a:t>
            </a:r>
            <a:r>
              <a:rPr lang="en-US" sz="1200" dirty="0" err="1">
                <a:latin typeface="Calibri" panose="020F0502020204030204" pitchFamily="34" charset="0"/>
                <a:cs typeface="Calibri" panose="020F0502020204030204" pitchFamily="34" charset="0"/>
              </a:rPr>
              <a:t>backtested</a:t>
            </a:r>
            <a:r>
              <a:rPr lang="en-US" sz="1200" dirty="0">
                <a:latin typeface="Calibri" panose="020F0502020204030204" pitchFamily="34" charset="0"/>
                <a:cs typeface="Calibri" panose="020F0502020204030204" pitchFamily="34" charset="0"/>
              </a:rPr>
              <a:t> that at work and it gives slightly better results</a:t>
            </a:r>
          </a:p>
          <a:p>
            <a:endParaRPr lang="en-US" sz="1200" dirty="0">
              <a:latin typeface="Calibri" panose="020F0502020204030204" pitchFamily="34" charset="0"/>
              <a:cs typeface="Calibri" panose="020F0502020204030204" pitchFamily="34" charset="0"/>
            </a:endParaRPr>
          </a:p>
          <a:p>
            <a:r>
              <a:rPr lang="en-US" sz="1200" b="1" dirty="0">
                <a:solidFill>
                  <a:srgbClr val="C00000"/>
                </a:solidFill>
                <a:highlight>
                  <a:srgbClr val="FFFF00"/>
                </a:highlight>
                <a:latin typeface="Calibri" panose="020F0502020204030204" pitchFamily="34" charset="0"/>
                <a:cs typeface="Calibri" panose="020F0502020204030204" pitchFamily="34" charset="0"/>
              </a:rPr>
              <a:t>Bottom Line: use it as a regime factor with other higher frequency factors</a:t>
            </a:r>
          </a:p>
          <a:p>
            <a:endParaRPr lang="en-US" sz="1200" dirty="0">
              <a:latin typeface="Calibri" panose="020F0502020204030204" pitchFamily="34" charset="0"/>
              <a:cs typeface="Calibri" panose="020F0502020204030204" pitchFamily="34" charset="0"/>
            </a:endParaRPr>
          </a:p>
          <a:p>
            <a:r>
              <a:rPr lang="en-US" sz="900" dirty="0">
                <a:latin typeface="Calibri" panose="020F0502020204030204" pitchFamily="34" charset="0"/>
                <a:cs typeface="Calibri" panose="020F0502020204030204" pitchFamily="34" charset="0"/>
              </a:rPr>
              <a:t>All calcs in </a:t>
            </a:r>
            <a:r>
              <a:rPr lang="en-US" sz="900" dirty="0" err="1">
                <a:latin typeface="Calibri" panose="020F0502020204030204" pitchFamily="34" charset="0"/>
                <a:cs typeface="Calibri" panose="020F0502020204030204" pitchFamily="34" charset="0"/>
              </a:rPr>
              <a:t>jupyter</a:t>
            </a:r>
            <a:r>
              <a:rPr lang="en-US" sz="900" dirty="0">
                <a:latin typeface="Calibri" panose="020F0502020204030204" pitchFamily="34" charset="0"/>
                <a:cs typeface="Calibri" panose="020F0502020204030204" pitchFamily="34" charset="0"/>
              </a:rPr>
              <a:t> notebook attached with details on data sources </a:t>
            </a:r>
            <a:r>
              <a:rPr lang="en-US" sz="900" dirty="0" err="1">
                <a:latin typeface="Calibri" panose="020F0502020204030204" pitchFamily="34" charset="0"/>
                <a:cs typeface="Calibri" panose="020F0502020204030204" pitchFamily="34" charset="0"/>
              </a:rPr>
              <a:t>etc</a:t>
            </a:r>
            <a:endParaRPr lang="en-US" sz="9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900" b="1" dirty="0">
                <a:solidFill>
                  <a:srgbClr val="FF0000"/>
                </a:solidFill>
                <a:highlight>
                  <a:srgbClr val="FFFF00"/>
                </a:highlight>
                <a:latin typeface="Calibri" panose="020F0502020204030204" pitchFamily="34" charset="0"/>
                <a:cs typeface="Calibri" panose="020F0502020204030204" pitchFamily="34" charset="0"/>
              </a:rPr>
              <a:t>I have also attached a notebook that calcs Market Dispersion factor</a:t>
            </a:r>
          </a:p>
        </p:txBody>
      </p:sp>
    </p:spTree>
    <p:extLst>
      <p:ext uri="{BB962C8B-B14F-4D97-AF65-F5344CB8AC3E}">
        <p14:creationId xmlns:p14="http://schemas.microsoft.com/office/powerpoint/2010/main" val="237848794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{5BC65CCF-49C4-4F08-B24E-562D718F8A49}tf56160789_win32</Template>
  <TotalTime>2263</TotalTime>
  <Words>2587</Words>
  <Application>Microsoft Office PowerPoint</Application>
  <PresentationFormat>Widescreen</PresentationFormat>
  <Paragraphs>549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BSEYD and Log PE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govind chand</dc:creator>
  <cp:lastModifiedBy>govind chand</cp:lastModifiedBy>
  <cp:revision>47</cp:revision>
  <dcterms:created xsi:type="dcterms:W3CDTF">2021-08-07T11:43:43Z</dcterms:created>
  <dcterms:modified xsi:type="dcterms:W3CDTF">2021-08-09T01:38:39Z</dcterms:modified>
</cp:coreProperties>
</file>